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2" r:id="rId10"/>
    <p:sldId id="260" r:id="rId11"/>
    <p:sldId id="261" r:id="rId12"/>
    <p:sldId id="280" r:id="rId13"/>
    <p:sldId id="264" r:id="rId14"/>
    <p:sldId id="263" r:id="rId15"/>
    <p:sldId id="265" r:id="rId16"/>
    <p:sldId id="279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A2E4A-4A58-41DF-B720-A4A59E26F830}" v="1" dt="2026-07-01T17:51:36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3EC4B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52C-4C98-AE54-A4389F35E201}"/>
              </c:ext>
            </c:extLst>
          </c:dPt>
          <c:dPt>
            <c:idx val="1"/>
            <c:bubble3D val="0"/>
            <c:spPr>
              <a:solidFill>
                <a:srgbClr val="D7E3E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52C-4C98-AE54-A4389F35E201}"/>
              </c:ext>
            </c:extLst>
          </c:dPt>
          <c:cat>
            <c:strRef>
              <c:f>Sheet1!$A$2:$A$3</c:f>
              <c:strCache>
                <c:ptCount val="2"/>
                <c:pt idx="0">
                  <c:v>Motoristas</c:v>
                </c:pt>
                <c:pt idx="1">
                  <c:v>Demais vínculos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43.3</c:v>
                </c:pt>
                <c:pt idx="1">
                  <c:v>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2C-4C98-AE54-A4389F35E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E6A44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A907-40DA-9720-8551C4786B4D}"/>
              </c:ext>
            </c:extLst>
          </c:dPt>
          <c:dPt>
            <c:idx val="1"/>
            <c:bubble3D val="0"/>
            <c:spPr>
              <a:solidFill>
                <a:srgbClr val="D7E3E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A907-40DA-9720-8551C4786B4D}"/>
              </c:ext>
            </c:extLst>
          </c:dPt>
          <c:cat>
            <c:strRef>
              <c:f>Sheet1!$A$2:$A$3</c:f>
              <c:strCache>
                <c:ptCount val="2"/>
                <c:pt idx="0">
                  <c:v>Motoristas + cobradores</c:v>
                </c:pt>
                <c:pt idx="1">
                  <c:v>Demais vínculos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49.48</c:v>
                </c:pt>
                <c:pt idx="1">
                  <c:v>50.52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7-40DA-9720-8551C4786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Empresas (%)</c:v>
                </c:pt>
              </c:strCache>
            </c:strRef>
          </c:tx>
          <c:spPr>
            <a:solidFill>
              <a:srgbClr val="3EC4B5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Pouco tempo de
experiência</c:v>
                </c:pt>
                <c:pt idx="1">
                  <c:v>Falta de cursos/
treinamentos</c:v>
                </c:pt>
                <c:pt idx="2">
                  <c:v>Falta de
qualificação</c:v>
                </c:pt>
                <c:pt idx="3">
                  <c:v>Baixa atratividade
da profissão</c:v>
                </c:pt>
                <c:pt idx="4">
                  <c:v>Sem dificuldade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46.1</c:v>
                </c:pt>
                <c:pt idx="1">
                  <c:v>31.5</c:v>
                </c:pt>
                <c:pt idx="2">
                  <c:v>30.8</c:v>
                </c:pt>
                <c:pt idx="3">
                  <c:v>20</c:v>
                </c:pt>
                <c:pt idx="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6-4AAE-A15B-C5E34C91C2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5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5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59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Abrir a fala deixando claro que a CNT não se opõe à aprendizagem. O ponto é a viabilidade da base de cálculo no transporte e a necessidade de uma emenda de adequação.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Fechamento: pedir a emenda de adequação. Reforçar que isso não retira o transporte da aprendizagem; ao contrário, permite que a política seja cumprida nas funções adequadas, com mais segurança jurídica e resultado real para o jovem.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Ponto de fala: a aprendizagem deve ser possível e efetiva. Quando a base inclui funções inviáveis, a cota deixa de funcionar como instrumento de formação e vira passivo administrativo permanente.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Reconhecer os méritos do projeto antes de apresentar a crítica. A CNT apoia a racionalização do Estatuto do Aprendiz, mas defende que o Senado faça o ajuste essencial na base de cálculo do setor transportador.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Apresentar os números com calma. A inclusão de motoristas e cobradores na base não é detalhe técnico: alcança praticamente metade da base considerada para a cota.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Conectar a dificuldade de contratação com a impossibilidade da cota. Não basta dizer que a empresa deve procurar aprendizes. A realidade demonstra dificuldade até para contratar profissionais já formados.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Explicar que o adolescente de 14 a 18 anos não pode exercer a função; o jovem de 18 a 20 dificilmente terá a habilitação; e quem tem 21 a 24 anos, CNH E e exames já é um profissional pronto, que tende a buscar vaga efetiva de motorista.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Reforçar que não basta ter CNH. Cada operação relevante do transporte impõe cursos e requisitos. A cota não pode presumir que haverá aprendizes em quantidade suficiente com todos esses requisitos já atendidos.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Não fazer uma lista longa de constitucionalidade. Dizer que a proposta não elimina a cota, não reduz proteção e não afasta a aprendizagem. Apenas corrige a base para que a finalidade da política pública possa ser cumprida.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Mensagem política e jurídica: a base atual não ajuda o jovem e não melhora a política pública. Ela cria uma obrigação impossível, que mantém a empresa sempre em descumprimento.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2A0D3-3616-A41D-06CC-665E23AB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475EE0-7663-B139-E865-5954BC9EF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A3F59D-D8AF-6C35-4254-6B301B5E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F23B-DA98-9E4D-B05D-C1D4AFBD624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E79E42-3EA8-B995-112E-4F97BAC0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A9214B-DD35-71E3-00CA-88EB86FD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4E35-D617-DC44-8A71-00E1C52E6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72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emplate_unzip/ppt/media/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874520" cy="914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1600200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EC4B5"/>
                </a:solidFill>
              </a:rPr>
              <a:t>Audiência pública no Senado Federal</a:t>
            </a:r>
            <a:endParaRPr lang="en-US" sz="1400" dirty="0"/>
          </a:p>
        </p:txBody>
      </p:sp>
      <p:sp>
        <p:nvSpPr>
          <p:cNvPr id="4" name="Text 1"/>
          <p:cNvSpPr/>
          <p:nvPr/>
        </p:nvSpPr>
        <p:spPr>
          <a:xfrm>
            <a:off x="621792" y="2029968"/>
            <a:ext cx="4617720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102B4E"/>
                </a:solidFill>
              </a:rPr>
              <a:t>Cota de aprendizagem</a:t>
            </a:r>
            <a:endParaRPr lang="en-US" sz="3300" dirty="0"/>
          </a:p>
          <a:p>
            <a:pPr marL="0" indent="0">
              <a:buNone/>
            </a:pPr>
            <a:r>
              <a:rPr lang="en-US" sz="3300" b="1" dirty="0">
                <a:solidFill>
                  <a:srgbClr val="102B4E"/>
                </a:solidFill>
              </a:rPr>
              <a:t>no transporte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640080" y="3474720"/>
            <a:ext cx="4434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E3B43"/>
                </a:solidFill>
              </a:rPr>
              <a:t>Ajustar a base de cálculo para permitir cumprimento real, seguro e constitucional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40080" y="5742432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1616B"/>
                </a:solidFill>
              </a:rPr>
              <a:t>CNT — Confederação Nacional do Transporte</a:t>
            </a:r>
            <a:endParaRPr lang="en-US" sz="1150" dirty="0"/>
          </a:p>
        </p:txBody>
      </p:sp>
      <p:pic>
        <p:nvPicPr>
          <p:cNvPr id="7" name="Image 1" descr="/mnt/data/template_unzip/ppt/media/image17.png"/>
          <p:cNvPicPr>
            <a:picLocks noChangeAspect="1"/>
          </p:cNvPicPr>
          <p:nvPr/>
        </p:nvPicPr>
        <p:blipFill>
          <a:blip r:embed="rId4"/>
          <a:srcRect l="6593" r="6593"/>
          <a:stretch/>
        </p:blipFill>
        <p:spPr>
          <a:xfrm>
            <a:off x="5532120" y="685800"/>
            <a:ext cx="6126480" cy="489204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640080" y="5257800"/>
            <a:ext cx="4343400" cy="0"/>
          </a:xfrm>
          <a:prstGeom prst="line">
            <a:avLst/>
          </a:prstGeom>
          <a:noFill/>
          <a:ln w="38100">
            <a:solidFill>
              <a:srgbClr val="3EC4B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5"/>
          <p:cNvSpPr/>
          <p:nvPr/>
        </p:nvSpPr>
        <p:spPr>
          <a:xfrm>
            <a:off x="502920" y="6455664"/>
            <a:ext cx="11201400" cy="0"/>
          </a:xfrm>
          <a:prstGeom prst="line">
            <a:avLst/>
          </a:prstGeom>
          <a:noFill/>
          <a:ln w="12700">
            <a:solidFill>
              <a:srgbClr val="D7E3E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6"/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  <p:sp>
        <p:nvSpPr>
          <p:cNvPr id="11" name="Text 7"/>
          <p:cNvSpPr/>
          <p:nvPr/>
        </p:nvSpPr>
        <p:spPr>
          <a:xfrm>
            <a:off x="7315200" y="6537960"/>
            <a:ext cx="4389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20" dirty="0">
                <a:solidFill>
                  <a:srgbClr val="51616B"/>
                </a:solidFill>
              </a:rPr>
              <a:t>CNT | Senado Federal</a:t>
            </a:r>
            <a:endParaRPr lang="en-US" sz="6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emplate_unzip/ppt/media/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10312"/>
            <a:ext cx="1481328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2360" y="283464"/>
            <a:ext cx="4251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" b="1" dirty="0">
                <a:solidFill>
                  <a:srgbClr val="51616B"/>
                </a:solidFill>
              </a:rPr>
              <a:t>COTA DE APRENDIZAGEM NO TRANSPORTE</a:t>
            </a:r>
            <a:endParaRPr lang="en-US" sz="720" dirty="0"/>
          </a:p>
        </p:txBody>
      </p:sp>
      <p:sp>
        <p:nvSpPr>
          <p:cNvPr id="4" name="Text 1"/>
          <p:cNvSpPr/>
          <p:nvPr/>
        </p:nvSpPr>
        <p:spPr>
          <a:xfrm>
            <a:off x="658368" y="1005840"/>
            <a:ext cx="1078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50" b="1" dirty="0">
                <a:solidFill>
                  <a:srgbClr val="102B4E"/>
                </a:solidFill>
              </a:rPr>
              <a:t>Base artificial gera descumprimento estrutural</a:t>
            </a:r>
            <a:endParaRPr lang="en-US" sz="2850" dirty="0"/>
          </a:p>
        </p:txBody>
      </p:sp>
      <p:sp>
        <p:nvSpPr>
          <p:cNvPr id="5" name="Shape 2"/>
          <p:cNvSpPr/>
          <p:nvPr/>
        </p:nvSpPr>
        <p:spPr>
          <a:xfrm>
            <a:off x="658368" y="1600200"/>
            <a:ext cx="10927080" cy="0"/>
          </a:xfrm>
          <a:prstGeom prst="line">
            <a:avLst/>
          </a:prstGeom>
          <a:noFill/>
          <a:ln w="19050">
            <a:solidFill>
              <a:srgbClr val="3EC4B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502920" y="6455664"/>
            <a:ext cx="11201400" cy="0"/>
          </a:xfrm>
          <a:prstGeom prst="line">
            <a:avLst/>
          </a:prstGeom>
          <a:noFill/>
          <a:ln w="12700">
            <a:solidFill>
              <a:srgbClr val="D7E3E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  <p:sp>
        <p:nvSpPr>
          <p:cNvPr id="8" name="Text 5"/>
          <p:cNvSpPr/>
          <p:nvPr/>
        </p:nvSpPr>
        <p:spPr>
          <a:xfrm>
            <a:off x="7315200" y="6537960"/>
            <a:ext cx="4389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20" dirty="0">
                <a:solidFill>
                  <a:srgbClr val="51616B"/>
                </a:solidFill>
              </a:rPr>
              <a:t>CNT | Audiência Pública — Estatuto do Aprendiz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713232" y="1874520"/>
            <a:ext cx="8961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102B4E"/>
                </a:solidFill>
              </a:rPr>
              <a:t>O efeito prático não é mais aprendizagem: é autuação, passivo e insegurança jurídica.</a:t>
            </a:r>
            <a:endParaRPr lang="en-US" sz="2100" dirty="0"/>
          </a:p>
        </p:txBody>
      </p:sp>
      <p:sp>
        <p:nvSpPr>
          <p:cNvPr id="10" name="Shape 7"/>
          <p:cNvSpPr/>
          <p:nvPr/>
        </p:nvSpPr>
        <p:spPr>
          <a:xfrm>
            <a:off x="2916936" y="3685032"/>
            <a:ext cx="283464" cy="164592"/>
          </a:xfrm>
          <a:prstGeom prst="rightArrow">
            <a:avLst/>
          </a:prstGeom>
          <a:solidFill>
            <a:srgbClr val="2797D4"/>
          </a:solidFill>
          <a:ln w="12700">
            <a:solidFill>
              <a:srgbClr val="2797D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5568696" y="3685032"/>
            <a:ext cx="283464" cy="164592"/>
          </a:xfrm>
          <a:prstGeom prst="rightArrow">
            <a:avLst/>
          </a:prstGeom>
          <a:solidFill>
            <a:srgbClr val="2797D4"/>
          </a:solidFill>
          <a:ln w="12700">
            <a:solidFill>
              <a:srgbClr val="2797D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Shape 9"/>
          <p:cNvSpPr/>
          <p:nvPr/>
        </p:nvSpPr>
        <p:spPr>
          <a:xfrm>
            <a:off x="8220456" y="3685032"/>
            <a:ext cx="283464" cy="164592"/>
          </a:xfrm>
          <a:prstGeom prst="rightArrow">
            <a:avLst/>
          </a:prstGeom>
          <a:solidFill>
            <a:srgbClr val="2797D4"/>
          </a:solidFill>
          <a:ln w="12700">
            <a:solidFill>
              <a:srgbClr val="2797D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 10"/>
          <p:cNvSpPr/>
          <p:nvPr/>
        </p:nvSpPr>
        <p:spPr>
          <a:xfrm>
            <a:off x="658368" y="3154680"/>
            <a:ext cx="2148840" cy="1417320"/>
          </a:xfrm>
          <a:prstGeom prst="rect">
            <a:avLst/>
          </a:prstGeom>
          <a:solidFill>
            <a:srgbClr val="3EC4B5"/>
          </a:solidFill>
          <a:ln>
            <a:solidFill>
              <a:srgbClr val="3EC4B5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Base inclui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funções incompatíveis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3310128" y="3154680"/>
            <a:ext cx="2148840" cy="1417320"/>
          </a:xfrm>
          <a:prstGeom prst="rect">
            <a:avLst/>
          </a:prstGeom>
          <a:solidFill>
            <a:srgbClr val="102B4E"/>
          </a:solidFill>
          <a:ln>
            <a:solidFill>
              <a:srgbClr val="102B4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Obrigação formal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materialmente inexequível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5961888" y="3154680"/>
            <a:ext cx="2148840" cy="1417320"/>
          </a:xfrm>
          <a:prstGeom prst="rect">
            <a:avLst/>
          </a:prstGeom>
          <a:solidFill>
            <a:srgbClr val="E6A441"/>
          </a:solidFill>
          <a:ln>
            <a:solidFill>
              <a:srgbClr val="E6A44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Empresa em erro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autuações e passivos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8613648" y="3154680"/>
            <a:ext cx="2148840" cy="1417320"/>
          </a:xfrm>
          <a:prstGeom prst="rect">
            <a:avLst/>
          </a:prstGeom>
          <a:solidFill>
            <a:srgbClr val="102B4E"/>
          </a:solidFill>
          <a:ln>
            <a:solidFill>
              <a:srgbClr val="102B4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Menos resultado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para o jovem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960120" y="5440680"/>
            <a:ext cx="9966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102B4E"/>
                </a:solidFill>
              </a:rPr>
              <a:t>Ajustar a base não reduz a aprendizagem — torna a cota cumprível.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emplate_unzip/ppt/media/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10312"/>
            <a:ext cx="1481328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2360" y="283464"/>
            <a:ext cx="4251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" b="1" dirty="0">
                <a:solidFill>
                  <a:srgbClr val="51616B"/>
                </a:solidFill>
              </a:rPr>
              <a:t>COTA DE APRENDIZAGEM NO TRANSPORTE</a:t>
            </a:r>
            <a:endParaRPr lang="en-US" sz="720" dirty="0"/>
          </a:p>
        </p:txBody>
      </p:sp>
      <p:sp>
        <p:nvSpPr>
          <p:cNvPr id="4" name="Text 1"/>
          <p:cNvSpPr/>
          <p:nvPr/>
        </p:nvSpPr>
        <p:spPr>
          <a:xfrm>
            <a:off x="658368" y="1005840"/>
            <a:ext cx="1078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50" b="1" dirty="0">
                <a:solidFill>
                  <a:srgbClr val="102B4E"/>
                </a:solidFill>
              </a:rPr>
              <a:t>Pedido da CNT: ajustar a base para cumprir</a:t>
            </a:r>
            <a:endParaRPr lang="en-US" sz="2850" dirty="0"/>
          </a:p>
        </p:txBody>
      </p:sp>
      <p:sp>
        <p:nvSpPr>
          <p:cNvPr id="5" name="Shape 2"/>
          <p:cNvSpPr/>
          <p:nvPr/>
        </p:nvSpPr>
        <p:spPr>
          <a:xfrm>
            <a:off x="658368" y="1600200"/>
            <a:ext cx="10927080" cy="0"/>
          </a:xfrm>
          <a:prstGeom prst="line">
            <a:avLst/>
          </a:prstGeom>
          <a:noFill/>
          <a:ln w="19050">
            <a:solidFill>
              <a:srgbClr val="3EC4B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502920" y="6455664"/>
            <a:ext cx="11201400" cy="0"/>
          </a:xfrm>
          <a:prstGeom prst="line">
            <a:avLst/>
          </a:prstGeom>
          <a:noFill/>
          <a:ln w="12700">
            <a:solidFill>
              <a:srgbClr val="D7E3E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  <p:sp>
        <p:nvSpPr>
          <p:cNvPr id="8" name="Text 5"/>
          <p:cNvSpPr/>
          <p:nvPr/>
        </p:nvSpPr>
        <p:spPr>
          <a:xfrm>
            <a:off x="7315200" y="6537960"/>
            <a:ext cx="4389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20" dirty="0">
                <a:solidFill>
                  <a:srgbClr val="51616B"/>
                </a:solidFill>
              </a:rPr>
              <a:t>CNT | Audiência Pública — Estatuto do Aprendiz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777240" y="2057400"/>
            <a:ext cx="5074920" cy="2743200"/>
          </a:xfrm>
          <a:prstGeom prst="rect">
            <a:avLst/>
          </a:prstGeom>
          <a:solidFill>
            <a:srgbClr val="102B4E"/>
          </a:solidFill>
          <a:ln>
            <a:solidFill>
              <a:srgbClr val="102B4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Excluir da base de cálculo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funções do transporte cujo exercício dependa de CNH profissional, idade mínima legal, curso especializado, exame toxicológico, licença/autorização ou ambiente operacional incompatível com aprendizagem prática segura.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355080" y="2057400"/>
            <a:ext cx="5074920" cy="2743200"/>
          </a:xfrm>
          <a:prstGeom prst="rect">
            <a:avLst/>
          </a:prstGeom>
          <a:solidFill>
            <a:srgbClr val="3EC4B5"/>
          </a:solidFill>
          <a:ln>
            <a:solidFill>
              <a:srgbClr val="3EC4B5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Manter a aprendizagem real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em funções administrativas, atendimento, tecnologia, logística interna, planejamento, almoxarifado, apoio, manutenção em ambiente seguro, gestão documental e demais funções compatíveis.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051560" y="5614416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02B4E"/>
                </a:solidFill>
              </a:rPr>
              <a:t>O setor transportador quer cumprir a lei. Para cumprir, precisa de uma lei calibrada à realidade operacional do transporte brasileiro.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B402484-C06C-E626-C5A4-B8105DD03863}"/>
              </a:ext>
            </a:extLst>
          </p:cNvPr>
          <p:cNvSpPr/>
          <p:nvPr/>
        </p:nvSpPr>
        <p:spPr>
          <a:xfrm>
            <a:off x="0" y="52139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/>
          </a:p>
        </p:txBody>
      </p:sp>
      <p:sp>
        <p:nvSpPr>
          <p:cNvPr id="15" name="Divisa 14">
            <a:extLst>
              <a:ext uri="{FF2B5EF4-FFF2-40B4-BE49-F238E27FC236}">
                <a16:creationId xmlns:a16="http://schemas.microsoft.com/office/drawing/2014/main" id="{A9B775AD-FD54-1F03-80F1-AF5F2A297F58}"/>
              </a:ext>
            </a:extLst>
          </p:cNvPr>
          <p:cNvSpPr/>
          <p:nvPr/>
        </p:nvSpPr>
        <p:spPr>
          <a:xfrm>
            <a:off x="-2945220" y="-1441514"/>
            <a:ext cx="14790855" cy="9457010"/>
          </a:xfrm>
          <a:prstGeom prst="chevron">
            <a:avLst>
              <a:gd name="adj" fmla="val 1937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2BAA5D-5458-866F-B7E6-94912D5FAC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00771" y="3196959"/>
            <a:ext cx="2658711" cy="28401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7A450F-9141-D1D6-E05F-D75DE63AB493}"/>
              </a:ext>
            </a:extLst>
          </p:cNvPr>
          <p:cNvSpPr txBox="1"/>
          <p:nvPr/>
        </p:nvSpPr>
        <p:spPr>
          <a:xfrm>
            <a:off x="13560427" y="1911225"/>
            <a:ext cx="44675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>
                    <a:lumMod val="95000"/>
                  </a:schemeClr>
                </a:solidFill>
                <a:latin typeface="Oswald" pitchFamily="2" charset="77"/>
              </a:rPr>
              <a:t>A </a:t>
            </a:r>
            <a:r>
              <a:rPr lang="pt-BR" sz="5400" b="1" dirty="0">
                <a:solidFill>
                  <a:srgbClr val="00B0F0"/>
                </a:solidFill>
                <a:latin typeface="Oswald" pitchFamily="2" charset="77"/>
              </a:rPr>
              <a:t>FORÇA</a:t>
            </a:r>
            <a:r>
              <a:rPr lang="pt-BR" sz="5400" b="1" dirty="0">
                <a:solidFill>
                  <a:schemeClr val="bg1">
                    <a:lumMod val="95000"/>
                  </a:schemeClr>
                </a:solidFill>
                <a:latin typeface="Oswald" pitchFamily="2" charset="77"/>
              </a:rPr>
              <a:t> DO BRASIL EM </a:t>
            </a:r>
            <a:r>
              <a:rPr lang="pt-BR" sz="5400" b="1" dirty="0">
                <a:solidFill>
                  <a:srgbClr val="00B0F0"/>
                </a:solidFill>
                <a:latin typeface="Oswald" pitchFamily="2" charset="77"/>
              </a:rPr>
              <a:t>MOVIMENTO</a:t>
            </a:r>
          </a:p>
        </p:txBody>
      </p:sp>
      <p:sp>
        <p:nvSpPr>
          <p:cNvPr id="13" name="Divisa 12">
            <a:extLst>
              <a:ext uri="{FF2B5EF4-FFF2-40B4-BE49-F238E27FC236}">
                <a16:creationId xmlns:a16="http://schemas.microsoft.com/office/drawing/2014/main" id="{3F770121-3D03-81C3-F2DC-C283B86CD451}"/>
              </a:ext>
            </a:extLst>
          </p:cNvPr>
          <p:cNvSpPr/>
          <p:nvPr/>
        </p:nvSpPr>
        <p:spPr>
          <a:xfrm>
            <a:off x="-1087820" y="1678112"/>
            <a:ext cx="2522540" cy="3270126"/>
          </a:xfrm>
          <a:prstGeom prst="chevron">
            <a:avLst>
              <a:gd name="adj" fmla="val 290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91529E71-0BBC-5CA1-4212-8BCE5AD045B5}"/>
              </a:ext>
            </a:extLst>
          </p:cNvPr>
          <p:cNvSpPr txBox="1">
            <a:spLocks/>
          </p:cNvSpPr>
          <p:nvPr/>
        </p:nvSpPr>
        <p:spPr>
          <a:xfrm>
            <a:off x="1909930" y="2300295"/>
            <a:ext cx="7015153" cy="697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rgbClr val="023770"/>
                </a:solidFill>
                <a:latin typeface="Roboto Black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pt-BR" sz="3800" dirty="0">
                <a:solidFill>
                  <a:schemeClr val="bg1"/>
                </a:solidFill>
                <a:latin typeface="Oswald" pitchFamily="2" charset="77"/>
                <a:ea typeface="Roboto" panose="02000000000000000000" pitchFamily="2" charset="0"/>
                <a:cs typeface="Arial Black" panose="020B0604020202020204" pitchFamily="34" charset="0"/>
              </a:rPr>
              <a:t>Brunno Contarato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6E88C3CA-8C72-CC14-4B55-CBA9A585B283}"/>
              </a:ext>
            </a:extLst>
          </p:cNvPr>
          <p:cNvSpPr txBox="1">
            <a:spLocks/>
          </p:cNvSpPr>
          <p:nvPr/>
        </p:nvSpPr>
        <p:spPr>
          <a:xfrm>
            <a:off x="1909930" y="3001266"/>
            <a:ext cx="5122414" cy="698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rgbClr val="023770"/>
                </a:solidFill>
                <a:latin typeface="Roboto Black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spc="0" dirty="0">
                <a:solidFill>
                  <a:srgbClr val="00B0F0"/>
                </a:solidFill>
                <a:latin typeface="Oswald" pitchFamily="2" charset="77"/>
                <a:ea typeface="Roboto" panose="02000000000000000000" pitchFamily="2" charset="0"/>
                <a:cs typeface="Arial" panose="020B0604020202020204" pitchFamily="34" charset="0"/>
              </a:rPr>
              <a:t>Assessor de Relações do Trabalho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0" spc="0" dirty="0">
                <a:solidFill>
                  <a:srgbClr val="00B0F0"/>
                </a:solidFill>
                <a:latin typeface="Oswald" pitchFamily="2" charset="77"/>
                <a:ea typeface="Roboto" panose="02000000000000000000" pitchFamily="2" charset="0"/>
                <a:cs typeface="Arial" panose="020B0604020202020204" pitchFamily="34" charset="0"/>
              </a:rPr>
              <a:t>Confederação Nacional do Transporte (CNT)</a:t>
            </a: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8C6D6F89-C981-72EE-1EB4-63B0C936A6E2}"/>
              </a:ext>
            </a:extLst>
          </p:cNvPr>
          <p:cNvSpPr txBox="1">
            <a:spLocks/>
          </p:cNvSpPr>
          <p:nvPr/>
        </p:nvSpPr>
        <p:spPr>
          <a:xfrm>
            <a:off x="1909930" y="3907850"/>
            <a:ext cx="4775227" cy="697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rgbClr val="023770"/>
                </a:solidFill>
                <a:latin typeface="Roboto Black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700" b="0" spc="0" dirty="0">
                <a:solidFill>
                  <a:schemeClr val="bg1"/>
                </a:solidFill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(61) 2196 5747 | </a:t>
            </a:r>
            <a:r>
              <a:rPr lang="pt-BR" sz="1700" b="0" spc="0" dirty="0">
                <a:solidFill>
                  <a:schemeClr val="bg1"/>
                </a:solidFill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brunnocontarato@cnt.org.br </a:t>
            </a:r>
            <a:endParaRPr lang="pt-BR" sz="1700" b="0" spc="0" dirty="0">
              <a:solidFill>
                <a:schemeClr val="bg1"/>
              </a:solidFill>
              <a:effectLst/>
              <a:latin typeface="Oswa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91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emplate_unzip/ppt/media/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10312"/>
            <a:ext cx="1481328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2360" y="283464"/>
            <a:ext cx="4251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" b="1" dirty="0">
                <a:solidFill>
                  <a:srgbClr val="51616B"/>
                </a:solidFill>
              </a:rPr>
              <a:t>COTA DE APRENDIZAGEM NO TRANSPORTE</a:t>
            </a:r>
            <a:endParaRPr lang="en-US" sz="720" dirty="0"/>
          </a:p>
        </p:txBody>
      </p:sp>
      <p:sp>
        <p:nvSpPr>
          <p:cNvPr id="4" name="Text 1"/>
          <p:cNvSpPr/>
          <p:nvPr/>
        </p:nvSpPr>
        <p:spPr>
          <a:xfrm>
            <a:off x="658368" y="1005840"/>
            <a:ext cx="1078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50" b="1" dirty="0">
                <a:solidFill>
                  <a:srgbClr val="102B4E"/>
                </a:solidFill>
              </a:rPr>
              <a:t>A tese: aprendizagem real, não ficção regulatória</a:t>
            </a:r>
            <a:endParaRPr lang="en-US" sz="2850" dirty="0"/>
          </a:p>
        </p:txBody>
      </p:sp>
      <p:sp>
        <p:nvSpPr>
          <p:cNvPr id="5" name="Shape 2"/>
          <p:cNvSpPr/>
          <p:nvPr/>
        </p:nvSpPr>
        <p:spPr>
          <a:xfrm>
            <a:off x="658368" y="1600200"/>
            <a:ext cx="10927080" cy="0"/>
          </a:xfrm>
          <a:prstGeom prst="line">
            <a:avLst/>
          </a:prstGeom>
          <a:noFill/>
          <a:ln w="19050">
            <a:solidFill>
              <a:srgbClr val="3EC4B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502920" y="6455664"/>
            <a:ext cx="11201400" cy="0"/>
          </a:xfrm>
          <a:prstGeom prst="line">
            <a:avLst/>
          </a:prstGeom>
          <a:noFill/>
          <a:ln w="12700">
            <a:solidFill>
              <a:srgbClr val="D7E3E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  <p:sp>
        <p:nvSpPr>
          <p:cNvPr id="8" name="Text 5"/>
          <p:cNvSpPr/>
          <p:nvPr/>
        </p:nvSpPr>
        <p:spPr>
          <a:xfrm>
            <a:off x="7315200" y="6537960"/>
            <a:ext cx="4389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20" dirty="0">
                <a:solidFill>
                  <a:srgbClr val="51616B"/>
                </a:solidFill>
              </a:rPr>
              <a:t>CNT | Audiência Pública — Estatuto do Aprendiz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713232" y="1874520"/>
            <a:ext cx="10424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102B4E"/>
                </a:solidFill>
              </a:rPr>
              <a:t>A CNT apoia a aprendizagem profissional. O problema é quando a base de cálculo inclui funções que não comportam aprendizagem prática segura.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868680" y="3273552"/>
            <a:ext cx="2057400" cy="1417320"/>
          </a:xfrm>
          <a:prstGeom prst="rect">
            <a:avLst/>
          </a:prstGeom>
          <a:solidFill>
            <a:srgbClr val="3EC4B5"/>
          </a:solidFill>
          <a:ln>
            <a:solidFill>
              <a:srgbClr val="3EC4B5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Jurídica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compatível com trânsito e proteção do jovem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3520440" y="3273552"/>
            <a:ext cx="2057400" cy="1417320"/>
          </a:xfrm>
          <a:prstGeom prst="rect">
            <a:avLst/>
          </a:prstGeom>
          <a:solidFill>
            <a:srgbClr val="102B4E"/>
          </a:solidFill>
          <a:ln>
            <a:solidFill>
              <a:srgbClr val="102B4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Técnica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CNH, cursos e exames obrigatórios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6172200" y="3273552"/>
            <a:ext cx="2057400" cy="1417320"/>
          </a:xfrm>
          <a:prstGeom prst="rect">
            <a:avLst/>
          </a:prstGeom>
          <a:solidFill>
            <a:srgbClr val="3EC4B5"/>
          </a:solidFill>
          <a:ln>
            <a:solidFill>
              <a:srgbClr val="3EC4B5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Operacional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adequada ao ambiente real do transporte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8823960" y="3273552"/>
            <a:ext cx="2057400" cy="1417320"/>
          </a:xfrm>
          <a:prstGeom prst="rect">
            <a:avLst/>
          </a:prstGeom>
          <a:solidFill>
            <a:srgbClr val="102B4E"/>
          </a:solidFill>
          <a:ln>
            <a:solidFill>
              <a:srgbClr val="102B4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Pedagógica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formação progressiva, segura e útil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1005840" y="5440680"/>
            <a:ext cx="101498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i="1" dirty="0">
                <a:solidFill>
                  <a:srgbClr val="102B4E"/>
                </a:solidFill>
              </a:rPr>
              <a:t>“Adequar a base para que a empresa possa cumprir a lei e sair da situação estrutural de erro.”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emplate_unzip/ppt/media/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10312"/>
            <a:ext cx="1481328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2360" y="283464"/>
            <a:ext cx="4251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" b="1" dirty="0">
                <a:solidFill>
                  <a:srgbClr val="51616B"/>
                </a:solidFill>
              </a:rPr>
              <a:t>COTA DE APRENDIZAGEM NO TRANSPORTE</a:t>
            </a:r>
            <a:endParaRPr lang="en-US" sz="720" dirty="0"/>
          </a:p>
        </p:txBody>
      </p:sp>
      <p:sp>
        <p:nvSpPr>
          <p:cNvPr id="4" name="Text 1"/>
          <p:cNvSpPr/>
          <p:nvPr/>
        </p:nvSpPr>
        <p:spPr>
          <a:xfrm>
            <a:off x="658368" y="1005840"/>
            <a:ext cx="1078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50" b="1" dirty="0">
                <a:solidFill>
                  <a:srgbClr val="102B4E"/>
                </a:solidFill>
              </a:rPr>
              <a:t>PL nº 6.461/2019: avanços e ponto de ajuste</a:t>
            </a:r>
            <a:endParaRPr lang="en-US" sz="2850" dirty="0"/>
          </a:p>
        </p:txBody>
      </p:sp>
      <p:sp>
        <p:nvSpPr>
          <p:cNvPr id="5" name="Shape 2"/>
          <p:cNvSpPr/>
          <p:nvPr/>
        </p:nvSpPr>
        <p:spPr>
          <a:xfrm>
            <a:off x="658368" y="1600200"/>
            <a:ext cx="10927080" cy="0"/>
          </a:xfrm>
          <a:prstGeom prst="line">
            <a:avLst/>
          </a:prstGeom>
          <a:noFill/>
          <a:ln w="19050">
            <a:solidFill>
              <a:srgbClr val="3EC4B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502920" y="6455664"/>
            <a:ext cx="11201400" cy="0"/>
          </a:xfrm>
          <a:prstGeom prst="line">
            <a:avLst/>
          </a:prstGeom>
          <a:noFill/>
          <a:ln w="12700">
            <a:solidFill>
              <a:srgbClr val="D7E3E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  <p:sp>
        <p:nvSpPr>
          <p:cNvPr id="8" name="Text 5"/>
          <p:cNvSpPr/>
          <p:nvPr/>
        </p:nvSpPr>
        <p:spPr>
          <a:xfrm>
            <a:off x="7315200" y="6537960"/>
            <a:ext cx="4389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20" dirty="0">
                <a:solidFill>
                  <a:srgbClr val="51616B"/>
                </a:solidFill>
              </a:rPr>
              <a:t>CNT | Audiência Pública — Estatuto do Aprendiz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713232" y="1920240"/>
            <a:ext cx="10149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02B4E"/>
                </a:solidFill>
              </a:rPr>
              <a:t>O Estatuto do Aprendiz avança ao organizar normas dispersas e buscar maior segurança jurídica. O ajuste necessário está na base de cálculo.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777240" y="2880360"/>
            <a:ext cx="5074920" cy="2148840"/>
          </a:xfrm>
          <a:prstGeom prst="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102B4E"/>
                </a:solidFill>
              </a:rPr>
              <a:t>Méritos do projeto</a:t>
            </a:r>
            <a:endParaRPr lang="en-US" sz="1500" dirty="0"/>
          </a:p>
          <a:p>
            <a:pPr marL="0" indent="0" algn="ctr">
              <a:buNone/>
            </a:pP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102B4E"/>
                </a:solidFill>
              </a:rPr>
              <a:t>• sistematiza o regime jurídico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102B4E"/>
                </a:solidFill>
              </a:rPr>
              <a:t>• prevê contratação direta e indireta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102B4E"/>
                </a:solidFill>
              </a:rPr>
              <a:t>• reforça a aprendizagem como política pública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102B4E"/>
                </a:solidFill>
              </a:rPr>
              <a:t>• reconhece limites práticos em alguns setores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6355080" y="2880360"/>
            <a:ext cx="5074920" cy="2148840"/>
          </a:xfrm>
          <a:prstGeom prst="rect">
            <a:avLst/>
          </a:prstGeom>
          <a:solidFill>
            <a:srgbClr val="F7F1E7"/>
          </a:solidFill>
          <a:ln>
            <a:solidFill>
              <a:srgbClr val="F7F1E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02B4E"/>
                </a:solidFill>
              </a:rPr>
              <a:t>Ajuste necessário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02B4E"/>
                </a:solidFill>
              </a:rPr>
              <a:t>A base de cálculo deve excluir funções em que a aprendizagem é juridicamente inviável ou operacionalmente insegura — especialmente no transporte.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58368" y="6254496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i="1" dirty="0">
                <a:solidFill>
                  <a:srgbClr val="51616B"/>
                </a:solidFill>
              </a:rPr>
              <a:t>Fonte: PL nº 6.461/2019 e parecer da CAS.</a:t>
            </a:r>
            <a:endParaRPr lang="en-US" sz="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emplate_unzip/ppt/media/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10312"/>
            <a:ext cx="1481328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2360" y="283464"/>
            <a:ext cx="4251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" b="1" dirty="0">
                <a:solidFill>
                  <a:srgbClr val="51616B"/>
                </a:solidFill>
              </a:rPr>
              <a:t>COTA DE APRENDIZAGEM NO TRANSPORTE</a:t>
            </a:r>
            <a:endParaRPr lang="en-US" sz="720" dirty="0"/>
          </a:p>
        </p:txBody>
      </p:sp>
      <p:sp>
        <p:nvSpPr>
          <p:cNvPr id="4" name="Text 1"/>
          <p:cNvSpPr/>
          <p:nvPr/>
        </p:nvSpPr>
        <p:spPr>
          <a:xfrm>
            <a:off x="658368" y="1005840"/>
            <a:ext cx="1078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50" b="1" dirty="0">
                <a:solidFill>
                  <a:srgbClr val="102B4E"/>
                </a:solidFill>
              </a:rPr>
              <a:t>A distorção está no núcleo da base de cálculo</a:t>
            </a:r>
            <a:endParaRPr lang="en-US" sz="2850" dirty="0"/>
          </a:p>
        </p:txBody>
      </p:sp>
      <p:sp>
        <p:nvSpPr>
          <p:cNvPr id="5" name="Shape 2"/>
          <p:cNvSpPr/>
          <p:nvPr/>
        </p:nvSpPr>
        <p:spPr>
          <a:xfrm>
            <a:off x="658368" y="1600200"/>
            <a:ext cx="10927080" cy="0"/>
          </a:xfrm>
          <a:prstGeom prst="line">
            <a:avLst/>
          </a:prstGeom>
          <a:noFill/>
          <a:ln w="19050">
            <a:solidFill>
              <a:srgbClr val="3EC4B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502920" y="6455664"/>
            <a:ext cx="11201400" cy="0"/>
          </a:xfrm>
          <a:prstGeom prst="line">
            <a:avLst/>
          </a:prstGeom>
          <a:noFill/>
          <a:ln w="12700">
            <a:solidFill>
              <a:srgbClr val="D7E3E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  <p:sp>
        <p:nvSpPr>
          <p:cNvPr id="8" name="Text 5"/>
          <p:cNvSpPr/>
          <p:nvPr/>
        </p:nvSpPr>
        <p:spPr>
          <a:xfrm>
            <a:off x="7315200" y="6537960"/>
            <a:ext cx="4389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20" dirty="0">
                <a:solidFill>
                  <a:srgbClr val="51616B"/>
                </a:solidFill>
              </a:rPr>
              <a:t>CNT | Audiência Pública — Estatuto do Aprendiz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713232" y="1847088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51616B"/>
                </a:solidFill>
              </a:rPr>
              <a:t>Vínculos ativos por CBO no transporte rodoviário — RAIS 2025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77240" y="2331720"/>
            <a:ext cx="26517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102B4E"/>
                </a:solidFill>
              </a:rPr>
              <a:t>1.969.706</a:t>
            </a:r>
            <a:endParaRPr lang="en-US" sz="2900" dirty="0"/>
          </a:p>
        </p:txBody>
      </p:sp>
      <p:sp>
        <p:nvSpPr>
          <p:cNvPr id="11" name="Text 8"/>
          <p:cNvSpPr/>
          <p:nvPr/>
        </p:nvSpPr>
        <p:spPr>
          <a:xfrm>
            <a:off x="777240" y="2862072"/>
            <a:ext cx="2651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30" dirty="0">
                <a:solidFill>
                  <a:srgbClr val="2E3B43"/>
                </a:solidFill>
              </a:rPr>
              <a:t>vínculos ativos no setor</a:t>
            </a:r>
            <a:endParaRPr lang="en-US" sz="1230" dirty="0"/>
          </a:p>
        </p:txBody>
      </p:sp>
      <p:sp>
        <p:nvSpPr>
          <p:cNvPr id="12" name="Text 9"/>
          <p:cNvSpPr/>
          <p:nvPr/>
        </p:nvSpPr>
        <p:spPr>
          <a:xfrm>
            <a:off x="3749040" y="2331720"/>
            <a:ext cx="26517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3EC4B5"/>
                </a:solidFill>
              </a:rPr>
              <a:t>836.015</a:t>
            </a:r>
            <a:endParaRPr lang="en-US" sz="2900" dirty="0"/>
          </a:p>
        </p:txBody>
      </p:sp>
      <p:sp>
        <p:nvSpPr>
          <p:cNvPr id="13" name="Text 10"/>
          <p:cNvSpPr/>
          <p:nvPr/>
        </p:nvSpPr>
        <p:spPr>
          <a:xfrm>
            <a:off x="3749040" y="2862072"/>
            <a:ext cx="2651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30" dirty="0">
                <a:solidFill>
                  <a:srgbClr val="2E3B43"/>
                </a:solidFill>
              </a:rPr>
              <a:t>3 ocupações de motorista</a:t>
            </a:r>
            <a:endParaRPr lang="en-US" sz="1230" dirty="0"/>
          </a:p>
        </p:txBody>
      </p:sp>
      <p:sp>
        <p:nvSpPr>
          <p:cNvPr id="14" name="Text 11"/>
          <p:cNvSpPr/>
          <p:nvPr/>
        </p:nvSpPr>
        <p:spPr>
          <a:xfrm>
            <a:off x="6720840" y="2331720"/>
            <a:ext cx="2194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3EC4B5"/>
                </a:solidFill>
              </a:rPr>
              <a:t>42,44%</a:t>
            </a:r>
            <a:endParaRPr lang="en-US" sz="2900" dirty="0"/>
          </a:p>
        </p:txBody>
      </p:sp>
      <p:sp>
        <p:nvSpPr>
          <p:cNvPr id="15" name="Text 12"/>
          <p:cNvSpPr/>
          <p:nvPr/>
        </p:nvSpPr>
        <p:spPr>
          <a:xfrm>
            <a:off x="6720840" y="2862072"/>
            <a:ext cx="2194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30" dirty="0">
                <a:solidFill>
                  <a:srgbClr val="2E3B43"/>
                </a:solidFill>
              </a:rPr>
              <a:t>do total da base</a:t>
            </a:r>
            <a:endParaRPr lang="en-US" sz="1230" dirty="0"/>
          </a:p>
        </p:txBody>
      </p:sp>
      <p:sp>
        <p:nvSpPr>
          <p:cNvPr id="16" name="Text 13"/>
          <p:cNvSpPr/>
          <p:nvPr/>
        </p:nvSpPr>
        <p:spPr>
          <a:xfrm>
            <a:off x="9372600" y="2331720"/>
            <a:ext cx="21031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E6A441"/>
                </a:solidFill>
              </a:rPr>
              <a:t>44,90%</a:t>
            </a:r>
            <a:endParaRPr lang="en-US" sz="2900" dirty="0"/>
          </a:p>
        </p:txBody>
      </p:sp>
      <p:sp>
        <p:nvSpPr>
          <p:cNvPr id="17" name="Text 14"/>
          <p:cNvSpPr/>
          <p:nvPr/>
        </p:nvSpPr>
        <p:spPr>
          <a:xfrm>
            <a:off x="9372600" y="2862072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30" dirty="0">
                <a:solidFill>
                  <a:srgbClr val="2E3B43"/>
                </a:solidFill>
              </a:rPr>
              <a:t>com cobradores</a:t>
            </a:r>
            <a:endParaRPr lang="en-US" sz="1230" dirty="0"/>
          </a:p>
        </p:txBody>
      </p:sp>
      <p:graphicFrame>
        <p:nvGraphicFramePr>
          <p:cNvPr id="18" name="Chart 0"/>
          <p:cNvGraphicFramePr/>
          <p:nvPr/>
        </p:nvGraphicFramePr>
        <p:xfrm>
          <a:off x="1005840" y="3794760"/>
          <a:ext cx="2377440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"/>
          <p:cNvGraphicFramePr/>
          <p:nvPr/>
        </p:nvGraphicFramePr>
        <p:xfrm>
          <a:off x="3977640" y="3794760"/>
          <a:ext cx="2377440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 15"/>
          <p:cNvSpPr/>
          <p:nvPr/>
        </p:nvSpPr>
        <p:spPr>
          <a:xfrm>
            <a:off x="6995160" y="3886200"/>
            <a:ext cx="4389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02B4E"/>
                </a:solidFill>
              </a:rPr>
              <a:t>Quase metade da base analisada está em funções de condução profissional ou operação direta do transporte de passageiros.</a:t>
            </a:r>
            <a:endParaRPr lang="en-US" sz="1900" dirty="0"/>
          </a:p>
        </p:txBody>
      </p:sp>
      <p:sp>
        <p:nvSpPr>
          <p:cNvPr id="21" name="Text 16"/>
          <p:cNvSpPr/>
          <p:nvPr/>
        </p:nvSpPr>
        <p:spPr>
          <a:xfrm>
            <a:off x="658368" y="6254496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i="1" dirty="0">
                <a:solidFill>
                  <a:srgbClr val="51616B"/>
                </a:solidFill>
              </a:rPr>
              <a:t>Fonte: RAIS 2025 — planilha de vínculos ativos por CBO no transporte rodoviário.</a:t>
            </a:r>
            <a:endParaRPr lang="en-US" sz="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emplate_unzip/ppt/media/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10312"/>
            <a:ext cx="1481328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2360" y="283464"/>
            <a:ext cx="4251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" b="1" dirty="0">
                <a:solidFill>
                  <a:srgbClr val="51616B"/>
                </a:solidFill>
              </a:rPr>
              <a:t>COTA DE APRENDIZAGEM NO TRANSPORTE</a:t>
            </a:r>
            <a:endParaRPr lang="en-US" sz="720" dirty="0"/>
          </a:p>
        </p:txBody>
      </p:sp>
      <p:sp>
        <p:nvSpPr>
          <p:cNvPr id="4" name="Text 1"/>
          <p:cNvSpPr/>
          <p:nvPr/>
        </p:nvSpPr>
        <p:spPr>
          <a:xfrm>
            <a:off x="658368" y="1005840"/>
            <a:ext cx="1078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50" b="1" dirty="0">
                <a:solidFill>
                  <a:srgbClr val="102B4E"/>
                </a:solidFill>
              </a:rPr>
              <a:t>O setor já enfrenta dificuldade para contratar profissionais</a:t>
            </a:r>
            <a:endParaRPr lang="en-US" sz="2850" dirty="0"/>
          </a:p>
        </p:txBody>
      </p:sp>
      <p:sp>
        <p:nvSpPr>
          <p:cNvPr id="5" name="Shape 2"/>
          <p:cNvSpPr/>
          <p:nvPr/>
        </p:nvSpPr>
        <p:spPr>
          <a:xfrm>
            <a:off x="658368" y="1600200"/>
            <a:ext cx="10927080" cy="0"/>
          </a:xfrm>
          <a:prstGeom prst="line">
            <a:avLst/>
          </a:prstGeom>
          <a:noFill/>
          <a:ln w="19050">
            <a:solidFill>
              <a:srgbClr val="3EC4B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502920" y="6455664"/>
            <a:ext cx="11201400" cy="0"/>
          </a:xfrm>
          <a:prstGeom prst="line">
            <a:avLst/>
          </a:prstGeom>
          <a:noFill/>
          <a:ln w="12700">
            <a:solidFill>
              <a:srgbClr val="D7E3E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  <p:sp>
        <p:nvSpPr>
          <p:cNvPr id="8" name="Text 5"/>
          <p:cNvSpPr/>
          <p:nvPr/>
        </p:nvSpPr>
        <p:spPr>
          <a:xfrm>
            <a:off x="7315200" y="6537960"/>
            <a:ext cx="4389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20" dirty="0">
                <a:solidFill>
                  <a:srgbClr val="51616B"/>
                </a:solidFill>
              </a:rPr>
              <a:t>CNT | Audiência Pública — Estatuto do Aprendiz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713232" y="1856232"/>
            <a:ext cx="6583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51616B"/>
                </a:solidFill>
              </a:rPr>
              <a:t>Pesquisa CNT Perfil Empresarial — Transporte Rodoviário de Cargas</a:t>
            </a:r>
            <a:endParaRPr lang="en-US" sz="1450" dirty="0"/>
          </a:p>
        </p:txBody>
      </p:sp>
      <p:graphicFrame>
        <p:nvGraphicFramePr>
          <p:cNvPr id="10" name="Chart 0"/>
          <p:cNvGraphicFramePr/>
          <p:nvPr/>
        </p:nvGraphicFramePr>
        <p:xfrm>
          <a:off x="685800" y="2423160"/>
          <a:ext cx="6812280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7"/>
          <p:cNvSpPr/>
          <p:nvPr/>
        </p:nvSpPr>
        <p:spPr>
          <a:xfrm>
            <a:off x="8001000" y="2743200"/>
            <a:ext cx="3246120" cy="2194560"/>
          </a:xfrm>
          <a:prstGeom prst="rect">
            <a:avLst/>
          </a:prstGeom>
          <a:solidFill>
            <a:srgbClr val="F7F1E7"/>
          </a:solidFill>
          <a:ln>
            <a:solidFill>
              <a:srgbClr val="F7F1E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02B4E"/>
                </a:solidFill>
              </a:rPr>
              <a:t>Leitura institucional</a:t>
            </a:r>
            <a:endParaRPr lang="en-US" sz="1500" dirty="0"/>
          </a:p>
          <a:p>
            <a:pPr marL="0" indent="0" algn="ctr">
              <a:buNone/>
            </a:pP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02B4E"/>
                </a:solidFill>
              </a:rPr>
              <a:t>Se já falta motorista formado, habilitado e experiente, é irreal presumir oferta de aprendizes aptos a compor a base dessas funções.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658368" y="6254496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i="1" dirty="0">
                <a:solidFill>
                  <a:srgbClr val="51616B"/>
                </a:solidFill>
              </a:rPr>
              <a:t>Fonte: Pesquisa CNT Perfil Empresarial 2021 — Transporte Rodoviário de Cargas.</a:t>
            </a:r>
            <a:endParaRPr lang="en-US" sz="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emplate_unzip/ppt/media/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10312"/>
            <a:ext cx="1481328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2360" y="283464"/>
            <a:ext cx="4251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" b="1" dirty="0">
                <a:solidFill>
                  <a:srgbClr val="51616B"/>
                </a:solidFill>
              </a:rPr>
              <a:t>COTA DE APRENDIZAGEM NO TRANSPORTE</a:t>
            </a:r>
            <a:endParaRPr lang="en-US" sz="720" dirty="0"/>
          </a:p>
        </p:txBody>
      </p:sp>
      <p:sp>
        <p:nvSpPr>
          <p:cNvPr id="4" name="Text 1"/>
          <p:cNvSpPr/>
          <p:nvPr/>
        </p:nvSpPr>
        <p:spPr>
          <a:xfrm>
            <a:off x="658368" y="1005840"/>
            <a:ext cx="1078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50" b="1" dirty="0">
                <a:solidFill>
                  <a:srgbClr val="102B4E"/>
                </a:solidFill>
              </a:rPr>
              <a:t>O aprendiz típico não chega à CNH E</a:t>
            </a:r>
            <a:endParaRPr lang="en-US" sz="2850" dirty="0"/>
          </a:p>
        </p:txBody>
      </p:sp>
      <p:sp>
        <p:nvSpPr>
          <p:cNvPr id="5" name="Shape 2"/>
          <p:cNvSpPr/>
          <p:nvPr/>
        </p:nvSpPr>
        <p:spPr>
          <a:xfrm>
            <a:off x="658368" y="1600200"/>
            <a:ext cx="10927080" cy="0"/>
          </a:xfrm>
          <a:prstGeom prst="line">
            <a:avLst/>
          </a:prstGeom>
          <a:noFill/>
          <a:ln w="19050">
            <a:solidFill>
              <a:srgbClr val="3EC4B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502920" y="6455664"/>
            <a:ext cx="11201400" cy="0"/>
          </a:xfrm>
          <a:prstGeom prst="line">
            <a:avLst/>
          </a:prstGeom>
          <a:noFill/>
          <a:ln w="12700">
            <a:solidFill>
              <a:srgbClr val="D7E3E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  <p:sp>
        <p:nvSpPr>
          <p:cNvPr id="8" name="Text 5"/>
          <p:cNvSpPr/>
          <p:nvPr/>
        </p:nvSpPr>
        <p:spPr>
          <a:xfrm>
            <a:off x="7315200" y="6537960"/>
            <a:ext cx="4389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20" dirty="0">
                <a:solidFill>
                  <a:srgbClr val="51616B"/>
                </a:solidFill>
              </a:rPr>
              <a:t>CNT | Audiência Pública — Estatuto do Aprendiz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713232" y="187452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02B4E"/>
                </a:solidFill>
              </a:rPr>
              <a:t>A trajetória para conduzir veículo pesado é progressiva, regulada e incompatível com a aprendizagem ordinária.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2596896" y="3566160"/>
            <a:ext cx="292608" cy="164592"/>
          </a:xfrm>
          <a:prstGeom prst="rightArrow">
            <a:avLst/>
          </a:prstGeom>
          <a:solidFill>
            <a:srgbClr val="2797D4"/>
          </a:solidFill>
          <a:ln w="12700">
            <a:solidFill>
              <a:srgbClr val="2797D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4846320" y="3566160"/>
            <a:ext cx="292608" cy="164592"/>
          </a:xfrm>
          <a:prstGeom prst="rightArrow">
            <a:avLst/>
          </a:prstGeom>
          <a:solidFill>
            <a:srgbClr val="2797D4"/>
          </a:solidFill>
          <a:ln w="12700">
            <a:solidFill>
              <a:srgbClr val="2797D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Shape 9"/>
          <p:cNvSpPr/>
          <p:nvPr/>
        </p:nvSpPr>
        <p:spPr>
          <a:xfrm>
            <a:off x="7095744" y="3566160"/>
            <a:ext cx="292608" cy="164592"/>
          </a:xfrm>
          <a:prstGeom prst="rightArrow">
            <a:avLst/>
          </a:prstGeom>
          <a:solidFill>
            <a:srgbClr val="2797D4"/>
          </a:solidFill>
          <a:ln w="12700">
            <a:solidFill>
              <a:srgbClr val="2797D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3" name="Shape 10"/>
          <p:cNvSpPr/>
          <p:nvPr/>
        </p:nvSpPr>
        <p:spPr>
          <a:xfrm>
            <a:off x="9345168" y="3566160"/>
            <a:ext cx="292608" cy="164592"/>
          </a:xfrm>
          <a:prstGeom prst="rightArrow">
            <a:avLst/>
          </a:prstGeom>
          <a:solidFill>
            <a:srgbClr val="2797D4"/>
          </a:solidFill>
          <a:ln w="12700">
            <a:solidFill>
              <a:srgbClr val="2797D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1"/>
          <p:cNvSpPr/>
          <p:nvPr/>
        </p:nvSpPr>
        <p:spPr>
          <a:xfrm>
            <a:off x="713232" y="3182112"/>
            <a:ext cx="1847088" cy="1005840"/>
          </a:xfrm>
          <a:prstGeom prst="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02B4E"/>
                </a:solidFill>
              </a:rPr>
              <a:t>18 anos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02B4E"/>
                </a:solidFill>
              </a:rPr>
              <a:t>início da habilitação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2962656" y="3182112"/>
            <a:ext cx="1847088" cy="1005840"/>
          </a:xfrm>
          <a:prstGeom prst="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02B4E"/>
                </a:solidFill>
              </a:rPr>
              <a:t>CNH B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02B4E"/>
                </a:solidFill>
              </a:rPr>
              <a:t>primeira habilitação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5212080" y="3182112"/>
            <a:ext cx="1847088" cy="1005840"/>
          </a:xfrm>
          <a:prstGeom prst="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02B4E"/>
                </a:solidFill>
              </a:rPr>
              <a:t>Experiência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02B4E"/>
                </a:solidFill>
              </a:rPr>
              <a:t>tempo mínimo e prontuário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7461504" y="3182112"/>
            <a:ext cx="1847088" cy="1005840"/>
          </a:xfrm>
          <a:prstGeom prst="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02B4E"/>
                </a:solidFill>
              </a:rPr>
              <a:t>CNH C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02B4E"/>
                </a:solidFill>
              </a:rPr>
              <a:t>progressão de categoria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9710928" y="3182112"/>
            <a:ext cx="1847088" cy="1005840"/>
          </a:xfrm>
          <a:prstGeom prst="rect">
            <a:avLst/>
          </a:prstGeom>
          <a:solidFill>
            <a:srgbClr val="3EC4B5"/>
          </a:solidFill>
          <a:ln>
            <a:solidFill>
              <a:srgbClr val="3EC4B5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21+ anos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CNH E + exames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005840" y="4937760"/>
            <a:ext cx="10149840" cy="777240"/>
          </a:xfrm>
          <a:prstGeom prst="rect">
            <a:avLst/>
          </a:prstGeom>
          <a:solidFill>
            <a:srgbClr val="F7F1E7"/>
          </a:solidFill>
          <a:ln>
            <a:solidFill>
              <a:srgbClr val="F7F1E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02B4E"/>
                </a:solidFill>
              </a:rPr>
              <a:t>Raridade material: jovem de 21 a 24 anos com CNH E, exame toxicológico e aptidão operacional já é profissional habilitado, escasso e disputado — não aprendiz em sentido material.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58368" y="6254496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i="1" dirty="0">
                <a:solidFill>
                  <a:srgbClr val="51616B"/>
                </a:solidFill>
              </a:rPr>
              <a:t>Fonte: CTB.</a:t>
            </a:r>
            <a:endParaRPr lang="en-US" sz="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emplate_unzip/ppt/media/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10312"/>
            <a:ext cx="1481328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2360" y="283464"/>
            <a:ext cx="4251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" b="1" dirty="0">
                <a:solidFill>
                  <a:srgbClr val="51616B"/>
                </a:solidFill>
              </a:rPr>
              <a:t>COTA DE APRENDIZAGEM NO TRANSPORTE</a:t>
            </a:r>
            <a:endParaRPr lang="en-US" sz="720" dirty="0"/>
          </a:p>
        </p:txBody>
      </p:sp>
      <p:sp>
        <p:nvSpPr>
          <p:cNvPr id="4" name="Text 1"/>
          <p:cNvSpPr/>
          <p:nvPr/>
        </p:nvSpPr>
        <p:spPr>
          <a:xfrm>
            <a:off x="658368" y="1005840"/>
            <a:ext cx="1078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50" b="1" dirty="0">
                <a:solidFill>
                  <a:srgbClr val="102B4E"/>
                </a:solidFill>
              </a:rPr>
              <a:t>CNH não basta: cursos especializados obrigatórios</a:t>
            </a:r>
            <a:endParaRPr lang="en-US" sz="2850" dirty="0"/>
          </a:p>
        </p:txBody>
      </p:sp>
      <p:sp>
        <p:nvSpPr>
          <p:cNvPr id="5" name="Shape 2"/>
          <p:cNvSpPr/>
          <p:nvPr/>
        </p:nvSpPr>
        <p:spPr>
          <a:xfrm>
            <a:off x="658368" y="1600200"/>
            <a:ext cx="10927080" cy="0"/>
          </a:xfrm>
          <a:prstGeom prst="line">
            <a:avLst/>
          </a:prstGeom>
          <a:noFill/>
          <a:ln w="19050">
            <a:solidFill>
              <a:srgbClr val="3EC4B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502920" y="6455664"/>
            <a:ext cx="11201400" cy="0"/>
          </a:xfrm>
          <a:prstGeom prst="line">
            <a:avLst/>
          </a:prstGeom>
          <a:noFill/>
          <a:ln w="12700">
            <a:solidFill>
              <a:srgbClr val="D7E3E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  <p:sp>
        <p:nvSpPr>
          <p:cNvPr id="8" name="Text 5"/>
          <p:cNvSpPr/>
          <p:nvPr/>
        </p:nvSpPr>
        <p:spPr>
          <a:xfrm>
            <a:off x="7315200" y="6537960"/>
            <a:ext cx="4389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20" dirty="0">
                <a:solidFill>
                  <a:srgbClr val="51616B"/>
                </a:solidFill>
              </a:rPr>
              <a:t>CNT | Audiência Pública — Estatuto do Aprendiz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713232" y="1856232"/>
            <a:ext cx="9326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02B4E"/>
                </a:solidFill>
              </a:rPr>
              <a:t>Conforme a operação, o motorista precisa comprovar formação técnica específica, além da habilitação.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685800" y="2788920"/>
            <a:ext cx="1874520" cy="1600200"/>
          </a:xfrm>
          <a:prstGeom prst="rect">
            <a:avLst/>
          </a:prstGeom>
          <a:solidFill>
            <a:srgbClr val="3EC4B5"/>
          </a:solidFill>
          <a:ln>
            <a:solidFill>
              <a:srgbClr val="3EC4B5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CETPP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Produtos perigosos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combustíveis e químicos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2953512" y="2788920"/>
            <a:ext cx="1874520" cy="1600200"/>
          </a:xfrm>
          <a:prstGeom prst="rect">
            <a:avLst/>
          </a:prstGeom>
          <a:solidFill>
            <a:srgbClr val="102B4E"/>
          </a:solidFill>
          <a:ln>
            <a:solidFill>
              <a:srgbClr val="102B4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CETCI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Carga indivisível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grandes dimensões ou peso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221224" y="2788920"/>
            <a:ext cx="1874520" cy="1600200"/>
          </a:xfrm>
          <a:prstGeom prst="rect">
            <a:avLst/>
          </a:prstGeom>
          <a:solidFill>
            <a:srgbClr val="3EC4B5"/>
          </a:solidFill>
          <a:ln>
            <a:solidFill>
              <a:srgbClr val="3EC4B5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CETCP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Coletivo de passageiros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ônibus urbano/rodoviário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488936" y="2788920"/>
            <a:ext cx="1874520" cy="1600200"/>
          </a:xfrm>
          <a:prstGeom prst="rect">
            <a:avLst/>
          </a:prstGeom>
          <a:solidFill>
            <a:srgbClr val="102B4E"/>
          </a:solidFill>
          <a:ln>
            <a:solidFill>
              <a:srgbClr val="102B4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CETE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Transporte escolar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condutores escolares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9756648" y="2788920"/>
            <a:ext cx="1874520" cy="1600200"/>
          </a:xfrm>
          <a:prstGeom prst="rect">
            <a:avLst/>
          </a:prstGeom>
          <a:solidFill>
            <a:srgbClr val="3EC4B5"/>
          </a:solidFill>
          <a:ln>
            <a:solidFill>
              <a:srgbClr val="3EC4B5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CVE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Veículos de emergência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ambulâncias e socorro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143000" y="5047488"/>
            <a:ext cx="9875520" cy="713232"/>
          </a:xfrm>
          <a:prstGeom prst="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102B4E"/>
                </a:solidFill>
              </a:rPr>
              <a:t>Cursos com carga mínima de 50 horas-aula, módulos de legislação, direção defensiva, primeiros socorros, conteúdo específico e avaliação final presencial.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2360" y="274320"/>
            <a:ext cx="4343400" cy="219456"/>
          </a:xfrm>
          <a:prstGeom prst="rect">
            <a:avLst/>
          </a:prstGeom>
          <a:noFill/>
        </p:spPr>
        <p:txBody>
          <a:bodyPr wrap="none" lIns="73152" tIns="73152" rIns="73152" bIns="73152" anchor="ctr">
            <a:spAutoFit/>
          </a:bodyPr>
          <a:lstStyle/>
          <a:p>
            <a:pPr algn="r"/>
            <a:r>
              <a:rPr sz="720" b="1" i="0">
                <a:solidFill>
                  <a:srgbClr val="102B4E"/>
                </a:solidFill>
              </a:rPr>
              <a:t>COTA DE APRENDIZAGEM NO TRANSPORTE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841248"/>
            <a:ext cx="10744200" cy="502920"/>
          </a:xfrm>
          <a:prstGeom prst="rect">
            <a:avLst/>
          </a:prstGeom>
          <a:noFill/>
        </p:spPr>
        <p:txBody>
          <a:bodyPr wrap="none" lIns="73152" tIns="73152" rIns="73152" bIns="73152" anchor="ctr">
            <a:spAutoFit/>
          </a:bodyPr>
          <a:lstStyle/>
          <a:p>
            <a:pPr algn="l"/>
            <a:r>
              <a:rPr sz="2850" b="1">
                <a:solidFill>
                  <a:srgbClr val="102B4E"/>
                </a:solidFill>
              </a:rPr>
              <a:t>Via pública: aplicar ao transporte a lógica da saúde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368" y="1426464"/>
            <a:ext cx="10881360" cy="18288"/>
          </a:xfrm>
          <a:prstGeom prst="rect">
            <a:avLst/>
          </a:prstGeom>
          <a:solidFill>
            <a:srgbClr val="3EC4B5"/>
          </a:solidFill>
          <a:ln>
            <a:solidFill>
              <a:srgbClr val="3EC4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63477" y="1542342"/>
            <a:ext cx="11427240" cy="624786"/>
          </a:xfrm>
          <a:prstGeom prst="rect">
            <a:avLst/>
          </a:prstGeom>
          <a:noFill/>
        </p:spPr>
        <p:txBody>
          <a:bodyPr wrap="square" lIns="73152" tIns="73152" rIns="73152" bIns="73152" anchor="ctr">
            <a:spAutoFit/>
          </a:bodyPr>
          <a:lstStyle/>
          <a:p>
            <a:pPr algn="l"/>
            <a:r>
              <a:rPr sz="1550" b="1" i="0" dirty="0">
                <a:solidFill>
                  <a:srgbClr val="102B4E"/>
                </a:solidFill>
              </a:rPr>
              <a:t>A </a:t>
            </a:r>
            <a:r>
              <a:rPr sz="1550" b="1" i="0" dirty="0" err="1">
                <a:solidFill>
                  <a:srgbClr val="102B4E"/>
                </a:solidFill>
              </a:rPr>
              <a:t>condução</a:t>
            </a:r>
            <a:r>
              <a:rPr sz="1550" b="1" i="0" dirty="0">
                <a:solidFill>
                  <a:srgbClr val="102B4E"/>
                </a:solidFill>
              </a:rPr>
              <a:t> </a:t>
            </a:r>
            <a:r>
              <a:rPr sz="1550" b="1" i="0" dirty="0" err="1">
                <a:solidFill>
                  <a:srgbClr val="102B4E"/>
                </a:solidFill>
              </a:rPr>
              <a:t>profissional</a:t>
            </a:r>
            <a:r>
              <a:rPr sz="1550" b="1" i="0" dirty="0">
                <a:solidFill>
                  <a:srgbClr val="102B4E"/>
                </a:solidFill>
              </a:rPr>
              <a:t> </a:t>
            </a:r>
            <a:r>
              <a:rPr sz="1550" b="1" i="0" dirty="0" err="1">
                <a:solidFill>
                  <a:srgbClr val="102B4E"/>
                </a:solidFill>
              </a:rPr>
              <a:t>não</a:t>
            </a:r>
            <a:r>
              <a:rPr sz="1550" b="1" i="0" dirty="0">
                <a:solidFill>
                  <a:srgbClr val="102B4E"/>
                </a:solidFill>
              </a:rPr>
              <a:t> </a:t>
            </a:r>
            <a:r>
              <a:rPr sz="1550" b="1" i="0" dirty="0" err="1">
                <a:solidFill>
                  <a:srgbClr val="102B4E"/>
                </a:solidFill>
              </a:rPr>
              <a:t>ocorre</a:t>
            </a:r>
            <a:r>
              <a:rPr sz="1550" b="1" i="0" dirty="0">
                <a:solidFill>
                  <a:srgbClr val="102B4E"/>
                </a:solidFill>
              </a:rPr>
              <a:t> </a:t>
            </a:r>
            <a:r>
              <a:rPr sz="1550" b="1" i="0" dirty="0" err="1">
                <a:solidFill>
                  <a:srgbClr val="102B4E"/>
                </a:solidFill>
              </a:rPr>
              <a:t>em</a:t>
            </a:r>
            <a:r>
              <a:rPr sz="1550" b="1" i="0" dirty="0">
                <a:solidFill>
                  <a:srgbClr val="102B4E"/>
                </a:solidFill>
              </a:rPr>
              <a:t> </a:t>
            </a:r>
            <a:r>
              <a:rPr sz="1550" b="1" i="0" dirty="0" err="1">
                <a:solidFill>
                  <a:srgbClr val="102B4E"/>
                </a:solidFill>
              </a:rPr>
              <a:t>ambiente</a:t>
            </a:r>
            <a:r>
              <a:rPr sz="1550" b="1" i="0" dirty="0">
                <a:solidFill>
                  <a:srgbClr val="102B4E"/>
                </a:solidFill>
              </a:rPr>
              <a:t> </a:t>
            </a:r>
            <a:r>
              <a:rPr sz="1550" b="1" i="0" dirty="0" err="1">
                <a:solidFill>
                  <a:srgbClr val="102B4E"/>
                </a:solidFill>
              </a:rPr>
              <a:t>interno</a:t>
            </a:r>
            <a:r>
              <a:rPr sz="1550" b="1" i="0" dirty="0">
                <a:solidFill>
                  <a:srgbClr val="102B4E"/>
                </a:solidFill>
              </a:rPr>
              <a:t> e </a:t>
            </a:r>
            <a:r>
              <a:rPr sz="1550" b="1" i="0" dirty="0" err="1">
                <a:solidFill>
                  <a:srgbClr val="102B4E"/>
                </a:solidFill>
              </a:rPr>
              <a:t>controlado</a:t>
            </a:r>
            <a:r>
              <a:rPr sz="1550" b="1" i="0" dirty="0">
                <a:solidFill>
                  <a:srgbClr val="102B4E"/>
                </a:solidFill>
              </a:rPr>
              <a:t>; o </a:t>
            </a:r>
            <a:r>
              <a:rPr sz="1550" b="1" i="0" dirty="0" err="1">
                <a:solidFill>
                  <a:srgbClr val="102B4E"/>
                </a:solidFill>
              </a:rPr>
              <a:t>motorista</a:t>
            </a:r>
            <a:r>
              <a:rPr sz="1550" b="1" i="0" dirty="0">
                <a:solidFill>
                  <a:srgbClr val="102B4E"/>
                </a:solidFill>
              </a:rPr>
              <a:t> </a:t>
            </a:r>
            <a:r>
              <a:rPr sz="1550" b="1" i="0" dirty="0" err="1">
                <a:solidFill>
                  <a:srgbClr val="102B4E"/>
                </a:solidFill>
              </a:rPr>
              <a:t>trabalha</a:t>
            </a:r>
            <a:r>
              <a:rPr sz="1550" b="1" i="0" dirty="0">
                <a:solidFill>
                  <a:srgbClr val="102B4E"/>
                </a:solidFill>
              </a:rPr>
              <a:t> </a:t>
            </a:r>
            <a:r>
              <a:rPr sz="1550" b="1" i="0" dirty="0" err="1">
                <a:solidFill>
                  <a:srgbClr val="102B4E"/>
                </a:solidFill>
              </a:rPr>
              <a:t>em</a:t>
            </a:r>
            <a:r>
              <a:rPr sz="1550" b="1" i="0" dirty="0">
                <a:solidFill>
                  <a:srgbClr val="102B4E"/>
                </a:solidFill>
              </a:rPr>
              <a:t> via </a:t>
            </a:r>
            <a:r>
              <a:rPr sz="1550" b="1" i="0" dirty="0" err="1">
                <a:solidFill>
                  <a:srgbClr val="102B4E"/>
                </a:solidFill>
              </a:rPr>
              <a:t>pública</a:t>
            </a:r>
            <a:r>
              <a:rPr sz="1550" b="1" i="0" dirty="0">
                <a:solidFill>
                  <a:srgbClr val="102B4E"/>
                </a:solidFill>
              </a:rPr>
              <a:t>, com </a:t>
            </a:r>
            <a:r>
              <a:rPr sz="1550" b="1" i="0" dirty="0" err="1">
                <a:solidFill>
                  <a:srgbClr val="102B4E"/>
                </a:solidFill>
              </a:rPr>
              <a:t>risco</a:t>
            </a:r>
            <a:r>
              <a:rPr sz="1550" b="1" i="0" dirty="0">
                <a:solidFill>
                  <a:srgbClr val="102B4E"/>
                </a:solidFill>
              </a:rPr>
              <a:t> </a:t>
            </a:r>
            <a:r>
              <a:rPr sz="1550" b="1" i="0" dirty="0" err="1">
                <a:solidFill>
                  <a:srgbClr val="102B4E"/>
                </a:solidFill>
              </a:rPr>
              <a:t>direto</a:t>
            </a:r>
            <a:r>
              <a:rPr sz="1550" b="1" i="0" dirty="0">
                <a:solidFill>
                  <a:srgbClr val="102B4E"/>
                </a:solidFill>
              </a:rPr>
              <a:t> a </a:t>
            </a:r>
            <a:r>
              <a:rPr sz="1550" b="1" i="0" dirty="0" err="1">
                <a:solidFill>
                  <a:srgbClr val="102B4E"/>
                </a:solidFill>
              </a:rPr>
              <a:t>terceiros</a:t>
            </a:r>
            <a:r>
              <a:rPr sz="1550" b="1" i="0" dirty="0">
                <a:solidFill>
                  <a:srgbClr val="102B4E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331720"/>
            <a:ext cx="3886200" cy="1874519"/>
          </a:xfrm>
          <a:prstGeom prst="rect">
            <a:avLst/>
          </a:prstGeom>
          <a:solidFill>
            <a:srgbClr val="3EC4B5"/>
          </a:solidFill>
          <a:ln>
            <a:solidFill>
              <a:srgbClr val="3EC4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sz="2000" b="1">
                <a:solidFill>
                  <a:srgbClr val="FFFFFF"/>
                </a:solidFill>
              </a:rPr>
              <a:t>Motorista profissional
trabalha na via pública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334256"/>
            <a:ext cx="3886200" cy="438912"/>
          </a:xfrm>
          <a:prstGeom prst="rect">
            <a:avLst/>
          </a:prstGeom>
          <a:solidFill>
            <a:srgbClr val="102B4E"/>
          </a:solidFill>
          <a:ln>
            <a:solidFill>
              <a:srgbClr val="102B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097280" y="4507992"/>
            <a:ext cx="384048" cy="548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965960" y="4507992"/>
            <a:ext cx="384048" cy="548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2834640" y="4507992"/>
            <a:ext cx="384048" cy="548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703320" y="4507992"/>
            <a:ext cx="384048" cy="548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4892040" y="2240280"/>
            <a:ext cx="1828800" cy="713232"/>
          </a:xfrm>
          <a:prstGeom prst="round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sz="1250" b="1">
                <a:solidFill>
                  <a:srgbClr val="102B4E"/>
                </a:solidFill>
              </a:rPr>
              <a:t>Ambiente aberto</a:t>
            </a:r>
          </a:p>
          <a:p>
            <a:pPr algn="ctr"/>
            <a:r>
              <a:rPr sz="1250" b="0">
                <a:solidFill>
                  <a:srgbClr val="102B4E"/>
                </a:solidFill>
              </a:rPr>
              <a:t>trânsito, rodovias e cidades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92040" y="3154680"/>
            <a:ext cx="1828800" cy="713232"/>
          </a:xfrm>
          <a:prstGeom prst="round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sz="1250" b="1">
                <a:solidFill>
                  <a:srgbClr val="102B4E"/>
                </a:solidFill>
              </a:rPr>
              <a:t>Risco a terceiros</a:t>
            </a:r>
          </a:p>
          <a:p>
            <a:pPr algn="ctr"/>
            <a:r>
              <a:rPr sz="1250" b="0">
                <a:solidFill>
                  <a:srgbClr val="102B4E"/>
                </a:solidFill>
              </a:rPr>
              <a:t>passageiros, pedestres e usuários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2040" y="4069080"/>
            <a:ext cx="1828800" cy="713232"/>
          </a:xfrm>
          <a:prstGeom prst="round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sz="1250" b="1">
                <a:solidFill>
                  <a:srgbClr val="102B4E"/>
                </a:solidFill>
              </a:rPr>
              <a:t>Responsabilidade coletiva</a:t>
            </a:r>
          </a:p>
          <a:p>
            <a:pPr algn="ctr"/>
            <a:r>
              <a:rPr sz="1250" b="0">
                <a:solidFill>
                  <a:srgbClr val="102B4E"/>
                </a:solidFill>
              </a:rPr>
              <a:t>segurança viária e vida</a:t>
            </a:r>
          </a:p>
        </p:txBody>
      </p:sp>
      <p:cxnSp>
        <p:nvCxnSpPr>
          <p:cNvPr id="17" name="Connector 16"/>
          <p:cNvCxnSpPr/>
          <p:nvPr/>
        </p:nvCxnSpPr>
        <p:spPr>
          <a:xfrm>
            <a:off x="6903720" y="3520440"/>
            <a:ext cx="548640" cy="0"/>
          </a:xfrm>
          <a:prstGeom prst="line">
            <a:avLst/>
          </a:prstGeom>
          <a:ln w="27940">
            <a:solidFill>
              <a:srgbClr val="3EC4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452360" y="2331720"/>
            <a:ext cx="3977639" cy="2148840"/>
          </a:xfrm>
          <a:prstGeom prst="rect">
            <a:avLst/>
          </a:prstGeom>
          <a:solidFill>
            <a:srgbClr val="F7F1E7"/>
          </a:solidFill>
          <a:ln>
            <a:solidFill>
              <a:srgbClr val="F7F1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146304" rIns="146304" bIns="146304" rtlCol="0" anchor="ctr"/>
          <a:lstStyle/>
          <a:p>
            <a:pPr algn="ctr"/>
            <a:r>
              <a:rPr sz="1420" b="1">
                <a:solidFill>
                  <a:srgbClr val="102B4E"/>
                </a:solidFill>
              </a:rPr>
              <a:t>PL nº 6.461/2019 já reconhece tratamento próprio para a saúde
Base restrita a funções administrativas quando a atividade exige habilitação profissional específica.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8680" y="5230368"/>
            <a:ext cx="10149840" cy="640080"/>
          </a:xfrm>
          <a:prstGeom prst="rect">
            <a:avLst/>
          </a:prstGeom>
          <a:solidFill>
            <a:srgbClr val="102B4E"/>
          </a:solidFill>
          <a:ln>
            <a:solidFill>
              <a:srgbClr val="102B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sz="1630" b="1">
                <a:solidFill>
                  <a:srgbClr val="FFFFFF"/>
                </a:solidFill>
              </a:rPr>
              <a:t>Isonomia: se a lei calibra a base da saúde por habilitação e risco, deve aplicar a mesma lógica ao transporte.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368" y="5937143"/>
            <a:ext cx="1079078" cy="232371"/>
          </a:xfrm>
          <a:prstGeom prst="rect">
            <a:avLst/>
          </a:prstGeom>
          <a:noFill/>
        </p:spPr>
        <p:txBody>
          <a:bodyPr wrap="none" lIns="73152" tIns="73152" rIns="73152" bIns="73152" anchor="ctr">
            <a:spAutoFit/>
          </a:bodyPr>
          <a:lstStyle/>
          <a:p>
            <a:pPr algn="l"/>
            <a:r>
              <a:rPr sz="550" b="0" i="0" dirty="0">
                <a:solidFill>
                  <a:srgbClr val="6B7A86"/>
                </a:solidFill>
              </a:rPr>
              <a:t>Fonte: PL nº 6.461/2019; CTB</a:t>
            </a:r>
            <a:r>
              <a:rPr lang="pt-BR" sz="550" dirty="0">
                <a:solidFill>
                  <a:srgbClr val="6B7A86"/>
                </a:solidFill>
              </a:rPr>
              <a:t>.</a:t>
            </a:r>
            <a:endParaRPr sz="550" b="0" i="0" dirty="0">
              <a:solidFill>
                <a:srgbClr val="6B7A8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" y="6455664"/>
            <a:ext cx="11201400" cy="9144"/>
          </a:xfrm>
          <a:prstGeom prst="rect">
            <a:avLst/>
          </a:prstGeom>
          <a:solidFill>
            <a:srgbClr val="D0DADF"/>
          </a:solidFill>
          <a:ln>
            <a:solidFill>
              <a:srgbClr val="D0DAD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315200" y="6501384"/>
            <a:ext cx="4206240" cy="164592"/>
          </a:xfrm>
          <a:prstGeom prst="rect">
            <a:avLst/>
          </a:prstGeom>
          <a:noFill/>
        </p:spPr>
        <p:txBody>
          <a:bodyPr wrap="none" lIns="73152" tIns="73152" rIns="73152" bIns="73152" anchor="ctr">
            <a:spAutoFit/>
          </a:bodyPr>
          <a:lstStyle/>
          <a:p>
            <a:pPr algn="r"/>
            <a:r>
              <a:rPr sz="500" b="0" i="0">
                <a:solidFill>
                  <a:srgbClr val="6B7A86"/>
                </a:solidFill>
              </a:rPr>
              <a:t>CNT | Audiência Pública — Estatuto do Aprendiz</a:t>
            </a:r>
          </a:p>
        </p:txBody>
      </p:sp>
      <p:pic>
        <p:nvPicPr>
          <p:cNvPr id="25" name="Image 0" descr="/mnt/data/template_unzip/ppt/media/image12.png">
            <a:extLst>
              <a:ext uri="{FF2B5EF4-FFF2-40B4-BE49-F238E27FC236}">
                <a16:creationId xmlns:a16="http://schemas.microsoft.com/office/drawing/2014/main" id="{9B618B09-2634-700A-D2A3-1D47CF23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210312"/>
            <a:ext cx="1481328" cy="731520"/>
          </a:xfrm>
          <a:prstGeom prst="rect">
            <a:avLst/>
          </a:prstGeom>
        </p:spPr>
      </p:pic>
      <p:sp>
        <p:nvSpPr>
          <p:cNvPr id="27" name="Text 4">
            <a:extLst>
              <a:ext uri="{FF2B5EF4-FFF2-40B4-BE49-F238E27FC236}">
                <a16:creationId xmlns:a16="http://schemas.microsoft.com/office/drawing/2014/main" id="{15B1A5E0-32D7-7CDC-C082-80C104688085}"/>
              </a:ext>
            </a:extLst>
          </p:cNvPr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emplate_unzip/ppt/media/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10312"/>
            <a:ext cx="1481328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2360" y="283464"/>
            <a:ext cx="4251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" b="1" dirty="0">
                <a:solidFill>
                  <a:srgbClr val="51616B"/>
                </a:solidFill>
              </a:rPr>
              <a:t>COTA DE APRENDIZAGEM NO TRANSPORTE</a:t>
            </a:r>
            <a:endParaRPr lang="en-US" sz="720" dirty="0"/>
          </a:p>
        </p:txBody>
      </p:sp>
      <p:sp>
        <p:nvSpPr>
          <p:cNvPr id="4" name="Text 1"/>
          <p:cNvSpPr/>
          <p:nvPr/>
        </p:nvSpPr>
        <p:spPr>
          <a:xfrm>
            <a:off x="658368" y="1005840"/>
            <a:ext cx="1078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50" b="1" dirty="0">
                <a:solidFill>
                  <a:srgbClr val="102B4E"/>
                </a:solidFill>
              </a:rPr>
              <a:t>Isonomia e finalidade constitucional das cotas</a:t>
            </a:r>
            <a:endParaRPr lang="en-US" sz="2850" dirty="0"/>
          </a:p>
        </p:txBody>
      </p:sp>
      <p:sp>
        <p:nvSpPr>
          <p:cNvPr id="5" name="Shape 2"/>
          <p:cNvSpPr/>
          <p:nvPr/>
        </p:nvSpPr>
        <p:spPr>
          <a:xfrm>
            <a:off x="658368" y="1600200"/>
            <a:ext cx="10927080" cy="0"/>
          </a:xfrm>
          <a:prstGeom prst="line">
            <a:avLst/>
          </a:prstGeom>
          <a:noFill/>
          <a:ln w="19050">
            <a:solidFill>
              <a:srgbClr val="3EC4B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502920" y="6455664"/>
            <a:ext cx="11201400" cy="0"/>
          </a:xfrm>
          <a:prstGeom prst="line">
            <a:avLst/>
          </a:prstGeom>
          <a:noFill/>
          <a:ln w="12700">
            <a:solidFill>
              <a:srgbClr val="D7E3E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502920" y="6547104"/>
            <a:ext cx="6583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51616B"/>
                </a:solidFill>
              </a:rPr>
              <a:t>Este documento foi classificado como informação pública e não possui restrições de acesso.</a:t>
            </a:r>
            <a:endParaRPr lang="en-US" sz="580" dirty="0"/>
          </a:p>
        </p:txBody>
      </p:sp>
      <p:sp>
        <p:nvSpPr>
          <p:cNvPr id="8" name="Text 5"/>
          <p:cNvSpPr/>
          <p:nvPr/>
        </p:nvSpPr>
        <p:spPr>
          <a:xfrm>
            <a:off x="7315200" y="6537960"/>
            <a:ext cx="4389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20" dirty="0">
                <a:solidFill>
                  <a:srgbClr val="51616B"/>
                </a:solidFill>
              </a:rPr>
              <a:t>CNT | Audiência Pública — Estatuto do Aprendiz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822960" y="2286000"/>
            <a:ext cx="2834640" cy="1874520"/>
          </a:xfrm>
          <a:prstGeom prst="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02B4E"/>
                </a:solidFill>
              </a:rPr>
              <a:t>Isonomia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102B4E"/>
                </a:solidFill>
              </a:rPr>
              <a:t>tratar igualmente os iguais e desigualmente os desiguais, na medida da desigualdade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4160520" y="2148840"/>
            <a:ext cx="6903720" cy="1097280"/>
          </a:xfrm>
          <a:prstGeom prst="rect">
            <a:avLst/>
          </a:prstGeom>
          <a:solidFill>
            <a:srgbClr val="E9F5F7"/>
          </a:solidFill>
          <a:ln>
            <a:solidFill>
              <a:srgbClr val="E9F5F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02B4E"/>
                </a:solidFill>
              </a:rPr>
              <a:t>Desigualdade objetiva do transporte</a:t>
            </a:r>
            <a:endParaRPr lang="en-US" sz="1700" dirty="0"/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102B4E"/>
                </a:solidFill>
              </a:rPr>
              <a:t>CNH, idade mínima, cursos, exame toxicológico, autorização, via pública e risco a terceiros.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4160520" y="3749040"/>
            <a:ext cx="6903720" cy="1143000"/>
          </a:xfrm>
          <a:prstGeom prst="rect">
            <a:avLst/>
          </a:prstGeom>
          <a:solidFill>
            <a:srgbClr val="F7F1E7"/>
          </a:solidFill>
          <a:ln>
            <a:solidFill>
              <a:srgbClr val="F7F1E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02B4E"/>
                </a:solidFill>
              </a:rPr>
              <a:t>A </a:t>
            </a:r>
            <a:r>
              <a:rPr lang="en-US" sz="1700" b="1" dirty="0" err="1">
                <a:solidFill>
                  <a:srgbClr val="102B4E"/>
                </a:solidFill>
              </a:rPr>
              <a:t>proposta</a:t>
            </a:r>
            <a:r>
              <a:rPr lang="en-US" sz="1700" b="1" dirty="0">
                <a:solidFill>
                  <a:srgbClr val="102B4E"/>
                </a:solidFill>
              </a:rPr>
              <a:t> </a:t>
            </a:r>
            <a:r>
              <a:rPr lang="en-US" sz="1700" b="1" dirty="0" err="1">
                <a:solidFill>
                  <a:srgbClr val="102B4E"/>
                </a:solidFill>
              </a:rPr>
              <a:t>preserva</a:t>
            </a:r>
            <a:r>
              <a:rPr lang="en-US" sz="1700" b="1" dirty="0">
                <a:solidFill>
                  <a:srgbClr val="102B4E"/>
                </a:solidFill>
              </a:rPr>
              <a:t> a Constituição</a:t>
            </a:r>
            <a:endParaRPr lang="en-US" sz="1700" dirty="0"/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102B4E"/>
                </a:solidFill>
              </a:rPr>
              <a:t>Preserva a profissionalização real, mantém a cota em funções compatíveis e evita obrigação impossível.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1005840" y="5532120"/>
            <a:ext cx="10149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102B4E"/>
                </a:solidFill>
              </a:rPr>
              <a:t>“A Constituição protege a profissionalização real, não a ficção regulatória.”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E0B1DEBDC7E7428076FC36A95DC47A" ma:contentTypeVersion="13" ma:contentTypeDescription="Crie um novo documento." ma:contentTypeScope="" ma:versionID="70876dc3b5c61eda1f55034d0a6a0e46">
  <xsd:schema xmlns:xsd="http://www.w3.org/2001/XMLSchema" xmlns:xs="http://www.w3.org/2001/XMLSchema" xmlns:p="http://schemas.microsoft.com/office/2006/metadata/properties" xmlns:ns2="e89a3b24-fc41-4f78-8a2f-9c9d86785e7a" xmlns:ns3="cc0faa5e-e61f-43a1-a34b-127c00b9c6b0" targetNamespace="http://schemas.microsoft.com/office/2006/metadata/properties" ma:root="true" ma:fieldsID="8ac0065f1298b715b47b2613450f9047" ns2:_="" ns3:_="">
    <xsd:import namespace="e89a3b24-fc41-4f78-8a2f-9c9d86785e7a"/>
    <xsd:import namespace="cc0faa5e-e61f-43a1-a34b-127c00b9c6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a3b24-fc41-4f78-8a2f-9c9d86785e7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dexed="true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f9ab69c8-667c-4c2d-a5fb-065e05e2879b}" ma:internalName="TaxCatchAll" ma:showField="CatchAllData" ma:web="e89a3b24-fc41-4f78-8a2f-9c9d86785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faa5e-e61f-43a1-a34b-127c00b9c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a1f86888-6c40-4c78-a99b-3380cfdf08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0faa5e-e61f-43a1-a34b-127c00b9c6b0">
      <Terms xmlns="http://schemas.microsoft.com/office/infopath/2007/PartnerControls"/>
    </lcf76f155ced4ddcb4097134ff3c332f>
    <TaxCatchAll xmlns="e89a3b24-fc41-4f78-8a2f-9c9d86785e7a" xsi:nil="true"/>
    <_dlc_DocId xmlns="e89a3b24-fc41-4f78-8a2f-9c9d86785e7a">HA2UM7VFCFUQ-507325457-147207</_dlc_DocId>
    <_dlc_DocIdUrl xmlns="e89a3b24-fc41-4f78-8a2f-9c9d86785e7a">
      <Url>https://sestsenat.sharepoint.com/sites/CNT_DIRI/_layouts/15/DocIdRedir.aspx?ID=HA2UM7VFCFUQ-507325457-147207</Url>
      <Description>HA2UM7VFCFUQ-507325457-147207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41C7B8-526F-4D1D-A000-DB4990FB3D1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960C795-268D-4250-9E72-119B59B23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9a3b24-fc41-4f78-8a2f-9c9d86785e7a"/>
    <ds:schemaRef ds:uri="cc0faa5e-e61f-43a1-a34b-127c00b9c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4B774B-C027-45B1-8100-CBE7E185059A}">
  <ds:schemaRefs>
    <ds:schemaRef ds:uri="http://schemas.microsoft.com/office/2006/metadata/properties"/>
    <ds:schemaRef ds:uri="http://schemas.microsoft.com/office/infopath/2007/PartnerControls"/>
    <ds:schemaRef ds:uri="cc0faa5e-e61f-43a1-a34b-127c00b9c6b0"/>
    <ds:schemaRef ds:uri="e89a3b24-fc41-4f78-8a2f-9c9d86785e7a"/>
  </ds:schemaRefs>
</ds:datastoreItem>
</file>

<file path=customXml/itemProps4.xml><?xml version="1.0" encoding="utf-8"?>
<ds:datastoreItem xmlns:ds="http://schemas.openxmlformats.org/officeDocument/2006/customXml" ds:itemID="{8A30C8D3-F278-42FC-9C93-DAC2B6F5CC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1556</Words>
  <Application>Microsoft Office PowerPoint</Application>
  <PresentationFormat>Widescreen</PresentationFormat>
  <Paragraphs>177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Oswald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Cota de aprendizagem no transporte</dc:title>
  <dc:subject>Audiência pública no Senado Federal - cota de aprendizagem no transporte</dc:subject>
  <dc:creator>Confederação Nacional do Transporte</dc:creator>
  <cp:lastModifiedBy>Andrea Cavalcanti</cp:lastModifiedBy>
  <cp:revision>5</cp:revision>
  <dcterms:created xsi:type="dcterms:W3CDTF">2026-06-29T13:27:55Z</dcterms:created>
  <dcterms:modified xsi:type="dcterms:W3CDTF">2026-07-06T13:35:50Z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0x0101002DE0B1DEBDC7E7428076FC36A95DC47A</vt:lpwstr>
  </property>
  <property fmtid="{D5CDD505-2E9C-101B-9397-08002B2CF9AE}" pid="3" name="_dlc_DocIdItemGuid">
    <vt:lpwstr>9016d7cb-64cd-4dc6-80e4-baefedbbd473</vt:lpwstr>
  </property>
  <property fmtid="{D5CDD505-2E9C-101B-9397-08002B2CF9AE}" pid="4" name="MediaServiceImageTags">
    <vt:lpwstr/>
  </property>
</Properties>
</file>