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420" r:id="rId2"/>
    <p:sldId id="591" r:id="rId3"/>
    <p:sldId id="406" r:id="rId4"/>
    <p:sldId id="407" r:id="rId5"/>
    <p:sldId id="408" r:id="rId6"/>
    <p:sldId id="409" r:id="rId7"/>
    <p:sldId id="588" r:id="rId8"/>
    <p:sldId id="589" r:id="rId9"/>
    <p:sldId id="590" r:id="rId10"/>
    <p:sldId id="582" r:id="rId11"/>
    <p:sldId id="583" r:id="rId12"/>
    <p:sldId id="584" r:id="rId13"/>
    <p:sldId id="585" r:id="rId14"/>
    <p:sldId id="515" r:id="rId15"/>
    <p:sldId id="516" r:id="rId16"/>
    <p:sldId id="586" r:id="rId17"/>
    <p:sldId id="587" r:id="rId18"/>
    <p:sldId id="564" r:id="rId19"/>
    <p:sldId id="414" r:id="rId20"/>
    <p:sldId id="415" r:id="rId21"/>
    <p:sldId id="463" r:id="rId22"/>
    <p:sldId id="421" r:id="rId23"/>
    <p:sldId id="449" r:id="rId24"/>
    <p:sldId id="450" r:id="rId25"/>
    <p:sldId id="371" r:id="rId26"/>
    <p:sldId id="464" r:id="rId27"/>
    <p:sldId id="550" r:id="rId28"/>
    <p:sldId id="551" r:id="rId29"/>
    <p:sldId id="465" r:id="rId30"/>
    <p:sldId id="466" r:id="rId31"/>
    <p:sldId id="467" r:id="rId32"/>
    <p:sldId id="468" r:id="rId33"/>
    <p:sldId id="558" r:id="rId34"/>
    <p:sldId id="581" r:id="rId35"/>
    <p:sldId id="470" r:id="rId36"/>
    <p:sldId id="592" r:id="rId37"/>
    <p:sldId id="596" r:id="rId38"/>
    <p:sldId id="593" r:id="rId39"/>
    <p:sldId id="599" r:id="rId40"/>
    <p:sldId id="594" r:id="rId41"/>
    <p:sldId id="398" r:id="rId42"/>
  </p:sldIdLst>
  <p:sldSz cx="9144000" cy="6858000" type="screen4x3"/>
  <p:notesSz cx="6805613" cy="99393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60B12"/>
    <a:srgbClr val="90A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enhum Estilo, Nenhuma Grad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97409" autoAdjust="0"/>
  </p:normalViewPr>
  <p:slideViewPr>
    <p:cSldViewPr>
      <p:cViewPr varScale="1">
        <p:scale>
          <a:sx n="112" d="100"/>
          <a:sy n="112" d="100"/>
        </p:scale>
        <p:origin x="157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icardo.andrade\Desktop\C&#243;pia%20de%20Balan&#231;o%20Produtor%20de%20&#193;gua%2027042013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icardo.andrade\Desktop\C&#243;pia%20de%20Balan&#231;o%20Produtor%20de%20&#193;gua%2027042013.xlsx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Users\ricardo.andrade\Desktop\C&#243;pia%20de%20Balan&#231;o%20Produtor%20de%20&#193;gua%2027042013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 sz="1200"/>
            </a:pPr>
            <a:r>
              <a:rPr lang="pt-BR" sz="1200"/>
              <a:t>Produtores Rurais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1.56790123456789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8.6233571723655614E-17"/>
                  <c:y val="2.35185185185185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8.2098765432098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Plan2!$C$3:$C$5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Plan2!$E$3:$E$5</c:f>
              <c:numCache>
                <c:formatCode>_-* #,##0_-;\-* #,##0_-;_-* "-"??_-;_-@_-</c:formatCode>
                <c:ptCount val="3"/>
                <c:pt idx="0">
                  <c:v>237</c:v>
                </c:pt>
                <c:pt idx="1">
                  <c:v>469</c:v>
                </c:pt>
                <c:pt idx="2">
                  <c:v>1016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1418768"/>
        <c:axId val="1231428560"/>
      </c:barChart>
      <c:catAx>
        <c:axId val="123141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 sz="900"/>
            </a:pPr>
            <a:endParaRPr lang="pt-BR"/>
          </a:p>
        </c:txPr>
        <c:crossAx val="1231428560"/>
        <c:crosses val="autoZero"/>
        <c:auto val="1"/>
        <c:lblAlgn val="ctr"/>
        <c:lblOffset val="100"/>
        <c:noMultiLvlLbl val="0"/>
      </c:catAx>
      <c:valAx>
        <c:axId val="1231428560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none"/>
        <c:minorTickMark val="none"/>
        <c:tickLblPos val="nextTo"/>
        <c:txPr>
          <a:bodyPr/>
          <a:lstStyle/>
          <a:p>
            <a:pPr>
              <a:defRPr lang="en-US" sz="900"/>
            </a:pPr>
            <a:endParaRPr lang="pt-BR"/>
          </a:p>
        </c:txPr>
        <c:crossAx val="1231418768"/>
        <c:crosses val="autoZero"/>
        <c:crossBetween val="between"/>
      </c:valAx>
      <c:spPr>
        <a:noFill/>
      </c:spPr>
    </c:plotArea>
    <c:plotVisOnly val="1"/>
    <c:dispBlanksAs val="zero"/>
    <c:showDLblsOverMax val="0"/>
  </c:chart>
  <c:spPr>
    <a:solidFill>
      <a:schemeClr val="accent3">
        <a:lumMod val="20000"/>
        <a:lumOff val="80000"/>
      </a:schemeClr>
    </a:solidFill>
    <a:scene3d>
      <a:camera prst="orthographicFront"/>
      <a:lightRig rig="threePt" dir="t"/>
    </a:scene3d>
    <a:sp3d>
      <a:bevelT/>
    </a:sp3d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 sz="1200"/>
            </a:pPr>
            <a:r>
              <a:rPr lang="pt-BR" sz="1200"/>
              <a:t>Área (ha)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0"/>
                  <c:y val="1.28395061728394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3.13580246913580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1.0185067526416019E-16"/>
                  <c:y val="1.38888888888888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800" b="1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Plan2!$C$25:$C$27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Plan2!$E$25:$E$27</c:f>
              <c:numCache>
                <c:formatCode>_-* #,##0_-;\-* #,##0_-;_-* "-"??_-;_-@_-</c:formatCode>
                <c:ptCount val="3"/>
                <c:pt idx="0">
                  <c:v>3272</c:v>
                </c:pt>
                <c:pt idx="1">
                  <c:v>14546</c:v>
                </c:pt>
                <c:pt idx="2">
                  <c:v>31529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1212240"/>
        <c:axId val="1477976816"/>
      </c:barChart>
      <c:catAx>
        <c:axId val="1231212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 sz="900"/>
            </a:pPr>
            <a:endParaRPr lang="pt-BR"/>
          </a:p>
        </c:txPr>
        <c:crossAx val="1477976816"/>
        <c:crosses val="autoZero"/>
        <c:auto val="1"/>
        <c:lblAlgn val="ctr"/>
        <c:lblOffset val="100"/>
        <c:noMultiLvlLbl val="0"/>
      </c:catAx>
      <c:valAx>
        <c:axId val="1477976816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none"/>
        <c:minorTickMark val="none"/>
        <c:tickLblPos val="nextTo"/>
        <c:txPr>
          <a:bodyPr/>
          <a:lstStyle/>
          <a:p>
            <a:pPr>
              <a:defRPr lang="en-US" sz="900"/>
            </a:pPr>
            <a:endParaRPr lang="pt-BR"/>
          </a:p>
        </c:txPr>
        <c:crossAx val="1231212240"/>
        <c:crosses val="autoZero"/>
        <c:crossBetween val="between"/>
      </c:valAx>
    </c:plotArea>
    <c:plotVisOnly val="1"/>
    <c:dispBlanksAs val="gap"/>
    <c:showDLblsOverMax val="0"/>
  </c:chart>
  <c:spPr>
    <a:solidFill>
      <a:schemeClr val="tx1">
        <a:lumMod val="20000"/>
        <a:lumOff val="80000"/>
      </a:schemeClr>
    </a:solidFill>
    <a:scene3d>
      <a:camera prst="orthographicFront"/>
      <a:lightRig rig="threePt" dir="t"/>
    </a:scene3d>
    <a:sp3d>
      <a:bevelT/>
    </a:sp3d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lang="en-US" sz="1200"/>
            </a:pPr>
            <a:r>
              <a:rPr lang="pt-BR" sz="1200"/>
              <a:t>Investimento (R$)</a:t>
            </a: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5.0925337632080094E-17"/>
                  <c:y val="9.25925925925917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2.77777777777778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2.7777777777777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800" b="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Plan2!$C$45:$C$47</c:f>
              <c:numCache>
                <c:formatCode>General</c:formatCode>
                <c:ptCount val="3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</c:numCache>
            </c:numRef>
          </c:cat>
          <c:val>
            <c:numRef>
              <c:f>Plan2!$E$45:$E$47</c:f>
              <c:numCache>
                <c:formatCode>_-* #,##0_-;\-* #,##0_-;_-* "-"??_-;_-@_-</c:formatCode>
                <c:ptCount val="3"/>
                <c:pt idx="0">
                  <c:v>1993000</c:v>
                </c:pt>
                <c:pt idx="1">
                  <c:v>8076000</c:v>
                </c:pt>
                <c:pt idx="2">
                  <c:v>27806881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77967568"/>
        <c:axId val="1477968112"/>
      </c:barChart>
      <c:catAx>
        <c:axId val="1477967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en-US" sz="900"/>
            </a:pPr>
            <a:endParaRPr lang="pt-BR"/>
          </a:p>
        </c:txPr>
        <c:crossAx val="1477968112"/>
        <c:crosses val="autoZero"/>
        <c:auto val="1"/>
        <c:lblAlgn val="ctr"/>
        <c:lblOffset val="100"/>
        <c:noMultiLvlLbl val="0"/>
      </c:catAx>
      <c:valAx>
        <c:axId val="1477968112"/>
        <c:scaling>
          <c:orientation val="minMax"/>
        </c:scaling>
        <c:delete val="0"/>
        <c:axPos val="l"/>
        <c:majorGridlines/>
        <c:numFmt formatCode="_-* #,##0_-;\-* #,##0_-;_-* &quot;-&quot;??_-;_-@_-" sourceLinked="1"/>
        <c:majorTickMark val="none"/>
        <c:minorTickMark val="none"/>
        <c:tickLblPos val="nextTo"/>
        <c:txPr>
          <a:bodyPr/>
          <a:lstStyle/>
          <a:p>
            <a:pPr>
              <a:defRPr lang="en-US" sz="900"/>
            </a:pPr>
            <a:endParaRPr lang="pt-BR"/>
          </a:p>
        </c:txPr>
        <c:crossAx val="1477967568"/>
        <c:crosses val="autoZero"/>
        <c:crossBetween val="between"/>
      </c:valAx>
    </c:plotArea>
    <c:plotVisOnly val="1"/>
    <c:dispBlanksAs val="gap"/>
    <c:showDLblsOverMax val="0"/>
  </c:chart>
  <c:spPr>
    <a:solidFill>
      <a:schemeClr val="accent6">
        <a:lumMod val="20000"/>
        <a:lumOff val="80000"/>
      </a:schemeClr>
    </a:solidFill>
    <a:scene3d>
      <a:camera prst="orthographicFront"/>
      <a:lightRig rig="threePt" dir="t"/>
    </a:scene3d>
    <a:sp3d>
      <a:bevelT/>
    </a:sp3d>
  </c:sp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11E3F1-C278-49BE-A947-6EEE1DB8B97D}" type="datetimeFigureOut">
              <a:rPr lang="pt-BR" smtClean="0"/>
              <a:pPr/>
              <a:t>23/06/2015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54939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3192C7-C3A9-415C-A5A9-A096382545A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0835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5D8E6-9291-4B5B-87BB-4459B3229242}" type="datetimeFigureOut">
              <a:rPr lang="pt-BR" smtClean="0"/>
              <a:pPr/>
              <a:t>23/06/2015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9DF2DC-6D70-4D12-9F51-7D8589CA1E5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5060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04C34ED-7532-4BDF-A486-D105F291EAFA}" type="slidenum">
              <a:rPr lang="pt-BR" altLang="pt-BR" sz="1200"/>
              <a:pPr eaLnBrk="1" hangingPunct="1"/>
              <a:t>14</a:t>
            </a:fld>
            <a:endParaRPr lang="pt-BR" altLang="pt-BR" sz="120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24817971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C5061A20-14C2-4F84-AAAB-E058E78CBBBC}" type="slidenum">
              <a:rPr lang="pt-BR" altLang="pt-BR" sz="1200"/>
              <a:pPr eaLnBrk="1" hangingPunct="1"/>
              <a:t>15</a:t>
            </a:fld>
            <a:endParaRPr lang="pt-BR" altLang="pt-BR" sz="120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/>
          </a:p>
        </p:txBody>
      </p:sp>
    </p:spTree>
    <p:extLst>
      <p:ext uri="{BB962C8B-B14F-4D97-AF65-F5344CB8AC3E}">
        <p14:creationId xmlns:p14="http://schemas.microsoft.com/office/powerpoint/2010/main" val="3171620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342230C-3FBC-41F5-9EEF-BCC1B1C81A12}" type="slidenum">
              <a:rPr lang="pt-BR" smtClean="0">
                <a:solidFill>
                  <a:prstClr val="black"/>
                </a:solidFill>
              </a:rPr>
              <a:pPr eaLnBrk="1" hangingPunct="1"/>
              <a:t>18</a:t>
            </a:fld>
            <a:endParaRPr lang="pt-BR" smtClean="0">
              <a:solidFill>
                <a:prstClr val="black"/>
              </a:solidFill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54742" y="9441386"/>
            <a:ext cx="2949395" cy="49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66788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B9238FB-17F2-403E-9C13-C64BB55CB5C9}" type="slidenum">
              <a:rPr lang="pt-BR" sz="1300">
                <a:solidFill>
                  <a:prstClr val="black"/>
                </a:solidFill>
              </a:rPr>
              <a:pPr algn="r" eaLnBrk="1" hangingPunct="1"/>
              <a:t>18</a:t>
            </a:fld>
            <a:endParaRPr lang="pt-BR" sz="1300">
              <a:solidFill>
                <a:prstClr val="black"/>
              </a:solidFill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/>
          <a:lstStyle/>
          <a:p>
            <a:pPr eaLnBrk="1" hangingPunct="1"/>
            <a:endParaRPr lang="pt-BR" smtClean="0"/>
          </a:p>
        </p:txBody>
      </p:sp>
    </p:spTree>
    <p:extLst>
      <p:ext uri="{BB962C8B-B14F-4D97-AF65-F5344CB8AC3E}">
        <p14:creationId xmlns:p14="http://schemas.microsoft.com/office/powerpoint/2010/main" val="587060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9DF2DC-6D70-4D12-9F51-7D8589CA1E5A}" type="slidenum">
              <a:rPr lang="pt-BR" smtClean="0"/>
              <a:pPr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0678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6FADA8-DA6D-4403-9D42-9359DB440D8C}" type="datetimeFigureOut">
              <a:rPr lang="pt-BR" smtClean="0"/>
              <a:pPr/>
              <a:t>23/06/2015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1E75B-485D-4D6F-910D-AA55A496275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4194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6FADA8-DA6D-4403-9D42-9359DB440D8C}" type="datetimeFigureOut">
              <a:rPr lang="pt-BR" smtClean="0"/>
              <a:pPr/>
              <a:t>23/06/2015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1E75B-485D-4D6F-910D-AA55A496275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1230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6FADA8-DA6D-4403-9D42-9359DB440D8C}" type="datetimeFigureOut">
              <a:rPr lang="pt-BR" smtClean="0"/>
              <a:pPr/>
              <a:t>23/06/2015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1E75B-485D-4D6F-910D-AA55A496275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2940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397"/>
          <a:stretch/>
        </p:blipFill>
        <p:spPr>
          <a:xfrm>
            <a:off x="0" y="69010"/>
            <a:ext cx="9144000" cy="1155941"/>
          </a:xfrm>
          <a:prstGeom prst="rect">
            <a:avLst/>
          </a:prstGeom>
        </p:spPr>
      </p:pic>
      <p:pic>
        <p:nvPicPr>
          <p:cNvPr id="1026" name="Picture 2" descr="\\agencia\ana\ASCOM\Imprensa\PUBLICIDADE\Marcas e Logos\Logomarca ANA\Assinatura Completa ANA-MMA-BRASIL\ana_mma_governo_dilma_cor_horizontal.jp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17"/>
          <a:stretch/>
        </p:blipFill>
        <p:spPr bwMode="auto">
          <a:xfrm>
            <a:off x="6084168" y="6165304"/>
            <a:ext cx="2728929" cy="466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/>
        </p:blipFill>
        <p:spPr bwMode="auto">
          <a:xfrm>
            <a:off x="899592" y="172915"/>
            <a:ext cx="1656184" cy="73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65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2"/>
          <a:stretch>
            <a:fillRect/>
          </a:stretch>
        </p:blipFill>
        <p:spPr bwMode="auto">
          <a:xfrm>
            <a:off x="0" y="68263"/>
            <a:ext cx="91440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>
            <a:fillRect/>
          </a:stretch>
        </p:blipFill>
        <p:spPr bwMode="auto">
          <a:xfrm>
            <a:off x="900113" y="173038"/>
            <a:ext cx="165576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243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2"/>
          <a:stretch>
            <a:fillRect/>
          </a:stretch>
        </p:blipFill>
        <p:spPr bwMode="auto">
          <a:xfrm>
            <a:off x="0" y="68263"/>
            <a:ext cx="91440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>
            <a:fillRect/>
          </a:stretch>
        </p:blipFill>
        <p:spPr bwMode="auto">
          <a:xfrm>
            <a:off x="900113" y="173038"/>
            <a:ext cx="165576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717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272"/>
          <a:stretch>
            <a:fillRect/>
          </a:stretch>
        </p:blipFill>
        <p:spPr bwMode="auto">
          <a:xfrm>
            <a:off x="0" y="68263"/>
            <a:ext cx="91440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\\agencia\ana\ASCOM\Imprensa\PUBLICIDADE\Marcas e Logos\Logomarca ANA\logomarca ANA - Cor -RGB - JPEG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2" b="19620"/>
          <a:stretch>
            <a:fillRect/>
          </a:stretch>
        </p:blipFill>
        <p:spPr bwMode="auto">
          <a:xfrm>
            <a:off x="900113" y="173038"/>
            <a:ext cx="1655762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6306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2338" y="1600200"/>
            <a:ext cx="4044462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2338" y="3938589"/>
            <a:ext cx="4044462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205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1E75B-485D-4D6F-910D-AA55A496275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3333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6FADA8-DA6D-4403-9D42-9359DB440D8C}" type="datetimeFigureOut">
              <a:rPr lang="pt-BR" smtClean="0"/>
              <a:pPr/>
              <a:t>23/06/2015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1E75B-485D-4D6F-910D-AA55A496275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4713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6FADA8-DA6D-4403-9D42-9359DB440D8C}" type="datetimeFigureOut">
              <a:rPr lang="pt-BR" smtClean="0"/>
              <a:pPr/>
              <a:t>23/06/2015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1E75B-485D-4D6F-910D-AA55A496275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931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6FADA8-DA6D-4403-9D42-9359DB440D8C}" type="datetimeFigureOut">
              <a:rPr lang="pt-BR" smtClean="0"/>
              <a:pPr/>
              <a:t>23/06/2015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1E75B-485D-4D6F-910D-AA55A496275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5372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6FADA8-DA6D-4403-9D42-9359DB440D8C}" type="datetimeFigureOut">
              <a:rPr lang="pt-BR" smtClean="0"/>
              <a:pPr/>
              <a:t>23/06/2015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1E75B-485D-4D6F-910D-AA55A496275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5504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6FADA8-DA6D-4403-9D42-9359DB440D8C}" type="datetimeFigureOut">
              <a:rPr lang="pt-BR" smtClean="0"/>
              <a:pPr/>
              <a:t>23/06/2015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1E75B-485D-4D6F-910D-AA55A496275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9511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6FADA8-DA6D-4403-9D42-9359DB440D8C}" type="datetimeFigureOut">
              <a:rPr lang="pt-BR" smtClean="0"/>
              <a:pPr/>
              <a:t>23/06/2015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1E75B-485D-4D6F-910D-AA55A496275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91062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A6FADA8-DA6D-4403-9D42-9359DB440D8C}" type="datetimeFigureOut">
              <a:rPr lang="pt-BR" smtClean="0"/>
              <a:pPr/>
              <a:t>23/06/2015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B01E75B-485D-4D6F-910D-AA55A496275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9177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" t="1004" r="10110" b="82397"/>
          <a:stretch/>
        </p:blipFill>
        <p:spPr>
          <a:xfrm>
            <a:off x="0" y="44624"/>
            <a:ext cx="9144000" cy="1155941"/>
          </a:xfrm>
          <a:prstGeom prst="rect">
            <a:avLst/>
          </a:prstGeom>
        </p:spPr>
      </p:pic>
      <p:sp>
        <p:nvSpPr>
          <p:cNvPr id="8" name="Retângulo 7"/>
          <p:cNvSpPr/>
          <p:nvPr userDrawn="1"/>
        </p:nvSpPr>
        <p:spPr>
          <a:xfrm>
            <a:off x="827584" y="104321"/>
            <a:ext cx="1800200" cy="754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2" name="Grupo 1"/>
          <p:cNvGrpSpPr/>
          <p:nvPr userDrawn="1"/>
        </p:nvGrpSpPr>
        <p:grpSpPr>
          <a:xfrm>
            <a:off x="6876256" y="6467404"/>
            <a:ext cx="2080857" cy="256973"/>
            <a:chOff x="6876256" y="6467404"/>
            <a:chExt cx="2080857" cy="256973"/>
          </a:xfrm>
        </p:grpSpPr>
        <p:pic>
          <p:nvPicPr>
            <p:cNvPr id="6" name="Picture 2" descr="\\agencia\ana\ASCOM\Imprensa\PUBLICIDADE\Marcas e Logos\Logomarca ANA\Assinatura Completa ANA-MMA-BRASIL\ana_mma_governo_dilma_cor_horizontal.jpg"/>
            <p:cNvPicPr>
              <a:picLocks noChangeAspect="1" noChangeArrowheads="1"/>
            </p:cNvPicPr>
            <p:nvPr userDrawn="1"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17"/>
            <a:stretch/>
          </p:blipFill>
          <p:spPr bwMode="auto">
            <a:xfrm>
              <a:off x="7452320" y="6467404"/>
              <a:ext cx="1504793" cy="256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\\agencia\ana\ASCOM\Imprensa\PUBLICIDADE\Marcas e Logos\Logomarca ANA\logomarca ANA - Cor -RGB - JPEG.jpg"/>
            <p:cNvPicPr>
              <a:picLocks noChangeAspect="1" noChangeArrowheads="1"/>
            </p:cNvPicPr>
            <p:nvPr userDrawn="1"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992" b="19620"/>
            <a:stretch/>
          </p:blipFill>
          <p:spPr bwMode="auto">
            <a:xfrm>
              <a:off x="6876256" y="6484345"/>
              <a:ext cx="504056" cy="223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4423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69" r:id="rId14"/>
    <p:sldLayoutId id="2147483670" r:id="rId15"/>
    <p:sldLayoutId id="2147483671" r:id="rId1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png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4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5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ana.gov.br/produagua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3931" y="1412875"/>
            <a:ext cx="8295543" cy="4608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pt-BR" sz="2800" b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pt-BR" sz="280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sz="2800" smtClean="0">
                <a:solidFill>
                  <a:schemeClr val="tx1"/>
                </a:solidFill>
              </a:rPr>
              <a:t>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sz="3200" smtClean="0"/>
              <a:t>PROGRAMA PRODUTOR DE ÁGUA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sz="3200" smtClean="0"/>
              <a:t>NO GUARIROBA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pt-BR" sz="1600" b="0" smtClean="0"/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pt-BR" sz="1600" b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pt-BR" sz="1600" b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endParaRPr lang="pt-BR" sz="1600" b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pt-BR" sz="1800" b="0" smtClean="0">
              <a:solidFill>
                <a:schemeClr val="tx1"/>
              </a:solidFill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sz="1800" smtClean="0">
                <a:solidFill>
                  <a:srgbClr val="FFFF00"/>
                </a:solidFill>
              </a:rPr>
              <a:t>Devanir Garcia dos Santos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sz="1800" smtClean="0">
                <a:solidFill>
                  <a:srgbClr val="FFFF00"/>
                </a:solidFill>
              </a:rPr>
              <a:t>Gerente de Uso Sustentável de Água e Solo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pt-BR" sz="1800" smtClean="0">
                <a:solidFill>
                  <a:srgbClr val="FFFF00"/>
                </a:solidFill>
              </a:rPr>
              <a:t>Superintendência de Implementação de Programas e Projetos</a:t>
            </a:r>
          </a:p>
        </p:txBody>
      </p:sp>
      <p:pic>
        <p:nvPicPr>
          <p:cNvPr id="2051" name="Picture 3" descr="DSC00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7881" cy="645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52046" y="1989138"/>
            <a:ext cx="8442081" cy="35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3200" b="1" dirty="0" smtClean="0">
                <a:solidFill>
                  <a:schemeClr val="bg1"/>
                </a:solidFill>
              </a:rPr>
              <a:t>Pagamento por Serviços Ambientais</a:t>
            </a:r>
            <a:endParaRPr lang="pt-BR" sz="3200" b="1" dirty="0">
              <a:solidFill>
                <a:schemeClr val="bg1"/>
              </a:solidFill>
            </a:endParaRPr>
          </a:p>
          <a:p>
            <a:pPr algn="ctr" eaLnBrk="1" hangingPunct="1"/>
            <a:endParaRPr lang="pt-BR" sz="3200" b="1" dirty="0">
              <a:solidFill>
                <a:schemeClr val="bg1"/>
              </a:solidFill>
            </a:endParaRPr>
          </a:p>
          <a:p>
            <a:pPr algn="ctr" eaLnBrk="1" hangingPunct="1"/>
            <a:endParaRPr lang="pt-BR" dirty="0"/>
          </a:p>
          <a:p>
            <a:pPr algn="ctr" eaLnBrk="1" hangingPunct="1"/>
            <a:endParaRPr lang="pt-BR" dirty="0"/>
          </a:p>
          <a:p>
            <a:pPr algn="ctr" eaLnBrk="1" hangingPunct="1"/>
            <a:endParaRPr lang="pt-BR" dirty="0"/>
          </a:p>
          <a:p>
            <a:pPr algn="ctr" eaLnBrk="1" hangingPunct="1"/>
            <a:endParaRPr lang="pt-BR" dirty="0"/>
          </a:p>
          <a:p>
            <a:pPr algn="ctr" eaLnBrk="1" hangingPunct="1"/>
            <a:r>
              <a:rPr lang="pt-BR" sz="2000" b="1" dirty="0">
                <a:solidFill>
                  <a:srgbClr val="FFFF00"/>
                </a:solidFill>
              </a:rPr>
              <a:t>Devanir Garcia dos Santos</a:t>
            </a:r>
          </a:p>
          <a:p>
            <a:pPr algn="ctr" eaLnBrk="1" hangingPunct="1"/>
            <a:r>
              <a:rPr lang="pt-BR" sz="2000" b="1" dirty="0" smtClean="0">
                <a:solidFill>
                  <a:srgbClr val="FFFF00"/>
                </a:solidFill>
              </a:rPr>
              <a:t>Coordenador de Implementação de Projetos Indutores</a:t>
            </a:r>
            <a:endParaRPr lang="pt-BR" sz="2000" b="1" dirty="0">
              <a:solidFill>
                <a:srgbClr val="FFFF00"/>
              </a:solidFill>
            </a:endParaRPr>
          </a:p>
          <a:p>
            <a:pPr algn="ctr" eaLnBrk="1" hangingPunct="1"/>
            <a:r>
              <a:rPr lang="pt-BR" sz="2000" b="1" dirty="0" smtClean="0">
                <a:solidFill>
                  <a:srgbClr val="FFFF00"/>
                </a:solidFill>
              </a:rPr>
              <a:t>Agência Nacional de Águas - ANA</a:t>
            </a:r>
            <a:endParaRPr lang="pt-BR" sz="2000" b="1" dirty="0">
              <a:solidFill>
                <a:srgbClr val="FFFF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endParaRPr lang="pt-BR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1" y="1268413"/>
            <a:ext cx="2990850" cy="2241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5435113" y="2492375"/>
            <a:ext cx="2521926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3200" i="1"/>
          </a:p>
        </p:txBody>
      </p:sp>
      <p:sp>
        <p:nvSpPr>
          <p:cNvPr id="14340" name="Text Box 6"/>
          <p:cNvSpPr txBox="1">
            <a:spLocks noChangeArrowheads="1"/>
          </p:cNvSpPr>
          <p:nvPr/>
        </p:nvSpPr>
        <p:spPr bwMode="auto">
          <a:xfrm>
            <a:off x="4787412" y="4221163"/>
            <a:ext cx="388766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14341" name="Text Box 7"/>
          <p:cNvSpPr txBox="1">
            <a:spLocks noChangeArrowheads="1"/>
          </p:cNvSpPr>
          <p:nvPr/>
        </p:nvSpPr>
        <p:spPr bwMode="auto">
          <a:xfrm>
            <a:off x="395654" y="5157788"/>
            <a:ext cx="3672254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14343" name="Text Box 10"/>
          <p:cNvSpPr txBox="1">
            <a:spLocks noChangeArrowheads="1"/>
          </p:cNvSpPr>
          <p:nvPr/>
        </p:nvSpPr>
        <p:spPr bwMode="auto">
          <a:xfrm>
            <a:off x="5436698" y="494674"/>
            <a:ext cx="35953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2400" dirty="0">
                <a:solidFill>
                  <a:schemeClr val="tx1">
                    <a:lumMod val="75000"/>
                  </a:schemeClr>
                </a:solidFill>
              </a:rPr>
              <a:t>Agricultura Sustentável</a:t>
            </a:r>
          </a:p>
        </p:txBody>
      </p:sp>
      <p:sp>
        <p:nvSpPr>
          <p:cNvPr id="14344" name="Text Box 11"/>
          <p:cNvSpPr txBox="1">
            <a:spLocks noChangeArrowheads="1"/>
          </p:cNvSpPr>
          <p:nvPr/>
        </p:nvSpPr>
        <p:spPr bwMode="auto">
          <a:xfrm>
            <a:off x="0" y="0"/>
            <a:ext cx="536916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800" b="1" dirty="0">
                <a:solidFill>
                  <a:schemeClr val="tx1">
                    <a:lumMod val="75000"/>
                  </a:schemeClr>
                </a:solidFill>
              </a:rPr>
              <a:t>Práticas conservacionistas de caráter vegetativo</a:t>
            </a:r>
          </a:p>
        </p:txBody>
      </p:sp>
      <p:pic>
        <p:nvPicPr>
          <p:cNvPr id="14345" name="Picture 17" descr="100_243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285" y="3933826"/>
            <a:ext cx="3023089" cy="24558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9" descr="ILP Milho + Braquiaria Plantio Direto f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1" y="3933826"/>
            <a:ext cx="2990850" cy="24304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20" descr="IMG_07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169" y="1268414"/>
            <a:ext cx="2863362" cy="232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"/>
            <a:ext cx="5435113" cy="76517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t-BR" sz="2800" b="1" dirty="0" smtClean="0"/>
              <a:t>Práticas conservacionistas de caráter vegetativo</a:t>
            </a:r>
          </a:p>
        </p:txBody>
      </p:sp>
      <p:graphicFrame>
        <p:nvGraphicFramePr>
          <p:cNvPr id="15363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184639" y="1341439"/>
          <a:ext cx="4037135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19" name="Imagem de bitmap" r:id="rId3" imgW="6676190" imgH="3952381" progId="PBrush">
                  <p:embed/>
                </p:oleObj>
              </mc:Choice>
              <mc:Fallback>
                <p:oleObj name="Imagem de bitmap" r:id="rId3" imgW="6676190" imgH="3952381" progId="PBrush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4639" y="1341439"/>
                        <a:ext cx="4037135" cy="2592387"/>
                      </a:xfrm>
                      <a:prstGeom prst="rect">
                        <a:avLst/>
                      </a:prstGeom>
                      <a:noFill/>
                      <a:effectLst>
                        <a:outerShdw dist="107763" dir="13500000" algn="ctr" rotWithShape="0">
                          <a:srgbClr val="808080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79C5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435113" y="2492375"/>
            <a:ext cx="2521926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3200" i="1"/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84336" y="4652964"/>
            <a:ext cx="7416311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3200" i="1"/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198912" y="626735"/>
            <a:ext cx="66967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4"/>
            <a:r>
              <a:rPr lang="pt-BR" sz="2400" dirty="0" smtClean="0">
                <a:solidFill>
                  <a:schemeClr val="tx1">
                    <a:lumMod val="75000"/>
                  </a:schemeClr>
                </a:solidFill>
              </a:rPr>
              <a:t>Pecuária Sustentável</a:t>
            </a:r>
            <a:endParaRPr lang="pt-BR" sz="2400" dirty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5219700" y="1412876"/>
            <a:ext cx="280767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pic>
        <p:nvPicPr>
          <p:cNvPr id="15369" name="Picture 9" descr="11"/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071" y="1271589"/>
            <a:ext cx="3960934" cy="2662237"/>
          </a:xfrm>
          <a:noFill/>
          <a:effectLst>
            <a:outerShdw dist="107763" dir="135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749229" y="4186865"/>
            <a:ext cx="3286524" cy="246489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1" y="1628776"/>
            <a:ext cx="6447692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" y="1196976"/>
            <a:ext cx="8965223" cy="396875"/>
          </a:xfrm>
          <a:prstGeom prst="rect">
            <a:avLst/>
          </a:prstGeom>
          <a:solidFill>
            <a:srgbClr val="DDDDDD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>
                <a:solidFill>
                  <a:schemeClr val="accent2"/>
                </a:solidFill>
                <a:latin typeface="Comic Sans MS" pitchFamily="66" charset="0"/>
              </a:rPr>
              <a:t>Plantio Direto: Integração Agricultura, Silvicultura e Pecuária</a:t>
            </a:r>
            <a:endParaRPr lang="pt-BR" sz="2000" b="1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84639" y="0"/>
            <a:ext cx="43902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 dirty="0">
                <a:solidFill>
                  <a:schemeClr val="tx1">
                    <a:lumMod val="75000"/>
                  </a:schemeClr>
                </a:solidFill>
              </a:rPr>
              <a:t>Práticas conservacionistas de caráter vegetativo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5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-11723" y="0"/>
            <a:ext cx="4655527" cy="119697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t-BR" sz="2400" b="1" dirty="0" smtClean="0"/>
              <a:t>Práticas conservacionistas de caráter mecânico</a:t>
            </a:r>
            <a:br>
              <a:rPr lang="pt-BR" sz="2400" b="1" dirty="0" smtClean="0"/>
            </a:br>
            <a:endParaRPr lang="pt-BR" sz="1600" dirty="0" smtClean="0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4643804" y="2060575"/>
            <a:ext cx="3528646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3200" i="1"/>
          </a:p>
        </p:txBody>
      </p:sp>
      <p:pic>
        <p:nvPicPr>
          <p:cNvPr id="1638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" y="3978275"/>
            <a:ext cx="31242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4211515" y="1916114"/>
            <a:ext cx="4536831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3200" i="1"/>
          </a:p>
        </p:txBody>
      </p:sp>
      <p:pic>
        <p:nvPicPr>
          <p:cNvPr id="1639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716" y="1196976"/>
            <a:ext cx="5237285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414"/>
            <a:ext cx="3840774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148064" y="764704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Bacias de Infiltração - </a:t>
            </a:r>
            <a:r>
              <a:rPr lang="pt-BR" dirty="0" err="1"/>
              <a:t>Barraginhas</a:t>
            </a: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5" descr="03fd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-1143000"/>
            <a:ext cx="12192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539750" y="692150"/>
            <a:ext cx="77724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pt-BR" altLang="pt-BR" sz="3000">
              <a:solidFill>
                <a:srgbClr val="003300"/>
              </a:solidFill>
            </a:endParaRPr>
          </a:p>
        </p:txBody>
      </p:sp>
      <p:pic>
        <p:nvPicPr>
          <p:cNvPr id="78852" name="Picture 4" descr="logo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1316038" cy="5762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539750" y="692150"/>
            <a:ext cx="7772400" cy="99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endParaRPr lang="pt-BR" altLang="pt-BR" sz="3000">
              <a:solidFill>
                <a:srgbClr val="003300"/>
              </a:solidFill>
            </a:endParaRPr>
          </a:p>
        </p:txBody>
      </p:sp>
      <p:pic>
        <p:nvPicPr>
          <p:cNvPr id="79875" name="Picture 3" descr="logo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1316038" cy="576263"/>
          </a:xfrm>
          <a:noFill/>
        </p:spPr>
      </p:pic>
      <p:pic>
        <p:nvPicPr>
          <p:cNvPr id="79876" name="Picture 4" descr="barraginha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3363"/>
            <a:ext cx="91440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5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" y="0"/>
            <a:ext cx="4787412" cy="11684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pt-BR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2400" b="1" dirty="0" smtClean="0"/>
              <a:t>Práticas conservacionistas de caráter mecânico</a:t>
            </a:r>
            <a:endParaRPr lang="pt-BR" sz="1800" b="1" dirty="0" smtClean="0"/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4426928" y="3213101"/>
            <a:ext cx="446649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8" y="1268413"/>
            <a:ext cx="2897066" cy="196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468923" y="4652963"/>
            <a:ext cx="2662604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pic>
        <p:nvPicPr>
          <p:cNvPr id="17414" name="Picture 6" descr="10fd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46" y="4508501"/>
            <a:ext cx="2791558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996104" y="4292601"/>
            <a:ext cx="280767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787412" y="5084764"/>
            <a:ext cx="223324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3200" i="1"/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394" y="4343401"/>
            <a:ext cx="2924908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9" name="Text Box 11"/>
          <p:cNvSpPr txBox="1">
            <a:spLocks noChangeArrowheads="1"/>
          </p:cNvSpPr>
          <p:nvPr/>
        </p:nvSpPr>
        <p:spPr bwMode="auto">
          <a:xfrm>
            <a:off x="6660173" y="1412876"/>
            <a:ext cx="1657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graphicFrame>
        <p:nvGraphicFramePr>
          <p:cNvPr id="17420" name="Object 12"/>
          <p:cNvGraphicFramePr>
            <a:graphicFrameLocks noChangeAspect="1"/>
          </p:cNvGraphicFramePr>
          <p:nvPr/>
        </p:nvGraphicFramePr>
        <p:xfrm>
          <a:off x="5901105" y="1228726"/>
          <a:ext cx="2990850" cy="1884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43" name="CorelDRAW" r:id="rId6" imgW="3729960" imgH="2464920" progId="">
                  <p:embed/>
                </p:oleObj>
              </mc:Choice>
              <mc:Fallback>
                <p:oleObj name="CorelDRAW" r:id="rId6" imgW="3729960" imgH="246492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1105" y="1228726"/>
                        <a:ext cx="2990850" cy="1884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1" name="Text Box 15"/>
          <p:cNvSpPr txBox="1">
            <a:spLocks noChangeArrowheads="1"/>
          </p:cNvSpPr>
          <p:nvPr/>
        </p:nvSpPr>
        <p:spPr bwMode="auto">
          <a:xfrm>
            <a:off x="4934683" y="692150"/>
            <a:ext cx="3738196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 dirty="0">
                <a:solidFill>
                  <a:schemeClr val="tx1">
                    <a:lumMod val="75000"/>
                  </a:schemeClr>
                </a:solidFill>
              </a:rPr>
              <a:t>Estradas ecológicas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10" y="1215939"/>
            <a:ext cx="2678766" cy="2000806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310" y="4378668"/>
            <a:ext cx="2689837" cy="200907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586" name="Rectangle 2"/>
          <p:cNvSpPr>
            <a:spLocks noGrp="1" noChangeArrowheads="1"/>
          </p:cNvSpPr>
          <p:nvPr>
            <p:ph type="title" sz="quarter" idx="4294967295"/>
          </p:nvPr>
        </p:nvSpPr>
        <p:spPr bwMode="auto">
          <a:xfrm>
            <a:off x="0" y="0"/>
            <a:ext cx="4644008" cy="109696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pt-BR" sz="1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2400" b="1" dirty="0" smtClean="0"/>
              <a:t>Práticas conservacionistas de caráter mecânico</a:t>
            </a:r>
            <a:br>
              <a:rPr lang="pt-BR" sz="2400" b="1" dirty="0" smtClean="0"/>
            </a:br>
            <a:endParaRPr lang="pt-BR" sz="2400" dirty="0" smtClean="0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4426928" y="3213101"/>
            <a:ext cx="446649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68923" y="4652963"/>
            <a:ext cx="2662604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996104" y="4292601"/>
            <a:ext cx="280767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787412" y="5084764"/>
            <a:ext cx="2233246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3200" i="1"/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684336" y="1916113"/>
            <a:ext cx="259226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pic>
        <p:nvPicPr>
          <p:cNvPr id="18440" name="Picture 8" descr="SUB BACIA MAQUINAS 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35" y="1341438"/>
            <a:ext cx="3672254" cy="230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4067908" y="2349501"/>
            <a:ext cx="3024554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971551" y="3860801"/>
            <a:ext cx="129686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2340220" y="4005263"/>
            <a:ext cx="2664069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18445" name="Text Box 13"/>
          <p:cNvSpPr txBox="1">
            <a:spLocks noChangeArrowheads="1"/>
          </p:cNvSpPr>
          <p:nvPr/>
        </p:nvSpPr>
        <p:spPr bwMode="auto">
          <a:xfrm>
            <a:off x="1332035" y="4221163"/>
            <a:ext cx="144047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18446" name="Text Box 15"/>
          <p:cNvSpPr txBox="1">
            <a:spLocks noChangeArrowheads="1"/>
          </p:cNvSpPr>
          <p:nvPr/>
        </p:nvSpPr>
        <p:spPr bwMode="auto">
          <a:xfrm>
            <a:off x="4859215" y="4941888"/>
            <a:ext cx="2520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pic>
        <p:nvPicPr>
          <p:cNvPr id="18447" name="Picture 16" descr="foto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235" y="3860800"/>
            <a:ext cx="3996103" cy="257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81" y="1341439"/>
            <a:ext cx="312420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5652120" y="692696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Terraços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3" y="4146385"/>
            <a:ext cx="4120796" cy="231794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75"/>
          <p:cNvGrpSpPr>
            <a:grpSpLocks/>
          </p:cNvGrpSpPr>
          <p:nvPr/>
        </p:nvGrpSpPr>
        <p:grpSpPr bwMode="auto">
          <a:xfrm>
            <a:off x="0" y="60481"/>
            <a:ext cx="6831623" cy="6858000"/>
            <a:chOff x="1338" y="119"/>
            <a:chExt cx="4082" cy="3985"/>
          </a:xfrm>
        </p:grpSpPr>
        <p:sp>
          <p:nvSpPr>
            <p:cNvPr id="31754" name="Text Box 74"/>
            <p:cNvSpPr txBox="1">
              <a:spLocks noChangeArrowheads="1"/>
            </p:cNvSpPr>
            <p:nvPr/>
          </p:nvSpPr>
          <p:spPr bwMode="auto">
            <a:xfrm>
              <a:off x="1338" y="119"/>
              <a:ext cx="4082" cy="38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endParaRPr lang="pt-BR">
                <a:solidFill>
                  <a:srgbClr val="234171"/>
                </a:solidFill>
              </a:endParaRPr>
            </a:p>
            <a:p>
              <a:pPr eaLnBrk="1" hangingPunct="1">
                <a:spcBef>
                  <a:spcPct val="50000"/>
                </a:spcBef>
              </a:pPr>
              <a:r>
                <a:rPr lang="pt-BR">
                  <a:solidFill>
                    <a:srgbClr val="234171"/>
                  </a:solidFill>
                </a:rPr>
                <a:t>.</a:t>
              </a:r>
            </a:p>
          </p:txBody>
        </p:sp>
        <p:grpSp>
          <p:nvGrpSpPr>
            <p:cNvPr id="31755" name="Group 4"/>
            <p:cNvGrpSpPr>
              <a:grpSpLocks/>
            </p:cNvGrpSpPr>
            <p:nvPr/>
          </p:nvGrpSpPr>
          <p:grpSpPr bwMode="auto">
            <a:xfrm>
              <a:off x="1610" y="210"/>
              <a:ext cx="3583" cy="3894"/>
              <a:chOff x="760" y="872"/>
              <a:chExt cx="7214" cy="9735"/>
            </a:xfrm>
          </p:grpSpPr>
          <p:sp>
            <p:nvSpPr>
              <p:cNvPr id="505861" name="Line 5"/>
              <p:cNvSpPr>
                <a:spLocks noChangeShapeType="1"/>
              </p:cNvSpPr>
              <p:nvPr/>
            </p:nvSpPr>
            <p:spPr bwMode="auto">
              <a:xfrm>
                <a:off x="2395" y="2328"/>
                <a:ext cx="0" cy="18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62" name="Line 6"/>
              <p:cNvSpPr>
                <a:spLocks noChangeShapeType="1"/>
              </p:cNvSpPr>
              <p:nvPr/>
            </p:nvSpPr>
            <p:spPr bwMode="auto">
              <a:xfrm flipH="1">
                <a:off x="4195" y="1249"/>
                <a:ext cx="0" cy="35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63" name="Line 7"/>
              <p:cNvSpPr>
                <a:spLocks noChangeShapeType="1"/>
              </p:cNvSpPr>
              <p:nvPr/>
            </p:nvSpPr>
            <p:spPr bwMode="auto">
              <a:xfrm>
                <a:off x="4554" y="7337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64" name="Line 8"/>
              <p:cNvSpPr>
                <a:spLocks noChangeShapeType="1"/>
              </p:cNvSpPr>
              <p:nvPr/>
            </p:nvSpPr>
            <p:spPr bwMode="auto">
              <a:xfrm>
                <a:off x="1134" y="2342"/>
                <a:ext cx="0" cy="88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65" name="Line 9"/>
              <p:cNvSpPr>
                <a:spLocks noChangeShapeType="1"/>
              </p:cNvSpPr>
              <p:nvPr/>
            </p:nvSpPr>
            <p:spPr bwMode="auto">
              <a:xfrm>
                <a:off x="1855" y="1145"/>
                <a:ext cx="0" cy="5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66" name="Line 10"/>
              <p:cNvSpPr>
                <a:spLocks noChangeShapeType="1"/>
              </p:cNvSpPr>
              <p:nvPr/>
            </p:nvSpPr>
            <p:spPr bwMode="auto">
              <a:xfrm>
                <a:off x="5097" y="2086"/>
                <a:ext cx="0" cy="49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67" name="Line 11"/>
              <p:cNvSpPr>
                <a:spLocks noChangeShapeType="1"/>
              </p:cNvSpPr>
              <p:nvPr/>
            </p:nvSpPr>
            <p:spPr bwMode="auto">
              <a:xfrm flipH="1">
                <a:off x="7058" y="1129"/>
                <a:ext cx="0" cy="5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68" name="Line 12"/>
              <p:cNvSpPr>
                <a:spLocks noChangeShapeType="1"/>
              </p:cNvSpPr>
              <p:nvPr/>
            </p:nvSpPr>
            <p:spPr bwMode="auto">
              <a:xfrm>
                <a:off x="4189" y="5926"/>
                <a:ext cx="0" cy="15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69" name="Line 13"/>
              <p:cNvSpPr>
                <a:spLocks noChangeShapeType="1"/>
              </p:cNvSpPr>
              <p:nvPr/>
            </p:nvSpPr>
            <p:spPr bwMode="auto">
              <a:xfrm flipH="1">
                <a:off x="7253" y="5926"/>
                <a:ext cx="0" cy="378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70" name="Line 14"/>
              <p:cNvSpPr>
                <a:spLocks noChangeShapeType="1"/>
              </p:cNvSpPr>
              <p:nvPr/>
            </p:nvSpPr>
            <p:spPr bwMode="auto">
              <a:xfrm flipH="1" flipV="1">
                <a:off x="2996" y="3004"/>
                <a:ext cx="0" cy="897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71" name="Line 15"/>
              <p:cNvSpPr>
                <a:spLocks noChangeShapeType="1"/>
              </p:cNvSpPr>
              <p:nvPr/>
            </p:nvSpPr>
            <p:spPr bwMode="auto">
              <a:xfrm flipH="1" flipV="1">
                <a:off x="6931" y="2146"/>
                <a:ext cx="0" cy="162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72" name="Line 16"/>
              <p:cNvSpPr>
                <a:spLocks noChangeShapeType="1"/>
              </p:cNvSpPr>
              <p:nvPr/>
            </p:nvSpPr>
            <p:spPr bwMode="auto">
              <a:xfrm flipV="1">
                <a:off x="6354" y="2146"/>
                <a:ext cx="0" cy="54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73" name="Line 17"/>
              <p:cNvSpPr>
                <a:spLocks noChangeShapeType="1"/>
              </p:cNvSpPr>
              <p:nvPr/>
            </p:nvSpPr>
            <p:spPr bwMode="auto">
              <a:xfrm>
                <a:off x="4554" y="9452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74" name="Line 18"/>
              <p:cNvSpPr>
                <a:spLocks noChangeShapeType="1"/>
              </p:cNvSpPr>
              <p:nvPr/>
            </p:nvSpPr>
            <p:spPr bwMode="auto">
              <a:xfrm flipV="1">
                <a:off x="6897" y="8086"/>
                <a:ext cx="35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75" name="Line 19"/>
              <p:cNvSpPr>
                <a:spLocks noChangeShapeType="1"/>
              </p:cNvSpPr>
              <p:nvPr/>
            </p:nvSpPr>
            <p:spPr bwMode="auto">
              <a:xfrm>
                <a:off x="4983" y="8116"/>
                <a:ext cx="36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76" name="Line 20"/>
              <p:cNvSpPr>
                <a:spLocks noChangeShapeType="1"/>
              </p:cNvSpPr>
              <p:nvPr/>
            </p:nvSpPr>
            <p:spPr bwMode="auto">
              <a:xfrm>
                <a:off x="4734" y="8266"/>
                <a:ext cx="0" cy="89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77" name="Line 21"/>
              <p:cNvSpPr>
                <a:spLocks noChangeShapeType="1"/>
              </p:cNvSpPr>
              <p:nvPr/>
            </p:nvSpPr>
            <p:spPr bwMode="auto">
              <a:xfrm flipV="1">
                <a:off x="2035" y="7427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78" name="Line 22"/>
              <p:cNvSpPr>
                <a:spLocks noChangeShapeType="1"/>
              </p:cNvSpPr>
              <p:nvPr/>
            </p:nvSpPr>
            <p:spPr bwMode="auto">
              <a:xfrm>
                <a:off x="3474" y="4380"/>
                <a:ext cx="0" cy="11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79" name="Line 23"/>
              <p:cNvSpPr>
                <a:spLocks noChangeShapeType="1"/>
              </p:cNvSpPr>
              <p:nvPr/>
            </p:nvSpPr>
            <p:spPr bwMode="auto">
              <a:xfrm flipV="1">
                <a:off x="2753" y="4380"/>
                <a:ext cx="0" cy="222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80" name="Line 24"/>
              <p:cNvSpPr>
                <a:spLocks noChangeShapeType="1"/>
              </p:cNvSpPr>
              <p:nvPr/>
            </p:nvSpPr>
            <p:spPr bwMode="auto">
              <a:xfrm flipV="1">
                <a:off x="2019" y="4023"/>
                <a:ext cx="585" cy="1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81" name="Line 25"/>
              <p:cNvSpPr>
                <a:spLocks noChangeShapeType="1"/>
              </p:cNvSpPr>
              <p:nvPr/>
            </p:nvSpPr>
            <p:spPr bwMode="auto">
              <a:xfrm flipV="1">
                <a:off x="1134" y="3511"/>
                <a:ext cx="0" cy="5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882" name="Line 26"/>
              <p:cNvSpPr>
                <a:spLocks noChangeShapeType="1"/>
              </p:cNvSpPr>
              <p:nvPr/>
            </p:nvSpPr>
            <p:spPr bwMode="auto">
              <a:xfrm flipV="1">
                <a:off x="7253" y="2164"/>
                <a:ext cx="0" cy="341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778" name="Text Box 27" descr="Papel de seda azul"/>
              <p:cNvSpPr txBox="1">
                <a:spLocks noChangeArrowheads="1"/>
              </p:cNvSpPr>
              <p:nvPr/>
            </p:nvSpPr>
            <p:spPr bwMode="auto">
              <a:xfrm>
                <a:off x="1854" y="2462"/>
                <a:ext cx="1575" cy="540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200" b="1">
                    <a:solidFill>
                      <a:srgbClr val="234171"/>
                    </a:solidFill>
                  </a:rPr>
                  <a:t>Evaporação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79" name="Text Box 28" descr="Gotas"/>
              <p:cNvSpPr txBox="1">
                <a:spLocks noChangeArrowheads="1"/>
              </p:cNvSpPr>
              <p:nvPr/>
            </p:nvSpPr>
            <p:spPr bwMode="auto">
              <a:xfrm>
                <a:off x="3474" y="1622"/>
                <a:ext cx="2280" cy="525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200" b="1">
                    <a:solidFill>
                      <a:srgbClr val="234171"/>
                    </a:solidFill>
                  </a:rPr>
                  <a:t>PRECIPITAÇÃO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80" name="Text Box 29" descr="Papel de seda azul"/>
              <p:cNvSpPr txBox="1">
                <a:spLocks noChangeArrowheads="1"/>
              </p:cNvSpPr>
              <p:nvPr/>
            </p:nvSpPr>
            <p:spPr bwMode="auto">
              <a:xfrm>
                <a:off x="6174" y="1607"/>
                <a:ext cx="1800" cy="540"/>
              </a:xfrm>
              <a:prstGeom prst="rect">
                <a:avLst/>
              </a:prstGeom>
              <a:blipFill dpi="0" rotWithShape="0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8280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ts val="300"/>
                  </a:spcBef>
                </a:pPr>
                <a:r>
                  <a:rPr lang="pt-BR" sz="1200" b="1">
                    <a:solidFill>
                      <a:srgbClr val="234171"/>
                    </a:solidFill>
                  </a:rPr>
                  <a:t>Evaporação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81" name="Text Box 30" descr="Mármore verde"/>
              <p:cNvSpPr txBox="1">
                <a:spLocks noChangeArrowheads="1"/>
              </p:cNvSpPr>
              <p:nvPr/>
            </p:nvSpPr>
            <p:spPr bwMode="auto">
              <a:xfrm>
                <a:off x="4554" y="2597"/>
                <a:ext cx="1980" cy="629"/>
              </a:xfrm>
              <a:prstGeom prst="rect">
                <a:avLst/>
              </a:prstGeom>
              <a:blipFill dpi="0" rotWithShape="0">
                <a:blip r:embed="rId5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100" b="1">
                    <a:solidFill>
                      <a:srgbClr val="FFFF00"/>
                    </a:solidFill>
                  </a:rPr>
                  <a:t>Interceptação</a:t>
                </a:r>
              </a:p>
              <a:p>
                <a:pPr eaLnBrk="1" hangingPunct="1"/>
                <a:r>
                  <a:rPr lang="pt-BR" sz="1100" b="1">
                    <a:solidFill>
                      <a:srgbClr val="FFFF00"/>
                    </a:solidFill>
                  </a:rPr>
                  <a:t>vegetal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82" name="Text Box 31" descr="Mármore marrom"/>
              <p:cNvSpPr txBox="1">
                <a:spLocks noChangeArrowheads="1"/>
              </p:cNvSpPr>
              <p:nvPr/>
            </p:nvSpPr>
            <p:spPr bwMode="auto">
              <a:xfrm>
                <a:off x="2574" y="3587"/>
                <a:ext cx="2520" cy="786"/>
              </a:xfrm>
              <a:prstGeom prst="rect">
                <a:avLst/>
              </a:prstGeom>
              <a:blipFill dpi="0" rotWithShape="0">
                <a:blip r:embed="rId6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2800" b="1">
                    <a:solidFill>
                      <a:srgbClr val="FFFFFF"/>
                    </a:solidFill>
                  </a:rPr>
                  <a:t>Solo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83" name="Text Box 32"/>
              <p:cNvSpPr txBox="1">
                <a:spLocks noChangeArrowheads="1"/>
              </p:cNvSpPr>
              <p:nvPr/>
            </p:nvSpPr>
            <p:spPr bwMode="auto">
              <a:xfrm>
                <a:off x="5454" y="3709"/>
                <a:ext cx="1620" cy="628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88000"/>
                  </a:lnSpc>
                </a:pPr>
                <a:r>
                  <a:rPr lang="pt-BR" sz="1200" b="1">
                    <a:solidFill>
                      <a:srgbClr val="234171"/>
                    </a:solidFill>
                  </a:rPr>
                  <a:t>Escoamento superficial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84" name="Text Box 33"/>
              <p:cNvSpPr txBox="1">
                <a:spLocks noChangeArrowheads="1"/>
              </p:cNvSpPr>
              <p:nvPr/>
            </p:nvSpPr>
            <p:spPr bwMode="auto">
              <a:xfrm>
                <a:off x="5664" y="5507"/>
                <a:ext cx="1800" cy="471"/>
              </a:xfrm>
              <a:prstGeom prst="rect">
                <a:avLst/>
              </a:prstGeom>
              <a:gradFill rotWithShape="0">
                <a:gsLst>
                  <a:gs pos="0">
                    <a:srgbClr val="007676"/>
                  </a:gs>
                  <a:gs pos="50000">
                    <a:srgbClr val="00FFFF"/>
                  </a:gs>
                  <a:gs pos="100000">
                    <a:srgbClr val="007676"/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tIns="8280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200" b="1">
                    <a:solidFill>
                      <a:srgbClr val="234171"/>
                    </a:solidFill>
                  </a:rPr>
                  <a:t>Rios/lagos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85" name="Text Box 34"/>
              <p:cNvSpPr txBox="1">
                <a:spLocks noChangeArrowheads="1"/>
              </p:cNvSpPr>
              <p:nvPr/>
            </p:nvSpPr>
            <p:spPr bwMode="auto">
              <a:xfrm>
                <a:off x="4313" y="4667"/>
                <a:ext cx="2070" cy="574"/>
              </a:xfrm>
              <a:prstGeom prst="rect">
                <a:avLst/>
              </a:prstGeom>
              <a:solidFill>
                <a:srgbClr val="FFCC9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88000"/>
                  </a:lnSpc>
                </a:pPr>
                <a:r>
                  <a:rPr lang="pt-BR" sz="1100" b="1">
                    <a:solidFill>
                      <a:srgbClr val="234171"/>
                    </a:solidFill>
                  </a:rPr>
                  <a:t>Detenção natural   ou artificial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86" name="Text Box 35" descr="Papel de seda azul"/>
              <p:cNvSpPr txBox="1">
                <a:spLocks noChangeArrowheads="1"/>
              </p:cNvSpPr>
              <p:nvPr/>
            </p:nvSpPr>
            <p:spPr bwMode="auto">
              <a:xfrm>
                <a:off x="2443" y="872"/>
                <a:ext cx="4114" cy="480"/>
              </a:xfrm>
              <a:prstGeom prst="rect">
                <a:avLst/>
              </a:prstGeom>
              <a:blipFill dpi="0" rotWithShape="1">
                <a:blip r:embed="rId3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100" b="1">
                    <a:solidFill>
                      <a:srgbClr val="234171"/>
                    </a:solidFill>
                  </a:rPr>
                  <a:t>VAPOR DE ÁGUA NA ATMOSFERA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87" name="Text Box 36"/>
              <p:cNvSpPr txBox="1">
                <a:spLocks noChangeArrowheads="1"/>
              </p:cNvSpPr>
              <p:nvPr/>
            </p:nvSpPr>
            <p:spPr bwMode="auto">
              <a:xfrm>
                <a:off x="774" y="3152"/>
                <a:ext cx="1800" cy="360"/>
              </a:xfrm>
              <a:prstGeom prst="rect">
                <a:avLst/>
              </a:prstGeom>
              <a:solidFill>
                <a:srgbClr val="CCFF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100" b="1">
                    <a:solidFill>
                      <a:srgbClr val="234171"/>
                    </a:solidFill>
                  </a:rPr>
                  <a:t>Transpiração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88" name="Text Box 37"/>
              <p:cNvSpPr txBox="1">
                <a:spLocks noChangeArrowheads="1"/>
              </p:cNvSpPr>
              <p:nvPr/>
            </p:nvSpPr>
            <p:spPr bwMode="auto">
              <a:xfrm>
                <a:off x="804" y="3767"/>
                <a:ext cx="1215" cy="540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200" b="1">
                    <a:solidFill>
                      <a:srgbClr val="234171"/>
                    </a:solidFill>
                  </a:rPr>
                  <a:t>Planta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89" name="Text Box 38"/>
              <p:cNvSpPr txBox="1">
                <a:spLocks noChangeArrowheads="1"/>
              </p:cNvSpPr>
              <p:nvPr/>
            </p:nvSpPr>
            <p:spPr bwMode="auto">
              <a:xfrm>
                <a:off x="4194" y="6521"/>
                <a:ext cx="2880" cy="891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100" b="1">
                    <a:solidFill>
                      <a:srgbClr val="234171"/>
                    </a:solidFill>
                  </a:rPr>
                  <a:t>Fluxo saturado:</a:t>
                </a:r>
              </a:p>
              <a:p>
                <a:pPr eaLnBrk="1" hangingPunct="1"/>
                <a:r>
                  <a:rPr lang="pt-BR" sz="1100" b="1">
                    <a:solidFill>
                      <a:srgbClr val="234171"/>
                    </a:solidFill>
                  </a:rPr>
                  <a:t>Taxa de Infiltração Básica</a:t>
                </a:r>
              </a:p>
              <a:p>
                <a:pPr eaLnBrk="1" hangingPunct="1"/>
                <a:r>
                  <a:rPr lang="pt-BR" sz="1100" b="1">
                    <a:solidFill>
                      <a:srgbClr val="234171"/>
                    </a:solidFill>
                  </a:rPr>
                  <a:t> Macroporos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90" name="Text Box 39"/>
              <p:cNvSpPr txBox="1">
                <a:spLocks noChangeArrowheads="1"/>
              </p:cNvSpPr>
              <p:nvPr/>
            </p:nvSpPr>
            <p:spPr bwMode="auto">
              <a:xfrm>
                <a:off x="1194" y="6512"/>
                <a:ext cx="2880" cy="900"/>
              </a:xfrm>
              <a:prstGeom prst="rect">
                <a:avLst/>
              </a:prstGeom>
              <a:solidFill>
                <a:srgbClr val="99CC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88000"/>
                  </a:lnSpc>
                </a:pPr>
                <a:r>
                  <a:rPr lang="pt-BR" sz="1200" b="1">
                    <a:solidFill>
                      <a:srgbClr val="234171"/>
                    </a:solidFill>
                  </a:rPr>
                  <a:t>Fluxo não saturado: Ascendente/descendente</a:t>
                </a:r>
              </a:p>
              <a:p>
                <a:pPr eaLnBrk="1" hangingPunct="1">
                  <a:lnSpc>
                    <a:spcPct val="88000"/>
                  </a:lnSpc>
                </a:pPr>
                <a:r>
                  <a:rPr lang="pt-BR" sz="1200" b="1">
                    <a:solidFill>
                      <a:srgbClr val="234171"/>
                    </a:solidFill>
                  </a:rPr>
                  <a:t> </a:t>
                </a:r>
                <a:r>
                  <a:rPr lang="pt-BR" sz="1100" b="1">
                    <a:solidFill>
                      <a:srgbClr val="234171"/>
                    </a:solidFill>
                  </a:rPr>
                  <a:t>Microporos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91" name="Text Box 40"/>
              <p:cNvSpPr txBox="1">
                <a:spLocks noChangeArrowheads="1"/>
              </p:cNvSpPr>
              <p:nvPr/>
            </p:nvSpPr>
            <p:spPr bwMode="auto">
              <a:xfrm>
                <a:off x="3294" y="7727"/>
                <a:ext cx="1749" cy="657"/>
              </a:xfrm>
              <a:prstGeom prst="rect">
                <a:avLst/>
              </a:prstGeom>
              <a:solidFill>
                <a:srgbClr val="00C7C2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200" b="1">
                    <a:solidFill>
                      <a:srgbClr val="234171"/>
                    </a:solidFill>
                  </a:rPr>
                  <a:t>Percolação</a:t>
                </a:r>
              </a:p>
              <a:p>
                <a:pPr eaLnBrk="1" hangingPunct="1"/>
                <a:r>
                  <a:rPr lang="pt-BR" sz="1200" b="1">
                    <a:solidFill>
                      <a:srgbClr val="234171"/>
                    </a:solidFill>
                  </a:rPr>
                  <a:t>(k</a:t>
                </a:r>
                <a:r>
                  <a:rPr lang="pt-BR" sz="1200" b="1" baseline="-25000">
                    <a:solidFill>
                      <a:srgbClr val="234171"/>
                    </a:solidFill>
                  </a:rPr>
                  <a:t>0</a:t>
                </a:r>
                <a:r>
                  <a:rPr lang="pt-BR" sz="1200" b="1">
                    <a:solidFill>
                      <a:srgbClr val="234171"/>
                    </a:solidFill>
                  </a:rPr>
                  <a:t>)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92" name="Text Box 41"/>
              <p:cNvSpPr txBox="1">
                <a:spLocks noChangeArrowheads="1"/>
              </p:cNvSpPr>
              <p:nvPr/>
            </p:nvSpPr>
            <p:spPr bwMode="auto">
              <a:xfrm>
                <a:off x="1314" y="7727"/>
                <a:ext cx="1800" cy="62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100" b="1">
                    <a:solidFill>
                      <a:srgbClr val="234171"/>
                    </a:solidFill>
                  </a:rPr>
                  <a:t>Redistribuição interna (k</a:t>
                </a:r>
                <a:r>
                  <a:rPr lang="pt-BR" sz="1100" b="1">
                    <a:solidFill>
                      <a:srgbClr val="234171"/>
                    </a:solidFill>
                    <a:sym typeface="Symbol" pitchFamily="18" charset="2"/>
                  </a:rPr>
                  <a:t></a:t>
                </a:r>
                <a:r>
                  <a:rPr lang="pt-BR" sz="1100" b="1">
                    <a:solidFill>
                      <a:srgbClr val="234171"/>
                    </a:solidFill>
                  </a:rPr>
                  <a:t>)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93" name="Text Box 42"/>
              <p:cNvSpPr txBox="1">
                <a:spLocks noChangeArrowheads="1"/>
              </p:cNvSpPr>
              <p:nvPr/>
            </p:nvSpPr>
            <p:spPr bwMode="auto">
              <a:xfrm>
                <a:off x="760" y="9170"/>
                <a:ext cx="2244" cy="537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200" b="1">
                    <a:solidFill>
                      <a:srgbClr val="234171"/>
                    </a:solidFill>
                  </a:rPr>
                  <a:t>Armazenamento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94" name="Text Box 43"/>
              <p:cNvSpPr txBox="1">
                <a:spLocks noChangeArrowheads="1"/>
              </p:cNvSpPr>
              <p:nvPr/>
            </p:nvSpPr>
            <p:spPr bwMode="auto">
              <a:xfrm>
                <a:off x="4014" y="9167"/>
                <a:ext cx="1749" cy="36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100" b="1">
                    <a:solidFill>
                      <a:srgbClr val="234171"/>
                    </a:solidFill>
                  </a:rPr>
                  <a:t>Lençol freático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95" name="Text Box 44"/>
              <p:cNvSpPr txBox="1">
                <a:spLocks noChangeArrowheads="1"/>
              </p:cNvSpPr>
              <p:nvPr/>
            </p:nvSpPr>
            <p:spPr bwMode="auto">
              <a:xfrm>
                <a:off x="5364" y="7756"/>
                <a:ext cx="1620" cy="628"/>
              </a:xfrm>
              <a:prstGeom prst="rect">
                <a:avLst/>
              </a:prstGeom>
              <a:solidFill>
                <a:srgbClr val="00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100" b="1">
                    <a:solidFill>
                      <a:srgbClr val="234171"/>
                    </a:solidFill>
                  </a:rPr>
                  <a:t>Afloramentos(vertentes)</a:t>
                </a:r>
                <a:r>
                  <a:rPr lang="pt-BR" sz="1200">
                    <a:solidFill>
                      <a:srgbClr val="234171"/>
                    </a:solidFill>
                  </a:rPr>
                  <a:t> </a:t>
                </a:r>
                <a:r>
                  <a:rPr lang="pt-BR" sz="1200">
                    <a:solidFill>
                      <a:srgbClr val="234171"/>
                    </a:solidFill>
                    <a:sym typeface="Symbol" pitchFamily="18" charset="2"/>
                  </a:rPr>
                  <a:t></a:t>
                </a:r>
                <a:r>
                  <a:rPr lang="pt-BR" sz="1200">
                    <a:solidFill>
                      <a:srgbClr val="234171"/>
                    </a:solidFill>
                  </a:rPr>
                  <a:t>p)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31796" name="Text Box 45"/>
              <p:cNvSpPr txBox="1">
                <a:spLocks noChangeArrowheads="1"/>
              </p:cNvSpPr>
              <p:nvPr/>
            </p:nvSpPr>
            <p:spPr bwMode="auto">
              <a:xfrm>
                <a:off x="2574" y="8627"/>
                <a:ext cx="1723" cy="368"/>
              </a:xfrm>
              <a:prstGeom prst="rect">
                <a:avLst/>
              </a:prstGeom>
              <a:solidFill>
                <a:srgbClr val="CC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100" b="1">
                    <a:solidFill>
                      <a:srgbClr val="234171"/>
                    </a:solidFill>
                  </a:rPr>
                  <a:t>Franja capilar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505902" name="Line 46"/>
              <p:cNvSpPr>
                <a:spLocks noChangeShapeType="1"/>
              </p:cNvSpPr>
              <p:nvPr/>
            </p:nvSpPr>
            <p:spPr bwMode="auto">
              <a:xfrm flipH="1">
                <a:off x="6596" y="1129"/>
                <a:ext cx="442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03" name="Line 47"/>
              <p:cNvSpPr>
                <a:spLocks noChangeShapeType="1"/>
              </p:cNvSpPr>
              <p:nvPr/>
            </p:nvSpPr>
            <p:spPr bwMode="auto">
              <a:xfrm flipV="1">
                <a:off x="1855" y="1129"/>
                <a:ext cx="59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04" name="Line 48"/>
              <p:cNvSpPr>
                <a:spLocks noChangeShapeType="1"/>
              </p:cNvSpPr>
              <p:nvPr/>
            </p:nvSpPr>
            <p:spPr bwMode="auto">
              <a:xfrm>
                <a:off x="4914" y="3227"/>
                <a:ext cx="0" cy="36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05" name="Line 49"/>
              <p:cNvSpPr>
                <a:spLocks noChangeShapeType="1"/>
              </p:cNvSpPr>
              <p:nvPr/>
            </p:nvSpPr>
            <p:spPr bwMode="auto">
              <a:xfrm>
                <a:off x="5097" y="3977"/>
                <a:ext cx="35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06" name="Line 50"/>
              <p:cNvSpPr>
                <a:spLocks noChangeShapeType="1"/>
              </p:cNvSpPr>
              <p:nvPr/>
            </p:nvSpPr>
            <p:spPr bwMode="auto">
              <a:xfrm flipV="1">
                <a:off x="3474" y="6108"/>
                <a:ext cx="14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07" name="Line 51"/>
              <p:cNvSpPr>
                <a:spLocks noChangeShapeType="1"/>
              </p:cNvSpPr>
              <p:nvPr/>
            </p:nvSpPr>
            <p:spPr bwMode="auto">
              <a:xfrm flipH="1">
                <a:off x="3474" y="6108"/>
                <a:ext cx="0" cy="36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08" name="Line 52"/>
              <p:cNvSpPr>
                <a:spLocks noChangeShapeType="1"/>
              </p:cNvSpPr>
              <p:nvPr/>
            </p:nvSpPr>
            <p:spPr bwMode="auto">
              <a:xfrm>
                <a:off x="2458" y="7443"/>
                <a:ext cx="0" cy="31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09" name="Line 53"/>
              <p:cNvSpPr>
                <a:spLocks noChangeShapeType="1"/>
              </p:cNvSpPr>
              <p:nvPr/>
            </p:nvSpPr>
            <p:spPr bwMode="auto">
              <a:xfrm>
                <a:off x="2215" y="8384"/>
                <a:ext cx="0" cy="78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10" name="Line 54"/>
              <p:cNvSpPr>
                <a:spLocks noChangeShapeType="1"/>
              </p:cNvSpPr>
              <p:nvPr/>
            </p:nvSpPr>
            <p:spPr bwMode="auto">
              <a:xfrm>
                <a:off x="2035" y="8384"/>
                <a:ext cx="0" cy="78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806" name="Text Box 55"/>
              <p:cNvSpPr txBox="1">
                <a:spLocks noChangeArrowheads="1"/>
              </p:cNvSpPr>
              <p:nvPr/>
            </p:nvSpPr>
            <p:spPr bwMode="auto">
              <a:xfrm>
                <a:off x="3294" y="9812"/>
                <a:ext cx="1811" cy="629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lnSpc>
                    <a:spcPct val="88000"/>
                  </a:lnSpc>
                </a:pPr>
                <a:r>
                  <a:rPr lang="pt-BR" sz="1200" b="1">
                    <a:solidFill>
                      <a:srgbClr val="234171"/>
                    </a:solidFill>
                  </a:rPr>
                  <a:t>Água </a:t>
                </a:r>
              </a:p>
              <a:p>
                <a:pPr eaLnBrk="1" hangingPunct="1">
                  <a:lnSpc>
                    <a:spcPct val="88000"/>
                  </a:lnSpc>
                </a:pPr>
                <a:r>
                  <a:rPr lang="pt-BR" sz="1200" b="1">
                    <a:solidFill>
                      <a:srgbClr val="234171"/>
                    </a:solidFill>
                  </a:rPr>
                  <a:t>subterrânea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505912" name="Line 56"/>
              <p:cNvSpPr>
                <a:spLocks noChangeShapeType="1"/>
              </p:cNvSpPr>
              <p:nvPr/>
            </p:nvSpPr>
            <p:spPr bwMode="auto">
              <a:xfrm flipH="1" flipV="1">
                <a:off x="1882" y="2146"/>
                <a:ext cx="0" cy="18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13" name="Line 57"/>
              <p:cNvSpPr>
                <a:spLocks noChangeShapeType="1"/>
              </p:cNvSpPr>
              <p:nvPr/>
            </p:nvSpPr>
            <p:spPr bwMode="auto">
              <a:xfrm>
                <a:off x="4921" y="6122"/>
                <a:ext cx="0" cy="36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14" name="Line 58"/>
              <p:cNvSpPr>
                <a:spLocks noChangeShapeType="1"/>
              </p:cNvSpPr>
              <p:nvPr/>
            </p:nvSpPr>
            <p:spPr bwMode="auto">
              <a:xfrm>
                <a:off x="5995" y="4314"/>
                <a:ext cx="0" cy="29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810" name="Text Box 59"/>
              <p:cNvSpPr txBox="1">
                <a:spLocks noChangeArrowheads="1"/>
              </p:cNvSpPr>
              <p:nvPr/>
            </p:nvSpPr>
            <p:spPr bwMode="auto">
              <a:xfrm>
                <a:off x="3114" y="5492"/>
                <a:ext cx="1684" cy="460"/>
              </a:xfrm>
              <a:prstGeom prst="rect">
                <a:avLst/>
              </a:prstGeom>
              <a:solidFill>
                <a:srgbClr val="FFD18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b="1">
                    <a:solidFill>
                      <a:srgbClr val="234171"/>
                    </a:solidFill>
                  </a:rPr>
                  <a:t>Infiltração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505916" name="Line 60"/>
              <p:cNvSpPr>
                <a:spLocks noChangeShapeType="1"/>
              </p:cNvSpPr>
              <p:nvPr/>
            </p:nvSpPr>
            <p:spPr bwMode="auto">
              <a:xfrm flipH="1">
                <a:off x="1134" y="4307"/>
                <a:ext cx="0" cy="4868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17" name="Line 61"/>
              <p:cNvSpPr>
                <a:spLocks noChangeShapeType="1"/>
              </p:cNvSpPr>
              <p:nvPr/>
            </p:nvSpPr>
            <p:spPr bwMode="auto">
              <a:xfrm>
                <a:off x="7615" y="2146"/>
                <a:ext cx="0" cy="756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813" name="Text Box 62"/>
              <p:cNvSpPr txBox="1">
                <a:spLocks noChangeArrowheads="1"/>
              </p:cNvSpPr>
              <p:nvPr/>
            </p:nvSpPr>
            <p:spPr bwMode="auto">
              <a:xfrm>
                <a:off x="864" y="1607"/>
                <a:ext cx="2430" cy="540"/>
              </a:xfrm>
              <a:prstGeom prst="rect">
                <a:avLst/>
              </a:prstGeom>
              <a:solidFill>
                <a:srgbClr val="A8E29A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200" b="1">
                    <a:solidFill>
                      <a:srgbClr val="234171"/>
                    </a:solidFill>
                  </a:rPr>
                  <a:t>Evapotranspiração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505919" name="Line 63"/>
              <p:cNvSpPr>
                <a:spLocks noChangeShapeType="1"/>
              </p:cNvSpPr>
              <p:nvPr/>
            </p:nvSpPr>
            <p:spPr bwMode="auto">
              <a:xfrm flipV="1">
                <a:off x="1134" y="2328"/>
                <a:ext cx="12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20" name="Line 64"/>
              <p:cNvSpPr>
                <a:spLocks noChangeShapeType="1"/>
              </p:cNvSpPr>
              <p:nvPr/>
            </p:nvSpPr>
            <p:spPr bwMode="auto">
              <a:xfrm>
                <a:off x="4676" y="5178"/>
                <a:ext cx="0" cy="31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21" name="Line 65"/>
              <p:cNvSpPr>
                <a:spLocks noChangeShapeType="1"/>
              </p:cNvSpPr>
              <p:nvPr/>
            </p:nvSpPr>
            <p:spPr bwMode="auto">
              <a:xfrm flipH="1">
                <a:off x="6744" y="4307"/>
                <a:ext cx="0" cy="126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22" name="Line 66"/>
              <p:cNvSpPr>
                <a:spLocks noChangeShapeType="1"/>
              </p:cNvSpPr>
              <p:nvPr/>
            </p:nvSpPr>
            <p:spPr bwMode="auto">
              <a:xfrm>
                <a:off x="6176" y="5958"/>
                <a:ext cx="0" cy="57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23" name="Line 67"/>
              <p:cNvSpPr>
                <a:spLocks noChangeShapeType="1"/>
              </p:cNvSpPr>
              <p:nvPr/>
            </p:nvSpPr>
            <p:spPr bwMode="auto">
              <a:xfrm>
                <a:off x="5097" y="10125"/>
                <a:ext cx="538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1819" name="Text Box 68" descr="Gotas"/>
              <p:cNvSpPr txBox="1">
                <a:spLocks noChangeArrowheads="1"/>
              </p:cNvSpPr>
              <p:nvPr/>
            </p:nvSpPr>
            <p:spPr bwMode="auto">
              <a:xfrm>
                <a:off x="5634" y="9707"/>
                <a:ext cx="2160" cy="900"/>
              </a:xfrm>
              <a:prstGeom prst="rect">
                <a:avLst/>
              </a:prstGeom>
              <a:blipFill dpi="0" rotWithShape="0">
                <a:blip r:embed="rId4"/>
                <a:srcRect/>
                <a:tile tx="0" ty="0" sx="100000" sy="100000" flip="none" algn="tl"/>
              </a:blip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/>
                <a:r>
                  <a:rPr lang="pt-BR" sz="1600" b="1">
                    <a:solidFill>
                      <a:srgbClr val="234171"/>
                    </a:solidFill>
                  </a:rPr>
                  <a:t>OCEANOS E  MARES</a:t>
                </a:r>
                <a:endParaRPr lang="pt-BR">
                  <a:solidFill>
                    <a:srgbClr val="234171"/>
                  </a:solidFill>
                </a:endParaRPr>
              </a:p>
            </p:txBody>
          </p:sp>
          <p:sp>
            <p:nvSpPr>
              <p:cNvPr id="505925" name="Line 69"/>
              <p:cNvSpPr>
                <a:spLocks noChangeShapeType="1"/>
              </p:cNvSpPr>
              <p:nvPr/>
            </p:nvSpPr>
            <p:spPr bwMode="auto">
              <a:xfrm flipH="1">
                <a:off x="4195" y="2146"/>
                <a:ext cx="0" cy="14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26" name="Line 70"/>
              <p:cNvSpPr>
                <a:spLocks noChangeShapeType="1"/>
              </p:cNvSpPr>
              <p:nvPr/>
            </p:nvSpPr>
            <p:spPr bwMode="auto">
              <a:xfrm>
                <a:off x="5783" y="1876"/>
                <a:ext cx="36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27" name="Line 71"/>
              <p:cNvSpPr>
                <a:spLocks noChangeShapeType="1"/>
              </p:cNvSpPr>
              <p:nvPr/>
            </p:nvSpPr>
            <p:spPr bwMode="auto">
              <a:xfrm flipH="1">
                <a:off x="3474" y="9348"/>
                <a:ext cx="54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28" name="Line 72"/>
              <p:cNvSpPr>
                <a:spLocks noChangeShapeType="1"/>
              </p:cNvSpPr>
              <p:nvPr/>
            </p:nvSpPr>
            <p:spPr bwMode="auto">
              <a:xfrm flipV="1">
                <a:off x="3474" y="8986"/>
                <a:ext cx="0" cy="36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505929" name="Line 73"/>
              <p:cNvSpPr>
                <a:spLocks noChangeShapeType="1"/>
              </p:cNvSpPr>
              <p:nvPr/>
            </p:nvSpPr>
            <p:spPr bwMode="auto">
              <a:xfrm flipH="1">
                <a:off x="2215" y="8808"/>
                <a:ext cx="361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pPr>
                  <a:defRPr/>
                </a:pPr>
                <a:endParaRPr lang="pt-BR" b="1" i="1">
                  <a:solidFill>
                    <a:srgbClr val="23417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31747" name="Text Box 76"/>
          <p:cNvSpPr txBox="1">
            <a:spLocks noChangeArrowheads="1"/>
          </p:cNvSpPr>
          <p:nvPr/>
        </p:nvSpPr>
        <p:spPr bwMode="auto">
          <a:xfrm>
            <a:off x="6471584" y="2036168"/>
            <a:ext cx="245012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 dirty="0" smtClean="0">
                <a:solidFill>
                  <a:srgbClr val="9C5252"/>
                </a:solidFill>
              </a:rPr>
              <a:t>CICLO</a:t>
            </a:r>
          </a:p>
          <a:p>
            <a:pPr eaLnBrk="1" hangingPunct="1">
              <a:spcBef>
                <a:spcPct val="50000"/>
              </a:spcBef>
            </a:pPr>
            <a:r>
              <a:rPr lang="pt-BR" sz="2400" b="1" dirty="0" smtClean="0">
                <a:solidFill>
                  <a:srgbClr val="9C5252"/>
                </a:solidFill>
              </a:rPr>
              <a:t>HIDROLÓGICO</a:t>
            </a:r>
            <a:endParaRPr lang="pt-BR" sz="2400" b="1" dirty="0">
              <a:solidFill>
                <a:srgbClr val="9C5252"/>
              </a:solidFill>
            </a:endParaRPr>
          </a:p>
        </p:txBody>
      </p:sp>
      <p:sp>
        <p:nvSpPr>
          <p:cNvPr id="505933" name="AutoShape 77"/>
          <p:cNvSpPr>
            <a:spLocks noChangeArrowheads="1"/>
          </p:cNvSpPr>
          <p:nvPr/>
        </p:nvSpPr>
        <p:spPr bwMode="auto">
          <a:xfrm>
            <a:off x="2403709" y="2631930"/>
            <a:ext cx="647700" cy="720725"/>
          </a:xfrm>
          <a:prstGeom prst="downArrow">
            <a:avLst>
              <a:gd name="adj1" fmla="val 50000"/>
              <a:gd name="adj2" fmla="val 27819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b="1" i="1">
              <a:solidFill>
                <a:srgbClr val="2341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5934" name="AutoShape 78"/>
          <p:cNvSpPr>
            <a:spLocks noChangeArrowheads="1"/>
          </p:cNvSpPr>
          <p:nvPr/>
        </p:nvSpPr>
        <p:spPr bwMode="auto">
          <a:xfrm>
            <a:off x="4017682" y="2030662"/>
            <a:ext cx="432288" cy="647700"/>
          </a:xfrm>
          <a:prstGeom prst="rightArrow">
            <a:avLst>
              <a:gd name="adj1" fmla="val 33824"/>
              <a:gd name="adj2" fmla="val 61028"/>
            </a:avLst>
          </a:prstGeom>
          <a:solidFill>
            <a:srgbClr val="ED032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b="1" i="1">
              <a:solidFill>
                <a:srgbClr val="2341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5935" name="Line 79"/>
          <p:cNvSpPr>
            <a:spLocks noChangeShapeType="1"/>
          </p:cNvSpPr>
          <p:nvPr/>
        </p:nvSpPr>
        <p:spPr bwMode="auto">
          <a:xfrm flipV="1">
            <a:off x="6266888" y="3791359"/>
            <a:ext cx="0" cy="288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pt-BR" b="1" i="1">
              <a:solidFill>
                <a:srgbClr val="2341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5936" name="AutoShape 80"/>
          <p:cNvSpPr>
            <a:spLocks noChangeArrowheads="1"/>
          </p:cNvSpPr>
          <p:nvPr/>
        </p:nvSpPr>
        <p:spPr bwMode="auto">
          <a:xfrm>
            <a:off x="5324392" y="2622204"/>
            <a:ext cx="287215" cy="792162"/>
          </a:xfrm>
          <a:prstGeom prst="downArrow">
            <a:avLst>
              <a:gd name="adj1" fmla="val 50000"/>
              <a:gd name="adj2" fmla="val 68922"/>
            </a:avLst>
          </a:prstGeom>
          <a:solidFill>
            <a:srgbClr val="ED032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b="1" i="1">
              <a:solidFill>
                <a:srgbClr val="2341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5937" name="AutoShape 81"/>
          <p:cNvSpPr>
            <a:spLocks noChangeArrowheads="1"/>
          </p:cNvSpPr>
          <p:nvPr/>
        </p:nvSpPr>
        <p:spPr bwMode="auto">
          <a:xfrm>
            <a:off x="5667303" y="3757755"/>
            <a:ext cx="360485" cy="2447925"/>
          </a:xfrm>
          <a:prstGeom prst="downArrow">
            <a:avLst>
              <a:gd name="adj1" fmla="val 39204"/>
              <a:gd name="adj2" fmla="val 106171"/>
            </a:avLst>
          </a:prstGeom>
          <a:solidFill>
            <a:srgbClr val="ED032A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pt-BR" b="1" i="1">
              <a:solidFill>
                <a:srgbClr val="2341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53" name="Text Box 80"/>
          <p:cNvSpPr txBox="1">
            <a:spLocks noChangeArrowheads="1"/>
          </p:cNvSpPr>
          <p:nvPr/>
        </p:nvSpPr>
        <p:spPr bwMode="auto">
          <a:xfrm>
            <a:off x="2931" y="6526200"/>
            <a:ext cx="139651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100" b="1" dirty="0">
                <a:solidFill>
                  <a:srgbClr val="234171"/>
                </a:solidFill>
              </a:rPr>
              <a:t>Fonte: UFSM</a:t>
            </a:r>
          </a:p>
        </p:txBody>
      </p:sp>
    </p:spTree>
    <p:extLst>
      <p:ext uri="{BB962C8B-B14F-4D97-AF65-F5344CB8AC3E}">
        <p14:creationId xmlns:p14="http://schemas.microsoft.com/office/powerpoint/2010/main" val="88111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059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5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5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5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5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5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5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05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5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5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5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5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05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933" grpId="0" animBg="1"/>
      <p:bldP spid="505934" grpId="0" animBg="1"/>
      <p:bldP spid="505936" grpId="0" animBg="1"/>
      <p:bldP spid="50593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1043354" y="1989138"/>
            <a:ext cx="3528646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pic>
        <p:nvPicPr>
          <p:cNvPr id="9220" name="Picture 3" descr="foto 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31" y="1268413"/>
            <a:ext cx="3500804" cy="262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 Box 4"/>
          <p:cNvSpPr txBox="1">
            <a:spLocks noChangeArrowheads="1"/>
          </p:cNvSpPr>
          <p:nvPr/>
        </p:nvSpPr>
        <p:spPr bwMode="auto">
          <a:xfrm>
            <a:off x="5580185" y="3500438"/>
            <a:ext cx="31681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pic>
        <p:nvPicPr>
          <p:cNvPr id="9222" name="Picture 5" descr="ODM PANORAMICA Cordoval foto 1 (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631" y="4076701"/>
            <a:ext cx="7577504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6"/>
          <p:cNvSpPr txBox="1">
            <a:spLocks noChangeArrowheads="1"/>
          </p:cNvSpPr>
          <p:nvPr/>
        </p:nvSpPr>
        <p:spPr bwMode="auto">
          <a:xfrm>
            <a:off x="5077558" y="1052513"/>
            <a:ext cx="273440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9224" name="Text Box 7"/>
          <p:cNvSpPr txBox="1">
            <a:spLocks noChangeArrowheads="1"/>
          </p:cNvSpPr>
          <p:nvPr/>
        </p:nvSpPr>
        <p:spPr bwMode="auto">
          <a:xfrm>
            <a:off x="5364774" y="1196976"/>
            <a:ext cx="345537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9225" name="Text Box 8"/>
          <p:cNvSpPr txBox="1">
            <a:spLocks noChangeArrowheads="1"/>
          </p:cNvSpPr>
          <p:nvPr/>
        </p:nvSpPr>
        <p:spPr bwMode="auto">
          <a:xfrm>
            <a:off x="1314450" y="260350"/>
            <a:ext cx="71459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3200" b="1" dirty="0">
                <a:solidFill>
                  <a:schemeClr val="bg2">
                    <a:lumMod val="10000"/>
                  </a:schemeClr>
                </a:solidFill>
              </a:rPr>
              <a:t>CONSERVAÇÃO DE ÁGUA E SOLO</a:t>
            </a:r>
          </a:p>
        </p:txBody>
      </p:sp>
      <p:sp>
        <p:nvSpPr>
          <p:cNvPr id="9226" name="Text Box 9"/>
          <p:cNvSpPr txBox="1">
            <a:spLocks noChangeArrowheads="1"/>
          </p:cNvSpPr>
          <p:nvPr/>
        </p:nvSpPr>
        <p:spPr bwMode="auto">
          <a:xfrm>
            <a:off x="5147897" y="1341438"/>
            <a:ext cx="33850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graphicFrame>
        <p:nvGraphicFramePr>
          <p:cNvPr id="9218" name="Object 10"/>
          <p:cNvGraphicFramePr>
            <a:graphicFrameLocks noChangeAspect="1"/>
          </p:cNvGraphicFramePr>
          <p:nvPr/>
        </p:nvGraphicFramePr>
        <p:xfrm>
          <a:off x="4705351" y="1268414"/>
          <a:ext cx="3588726" cy="2562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Foto do Photo Editor" r:id="rId5" imgW="3847619" imgH="2572109" progId="">
                  <p:embed/>
                </p:oleObj>
              </mc:Choice>
              <mc:Fallback>
                <p:oleObj name="Foto do Photo Editor" r:id="rId5" imgW="3847619" imgH="2572109" progId="">
                  <p:embed/>
                  <p:pic>
                    <p:nvPicPr>
                      <p:cNvPr id="0" name="Picture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05351" y="1268414"/>
                        <a:ext cx="3588726" cy="2562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 idx="1"/>
          </p:nvPr>
        </p:nvSpPr>
        <p:spPr>
          <a:xfrm>
            <a:off x="683568" y="2564906"/>
            <a:ext cx="7920880" cy="4293096"/>
          </a:xfrm>
        </p:spPr>
        <p:txBody>
          <a:bodyPr>
            <a:normAutofit/>
          </a:bodyPr>
          <a:lstStyle/>
          <a:p>
            <a:pPr algn="just"/>
            <a:r>
              <a:rPr lang="pt-BR" sz="2000" b="1" dirty="0">
                <a:solidFill>
                  <a:srgbClr val="2500C0"/>
                </a:solidFill>
              </a:rPr>
              <a:t>A ANA, o que é: </a:t>
            </a:r>
          </a:p>
          <a:p>
            <a:pPr lvl="1" algn="just"/>
            <a:r>
              <a:rPr lang="pt-BR" sz="2000" b="1" dirty="0">
                <a:solidFill>
                  <a:srgbClr val="2500C0"/>
                </a:solidFill>
              </a:rPr>
              <a:t>autarquia especial criada pela Lei N</a:t>
            </a:r>
            <a:r>
              <a:rPr lang="pt-BR" sz="2000" b="1" baseline="30000" dirty="0">
                <a:solidFill>
                  <a:srgbClr val="2500C0"/>
                </a:solidFill>
              </a:rPr>
              <a:t>o</a:t>
            </a:r>
            <a:r>
              <a:rPr lang="pt-BR" sz="2000" b="1" dirty="0">
                <a:solidFill>
                  <a:srgbClr val="2500C0"/>
                </a:solidFill>
              </a:rPr>
              <a:t>. 9.984, de 17 de julho de 2000, como a entidade federal responsável pela implementação da Política Nacional de Recursos Hídricos e coordenação do Sistema Nacional de Gerenciamento de Recursos Hídricos - SINGREH.</a:t>
            </a:r>
          </a:p>
          <a:p>
            <a:pPr algn="just"/>
            <a:endParaRPr lang="pt-BR" sz="2000" b="1" dirty="0">
              <a:solidFill>
                <a:srgbClr val="2500C0"/>
              </a:solidFill>
            </a:endParaRPr>
          </a:p>
          <a:p>
            <a:pPr algn="just"/>
            <a:r>
              <a:rPr lang="pt-BR" sz="2000" b="1" dirty="0">
                <a:solidFill>
                  <a:srgbClr val="2500C0"/>
                </a:solidFill>
              </a:rPr>
              <a:t>Em termos práticos, qual é a missão da ANA: </a:t>
            </a:r>
          </a:p>
          <a:p>
            <a:pPr lvl="1" algn="just"/>
            <a:r>
              <a:rPr lang="pt-BR" sz="2000" b="1" dirty="0">
                <a:solidFill>
                  <a:srgbClr val="2500C0"/>
                </a:solidFill>
              </a:rPr>
              <a:t>implementar e coordenar a gestão compartilhada e integrada dos recursos hídricos e regular o </a:t>
            </a:r>
            <a:r>
              <a:rPr lang="pt-BR" sz="2000" b="1">
                <a:solidFill>
                  <a:srgbClr val="2500C0"/>
                </a:solidFill>
              </a:rPr>
              <a:t>acesso </a:t>
            </a:r>
            <a:r>
              <a:rPr lang="pt-BR" sz="2000" b="1" smtClean="0">
                <a:solidFill>
                  <a:srgbClr val="2500C0"/>
                </a:solidFill>
              </a:rPr>
              <a:t>à </a:t>
            </a:r>
            <a:r>
              <a:rPr lang="pt-BR" sz="2000" b="1" dirty="0">
                <a:solidFill>
                  <a:srgbClr val="2500C0"/>
                </a:solidFill>
              </a:rPr>
              <a:t>água, </a:t>
            </a:r>
            <a:r>
              <a:rPr lang="pt-BR" sz="2000" b="1" u="sng" dirty="0">
                <a:solidFill>
                  <a:srgbClr val="00B0F0"/>
                </a:solidFill>
              </a:rPr>
              <a:t>promovendo o seu uso sustentável</a:t>
            </a:r>
            <a:r>
              <a:rPr lang="pt-BR" sz="2000" b="1" dirty="0">
                <a:solidFill>
                  <a:srgbClr val="2500C0"/>
                </a:solidFill>
              </a:rPr>
              <a:t> em benefício da atual e das futuras gerações</a:t>
            </a:r>
          </a:p>
          <a:p>
            <a:pPr lvl="1"/>
            <a:endParaRPr lang="pt-BR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27584" y="1340768"/>
            <a:ext cx="3744416" cy="826729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pt-BR" sz="2400" dirty="0"/>
              <a:t>Agência Nacional de Águas</a:t>
            </a:r>
          </a:p>
        </p:txBody>
      </p:sp>
    </p:spTree>
    <p:extLst>
      <p:ext uri="{BB962C8B-B14F-4D97-AF65-F5344CB8AC3E}">
        <p14:creationId xmlns:p14="http://schemas.microsoft.com/office/powerpoint/2010/main" val="69169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1403839" y="2708276"/>
            <a:ext cx="439175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5508381" y="1628776"/>
            <a:ext cx="244865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endParaRPr lang="pt-BR"/>
          </a:p>
        </p:txBody>
      </p:sp>
      <p:pic>
        <p:nvPicPr>
          <p:cNvPr id="837636" name="Picture 4" descr="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94995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5867400" y="5942014"/>
            <a:ext cx="32766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b="1"/>
              <a:t>funcionamento hidrológico (vazão, quantidade de água e qualidade da água)’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468923" y="765176"/>
            <a:ext cx="2735874" cy="14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120000"/>
              </a:lnSpc>
              <a:spcBef>
                <a:spcPct val="120000"/>
              </a:spcBef>
            </a:pPr>
            <a:r>
              <a:rPr lang="pt-BR" b="1"/>
              <a:t>biodiversidade (mata ciliar, zonas ripárias, reservas de vegetação natural, etc.)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2445728" y="188913"/>
            <a:ext cx="4895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pt-BR" sz="3200" b="1" dirty="0">
                <a:solidFill>
                  <a:schemeClr val="bg2">
                    <a:lumMod val="10000"/>
                  </a:schemeClr>
                </a:solidFill>
              </a:rPr>
              <a:t>SAUDE DA SUB BACIA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77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9308" y="-46038"/>
            <a:ext cx="9114692" cy="1171576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pt-BR" sz="4000" b="1" smtClean="0"/>
              <a:t>Serviços Ecossistêmicos /</a:t>
            </a:r>
            <a:br>
              <a:rPr lang="pt-BR" sz="4000" b="1" smtClean="0"/>
            </a:br>
            <a:r>
              <a:rPr lang="pt-BR" sz="4000" b="1" smtClean="0"/>
              <a:t>                Serviços Ambientais</a:t>
            </a:r>
          </a:p>
        </p:txBody>
      </p:sp>
      <p:sp>
        <p:nvSpPr>
          <p:cNvPr id="35843" name="Rectangle 4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0" y="1268414"/>
            <a:ext cx="5181600" cy="500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pt-BR" sz="2000" dirty="0" smtClean="0">
                <a:solidFill>
                  <a:schemeClr val="tx1"/>
                </a:solidFill>
              </a:rPr>
              <a:t>Serviços Ecossistêmicos</a:t>
            </a:r>
          </a:p>
          <a:p>
            <a:pPr marL="0" indent="0" eaLnBrk="1" hangingPunct="1">
              <a:buFontTx/>
              <a:buNone/>
            </a:pPr>
            <a:r>
              <a:rPr lang="pt-BR" sz="2400" dirty="0" smtClean="0">
                <a:solidFill>
                  <a:schemeClr val="accent2"/>
                </a:solidFill>
              </a:rPr>
              <a:t>são os serviços prestados pelos ecossistemas naturais e as espécies que os compõem, na sustentação e preenchimento das condições para a permanência da vida humana na Terra (Daily,1997)</a:t>
            </a:r>
          </a:p>
          <a:p>
            <a:pPr marL="0" indent="0" eaLnBrk="1" hangingPunct="1">
              <a:buFontTx/>
              <a:buNone/>
            </a:pPr>
            <a:endParaRPr lang="pt-BR" sz="2400" dirty="0" smtClean="0">
              <a:solidFill>
                <a:schemeClr val="accent2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pt-BR" sz="2000" dirty="0" smtClean="0">
                <a:solidFill>
                  <a:schemeClr val="tx1"/>
                </a:solidFill>
              </a:rPr>
              <a:t>Serviços Ambientais </a:t>
            </a:r>
          </a:p>
          <a:p>
            <a:pPr marL="0" indent="0" eaLnBrk="1" hangingPunct="1">
              <a:buFontTx/>
              <a:buNone/>
            </a:pPr>
            <a:r>
              <a:rPr lang="pt-BR" sz="2400" dirty="0" smtClean="0">
                <a:solidFill>
                  <a:schemeClr val="accent2"/>
                </a:solidFill>
              </a:rPr>
              <a:t>são todas as práticas adotadas para manutenção dos Serviços Ecossistêmicos (Joanópolis, 2008)</a:t>
            </a:r>
          </a:p>
        </p:txBody>
      </p:sp>
      <p:pic>
        <p:nvPicPr>
          <p:cNvPr id="35844" name="Picture 4" descr="DSC030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450" y="1196976"/>
            <a:ext cx="3638550" cy="525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6" descr="Capa Folheto Produtor de Água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6524"/>
            <a:ext cx="9144000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78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7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288" y="1484312"/>
            <a:ext cx="5256212" cy="5041031"/>
          </a:xfrm>
          <a:prstGeom prst="rect">
            <a:avLst/>
          </a:prstGeom>
        </p:spPr>
        <p:txBody>
          <a:bodyPr anchor="t"/>
          <a:lstStyle/>
          <a:p>
            <a:r>
              <a:rPr lang="pt-BR" sz="41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Programa de Melhoria da Qualidade e da Quantidade de Água em Mananciais, através do Incentivo Financeiro aos Produtores: </a:t>
            </a:r>
            <a:br>
              <a:rPr lang="pt-BR" sz="41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37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sz="37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37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sz="37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37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sz="37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37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pt-BR" sz="3700" dirty="0">
                <a:solidFill>
                  <a:srgbClr val="FFFFC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pt-BR" sz="15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pt-BR" sz="15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pt-BR" sz="6100" i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6355" name="Text Box 3"/>
          <p:cNvSpPr txBox="1">
            <a:spLocks noChangeArrowheads="1"/>
          </p:cNvSpPr>
          <p:nvPr/>
        </p:nvSpPr>
        <p:spPr bwMode="auto">
          <a:xfrm>
            <a:off x="900113" y="3860800"/>
            <a:ext cx="29511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endParaRPr lang="pt-BR" sz="1200">
              <a:latin typeface="Tahoma" pitchFamily="34" charset="0"/>
              <a:cs typeface="Arial" charset="0"/>
            </a:endParaRPr>
          </a:p>
        </p:txBody>
      </p:sp>
      <p:sp>
        <p:nvSpPr>
          <p:cNvPr id="356356" name="Text Box 4"/>
          <p:cNvSpPr txBox="1">
            <a:spLocks noChangeArrowheads="1"/>
          </p:cNvSpPr>
          <p:nvPr/>
        </p:nvSpPr>
        <p:spPr bwMode="auto">
          <a:xfrm>
            <a:off x="6011863" y="3644900"/>
            <a:ext cx="27352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endParaRPr lang="pt-BR" sz="1200">
              <a:latin typeface="Tahoma" pitchFamily="34" charset="0"/>
              <a:cs typeface="Arial" charset="0"/>
            </a:endParaRPr>
          </a:p>
        </p:txBody>
      </p:sp>
      <p:pic>
        <p:nvPicPr>
          <p:cNvPr id="35635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1484313"/>
            <a:ext cx="3416300" cy="47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-1153" y="260648"/>
            <a:ext cx="77048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4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Programa Produtor de </a:t>
            </a:r>
            <a:r>
              <a:rPr lang="pt-BR" sz="2400" i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Água</a:t>
            </a:r>
            <a:endParaRPr lang="pt-BR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635375" y="1125538"/>
            <a:ext cx="5508625" cy="5732462"/>
          </a:xfrm>
          <a:prstGeom prst="rect">
            <a:avLst/>
          </a:prstGeom>
          <a:noFill/>
        </p:spPr>
        <p:txBody>
          <a:bodyPr anchor="ctr"/>
          <a:lstStyle/>
          <a:p>
            <a:pPr marL="381000" indent="-381000"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pt-BR" sz="2800" dirty="0">
              <a:solidFill>
                <a:schemeClr val="bg2"/>
              </a:solidFill>
            </a:endParaRPr>
          </a:p>
          <a:p>
            <a:pPr marL="381000" indent="-381000" algn="ctr">
              <a:lnSpc>
                <a:spcPct val="130000"/>
              </a:lnSpc>
              <a:spcBef>
                <a:spcPct val="0"/>
              </a:spcBef>
              <a:buFontTx/>
              <a:buNone/>
            </a:pPr>
            <a:endParaRPr lang="pt-BR" sz="2800" dirty="0">
              <a:solidFill>
                <a:schemeClr val="bg2"/>
              </a:solidFill>
            </a:endParaRPr>
          </a:p>
        </p:txBody>
      </p:sp>
      <p:sp>
        <p:nvSpPr>
          <p:cNvPr id="357379" name="CaixaDeTexto 2"/>
          <p:cNvSpPr txBox="1">
            <a:spLocks noChangeArrowheads="1"/>
          </p:cNvSpPr>
          <p:nvPr/>
        </p:nvSpPr>
        <p:spPr bwMode="auto">
          <a:xfrm>
            <a:off x="71438" y="116632"/>
            <a:ext cx="6121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0"/>
              </a:spcBef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pt-BR" b="1" dirty="0">
                <a:latin typeface="Tahoma" pitchFamily="34" charset="0"/>
                <a:cs typeface="Arial" charset="0"/>
              </a:rPr>
              <a:t>Programa Produtor de Água</a:t>
            </a:r>
          </a:p>
        </p:txBody>
      </p:sp>
      <p:pic>
        <p:nvPicPr>
          <p:cNvPr id="357380" name="Imagem 9" descr="Divisa_prop_bac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96975"/>
            <a:ext cx="3071812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7381" name="Rectangle 5"/>
          <p:cNvSpPr>
            <a:spLocks noChangeArrowheads="1"/>
          </p:cNvSpPr>
          <p:nvPr/>
        </p:nvSpPr>
        <p:spPr bwMode="auto">
          <a:xfrm>
            <a:off x="3563938" y="1052513"/>
            <a:ext cx="5257800" cy="577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pt-BR" sz="2400" dirty="0">
                <a:solidFill>
                  <a:schemeClr val="tx2"/>
                </a:solidFill>
              </a:rPr>
              <a:t>É um programa de adesão voluntária de </a:t>
            </a:r>
            <a:r>
              <a:rPr lang="pt-BR" sz="2400" b="1" dirty="0">
                <a:solidFill>
                  <a:schemeClr val="tx2"/>
                </a:solidFill>
              </a:rPr>
              <a:t>pagamento por serviços ambientais </a:t>
            </a:r>
            <a:r>
              <a:rPr lang="pt-BR" sz="2400" dirty="0">
                <a:solidFill>
                  <a:schemeClr val="tx2"/>
                </a:solidFill>
              </a:rPr>
              <a:t>no qual são beneficiados </a:t>
            </a:r>
            <a:r>
              <a:rPr lang="pt-BR" sz="2400" b="1" dirty="0">
                <a:solidFill>
                  <a:schemeClr val="tx2"/>
                </a:solidFill>
              </a:rPr>
              <a:t>produtores rurais </a:t>
            </a:r>
            <a:r>
              <a:rPr lang="pt-BR" sz="2400" dirty="0">
                <a:solidFill>
                  <a:schemeClr val="tx2"/>
                </a:solidFill>
              </a:rPr>
              <a:t>que, por meio de </a:t>
            </a:r>
            <a:r>
              <a:rPr lang="pt-BR" sz="2400" b="1" dirty="0">
                <a:solidFill>
                  <a:schemeClr val="tx2"/>
                </a:solidFill>
              </a:rPr>
              <a:t>práticas e manejos conservacionistas</a:t>
            </a:r>
            <a:r>
              <a:rPr lang="pt-BR" sz="2400" dirty="0">
                <a:solidFill>
                  <a:schemeClr val="tx2"/>
                </a:solidFill>
              </a:rPr>
              <a:t>, e de </a:t>
            </a:r>
            <a:r>
              <a:rPr lang="pt-BR" sz="2400" b="1" dirty="0">
                <a:solidFill>
                  <a:schemeClr val="tx2"/>
                </a:solidFill>
              </a:rPr>
              <a:t>melhoria da cobertura vegetal</a:t>
            </a:r>
            <a:r>
              <a:rPr lang="pt-BR" sz="2400" dirty="0">
                <a:solidFill>
                  <a:schemeClr val="tx2"/>
                </a:solidFill>
              </a:rPr>
              <a:t>, venham a </a:t>
            </a:r>
            <a:r>
              <a:rPr lang="pt-BR" sz="2400" b="1" dirty="0">
                <a:solidFill>
                  <a:schemeClr val="tx2"/>
                </a:solidFill>
              </a:rPr>
              <a:t>contribuir para o abatimento efetivo da erosão e da sedimentação</a:t>
            </a:r>
            <a:r>
              <a:rPr lang="pt-BR" sz="2400" dirty="0">
                <a:solidFill>
                  <a:schemeClr val="tx2"/>
                </a:solidFill>
              </a:rPr>
              <a:t>, e para o aumento da infiltração de água, segundo o </a:t>
            </a:r>
            <a:br>
              <a:rPr lang="pt-BR" sz="2400" dirty="0">
                <a:solidFill>
                  <a:schemeClr val="tx2"/>
                </a:solidFill>
              </a:rPr>
            </a:br>
            <a:r>
              <a:rPr lang="pt-BR" sz="2400" dirty="0">
                <a:solidFill>
                  <a:schemeClr val="tx2"/>
                </a:solidFill>
              </a:rPr>
              <a:t>conceito </a:t>
            </a:r>
            <a:r>
              <a:rPr lang="pt-BR" sz="2400" b="1" i="1" dirty="0">
                <a:solidFill>
                  <a:schemeClr val="tx2"/>
                </a:solidFill>
              </a:rPr>
              <a:t>provedor-recebedor</a:t>
            </a:r>
            <a:r>
              <a:rPr lang="pt-BR" sz="2400" b="1" dirty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ct val="50000"/>
              </a:spcBef>
              <a:buFontTx/>
              <a:buChar char="•"/>
            </a:pPr>
            <a:endParaRPr lang="pt-BR" sz="3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77068" y="226095"/>
            <a:ext cx="2310756" cy="5386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chemeClr val="tx1">
                      <a:lumMod val="60000"/>
                      <a:lumOff val="40000"/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361950" algn="l"/>
              </a:tabLst>
            </a:pPr>
            <a:r>
              <a:rPr lang="pt-BR" sz="1100" dirty="0"/>
              <a:t>	</a:t>
            </a:r>
            <a:r>
              <a:rPr lang="pt-BR" sz="1100" dirty="0" smtClean="0"/>
              <a:t>Programa </a:t>
            </a:r>
          </a:p>
          <a:p>
            <a:pPr algn="ctr">
              <a:tabLst>
                <a:tab pos="447675" algn="l"/>
              </a:tabLst>
            </a:pPr>
            <a:r>
              <a:rPr lang="pt-BR" sz="1800" b="1" smtClean="0"/>
              <a:t>Produtor de Água</a:t>
            </a:r>
            <a:endParaRPr lang="pt-BR" sz="1800" b="1" dirty="0"/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 rot="3325342">
            <a:off x="6269805" y="4432221"/>
            <a:ext cx="431800" cy="288925"/>
          </a:xfrm>
          <a:prstGeom prst="rightArrow">
            <a:avLst>
              <a:gd name="adj1" fmla="val 50000"/>
              <a:gd name="adj2" fmla="val 51923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sz="2400">
              <a:latin typeface="+mj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30274" y="2323778"/>
            <a:ext cx="6905625" cy="954087"/>
          </a:xfrm>
          <a:prstGeom prst="rect">
            <a:avLst/>
          </a:prstGeom>
          <a:solidFill>
            <a:schemeClr val="bg2">
              <a:alpha val="58823"/>
            </a:schemeClr>
          </a:solidFill>
          <a:ln w="38100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</a:pPr>
            <a:r>
              <a:rPr lang="pt-BR" sz="2000" b="1" dirty="0">
                <a:latin typeface="+mj-lt"/>
              </a:rPr>
              <a:t>reduz a poluição difusa (melhora a qualidade da água) e aumenta </a:t>
            </a:r>
            <a:r>
              <a:rPr lang="pt-BR" sz="2000" b="1">
                <a:latin typeface="+mj-lt"/>
              </a:rPr>
              <a:t>a </a:t>
            </a:r>
            <a:r>
              <a:rPr lang="pt-BR" sz="2000" b="1" smtClean="0">
                <a:latin typeface="+mj-lt"/>
              </a:rPr>
              <a:t>infiltração de uma </a:t>
            </a:r>
            <a:r>
              <a:rPr lang="pt-BR" sz="2000" b="1" dirty="0">
                <a:latin typeface="+mj-lt"/>
              </a:rPr>
              <a:t>maior parcela </a:t>
            </a:r>
            <a:r>
              <a:rPr lang="pt-BR" sz="2000" b="1">
                <a:latin typeface="+mj-lt"/>
              </a:rPr>
              <a:t>da </a:t>
            </a:r>
            <a:r>
              <a:rPr lang="pt-BR" sz="2000" b="1" smtClean="0">
                <a:latin typeface="+mj-lt"/>
              </a:rPr>
              <a:t>água de chuva </a:t>
            </a:r>
            <a:r>
              <a:rPr lang="pt-BR" sz="2000" b="1">
                <a:latin typeface="+mj-lt"/>
              </a:rPr>
              <a:t>nos </a:t>
            </a:r>
            <a:r>
              <a:rPr lang="pt-BR" sz="2000" b="1" smtClean="0">
                <a:latin typeface="+mj-lt"/>
              </a:rPr>
              <a:t>solos de sua </a:t>
            </a:r>
            <a:r>
              <a:rPr lang="pt-BR" sz="2000" b="1" dirty="0">
                <a:latin typeface="+mj-lt"/>
              </a:rPr>
              <a:t>propriedade</a:t>
            </a:r>
            <a:endParaRPr lang="pt-BR" sz="2000" b="1" dirty="0" smtClean="0">
              <a:latin typeface="+mj-lt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48488" y="1373138"/>
            <a:ext cx="3816000" cy="400050"/>
          </a:xfrm>
          <a:prstGeom prst="rect">
            <a:avLst/>
          </a:prstGeom>
          <a:solidFill>
            <a:schemeClr val="tx1">
              <a:lumMod val="20000"/>
              <a:lumOff val="80000"/>
              <a:alpha val="59999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/>
            </a:pPr>
            <a:r>
              <a:rPr lang="pt-BR" sz="2000" b="1" smtClean="0">
                <a:latin typeface="+mj-lt"/>
              </a:rPr>
              <a:t>Conservação de Água </a:t>
            </a:r>
            <a:r>
              <a:rPr lang="pt-BR" sz="2000" b="1" dirty="0" smtClean="0">
                <a:latin typeface="+mj-lt"/>
              </a:rPr>
              <a:t>e Solo </a:t>
            </a:r>
            <a:endParaRPr lang="pt-BR" sz="2000" dirty="0">
              <a:latin typeface="+mj-lt"/>
            </a:endParaRPr>
          </a:p>
        </p:txBody>
      </p:sp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994542" y="3877842"/>
            <a:ext cx="7177088" cy="461962"/>
          </a:xfrm>
          <a:prstGeom prst="rect">
            <a:avLst/>
          </a:prstGeom>
          <a:solidFill>
            <a:srgbClr val="FFFF00">
              <a:alpha val="58823"/>
            </a:srgbClr>
          </a:solidFill>
          <a:ln w="38100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solidFill>
                  <a:srgbClr val="00B050"/>
                </a:solidFill>
                <a:latin typeface="+mj-lt"/>
              </a:rPr>
              <a:t>presta um serviço ambiental à bacia</a:t>
            </a:r>
          </a:p>
        </p:txBody>
      </p:sp>
      <p:sp>
        <p:nvSpPr>
          <p:cNvPr id="9" name="AutoShape 9"/>
          <p:cNvSpPr>
            <a:spLocks noChangeArrowheads="1"/>
          </p:cNvSpPr>
          <p:nvPr/>
        </p:nvSpPr>
        <p:spPr bwMode="auto">
          <a:xfrm rot="5400000">
            <a:off x="4367186" y="3428677"/>
            <a:ext cx="431800" cy="288925"/>
          </a:xfrm>
          <a:prstGeom prst="rightArrow">
            <a:avLst>
              <a:gd name="adj1" fmla="val 50000"/>
              <a:gd name="adj2" fmla="val 39306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sz="2400">
              <a:latin typeface="+mj-lt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5235067" y="5084445"/>
            <a:ext cx="33543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pt-BR"/>
            </a:defPPr>
            <a:lvl1pPr algn="ctr">
              <a:spcBef>
                <a:spcPct val="50000"/>
              </a:spcBef>
              <a:defRPr sz="1600" b="1"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9pPr>
          </a:lstStyle>
          <a:p>
            <a:r>
              <a:rPr lang="pt-BR" sz="1400" dirty="0">
                <a:latin typeface="+mj-lt"/>
              </a:rPr>
              <a:t>No caso do provedor-recebedor gerando uma externalidade positiva, e no usuário-pagador, uma externalidade negativa.</a:t>
            </a: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609613" y="4976723"/>
            <a:ext cx="401161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1400" b="1" dirty="0" smtClean="0">
                <a:latin typeface="+mj-lt"/>
              </a:rPr>
              <a:t>Deve receber por isso, princípio do provedor-recebedor, mesmo </a:t>
            </a:r>
            <a:r>
              <a:rPr lang="pt-BR" sz="1400" b="1" smtClean="0">
                <a:latin typeface="+mj-lt"/>
              </a:rPr>
              <a:t>fundamento teórico de externalidade</a:t>
            </a:r>
            <a:r>
              <a:rPr lang="pt-BR" sz="1400" b="1" dirty="0" smtClean="0">
                <a:latin typeface="+mj-lt"/>
              </a:rPr>
              <a:t>, base do conceito do usuário-pagador, que sustenta a cobrança pelo uso da água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 rot="7285302">
            <a:off x="2733649" y="4466353"/>
            <a:ext cx="431800" cy="287337"/>
          </a:xfrm>
          <a:prstGeom prst="rightArrow">
            <a:avLst>
              <a:gd name="adj1" fmla="val 50000"/>
              <a:gd name="adj2" fmla="val 49816"/>
            </a:avLst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t-BR" sz="2400">
              <a:latin typeface="+mj-lt"/>
            </a:endParaRPr>
          </a:p>
        </p:txBody>
      </p:sp>
      <p:sp>
        <p:nvSpPr>
          <p:cNvPr id="15" name="Seta à esquerda, à direita e acima 14"/>
          <p:cNvSpPr/>
          <p:nvPr/>
        </p:nvSpPr>
        <p:spPr>
          <a:xfrm flipV="1">
            <a:off x="4149188" y="1422012"/>
            <a:ext cx="911497" cy="520378"/>
          </a:xfrm>
          <a:prstGeom prst="leftRightUp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>
              <a:latin typeface="+mj-lt"/>
            </a:endParaRPr>
          </a:p>
        </p:txBody>
      </p:sp>
      <p:sp>
        <p:nvSpPr>
          <p:cNvPr id="3" name="Colchete duplo 2"/>
          <p:cNvSpPr/>
          <p:nvPr/>
        </p:nvSpPr>
        <p:spPr>
          <a:xfrm>
            <a:off x="503289" y="4813676"/>
            <a:ext cx="4224260" cy="1495644"/>
          </a:xfrm>
          <a:prstGeom prst="bracketPair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16" name="Colchete duplo 15"/>
          <p:cNvSpPr/>
          <p:nvPr/>
        </p:nvSpPr>
        <p:spPr>
          <a:xfrm>
            <a:off x="5076056" y="4813676"/>
            <a:ext cx="3672408" cy="1495644"/>
          </a:xfrm>
          <a:prstGeom prst="bracketPair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51520" y="1373138"/>
            <a:ext cx="3816000" cy="400050"/>
          </a:xfrm>
          <a:prstGeom prst="rect">
            <a:avLst/>
          </a:prstGeom>
          <a:solidFill>
            <a:schemeClr val="tx1">
              <a:lumMod val="20000"/>
              <a:lumOff val="80000"/>
              <a:alpha val="59999"/>
            </a:schemeClr>
          </a:solidFill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970088" algn="ctr"/>
                <a:tab pos="6280150" algn="ctr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tabLst/>
            </a:pPr>
            <a:r>
              <a:rPr lang="pt-BR" sz="2000" b="1" dirty="0" smtClean="0">
                <a:latin typeface="+mj-lt"/>
              </a:rPr>
              <a:t>Produtor Rural	</a:t>
            </a:r>
            <a:endParaRPr lang="pt-BR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0731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77068" y="226095"/>
            <a:ext cx="2310756" cy="5386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chemeClr val="tx1">
                      <a:lumMod val="60000"/>
                      <a:lumOff val="40000"/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361950" algn="l"/>
              </a:tabLst>
            </a:pPr>
            <a:r>
              <a:rPr lang="pt-BR" sz="1100" dirty="0"/>
              <a:t>	</a:t>
            </a:r>
            <a:r>
              <a:rPr lang="pt-BR" sz="1100" dirty="0" smtClean="0"/>
              <a:t>Programa </a:t>
            </a:r>
          </a:p>
          <a:p>
            <a:pPr algn="ctr">
              <a:tabLst>
                <a:tab pos="447675" algn="l"/>
              </a:tabLst>
            </a:pPr>
            <a:r>
              <a:rPr lang="pt-BR" sz="1800" b="1" smtClean="0"/>
              <a:t>Produtor de Água</a:t>
            </a:r>
            <a:endParaRPr lang="pt-BR" sz="1800" b="1" dirty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216000" y="1268760"/>
            <a:ext cx="8712000" cy="46166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 smtClean="0">
                <a:solidFill>
                  <a:schemeClr val="tx2"/>
                </a:solidFill>
                <a:effectLst>
                  <a:outerShdw blurRad="38100" dist="38100" dir="2700000" algn="tl">
                    <a:schemeClr val="tx1">
                      <a:lumMod val="60000"/>
                      <a:lumOff val="40000"/>
                      <a:alpha val="43000"/>
                    </a:schemeClr>
                  </a:outerShdw>
                </a:effectLst>
              </a:rPr>
              <a:t>Objetivos</a:t>
            </a:r>
            <a:endParaRPr lang="pt-BR" sz="2400" dirty="0">
              <a:solidFill>
                <a:schemeClr val="tx2"/>
              </a:solidFill>
              <a:effectLst>
                <a:outerShdw blurRad="38100" dist="38100" dir="2700000" algn="tl">
                  <a:schemeClr val="tx1">
                    <a:lumMod val="60000"/>
                    <a:lumOff val="40000"/>
                    <a:alpha val="43000"/>
                  </a:schemeClr>
                </a:outerShdw>
              </a:effectLst>
            </a:endParaRPr>
          </a:p>
        </p:txBody>
      </p:sp>
      <p:sp>
        <p:nvSpPr>
          <p:cNvPr id="6" name="Espaço Reservado para Conteúdo 1"/>
          <p:cNvSpPr txBox="1">
            <a:spLocks/>
          </p:cNvSpPr>
          <p:nvPr/>
        </p:nvSpPr>
        <p:spPr>
          <a:xfrm>
            <a:off x="216000" y="1772816"/>
            <a:ext cx="8712000" cy="2215991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Melhoria da qualidade da água, através do incentivo </a:t>
            </a:r>
            <a:r>
              <a:rPr lang="pt-BR" sz="2000">
                <a:solidFill>
                  <a:schemeClr val="tx2"/>
                </a:solidFill>
                <a:latin typeface="+mj-lt"/>
              </a:rPr>
              <a:t>à </a:t>
            </a:r>
            <a:r>
              <a:rPr lang="pt-BR" sz="2000" smtClean="0">
                <a:solidFill>
                  <a:schemeClr val="tx2"/>
                </a:solidFill>
                <a:latin typeface="+mj-lt"/>
              </a:rPr>
              <a:t>adoção de práticas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que promovam o abatimento da sedimentação 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Aumento </a:t>
            </a:r>
            <a:r>
              <a:rPr lang="pt-BR" sz="2000">
                <a:solidFill>
                  <a:schemeClr val="tx2"/>
                </a:solidFill>
                <a:latin typeface="+mj-lt"/>
              </a:rPr>
              <a:t>da </a:t>
            </a:r>
            <a:r>
              <a:rPr lang="pt-BR" sz="2000" smtClean="0">
                <a:solidFill>
                  <a:schemeClr val="tx2"/>
                </a:solidFill>
                <a:latin typeface="+mj-lt"/>
              </a:rPr>
              <a:t>oferta de água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(e sua garantia) 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Conscientização dos produtores </a:t>
            </a:r>
            <a:r>
              <a:rPr lang="pt-BR" sz="2000">
                <a:solidFill>
                  <a:schemeClr val="tx2"/>
                </a:solidFill>
                <a:latin typeface="+mj-lt"/>
              </a:rPr>
              <a:t>e </a:t>
            </a:r>
            <a:r>
              <a:rPr lang="pt-BR" sz="2000" smtClean="0">
                <a:solidFill>
                  <a:schemeClr val="tx2"/>
                </a:solidFill>
                <a:latin typeface="+mj-lt"/>
              </a:rPr>
              <a:t>consumidores de água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da importância da </a:t>
            </a:r>
            <a:r>
              <a:rPr lang="pt-BR" sz="2000">
                <a:solidFill>
                  <a:schemeClr val="tx2"/>
                </a:solidFill>
                <a:latin typeface="+mj-lt"/>
              </a:rPr>
              <a:t>gestão </a:t>
            </a:r>
            <a:r>
              <a:rPr lang="pt-BR" sz="2000" smtClean="0">
                <a:solidFill>
                  <a:schemeClr val="tx2"/>
                </a:solidFill>
                <a:latin typeface="+mj-lt"/>
              </a:rPr>
              <a:t>integrada de bacias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pt-BR" sz="2000" dirty="0" smtClean="0">
                <a:solidFill>
                  <a:schemeClr val="tx2"/>
                </a:solidFill>
                <a:latin typeface="+mj-lt"/>
              </a:rPr>
            </a:b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hidrográficas</a:t>
            </a:r>
            <a:endParaRPr lang="pt-BR" sz="20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Picture 2" descr="pag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21182301">
            <a:off x="551597" y="4051708"/>
            <a:ext cx="3242420" cy="15841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29" descr="foto 41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421915">
            <a:off x="5840620" y="3505046"/>
            <a:ext cx="2968377" cy="21265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5" descr="ODM PANORAMICA Cordoval foto 1 (7)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95736" y="5229200"/>
            <a:ext cx="4521572" cy="12839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5831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ângulo 1"/>
          <p:cNvSpPr>
            <a:spLocks noChangeArrowheads="1"/>
          </p:cNvSpPr>
          <p:nvPr/>
        </p:nvSpPr>
        <p:spPr bwMode="auto">
          <a:xfrm>
            <a:off x="539750" y="1341438"/>
            <a:ext cx="3168650" cy="3683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b="1">
                <a:solidFill>
                  <a:schemeClr val="bg1"/>
                </a:solidFill>
              </a:rPr>
              <a:t>Programa Produtor de Água</a:t>
            </a:r>
          </a:p>
        </p:txBody>
      </p:sp>
      <p:sp>
        <p:nvSpPr>
          <p:cNvPr id="28675" name="Retângulo 2"/>
          <p:cNvSpPr>
            <a:spLocks noChangeArrowheads="1"/>
          </p:cNvSpPr>
          <p:nvPr/>
        </p:nvSpPr>
        <p:spPr bwMode="auto">
          <a:xfrm>
            <a:off x="3992538" y="685800"/>
            <a:ext cx="5053012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pt-BR" altLang="pt-BR" dirty="0"/>
              <a:t>Fundamentado no uso da política de </a:t>
            </a:r>
            <a:r>
              <a:rPr lang="pt-BR" altLang="pt-BR" b="1" dirty="0"/>
              <a:t>Pagamento por Serviços Ambientais </a:t>
            </a:r>
            <a:r>
              <a:rPr lang="pt-BR" altLang="pt-BR" dirty="0"/>
              <a:t>(PSA)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pt-BR" altLang="pt-BR" dirty="0"/>
              <a:t>Estímulo a adoção de boas práticas conservacionistas voltadas à </a:t>
            </a:r>
            <a:r>
              <a:rPr lang="pt-BR" altLang="pt-BR" b="1" dirty="0"/>
              <a:t>proteção dos recursos hídricos no Brasil</a:t>
            </a:r>
          </a:p>
        </p:txBody>
      </p:sp>
      <p:sp>
        <p:nvSpPr>
          <p:cNvPr id="9" name="Texto explicativo em seta para a direita 8"/>
          <p:cNvSpPr/>
          <p:nvPr/>
        </p:nvSpPr>
        <p:spPr>
          <a:xfrm>
            <a:off x="546100" y="2276475"/>
            <a:ext cx="1873250" cy="1152525"/>
          </a:xfrm>
          <a:prstGeom prst="rightArrowCallout">
            <a:avLst/>
          </a:prstGeom>
          <a:solidFill>
            <a:schemeClr val="tx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677" name="CaixaDeTexto 9"/>
          <p:cNvSpPr txBox="1">
            <a:spLocks noChangeArrowheads="1"/>
          </p:cNvSpPr>
          <p:nvPr/>
        </p:nvSpPr>
        <p:spPr bwMode="auto">
          <a:xfrm>
            <a:off x="546100" y="2474913"/>
            <a:ext cx="12176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pt-BR" altLang="pt-BR" sz="1600" b="1">
                <a:solidFill>
                  <a:schemeClr val="accent1"/>
                </a:solidFill>
              </a:rPr>
              <a:t>Apoia</a:t>
            </a:r>
          </a:p>
          <a:p>
            <a:pPr>
              <a:buFont typeface="Arial" pitchFamily="34" charset="0"/>
              <a:buChar char="•"/>
            </a:pPr>
            <a:r>
              <a:rPr lang="pt-BR" altLang="pt-BR" sz="1600" b="1">
                <a:solidFill>
                  <a:schemeClr val="accent1"/>
                </a:solidFill>
              </a:rPr>
              <a:t>Orienta</a:t>
            </a:r>
          </a:p>
          <a:p>
            <a:pPr>
              <a:buFont typeface="Arial" pitchFamily="34" charset="0"/>
              <a:buChar char="•"/>
            </a:pPr>
            <a:r>
              <a:rPr lang="pt-BR" altLang="pt-BR" sz="1600" b="1">
                <a:solidFill>
                  <a:schemeClr val="accent1"/>
                </a:solidFill>
              </a:rPr>
              <a:t>Certifica</a:t>
            </a:r>
          </a:p>
        </p:txBody>
      </p:sp>
      <p:sp>
        <p:nvSpPr>
          <p:cNvPr id="28678" name="Retângulo 10"/>
          <p:cNvSpPr>
            <a:spLocks noChangeArrowheads="1"/>
          </p:cNvSpPr>
          <p:nvPr/>
        </p:nvSpPr>
        <p:spPr bwMode="auto">
          <a:xfrm>
            <a:off x="2433638" y="2530475"/>
            <a:ext cx="64722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dirty="0"/>
              <a:t>Projetos que visem à </a:t>
            </a:r>
            <a:r>
              <a:rPr lang="pt-BR" altLang="pt-BR" b="1" dirty="0"/>
              <a:t>redução da erosão </a:t>
            </a:r>
            <a:r>
              <a:rPr lang="pt-BR" altLang="pt-BR" dirty="0"/>
              <a:t>e do </a:t>
            </a:r>
            <a:r>
              <a:rPr lang="pt-BR" altLang="pt-BR" b="1" dirty="0"/>
              <a:t>assoreamento de mananciais e aumentem a infiltração de água </a:t>
            </a:r>
            <a:r>
              <a:rPr lang="pt-BR" altLang="pt-BR" dirty="0"/>
              <a:t>no meio rural</a:t>
            </a:r>
          </a:p>
        </p:txBody>
      </p:sp>
      <p:pic>
        <p:nvPicPr>
          <p:cNvPr id="28679" name="Imagem 16" descr="Capa Folheto Produtor de Águ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6" b="31169"/>
          <a:stretch>
            <a:fillRect/>
          </a:stretch>
        </p:blipFill>
        <p:spPr bwMode="auto">
          <a:xfrm>
            <a:off x="488950" y="960438"/>
            <a:ext cx="3268663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ângulo 13"/>
          <p:cNvSpPr/>
          <p:nvPr/>
        </p:nvSpPr>
        <p:spPr>
          <a:xfrm>
            <a:off x="1946275" y="3501008"/>
            <a:ext cx="6969125" cy="2862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cs typeface="Arial" charset="0"/>
              </a:rPr>
              <a:t>O Programa prevê o apoio técnico e financeiro para o estabelecimento de arranjos que possibilitem o pagamento por serviços ambientais, e para execução de ações, como: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t-BR" dirty="0">
                <a:cs typeface="Arial" charset="0"/>
              </a:rPr>
              <a:t>construção de terraços e de bacias de infiltração;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t-BR" dirty="0">
                <a:cs typeface="Arial" charset="0"/>
              </a:rPr>
              <a:t>readequação de estradas vicinais;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t-BR" dirty="0">
                <a:cs typeface="Arial" charset="0"/>
              </a:rPr>
              <a:t>proteção de nascentes;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t-BR" dirty="0">
                <a:cs typeface="Arial" charset="0"/>
              </a:rPr>
              <a:t>recomposição e conservação de áreas com vegetação natural;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t-BR" dirty="0">
                <a:cs typeface="Arial" charset="0"/>
              </a:rPr>
              <a:t>reflorestamento das áreas de proteção permanente e reserva legal, agropecuária sustentável; 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pt-BR" dirty="0">
                <a:cs typeface="Arial" charset="0"/>
              </a:rPr>
              <a:t>saneamento ambiental, entre outros.</a:t>
            </a:r>
          </a:p>
        </p:txBody>
      </p:sp>
    </p:spTree>
    <p:extLst>
      <p:ext uri="{BB962C8B-B14F-4D97-AF65-F5344CB8AC3E}">
        <p14:creationId xmlns:p14="http://schemas.microsoft.com/office/powerpoint/2010/main" val="152695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ângulo 1"/>
          <p:cNvSpPr>
            <a:spLocks noChangeArrowheads="1"/>
          </p:cNvSpPr>
          <p:nvPr/>
        </p:nvSpPr>
        <p:spPr bwMode="auto">
          <a:xfrm>
            <a:off x="539749" y="2204864"/>
            <a:ext cx="8043863" cy="407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pt-BR" altLang="pt-BR" dirty="0"/>
              <a:t>Os projetos são desenvolvidos em parceria com </a:t>
            </a:r>
            <a:r>
              <a:rPr lang="pt-BR" altLang="pt-BR" b="1" dirty="0"/>
              <a:t>Estados</a:t>
            </a:r>
            <a:r>
              <a:rPr lang="pt-BR" altLang="pt-BR" dirty="0"/>
              <a:t>, </a:t>
            </a:r>
            <a:r>
              <a:rPr lang="pt-BR" altLang="pt-BR" b="1" dirty="0"/>
              <a:t>Municípios</a:t>
            </a:r>
            <a:r>
              <a:rPr lang="pt-BR" altLang="pt-BR" dirty="0"/>
              <a:t>, </a:t>
            </a:r>
            <a:r>
              <a:rPr lang="pt-BR" altLang="pt-BR" b="1" dirty="0"/>
              <a:t>Comitês de Bacia e Companhias de Abastecimento</a:t>
            </a:r>
            <a:r>
              <a:rPr lang="pt-BR" altLang="pt-BR" dirty="0"/>
              <a:t> e </a:t>
            </a:r>
            <a:r>
              <a:rPr lang="pt-BR" altLang="pt-BR" b="1" dirty="0"/>
              <a:t>Geração de Energia</a:t>
            </a:r>
            <a:r>
              <a:rPr lang="pt-BR" altLang="pt-BR" dirty="0"/>
              <a:t> e, para serem </a:t>
            </a:r>
            <a:r>
              <a:rPr lang="pt-BR" altLang="pt-BR" b="1" dirty="0"/>
              <a:t>contemplados com a marca “Produtor de Água” </a:t>
            </a:r>
            <a:r>
              <a:rPr lang="pt-BR" altLang="pt-BR" dirty="0"/>
              <a:t>devem obedecer a uma série de condicionantes e diretrizes estabelecidas pela ANA, tais como:</a:t>
            </a:r>
          </a:p>
          <a:p>
            <a:pPr marL="742950" lvl="1" indent="-285750" algn="just">
              <a:spcBef>
                <a:spcPts val="1200"/>
              </a:spcBef>
              <a:buFont typeface="Arial" pitchFamily="34" charset="0"/>
              <a:buChar char="•"/>
            </a:pPr>
            <a:r>
              <a:rPr lang="de-DE" altLang="pt-BR" dirty="0"/>
              <a:t>arranjo local para o pagamento pelos serviços ambientais;</a:t>
            </a:r>
            <a:endParaRPr lang="pt-BR" altLang="pt-BR" dirty="0"/>
          </a:p>
          <a:p>
            <a:pPr marL="742950" lvl="1" indent="-285750" algn="just">
              <a:spcBef>
                <a:spcPts val="300"/>
              </a:spcBef>
              <a:buFont typeface="Arial" pitchFamily="34" charset="0"/>
              <a:buChar char="•"/>
            </a:pPr>
            <a:r>
              <a:rPr lang="de-DE" altLang="pt-BR" dirty="0"/>
              <a:t>remuneração sempre proporcional ao serviço ambiental prestado e com prévia inspeção de sua execução;</a:t>
            </a:r>
          </a:p>
          <a:p>
            <a:pPr marL="742950" lvl="1" indent="-285750" algn="just">
              <a:spcBef>
                <a:spcPts val="300"/>
              </a:spcBef>
              <a:buFont typeface="Arial" pitchFamily="34" charset="0"/>
              <a:buChar char="•"/>
            </a:pPr>
            <a:r>
              <a:rPr lang="de-DE" altLang="pt-BR" dirty="0"/>
              <a:t>sistema de monitoramento dos resultados, que visa quantificar os benefícios obtidos com sua implantação;</a:t>
            </a:r>
            <a:endParaRPr lang="pt-BR" altLang="pt-BR" dirty="0"/>
          </a:p>
          <a:p>
            <a:pPr marL="742950" lvl="1" indent="-285750" algn="just">
              <a:spcBef>
                <a:spcPts val="300"/>
              </a:spcBef>
              <a:buFont typeface="Arial" pitchFamily="34" charset="0"/>
              <a:buChar char="•"/>
            </a:pPr>
            <a:r>
              <a:rPr lang="de-DE" altLang="pt-BR" dirty="0"/>
              <a:t>estabelecimento de parcerias; </a:t>
            </a:r>
            <a:endParaRPr lang="pt-BR" altLang="pt-BR" dirty="0"/>
          </a:p>
          <a:p>
            <a:pPr marL="742950" lvl="1" indent="-285750" algn="just">
              <a:spcBef>
                <a:spcPts val="300"/>
              </a:spcBef>
              <a:buFont typeface="Arial" pitchFamily="34" charset="0"/>
              <a:buChar char="•"/>
            </a:pPr>
            <a:r>
              <a:rPr lang="de-DE" altLang="pt-BR" dirty="0"/>
              <a:t>assistência técnica aos produtores rurais participantes;</a:t>
            </a:r>
            <a:endParaRPr lang="pt-BR" altLang="pt-BR" dirty="0"/>
          </a:p>
          <a:p>
            <a:pPr marL="742950" lvl="1" indent="-285750" algn="just">
              <a:spcBef>
                <a:spcPts val="300"/>
              </a:spcBef>
              <a:buFont typeface="Arial" pitchFamily="34" charset="0"/>
              <a:buChar char="•"/>
            </a:pPr>
            <a:r>
              <a:rPr lang="de-DE" altLang="pt-BR" dirty="0"/>
              <a:t>práticas sustentáveis de produção; e</a:t>
            </a:r>
            <a:endParaRPr lang="pt-BR" altLang="pt-BR" dirty="0"/>
          </a:p>
          <a:p>
            <a:pPr marL="742950" lvl="1" indent="-285750" algn="just">
              <a:spcBef>
                <a:spcPts val="300"/>
              </a:spcBef>
              <a:buFont typeface="Arial" pitchFamily="34" charset="0"/>
              <a:buChar char="•"/>
            </a:pPr>
            <a:r>
              <a:rPr lang="de-DE" altLang="pt-BR" dirty="0"/>
              <a:t>bacia hidrográfica como unidade de planejamento.</a:t>
            </a:r>
            <a:endParaRPr lang="pt-BR" altLang="pt-BR" dirty="0"/>
          </a:p>
        </p:txBody>
      </p:sp>
      <p:pic>
        <p:nvPicPr>
          <p:cNvPr id="29699" name="Imagem 16" descr="Capa Folheto Produtor de Águ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6" b="31169"/>
          <a:stretch>
            <a:fillRect/>
          </a:stretch>
        </p:blipFill>
        <p:spPr bwMode="auto">
          <a:xfrm>
            <a:off x="4787900" y="765175"/>
            <a:ext cx="346551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366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77068" y="226095"/>
            <a:ext cx="2310756" cy="5386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chemeClr val="tx1">
                      <a:lumMod val="60000"/>
                      <a:lumOff val="40000"/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361950" algn="l"/>
              </a:tabLst>
            </a:pPr>
            <a:r>
              <a:rPr lang="pt-BR" sz="1100" dirty="0"/>
              <a:t>	</a:t>
            </a:r>
            <a:r>
              <a:rPr lang="pt-BR" sz="1100" dirty="0" smtClean="0"/>
              <a:t>Programa </a:t>
            </a:r>
          </a:p>
          <a:p>
            <a:pPr algn="ctr">
              <a:tabLst>
                <a:tab pos="447675" algn="l"/>
              </a:tabLst>
            </a:pPr>
            <a:r>
              <a:rPr lang="pt-BR" sz="1800" b="1" smtClean="0"/>
              <a:t>Produtor de Água</a:t>
            </a:r>
            <a:endParaRPr lang="pt-BR" sz="1800" b="1" dirty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216000" y="1268760"/>
            <a:ext cx="8712000" cy="46166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 smtClean="0">
                <a:solidFill>
                  <a:schemeClr val="tx2"/>
                </a:solidFill>
                <a:effectLst>
                  <a:outerShdw blurRad="38100" dist="38100" dir="2700000" algn="tl">
                    <a:schemeClr val="tx1">
                      <a:lumMod val="60000"/>
                      <a:lumOff val="40000"/>
                      <a:alpha val="43000"/>
                    </a:schemeClr>
                  </a:outerShdw>
                </a:effectLst>
              </a:rPr>
              <a:t>Estratégia</a:t>
            </a:r>
            <a:endParaRPr lang="pt-BR" sz="2400" dirty="0">
              <a:solidFill>
                <a:schemeClr val="tx2"/>
              </a:solidFill>
              <a:effectLst>
                <a:outerShdw blurRad="38100" dist="38100" dir="2700000" algn="tl">
                  <a:schemeClr val="tx1">
                    <a:lumMod val="60000"/>
                    <a:lumOff val="40000"/>
                    <a:alpha val="43000"/>
                  </a:schemeClr>
                </a:outerShdw>
              </a:effectLst>
            </a:endParaRPr>
          </a:p>
        </p:txBody>
      </p:sp>
      <p:sp>
        <p:nvSpPr>
          <p:cNvPr id="6" name="Espaço Reservado para Conteúdo 1"/>
          <p:cNvSpPr txBox="1">
            <a:spLocks/>
          </p:cNvSpPr>
          <p:nvPr/>
        </p:nvSpPr>
        <p:spPr>
          <a:xfrm>
            <a:off x="216000" y="1772816"/>
            <a:ext cx="8712000" cy="3108543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O Programa visa a “compra” dos benefícios (produtos) gerados pelo participante (conceito “provedor-recebedor”);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Pagamentos são proporcionais </a:t>
            </a:r>
            <a:r>
              <a:rPr lang="pt-BR" sz="2000">
                <a:solidFill>
                  <a:schemeClr val="tx2"/>
                </a:solidFill>
                <a:latin typeface="+mj-lt"/>
              </a:rPr>
              <a:t>ao </a:t>
            </a:r>
            <a:r>
              <a:rPr lang="pt-BR" sz="2000" smtClean="0">
                <a:solidFill>
                  <a:schemeClr val="tx2"/>
                </a:solidFill>
                <a:latin typeface="+mj-lt"/>
              </a:rPr>
              <a:t>abatimento de erosão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proporcionado e ampliação da área florestada;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Flexibilidade no que diz respeito a 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pt-BR" sz="2000" dirty="0" smtClean="0">
                <a:solidFill>
                  <a:schemeClr val="tx2"/>
                </a:solidFill>
                <a:latin typeface="+mj-lt"/>
              </a:rPr>
            </a:b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práticas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e manejos propostos;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Assistência técnica e extensão rural;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Edital para seleção dos projetos</a:t>
            </a:r>
            <a:endParaRPr lang="pt-BR" sz="2000" i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980">
            <a:off x="5073428" y="3274418"/>
            <a:ext cx="3044692" cy="2665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04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226" name="Rectangle 2"/>
          <p:cNvSpPr>
            <a:spLocks noChangeArrowheads="1"/>
          </p:cNvSpPr>
          <p:nvPr/>
        </p:nvSpPr>
        <p:spPr bwMode="auto">
          <a:xfrm>
            <a:off x="2195147" y="0"/>
            <a:ext cx="6948854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29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GESTÃO COMPARTILHADA</a:t>
            </a:r>
          </a:p>
        </p:txBody>
      </p:sp>
      <p:graphicFrame>
        <p:nvGraphicFramePr>
          <p:cNvPr id="2050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76505669"/>
              </p:ext>
            </p:extLst>
          </p:nvPr>
        </p:nvGraphicFramePr>
        <p:xfrm>
          <a:off x="107504" y="1225550"/>
          <a:ext cx="8928992" cy="50837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Paint Shop Pro Image" r:id="rId3" imgW="6639024" imgH="5302439" progId="">
                  <p:embed/>
                </p:oleObj>
              </mc:Choice>
              <mc:Fallback>
                <p:oleObj name="Paint Shop Pro Image" r:id="rId3" imgW="6639024" imgH="5302439" progId="">
                  <p:embed/>
                  <p:pic>
                    <p:nvPicPr>
                      <p:cNvPr id="0" name="Picture 35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225550"/>
                        <a:ext cx="8928992" cy="5083771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FFFF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77068" y="226095"/>
            <a:ext cx="2310756" cy="5386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chemeClr val="tx1">
                      <a:lumMod val="60000"/>
                      <a:lumOff val="40000"/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361950" algn="l"/>
              </a:tabLst>
            </a:pPr>
            <a:r>
              <a:rPr lang="pt-BR" sz="1100" dirty="0"/>
              <a:t>	</a:t>
            </a:r>
            <a:r>
              <a:rPr lang="pt-BR" sz="1100" dirty="0" smtClean="0"/>
              <a:t>Programa </a:t>
            </a:r>
          </a:p>
          <a:p>
            <a:pPr algn="ctr">
              <a:tabLst>
                <a:tab pos="447675" algn="l"/>
              </a:tabLst>
            </a:pPr>
            <a:r>
              <a:rPr lang="pt-BR" sz="1800" b="1" smtClean="0"/>
              <a:t>Produtor de Água</a:t>
            </a:r>
            <a:endParaRPr lang="pt-BR" sz="1800" b="1" dirty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216000" y="1268760"/>
            <a:ext cx="8712000" cy="46166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 smtClean="0">
                <a:solidFill>
                  <a:schemeClr val="tx2"/>
                </a:solidFill>
                <a:effectLst>
                  <a:outerShdw blurRad="38100" dist="38100" dir="2700000" algn="tl">
                    <a:schemeClr val="tx1">
                      <a:lumMod val="60000"/>
                      <a:lumOff val="40000"/>
                      <a:alpha val="43000"/>
                    </a:schemeClr>
                  </a:outerShdw>
                </a:effectLst>
              </a:rPr>
              <a:t>Base Conceitual</a:t>
            </a:r>
            <a:endParaRPr lang="pt-BR" sz="2400" dirty="0">
              <a:solidFill>
                <a:schemeClr val="tx2"/>
              </a:solidFill>
              <a:effectLst>
                <a:outerShdw blurRad="38100" dist="38100" dir="2700000" algn="tl">
                  <a:schemeClr val="tx1">
                    <a:lumMod val="60000"/>
                    <a:lumOff val="40000"/>
                    <a:alpha val="43000"/>
                  </a:schemeClr>
                </a:outerShdw>
              </a:effectLst>
            </a:endParaRPr>
          </a:p>
        </p:txBody>
      </p:sp>
      <p:sp>
        <p:nvSpPr>
          <p:cNvPr id="6" name="Espaço Reservado para Conteúdo 1"/>
          <p:cNvSpPr txBox="1">
            <a:spLocks/>
          </p:cNvSpPr>
          <p:nvPr/>
        </p:nvSpPr>
        <p:spPr>
          <a:xfrm>
            <a:off x="216000" y="1772816"/>
            <a:ext cx="8712000" cy="3585597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Pagamentos baseados </a:t>
            </a:r>
            <a:r>
              <a:rPr lang="pt-BR" sz="2000">
                <a:solidFill>
                  <a:schemeClr val="tx2"/>
                </a:solidFill>
                <a:latin typeface="+mj-lt"/>
              </a:rPr>
              <a:t>em </a:t>
            </a:r>
            <a:r>
              <a:rPr lang="pt-BR" sz="2000" smtClean="0">
                <a:solidFill>
                  <a:schemeClr val="tx2"/>
                </a:solidFill>
                <a:latin typeface="+mj-lt"/>
              </a:rPr>
              <a:t>custos de referência 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pt-BR" sz="2000" dirty="0" smtClean="0">
                <a:solidFill>
                  <a:schemeClr val="tx2"/>
                </a:solidFill>
                <a:latin typeface="+mj-lt"/>
              </a:rPr>
            </a:b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pré-estabelecidos </a:t>
            </a:r>
            <a:endParaRPr lang="pt-BR" sz="2000" dirty="0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Pagamentos serão feitos após a implantação 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pt-BR" sz="2000" dirty="0" smtClean="0">
                <a:solidFill>
                  <a:schemeClr val="tx2"/>
                </a:solidFill>
                <a:latin typeface="+mj-lt"/>
              </a:rPr>
            </a:b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do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projeto proposto (produto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pPr>
              <a:spcAft>
                <a:spcPts val="600"/>
              </a:spcAft>
            </a:pPr>
            <a:r>
              <a:rPr lang="pt-BR" sz="2000" smtClean="0">
                <a:solidFill>
                  <a:schemeClr val="tx2"/>
                </a:solidFill>
                <a:latin typeface="+mj-lt"/>
              </a:rPr>
              <a:t>Metas de cumprimento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verificadas e certificadas 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pt-BR" sz="2000" dirty="0" smtClean="0">
                <a:solidFill>
                  <a:schemeClr val="tx2"/>
                </a:solidFill>
                <a:latin typeface="+mj-lt"/>
              </a:rPr>
            </a:b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por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equipes técnicas sendo pré-requisito para o 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/>
            </a:r>
            <a:br>
              <a:rPr lang="pt-BR" sz="2000" dirty="0" smtClean="0">
                <a:solidFill>
                  <a:schemeClr val="tx2"/>
                </a:solidFill>
                <a:latin typeface="+mj-lt"/>
              </a:rPr>
            </a:b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pagamento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do 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incentivo</a:t>
            </a:r>
            <a:endParaRPr lang="pt-BR" sz="2000" dirty="0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Custos do Programa é compartilhado com a União, Estados, Prefeituras</a:t>
            </a:r>
            <a:r>
              <a:rPr lang="pt-BR" sz="2000">
                <a:solidFill>
                  <a:schemeClr val="tx2"/>
                </a:solidFill>
                <a:latin typeface="+mj-lt"/>
              </a:rPr>
              <a:t>, </a:t>
            </a:r>
            <a:r>
              <a:rPr lang="pt-BR" sz="2000" smtClean="0">
                <a:solidFill>
                  <a:schemeClr val="tx2"/>
                </a:solidFill>
                <a:latin typeface="+mj-lt"/>
              </a:rPr>
              <a:t>Empresa de saneamento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e energia, Organizações Não Governamentais.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4633">
            <a:off x="6595870" y="1363133"/>
            <a:ext cx="1912258" cy="24382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130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77068" y="226095"/>
            <a:ext cx="2310756" cy="5386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chemeClr val="tx1">
                      <a:lumMod val="60000"/>
                      <a:lumOff val="40000"/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361950" algn="l"/>
              </a:tabLst>
            </a:pPr>
            <a:r>
              <a:rPr lang="pt-BR" sz="1100" dirty="0"/>
              <a:t>	</a:t>
            </a:r>
            <a:r>
              <a:rPr lang="pt-BR" sz="1100" dirty="0" smtClean="0"/>
              <a:t>Programa </a:t>
            </a:r>
          </a:p>
          <a:p>
            <a:pPr algn="ctr">
              <a:tabLst>
                <a:tab pos="447675" algn="l"/>
              </a:tabLst>
            </a:pPr>
            <a:r>
              <a:rPr lang="pt-BR" sz="1800" b="1" smtClean="0"/>
              <a:t>Produtor de Água</a:t>
            </a:r>
            <a:endParaRPr lang="pt-BR" sz="1800" b="1" dirty="0"/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216000" y="1268760"/>
            <a:ext cx="8712000" cy="461665"/>
          </a:xfrm>
          <a:prstGeom prst="rect">
            <a:avLst/>
          </a:prstGeom>
        </p:spPr>
        <p:txBody>
          <a:bodyPr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400" dirty="0" smtClean="0">
                <a:solidFill>
                  <a:schemeClr val="tx2"/>
                </a:solidFill>
                <a:effectLst>
                  <a:outerShdw blurRad="38100" dist="38100" dir="2700000" algn="tl">
                    <a:schemeClr val="tx1">
                      <a:lumMod val="60000"/>
                      <a:lumOff val="40000"/>
                      <a:alpha val="43000"/>
                    </a:schemeClr>
                  </a:outerShdw>
                </a:effectLst>
              </a:rPr>
              <a:t>Fontes de Financiamento</a:t>
            </a:r>
            <a:endParaRPr lang="pt-BR" sz="2400" dirty="0">
              <a:solidFill>
                <a:schemeClr val="tx2"/>
              </a:solidFill>
              <a:effectLst>
                <a:outerShdw blurRad="38100" dist="38100" dir="2700000" algn="tl">
                  <a:schemeClr val="tx1">
                    <a:lumMod val="60000"/>
                    <a:lumOff val="40000"/>
                    <a:alpha val="43000"/>
                  </a:schemeClr>
                </a:outerShdw>
              </a:effectLst>
            </a:endParaRPr>
          </a:p>
        </p:txBody>
      </p:sp>
      <p:sp>
        <p:nvSpPr>
          <p:cNvPr id="6" name="Espaço Reservado para Conteúdo 1"/>
          <p:cNvSpPr txBox="1">
            <a:spLocks/>
          </p:cNvSpPr>
          <p:nvPr/>
        </p:nvSpPr>
        <p:spPr>
          <a:xfrm>
            <a:off x="216000" y="1772816"/>
            <a:ext cx="8712000" cy="4139595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Orçamento da União, Estados e Municípios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Fundos 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Estaduais de Recursos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Hídricos e Meio Ambiente; 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Fundo 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Nacional de Meio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Ambiente;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Bancos, Organismos Internacionais (</a:t>
            </a:r>
            <a:r>
              <a:rPr lang="pt-BR" sz="2000" dirty="0" err="1">
                <a:solidFill>
                  <a:schemeClr val="tx2"/>
                </a:solidFill>
                <a:latin typeface="+mj-lt"/>
              </a:rPr>
              <a:t>ONG’s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, GEF, BIRD </a:t>
            </a:r>
            <a:r>
              <a:rPr lang="pt-BR" sz="2000" dirty="0" err="1">
                <a:solidFill>
                  <a:schemeClr val="tx2"/>
                </a:solidFill>
                <a:latin typeface="+mj-lt"/>
              </a:rPr>
              <a:t>etc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); </a:t>
            </a:r>
          </a:p>
          <a:p>
            <a:pPr>
              <a:spcAft>
                <a:spcPts val="600"/>
              </a:spcAft>
            </a:pP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Empresas de 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saneamento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, de geração de </a:t>
            </a:r>
            <a:br>
              <a:rPr lang="pt-BR" sz="2000" dirty="0" smtClean="0">
                <a:solidFill>
                  <a:schemeClr val="tx2"/>
                </a:solidFill>
                <a:latin typeface="+mj-lt"/>
              </a:rPr>
            </a:b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energia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elétrica e 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usuários e indústrias; </a:t>
            </a:r>
            <a:endParaRPr lang="pt-BR" sz="2000" dirty="0">
              <a:solidFill>
                <a:schemeClr val="tx2"/>
              </a:solidFill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Recursos da cobrança pelo uso da água;</a:t>
            </a:r>
          </a:p>
          <a:p>
            <a:pPr>
              <a:spcAft>
                <a:spcPts val="600"/>
              </a:spcAft>
            </a:pPr>
            <a:r>
              <a:rPr lang="pt-BR" sz="2000" dirty="0">
                <a:solidFill>
                  <a:schemeClr val="tx2"/>
                </a:solidFill>
                <a:latin typeface="+mj-lt"/>
              </a:rPr>
              <a:t>TAC, Compensação financeira por </a:t>
            </a: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parte de </a:t>
            </a:r>
            <a:br>
              <a:rPr lang="pt-BR" sz="2000" dirty="0" smtClean="0">
                <a:solidFill>
                  <a:schemeClr val="tx2"/>
                </a:solidFill>
                <a:latin typeface="+mj-lt"/>
              </a:rPr>
            </a:b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usuários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beneficiados;</a:t>
            </a:r>
          </a:p>
          <a:p>
            <a:pPr>
              <a:spcAft>
                <a:spcPts val="600"/>
              </a:spcAft>
            </a:pPr>
            <a:r>
              <a:rPr lang="pt-BR" sz="2000" dirty="0" smtClean="0">
                <a:solidFill>
                  <a:schemeClr val="tx2"/>
                </a:solidFill>
                <a:latin typeface="+mj-lt"/>
              </a:rPr>
              <a:t>Mecanismo de Desenvolvimento </a:t>
            </a:r>
            <a:r>
              <a:rPr lang="pt-BR" sz="2000" dirty="0">
                <a:solidFill>
                  <a:schemeClr val="tx2"/>
                </a:solidFill>
                <a:latin typeface="+mj-lt"/>
              </a:rPr>
              <a:t>Limpo / Kyoto.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5085184"/>
            <a:ext cx="1222896" cy="1222896"/>
          </a:xfrm>
          <a:prstGeom prst="rect">
            <a:avLst/>
          </a:prstGeom>
        </p:spPr>
      </p:pic>
      <p:pic>
        <p:nvPicPr>
          <p:cNvPr id="7" name="Picture 2" descr="BS00049_[1]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 bwMode="auto">
          <a:xfrm rot="20774835">
            <a:off x="6456679" y="3659268"/>
            <a:ext cx="1512168" cy="14988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486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677068" y="226095"/>
            <a:ext cx="2310756" cy="53860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>
              <a:spcBef>
                <a:spcPct val="0"/>
              </a:spcBef>
              <a:buNone/>
              <a:defRPr sz="2400">
                <a:solidFill>
                  <a:schemeClr val="tx2"/>
                </a:solidFill>
                <a:effectLst>
                  <a:outerShdw blurRad="38100" dist="38100" dir="2700000" algn="tl">
                    <a:schemeClr val="tx1">
                      <a:lumMod val="60000"/>
                      <a:lumOff val="40000"/>
                      <a:alpha val="43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361950" algn="l"/>
              </a:tabLst>
            </a:pPr>
            <a:r>
              <a:rPr lang="pt-BR" sz="1100" dirty="0"/>
              <a:t>	</a:t>
            </a:r>
            <a:r>
              <a:rPr lang="pt-BR" sz="1100" dirty="0" smtClean="0"/>
              <a:t>Programa </a:t>
            </a:r>
          </a:p>
          <a:p>
            <a:pPr algn="ctr">
              <a:tabLst>
                <a:tab pos="447675" algn="l"/>
              </a:tabLst>
            </a:pPr>
            <a:r>
              <a:rPr lang="pt-BR" sz="1800" b="1" smtClean="0"/>
              <a:t>Produtor de Água</a:t>
            </a:r>
            <a:endParaRPr lang="pt-BR" sz="1800" b="1" dirty="0"/>
          </a:p>
        </p:txBody>
      </p:sp>
      <p:sp>
        <p:nvSpPr>
          <p:cNvPr id="3" name="Retângulo de cantos arredondados 2"/>
          <p:cNvSpPr/>
          <p:nvPr/>
        </p:nvSpPr>
        <p:spPr>
          <a:xfrm>
            <a:off x="175752" y="2642436"/>
            <a:ext cx="1692188" cy="19442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50000"/>
              </a:spcBef>
            </a:pPr>
            <a:r>
              <a:rPr lang="pt-BR" b="1" dirty="0">
                <a:solidFill>
                  <a:schemeClr val="tx2"/>
                </a:solidFill>
                <a:latin typeface="+mj-lt"/>
              </a:rPr>
              <a:t>Criar a Parceria engajando </a:t>
            </a:r>
            <a:r>
              <a:rPr lang="pt-BR" b="1" dirty="0" smtClean="0">
                <a:solidFill>
                  <a:schemeClr val="tx2"/>
                </a:solidFill>
                <a:latin typeface="+mj-lt"/>
              </a:rPr>
              <a:t>Instituições </a:t>
            </a:r>
            <a:r>
              <a:rPr lang="pt-BR" b="1" dirty="0">
                <a:solidFill>
                  <a:schemeClr val="tx2"/>
                </a:solidFill>
                <a:latin typeface="+mj-lt"/>
              </a:rPr>
              <a:t>relevantes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29758" y="472514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smtClean="0">
                <a:latin typeface="+mj-lt"/>
              </a:rPr>
              <a:t>Definição de papéis </a:t>
            </a:r>
            <a:r>
              <a:rPr lang="pt-BR" sz="1200" dirty="0">
                <a:latin typeface="+mj-lt"/>
              </a:rPr>
              <a:t>e </a:t>
            </a:r>
            <a:r>
              <a:rPr lang="pt-BR" sz="1200" dirty="0" smtClean="0">
                <a:latin typeface="+mj-lt"/>
              </a:rPr>
              <a:t>responsabilidades</a:t>
            </a:r>
            <a:endParaRPr lang="pt-BR" sz="1200" dirty="0">
              <a:latin typeface="+mj-lt"/>
            </a:endParaRPr>
          </a:p>
        </p:txBody>
      </p:sp>
      <p:sp>
        <p:nvSpPr>
          <p:cNvPr id="20" name="Pentágono 19"/>
          <p:cNvSpPr/>
          <p:nvPr/>
        </p:nvSpPr>
        <p:spPr>
          <a:xfrm>
            <a:off x="2284336" y="4595936"/>
            <a:ext cx="1944216" cy="1137320"/>
          </a:xfrm>
          <a:prstGeom prst="homePlate">
            <a:avLst>
              <a:gd name="adj" fmla="val 179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>
                <a:latin typeface="+mj-lt"/>
              </a:rPr>
              <a:t>PSA suportado por arcabouço legal específico</a:t>
            </a:r>
          </a:p>
        </p:txBody>
      </p:sp>
      <p:sp>
        <p:nvSpPr>
          <p:cNvPr id="21" name="Pentágono 20"/>
          <p:cNvSpPr/>
          <p:nvPr/>
        </p:nvSpPr>
        <p:spPr>
          <a:xfrm>
            <a:off x="2284336" y="1484784"/>
            <a:ext cx="1944216" cy="1137320"/>
          </a:xfrm>
          <a:prstGeom prst="homePlate">
            <a:avLst>
              <a:gd name="adj" fmla="val 179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>
                <a:latin typeface="+mj-lt"/>
              </a:rPr>
              <a:t>Elaborar o Diagnóstico </a:t>
            </a:r>
            <a:r>
              <a:rPr lang="pt-BR" sz="1600" dirty="0" err="1">
                <a:latin typeface="+mj-lt"/>
              </a:rPr>
              <a:t>Sócio-Ambiental</a:t>
            </a:r>
            <a:r>
              <a:rPr lang="pt-BR" sz="1600" dirty="0">
                <a:latin typeface="+mj-lt"/>
              </a:rPr>
              <a:t> da Bacia</a:t>
            </a:r>
          </a:p>
        </p:txBody>
      </p:sp>
      <p:sp>
        <p:nvSpPr>
          <p:cNvPr id="22" name="Pentágono 21"/>
          <p:cNvSpPr/>
          <p:nvPr/>
        </p:nvSpPr>
        <p:spPr>
          <a:xfrm>
            <a:off x="2284336" y="3045884"/>
            <a:ext cx="1944216" cy="1137320"/>
          </a:xfrm>
          <a:prstGeom prst="homePlate">
            <a:avLst>
              <a:gd name="adj" fmla="val 179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>
                <a:latin typeface="+mj-lt"/>
              </a:rPr>
              <a:t>Fazer a valoração econômica do serviço ambiental</a:t>
            </a:r>
          </a:p>
        </p:txBody>
      </p:sp>
      <p:sp>
        <p:nvSpPr>
          <p:cNvPr id="23" name="Pentágono 22"/>
          <p:cNvSpPr/>
          <p:nvPr/>
        </p:nvSpPr>
        <p:spPr>
          <a:xfrm>
            <a:off x="4444576" y="4595936"/>
            <a:ext cx="1944216" cy="1137320"/>
          </a:xfrm>
          <a:prstGeom prst="homePlate">
            <a:avLst>
              <a:gd name="adj" fmla="val 179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>
                <a:latin typeface="+mj-lt"/>
              </a:rPr>
              <a:t>Fundos alocados para o PSA</a:t>
            </a:r>
          </a:p>
        </p:txBody>
      </p:sp>
      <p:sp>
        <p:nvSpPr>
          <p:cNvPr id="24" name="Pentágono 23"/>
          <p:cNvSpPr/>
          <p:nvPr/>
        </p:nvSpPr>
        <p:spPr>
          <a:xfrm>
            <a:off x="4444576" y="1484784"/>
            <a:ext cx="1944216" cy="1137320"/>
          </a:xfrm>
          <a:prstGeom prst="homePlate">
            <a:avLst>
              <a:gd name="adj" fmla="val 179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>
                <a:latin typeface="+mj-lt"/>
              </a:rPr>
              <a:t>Engajar os Proprietários Rurais</a:t>
            </a:r>
          </a:p>
        </p:txBody>
      </p:sp>
      <p:sp>
        <p:nvSpPr>
          <p:cNvPr id="25" name="Pentágono 24"/>
          <p:cNvSpPr/>
          <p:nvPr/>
        </p:nvSpPr>
        <p:spPr>
          <a:xfrm>
            <a:off x="4444576" y="3045884"/>
            <a:ext cx="1944216" cy="1137320"/>
          </a:xfrm>
          <a:prstGeom prst="homePlate">
            <a:avLst>
              <a:gd name="adj" fmla="val 1793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600" dirty="0">
                <a:latin typeface="+mj-lt"/>
              </a:rPr>
              <a:t>Definir o valor do PSA</a:t>
            </a:r>
          </a:p>
        </p:txBody>
      </p:sp>
      <p:sp>
        <p:nvSpPr>
          <p:cNvPr id="26" name="Arredondar Retângulo em um Canto Diagonal 25"/>
          <p:cNvSpPr/>
          <p:nvPr/>
        </p:nvSpPr>
        <p:spPr>
          <a:xfrm>
            <a:off x="6772642" y="1022256"/>
            <a:ext cx="2232248" cy="5184576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176213" indent="-176213">
              <a:buFont typeface="Arial" pitchFamily="34" charset="0"/>
              <a:buChar char="•"/>
            </a:pPr>
            <a:r>
              <a:rPr lang="pt-BR" sz="1600" smtClean="0">
                <a:latin typeface="+mj-lt"/>
              </a:rPr>
              <a:t>Edital de Licitação</a:t>
            </a:r>
            <a:endParaRPr lang="pt-BR" sz="1600" dirty="0" smtClean="0">
              <a:latin typeface="+mj-lt"/>
            </a:endParaRPr>
          </a:p>
          <a:p>
            <a:pPr marL="176213" indent="-176213">
              <a:buFont typeface="Arial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pt-BR" sz="1600" dirty="0" smtClean="0">
                <a:latin typeface="+mj-lt"/>
              </a:rPr>
              <a:t>Celebração </a:t>
            </a:r>
            <a:r>
              <a:rPr lang="pt-BR" sz="1600" dirty="0">
                <a:latin typeface="+mj-lt"/>
              </a:rPr>
              <a:t>dos </a:t>
            </a:r>
            <a:r>
              <a:rPr lang="pt-BR" sz="1600" dirty="0" smtClean="0">
                <a:latin typeface="+mj-lt"/>
              </a:rPr>
              <a:t>Contratos</a:t>
            </a:r>
          </a:p>
          <a:p>
            <a:pPr marL="176213" indent="-176213">
              <a:buFont typeface="Arial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pt-BR" sz="1600" dirty="0" smtClean="0">
                <a:latin typeface="+mj-lt"/>
              </a:rPr>
              <a:t>Implantação </a:t>
            </a:r>
            <a:r>
              <a:rPr lang="pt-BR" sz="1600" dirty="0">
                <a:latin typeface="+mj-lt"/>
              </a:rPr>
              <a:t>das </a:t>
            </a:r>
            <a:r>
              <a:rPr lang="pt-BR" sz="1600" dirty="0" smtClean="0">
                <a:latin typeface="+mj-lt"/>
              </a:rPr>
              <a:t>Ações</a:t>
            </a:r>
          </a:p>
          <a:p>
            <a:pPr marL="176213" indent="-176213">
              <a:buFont typeface="Arial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pt-BR" sz="1600" dirty="0" smtClean="0">
                <a:latin typeface="+mj-lt"/>
              </a:rPr>
              <a:t>Metas </a:t>
            </a:r>
            <a:r>
              <a:rPr lang="pt-BR" sz="1600" dirty="0">
                <a:latin typeface="+mj-lt"/>
              </a:rPr>
              <a:t>verificadas e </a:t>
            </a:r>
            <a:r>
              <a:rPr lang="pt-BR" sz="1600" dirty="0" smtClean="0">
                <a:latin typeface="+mj-lt"/>
              </a:rPr>
              <a:t>certificadas</a:t>
            </a:r>
          </a:p>
          <a:p>
            <a:pPr marL="176213" indent="-176213">
              <a:buFont typeface="Arial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pt-BR" sz="1600" dirty="0" smtClean="0">
                <a:latin typeface="+mj-lt"/>
              </a:rPr>
              <a:t>Pagamentos  efetuados</a:t>
            </a:r>
          </a:p>
          <a:p>
            <a:pPr marL="176213" indent="-176213">
              <a:buFont typeface="Arial" pitchFamily="34" charset="0"/>
              <a:buChar char="•"/>
            </a:pPr>
            <a:endParaRPr lang="pt-BR" sz="1600" dirty="0">
              <a:latin typeface="+mj-lt"/>
            </a:endParaRPr>
          </a:p>
          <a:p>
            <a:pPr marL="176213" indent="-176213">
              <a:buFont typeface="Arial" pitchFamily="34" charset="0"/>
              <a:buChar char="•"/>
            </a:pPr>
            <a:r>
              <a:rPr lang="pt-BR" sz="1600" dirty="0" smtClean="0">
                <a:latin typeface="+mj-lt"/>
              </a:rPr>
              <a:t>Monitoramento</a:t>
            </a:r>
            <a:endParaRPr lang="pt-BR" sz="1600" dirty="0">
              <a:latin typeface="+mj-lt"/>
            </a:endParaRPr>
          </a:p>
        </p:txBody>
      </p:sp>
      <p:cxnSp>
        <p:nvCxnSpPr>
          <p:cNvPr id="30" name="Conector reto 29"/>
          <p:cNvCxnSpPr>
            <a:endCxn id="21" idx="1"/>
          </p:cNvCxnSpPr>
          <p:nvPr/>
        </p:nvCxnSpPr>
        <p:spPr>
          <a:xfrm flipV="1">
            <a:off x="1777030" y="2053444"/>
            <a:ext cx="507306" cy="6554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>
            <a:endCxn id="20" idx="1"/>
          </p:cNvCxnSpPr>
          <p:nvPr/>
        </p:nvCxnSpPr>
        <p:spPr>
          <a:xfrm>
            <a:off x="1777030" y="4509120"/>
            <a:ext cx="507306" cy="65547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>
            <a:off x="1867940" y="3611782"/>
            <a:ext cx="416396" cy="552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reto 44"/>
          <p:cNvCxnSpPr>
            <a:endCxn id="24" idx="1"/>
          </p:cNvCxnSpPr>
          <p:nvPr/>
        </p:nvCxnSpPr>
        <p:spPr>
          <a:xfrm>
            <a:off x="4228552" y="2053444"/>
            <a:ext cx="21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 reto 45"/>
          <p:cNvCxnSpPr/>
          <p:nvPr/>
        </p:nvCxnSpPr>
        <p:spPr>
          <a:xfrm>
            <a:off x="4228552" y="3614544"/>
            <a:ext cx="21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 reto 46"/>
          <p:cNvCxnSpPr>
            <a:stCxn id="20" idx="3"/>
            <a:endCxn id="23" idx="1"/>
          </p:cNvCxnSpPr>
          <p:nvPr/>
        </p:nvCxnSpPr>
        <p:spPr>
          <a:xfrm>
            <a:off x="4228552" y="5164596"/>
            <a:ext cx="21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ector reto 66"/>
          <p:cNvCxnSpPr/>
          <p:nvPr/>
        </p:nvCxnSpPr>
        <p:spPr>
          <a:xfrm>
            <a:off x="6388792" y="2053444"/>
            <a:ext cx="21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reto 68"/>
          <p:cNvCxnSpPr/>
          <p:nvPr/>
        </p:nvCxnSpPr>
        <p:spPr>
          <a:xfrm>
            <a:off x="6388792" y="5164596"/>
            <a:ext cx="21602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reto 70"/>
          <p:cNvCxnSpPr/>
          <p:nvPr/>
        </p:nvCxnSpPr>
        <p:spPr>
          <a:xfrm>
            <a:off x="6604816" y="2053444"/>
            <a:ext cx="0" cy="311115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 75"/>
          <p:cNvSpPr/>
          <p:nvPr/>
        </p:nvSpPr>
        <p:spPr>
          <a:xfrm>
            <a:off x="2140320" y="4437112"/>
            <a:ext cx="2196244" cy="14401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atin typeface="+mj-lt"/>
            </a:endParaRPr>
          </a:p>
        </p:txBody>
      </p:sp>
      <p:cxnSp>
        <p:nvCxnSpPr>
          <p:cNvPr id="79" name="Conector reto 78"/>
          <p:cNvCxnSpPr>
            <a:stCxn id="25" idx="3"/>
            <a:endCxn id="26" idx="2"/>
          </p:cNvCxnSpPr>
          <p:nvPr/>
        </p:nvCxnSpPr>
        <p:spPr>
          <a:xfrm>
            <a:off x="6388792" y="3614544"/>
            <a:ext cx="3838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957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1"/>
          <p:cNvSpPr>
            <a:spLocks noGrp="1"/>
          </p:cNvSpPr>
          <p:nvPr>
            <p:ph type="title" idx="4294967295"/>
          </p:nvPr>
        </p:nvSpPr>
        <p:spPr>
          <a:xfrm>
            <a:off x="4716463" y="620713"/>
            <a:ext cx="4427537" cy="720725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pt-BR" altLang="pt-BR" sz="2400" b="1" smtClean="0">
                <a:solidFill>
                  <a:schemeClr val="bg1"/>
                </a:solidFill>
              </a:rPr>
              <a:t>IV Congresso</a:t>
            </a:r>
            <a:endParaRPr lang="pt-BR" altLang="pt-BR" sz="2400" b="1" smtClean="0">
              <a:solidFill>
                <a:srgbClr val="FF0000"/>
              </a:solidFill>
            </a:endParaRP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" y="1196975"/>
            <a:ext cx="4108450" cy="347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6" name="CaixaDeTexto 1"/>
          <p:cNvSpPr txBox="1">
            <a:spLocks noChangeArrowheads="1"/>
          </p:cNvSpPr>
          <p:nvPr/>
        </p:nvSpPr>
        <p:spPr bwMode="auto">
          <a:xfrm>
            <a:off x="5057775" y="333375"/>
            <a:ext cx="3922713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pt-BR" altLang="pt-BR" sz="2400">
                <a:solidFill>
                  <a:srgbClr val="1F497D"/>
                </a:solidFill>
              </a:rPr>
              <a:t>Números do </a:t>
            </a:r>
          </a:p>
          <a:p>
            <a:pPr algn="ctr"/>
            <a:r>
              <a:rPr lang="pt-BR" altLang="pt-BR" sz="2400">
                <a:solidFill>
                  <a:srgbClr val="1F497D"/>
                </a:solidFill>
              </a:rPr>
              <a:t>Programa Produtor de Água</a:t>
            </a:r>
          </a:p>
        </p:txBody>
      </p:sp>
      <p:graphicFrame>
        <p:nvGraphicFramePr>
          <p:cNvPr id="14" name="Gráfico 13"/>
          <p:cNvGraphicFramePr>
            <a:graphicFrameLocks noChangeAspect="1"/>
          </p:cNvGraphicFramePr>
          <p:nvPr/>
        </p:nvGraphicFramePr>
        <p:xfrm>
          <a:off x="4079160" y="1164506"/>
          <a:ext cx="2574024" cy="1544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Gráfico 21"/>
          <p:cNvGraphicFramePr>
            <a:graphicFrameLocks noChangeAspect="1"/>
          </p:cNvGraphicFramePr>
          <p:nvPr/>
        </p:nvGraphicFramePr>
        <p:xfrm>
          <a:off x="6577561" y="1772816"/>
          <a:ext cx="2550136" cy="1530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Gráfico 22"/>
          <p:cNvGraphicFramePr>
            <a:graphicFrameLocks noChangeAspect="1"/>
          </p:cNvGraphicFramePr>
          <p:nvPr/>
        </p:nvGraphicFramePr>
        <p:xfrm>
          <a:off x="4299838" y="3197292"/>
          <a:ext cx="2719293" cy="1474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824" name="CaixaDeTexto 2"/>
          <p:cNvSpPr txBox="1">
            <a:spLocks noChangeArrowheads="1"/>
          </p:cNvSpPr>
          <p:nvPr/>
        </p:nvSpPr>
        <p:spPr bwMode="auto">
          <a:xfrm>
            <a:off x="0" y="4672013"/>
            <a:ext cx="9144000" cy="2200602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pt-BR" sz="1600" b="1" dirty="0" smtClean="0"/>
              <a:t>38  Projetos em andamento </a:t>
            </a:r>
            <a:r>
              <a:rPr lang="pt-BR" sz="1600" dirty="0" smtClean="0"/>
              <a:t>– 07 Regiões Metropolitanas (</a:t>
            </a:r>
            <a:r>
              <a:rPr lang="pt-BR" sz="1600" i="1" dirty="0" smtClean="0"/>
              <a:t>mananciais de abastecimento de capitais - </a:t>
            </a:r>
            <a:r>
              <a:rPr lang="pt-BR" sz="1600" dirty="0" smtClean="0"/>
              <a:t>S</a:t>
            </a:r>
            <a:r>
              <a:rPr lang="en-US" sz="1600" dirty="0" smtClean="0"/>
              <a:t>P, RJ, Palmas, Rio Branco, Campo Grande, Goiania e Brasília</a:t>
            </a:r>
            <a:r>
              <a:rPr lang="pt-BR" sz="1600" dirty="0" smtClean="0"/>
              <a:t>) </a:t>
            </a: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pt-BR" sz="1600" dirty="0" smtClean="0"/>
              <a:t>Área Abrangida pelos projetos – </a:t>
            </a:r>
            <a:r>
              <a:rPr lang="pt-BR" sz="1600" b="1" dirty="0" smtClean="0"/>
              <a:t>400.000 ha </a:t>
            </a: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pt-BR" sz="1600" dirty="0" smtClean="0"/>
              <a:t>População impactada pelos projetos </a:t>
            </a:r>
            <a:r>
              <a:rPr lang="pt-BR" sz="1600" b="1" dirty="0" smtClean="0"/>
              <a:t>35 milhões de pessoas</a:t>
            </a: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pt-BR" sz="1600" dirty="0" smtClean="0"/>
              <a:t>Mais de </a:t>
            </a:r>
            <a:r>
              <a:rPr lang="pt-BR" sz="1600" b="1" dirty="0" smtClean="0"/>
              <a:t>1.200 produtores </a:t>
            </a:r>
            <a:r>
              <a:rPr lang="pt-BR" sz="1600" dirty="0" smtClean="0"/>
              <a:t>recebendo serviços ambientais</a:t>
            </a: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pt-BR" sz="1600" dirty="0" smtClean="0"/>
              <a:t>Mais de </a:t>
            </a:r>
            <a:r>
              <a:rPr lang="pt-BR" sz="1600" b="1" dirty="0" smtClean="0"/>
              <a:t>40.000 ha </a:t>
            </a:r>
            <a:r>
              <a:rPr lang="pt-BR" sz="1600" dirty="0" smtClean="0"/>
              <a:t>já trabalhados </a:t>
            </a:r>
          </a:p>
          <a:p>
            <a:pPr marL="285750" indent="-285750" eaLnBrk="1" hangingPunct="1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pt-BR" sz="1600" dirty="0" smtClean="0"/>
              <a:t>Mais de </a:t>
            </a:r>
            <a:r>
              <a:rPr lang="pt-BR" sz="1600" b="1" dirty="0" smtClean="0"/>
              <a:t>R$35.000.000,00</a:t>
            </a:r>
            <a:r>
              <a:rPr lang="pt-BR" sz="1600" dirty="0" smtClean="0"/>
              <a:t> investidos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m 6" descr="image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5168949" cy="668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745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1196752"/>
            <a:ext cx="8229600" cy="1440160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t-BR" dirty="0" smtClean="0"/>
              <a:t>Site do Programa Produtor de Água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1520" y="2708920"/>
            <a:ext cx="8563299" cy="34458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pt-BR" dirty="0" smtClean="0"/>
          </a:p>
          <a:p>
            <a:pPr eaLnBrk="1" hangingPunct="1">
              <a:buFontTx/>
              <a:buNone/>
            </a:pPr>
            <a:r>
              <a:rPr lang="pt-BR" sz="5400" dirty="0" smtClean="0">
                <a:hlinkClick r:id="rId2"/>
              </a:rPr>
              <a:t>www.ana.gov.br/produagua</a:t>
            </a:r>
            <a:endParaRPr lang="pt-BR" sz="5400" dirty="0" smtClean="0"/>
          </a:p>
          <a:p>
            <a:pPr eaLnBrk="1" hangingPunct="1"/>
            <a:endParaRPr lang="pt-B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67544" y="126876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Política Nacional de Pagamento por Serviços Ambientais - PNPSA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433361" y="1625954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Definições:</a:t>
            </a:r>
          </a:p>
          <a:p>
            <a:endParaRPr lang="pt-BR" dirty="0" smtClean="0"/>
          </a:p>
          <a:p>
            <a:r>
              <a:rPr lang="pt-BR" b="1" dirty="0" smtClean="0"/>
              <a:t>Serviços ambientais </a:t>
            </a:r>
            <a:r>
              <a:rPr lang="pt-BR" dirty="0" smtClean="0"/>
              <a:t>– atividades </a:t>
            </a:r>
            <a:r>
              <a:rPr lang="pt-BR" b="1" dirty="0" smtClean="0"/>
              <a:t>humanas</a:t>
            </a:r>
            <a:r>
              <a:rPr lang="pt-BR" dirty="0" smtClean="0"/>
              <a:t> individuais ou coletivas que favoreçam direta ou indiretamente a preservação, a proteção, a conservação, a manutenção, a recuperação e / ou melhoria dos serviços ecossistêmicos;</a:t>
            </a:r>
          </a:p>
          <a:p>
            <a:endParaRPr lang="pt-BR" dirty="0"/>
          </a:p>
          <a:p>
            <a:r>
              <a:rPr lang="pt-BR" b="1" dirty="0" smtClean="0"/>
              <a:t>Objetivo da PNPSA:</a:t>
            </a:r>
          </a:p>
          <a:p>
            <a:r>
              <a:rPr lang="pt-BR" dirty="0" smtClean="0"/>
              <a:t>I - Disciplinar a atuação do Poder Público, Privado, de Organizações Não Governamentais (ONGs) e Organizações da Sociedade Civil de Interesse Público (</a:t>
            </a:r>
            <a:r>
              <a:rPr lang="pt-BR" dirty="0" err="1" smtClean="0"/>
              <a:t>OSCIPs</a:t>
            </a:r>
            <a:r>
              <a:rPr lang="pt-BR" dirty="0" smtClean="0"/>
              <a:t>) em relação ao serviços ecossistêmicos, de forma a mantê-los, recuperá-los ou melhorá-los em todo o território nacional.</a:t>
            </a:r>
          </a:p>
          <a:p>
            <a:r>
              <a:rPr lang="pt-BR" dirty="0" smtClean="0"/>
              <a:t>II e III....</a:t>
            </a:r>
          </a:p>
          <a:p>
            <a:r>
              <a:rPr lang="pt-BR" dirty="0" smtClean="0"/>
              <a:t>IV – reconhecer e fomentar as iniciativas que favoreçam a manutenção, a recuperação ou as melhoria dos serviços ecossistêmicos, por meio de remuneração financeira ou outra forma de recompensa;</a:t>
            </a:r>
          </a:p>
          <a:p>
            <a:r>
              <a:rPr lang="pt-BR" dirty="0" smtClean="0"/>
              <a:t>V – estimular a elaboração e execução de projetos </a:t>
            </a:r>
            <a:r>
              <a:rPr lang="pt-BR" b="1" dirty="0" smtClean="0"/>
              <a:t>privados</a:t>
            </a:r>
            <a:r>
              <a:rPr lang="pt-BR" dirty="0" smtClean="0"/>
              <a:t> voluntários de provimento e pagamento por serviços ambientais.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555434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40790" y="1268760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Política Nacional de Pagamento por Serviços Ambientais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463490" y="1779687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Diretrizes da PNPSA:</a:t>
            </a:r>
          </a:p>
          <a:p>
            <a:endParaRPr lang="pt-BR" b="1" dirty="0" smtClean="0"/>
          </a:p>
          <a:p>
            <a:r>
              <a:rPr lang="pt-BR" dirty="0" smtClean="0"/>
              <a:t>I – atendimento aos princípios de provedor recebedor, do poluidor pagador e do usuário pagador; (</a:t>
            </a:r>
            <a:r>
              <a:rPr lang="pt-BR" b="1" dirty="0" smtClean="0"/>
              <a:t>retirar poluidor pagador</a:t>
            </a:r>
            <a:r>
              <a:rPr lang="pt-BR" dirty="0" smtClean="0"/>
              <a:t>)</a:t>
            </a:r>
          </a:p>
          <a:p>
            <a:endParaRPr lang="pt-BR" dirty="0" smtClean="0"/>
          </a:p>
          <a:p>
            <a:r>
              <a:rPr lang="pt-BR" dirty="0" smtClean="0"/>
              <a:t>III – utilização do PSA como instrumento de promoção do desenvolvimento social, ambiental, econômico e cultural das populações tradicionais, dos povos indígenas e dos agricultores familiares; (</a:t>
            </a:r>
            <a:r>
              <a:rPr lang="pt-BR" b="1" dirty="0" smtClean="0"/>
              <a:t>retirar </a:t>
            </a:r>
            <a:r>
              <a:rPr lang="pt-BR" b="1" dirty="0"/>
              <a:t>das populações tradicionais, dos povos indígenas e dos agricultores </a:t>
            </a:r>
            <a:r>
              <a:rPr lang="pt-BR" b="1" dirty="0" smtClean="0"/>
              <a:t>familiares</a:t>
            </a:r>
            <a:r>
              <a:rPr lang="pt-BR" dirty="0" smtClean="0"/>
              <a:t>)</a:t>
            </a:r>
          </a:p>
          <a:p>
            <a:endParaRPr lang="pt-BR" dirty="0" smtClean="0"/>
          </a:p>
          <a:p>
            <a:r>
              <a:rPr lang="pt-BR" dirty="0" smtClean="0"/>
              <a:t>V – a integração e a coordenação das políticas setoriais de meio ambiente, recursos hídricos, agricultura, energia...(</a:t>
            </a:r>
            <a:r>
              <a:rPr lang="pt-BR" b="1" dirty="0" smtClean="0"/>
              <a:t>inserir recursos hídricos</a:t>
            </a:r>
            <a:r>
              <a:rPr lang="pt-BR" dirty="0" smtClean="0"/>
              <a:t>)</a:t>
            </a:r>
          </a:p>
          <a:p>
            <a:endParaRPr lang="pt-BR" dirty="0" smtClean="0"/>
          </a:p>
          <a:p>
            <a:r>
              <a:rPr lang="pt-BR" dirty="0" smtClean="0"/>
              <a:t>XII – o reconhecimento e a complementariedade do papel do setor privado como </a:t>
            </a:r>
            <a:r>
              <a:rPr lang="pt-BR" dirty="0" err="1" smtClean="0"/>
              <a:t>co-financiador</a:t>
            </a:r>
            <a:r>
              <a:rPr lang="pt-BR" dirty="0" smtClean="0"/>
              <a:t> junto ao poder público. (</a:t>
            </a:r>
            <a:r>
              <a:rPr lang="pt-BR" b="1" dirty="0" smtClean="0"/>
              <a:t>inserir essa diretriz</a:t>
            </a:r>
            <a:r>
              <a:rPr lang="pt-BR" dirty="0" smtClean="0"/>
              <a:t>)</a:t>
            </a:r>
          </a:p>
          <a:p>
            <a:endParaRPr lang="pt-BR" dirty="0" smtClean="0"/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5479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95536" y="1196752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Política Nacional de Pagamento por Serviços Ambientais - PNPSA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539552" y="1579583"/>
            <a:ext cx="81369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PNPSA deve promover ações de:</a:t>
            </a:r>
          </a:p>
          <a:p>
            <a:r>
              <a:rPr lang="pt-BR" dirty="0" smtClean="0"/>
              <a:t>II – a conservação e a melhoria da quantidade e qualidade dos recursos hídricos, prioritariamente em bacias hidrográficas de baixa disponibilidade hídrica e com importância para o abastecimento humano e para a </a:t>
            </a:r>
            <a:r>
              <a:rPr lang="pt-BR" dirty="0" err="1" smtClean="0"/>
              <a:t>dessedentação</a:t>
            </a:r>
            <a:r>
              <a:rPr lang="pt-BR" dirty="0" smtClean="0"/>
              <a:t> animal; (</a:t>
            </a:r>
            <a:r>
              <a:rPr lang="pt-BR" b="1" dirty="0" smtClean="0"/>
              <a:t>substituir recursos hídricos por água e retirar </a:t>
            </a:r>
            <a:r>
              <a:rPr lang="pt-BR" b="1" dirty="0" smtClean="0"/>
              <a:t>prioritariamente em baixa </a:t>
            </a:r>
            <a:r>
              <a:rPr lang="pt-BR" b="1" dirty="0" smtClean="0"/>
              <a:t>disponibilidade </a:t>
            </a:r>
            <a:r>
              <a:rPr lang="pt-BR" b="1" dirty="0" smtClean="0"/>
              <a:t>hídrica </a:t>
            </a:r>
            <a:r>
              <a:rPr lang="pt-BR" b="1" dirty="0" smtClean="0"/>
              <a:t>– conceito abstrato</a:t>
            </a:r>
            <a:r>
              <a:rPr lang="pt-BR" dirty="0" smtClean="0"/>
              <a:t>)</a:t>
            </a:r>
          </a:p>
          <a:p>
            <a:r>
              <a:rPr lang="pt-BR" dirty="0" smtClean="0"/>
              <a:t>IV – recuperação e conservação dos solos e a recomposição da cobertura vegetal de áreas degradadas, por meio do plantio exclusivo de espécies nativas ou por sistemas agroflorestais; (</a:t>
            </a:r>
            <a:r>
              <a:rPr lang="pt-BR" b="1" dirty="0" smtClean="0"/>
              <a:t>retirar </a:t>
            </a:r>
            <a:r>
              <a:rPr lang="pt-BR" b="1" dirty="0"/>
              <a:t>por meio do plantio exclusivo de espécies nativas ou por sistemas </a:t>
            </a:r>
            <a:r>
              <a:rPr lang="pt-BR" b="1" dirty="0" smtClean="0"/>
              <a:t>agroflorestais</a:t>
            </a:r>
            <a:r>
              <a:rPr lang="pt-BR" dirty="0" smtClean="0"/>
              <a:t>)</a:t>
            </a:r>
          </a:p>
          <a:p>
            <a:r>
              <a:rPr lang="pt-BR" dirty="0"/>
              <a:t>VI – triagem e coleta individual ou cooperativa de resíduos sólidos recicláveis, visando a redução, em volume e peso, da sua disposição final, ao aumento da vida útil dos aterros sanitários, manutenção de recursos naturais e à melhoria da qualidade do ar, dos recursos hídricos e do bem estar da população, observada a regulamentação da matéria pelo Poder Executivo. (</a:t>
            </a:r>
            <a:r>
              <a:rPr lang="pt-BR" b="1" dirty="0"/>
              <a:t>retirar esse item</a:t>
            </a:r>
            <a:r>
              <a:rPr lang="pt-BR" dirty="0"/>
              <a:t>)</a:t>
            </a:r>
          </a:p>
          <a:p>
            <a:endParaRPr lang="pt-BR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6146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0440" y="1403484"/>
            <a:ext cx="813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Política Nacional de Pagamento por Serviços Ambientais - PNPSA</a:t>
            </a:r>
            <a:endParaRPr lang="pt-BR" b="1" dirty="0"/>
          </a:p>
        </p:txBody>
      </p:sp>
      <p:sp>
        <p:nvSpPr>
          <p:cNvPr id="3" name="CaixaDeTexto 2"/>
          <p:cNvSpPr txBox="1"/>
          <p:nvPr/>
        </p:nvSpPr>
        <p:spPr>
          <a:xfrm>
            <a:off x="395536" y="2060848"/>
            <a:ext cx="813690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/>
              <a:t>Podem ser objeto </a:t>
            </a:r>
            <a:r>
              <a:rPr lang="pt-BR" sz="2000" dirty="0" smtClean="0"/>
              <a:t>de remuneração da </a:t>
            </a:r>
            <a:r>
              <a:rPr lang="pt-BR" sz="2000" dirty="0" smtClean="0"/>
              <a:t>PNPSA:</a:t>
            </a:r>
          </a:p>
          <a:p>
            <a:endParaRPr lang="pt-BR" sz="2000" dirty="0"/>
          </a:p>
          <a:p>
            <a:r>
              <a:rPr lang="pt-BR" sz="2000" dirty="0" smtClean="0"/>
              <a:t>IX – áreas de preservação permanente e reserva legal; (</a:t>
            </a:r>
            <a:r>
              <a:rPr lang="pt-BR" sz="2000" b="1" dirty="0" smtClean="0"/>
              <a:t>inserir</a:t>
            </a:r>
            <a:r>
              <a:rPr lang="pt-BR" sz="2000" dirty="0" smtClean="0"/>
              <a:t>)</a:t>
            </a:r>
          </a:p>
          <a:p>
            <a:endParaRPr lang="pt-BR" sz="2000" dirty="0"/>
          </a:p>
          <a:p>
            <a:r>
              <a:rPr lang="pt-BR" sz="2000" dirty="0" smtClean="0"/>
              <a:t>X – áreas de exclusão de pesca; (</a:t>
            </a:r>
            <a:r>
              <a:rPr lang="pt-BR" sz="2000" b="1" dirty="0" smtClean="0"/>
              <a:t>retirar o instrumento é bolsa</a:t>
            </a:r>
            <a:r>
              <a:rPr lang="pt-BR" sz="2000" dirty="0" smtClean="0"/>
              <a:t>)</a:t>
            </a:r>
            <a:endParaRPr lang="pt-BR" sz="2000" dirty="0"/>
          </a:p>
          <a:p>
            <a:endParaRPr lang="pt-BR" sz="2000" dirty="0" smtClean="0"/>
          </a:p>
          <a:p>
            <a:r>
              <a:rPr lang="pt-BR" sz="2000" dirty="0" smtClean="0"/>
              <a:t>XII </a:t>
            </a:r>
            <a:r>
              <a:rPr lang="pt-BR" sz="2000" dirty="0"/>
              <a:t>– </a:t>
            </a:r>
            <a:r>
              <a:rPr lang="pt-BR" sz="2000" dirty="0" smtClean="0"/>
              <a:t>áreas ocupadas com produção </a:t>
            </a:r>
            <a:r>
              <a:rPr lang="pt-BR" sz="2000" dirty="0"/>
              <a:t>agropecuária </a:t>
            </a:r>
            <a:r>
              <a:rPr lang="pt-BR" sz="2000" dirty="0" smtClean="0"/>
              <a:t>sustentável que contribuam para a redução da erosão e sedimentação melhorando a qualidade e aumentando a oferta de água; </a:t>
            </a:r>
            <a:r>
              <a:rPr lang="pt-BR" sz="2000" dirty="0"/>
              <a:t>(</a:t>
            </a:r>
            <a:r>
              <a:rPr lang="pt-BR" sz="2000" b="1" dirty="0"/>
              <a:t>inserir</a:t>
            </a:r>
            <a:r>
              <a:rPr lang="pt-BR" sz="2000" dirty="0" smtClean="0"/>
              <a:t>)</a:t>
            </a:r>
          </a:p>
          <a:p>
            <a:endParaRPr lang="pt-BR" sz="2000" dirty="0"/>
          </a:p>
          <a:p>
            <a:endParaRPr lang="pt-BR" sz="2000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18186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049216" y="1196975"/>
            <a:ext cx="6907160" cy="518477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 sz="2400">
              <a:solidFill>
                <a:srgbClr val="FFFF00"/>
              </a:solidFill>
            </a:endParaRPr>
          </a:p>
        </p:txBody>
      </p:sp>
      <p:sp>
        <p:nvSpPr>
          <p:cNvPr id="17411" name="Oval 3"/>
          <p:cNvSpPr>
            <a:spLocks noChangeArrowheads="1"/>
          </p:cNvSpPr>
          <p:nvPr/>
        </p:nvSpPr>
        <p:spPr bwMode="auto">
          <a:xfrm>
            <a:off x="1547447" y="2133600"/>
            <a:ext cx="2376854" cy="31686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7412" name="Oval 4"/>
          <p:cNvSpPr>
            <a:spLocks noChangeArrowheads="1"/>
          </p:cNvSpPr>
          <p:nvPr/>
        </p:nvSpPr>
        <p:spPr bwMode="auto">
          <a:xfrm>
            <a:off x="4787412" y="2060575"/>
            <a:ext cx="2448657" cy="316865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987920" y="5734051"/>
            <a:ext cx="3096357" cy="466725"/>
          </a:xfrm>
          <a:prstGeom prst="rect">
            <a:avLst/>
          </a:prstGeom>
          <a:solidFill>
            <a:schemeClr val="bg1">
              <a:alpha val="45882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400" b="1" dirty="0">
                <a:solidFill>
                  <a:srgbClr val="0000FF"/>
                </a:solidFill>
              </a:rPr>
              <a:t>OUTORGA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1619251" y="3141663"/>
            <a:ext cx="23050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000" b="1" dirty="0">
                <a:solidFill>
                  <a:srgbClr val="000000"/>
                </a:solidFill>
              </a:rPr>
              <a:t>CONSERVAÇÃO DE ÁGUA E SOLO 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932484" y="3068639"/>
            <a:ext cx="2088174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000" b="1" dirty="0">
                <a:solidFill>
                  <a:srgbClr val="000000"/>
                </a:solidFill>
              </a:rPr>
              <a:t>USO RACIONAL DA ÁGUA 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1477107" y="1341438"/>
            <a:ext cx="2520462" cy="71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000" b="1" dirty="0">
                <a:solidFill>
                  <a:srgbClr val="FFFF00"/>
                </a:solidFill>
              </a:rPr>
              <a:t>GESTÃO DA OFERTA</a:t>
            </a: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4859215" y="1341438"/>
            <a:ext cx="2375389" cy="711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2000" b="1" dirty="0">
                <a:solidFill>
                  <a:srgbClr val="FFFF00"/>
                </a:solidFill>
              </a:rPr>
              <a:t>GESTÃO DA DEMANDA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1581150" y="260350"/>
            <a:ext cx="655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800" b="1" dirty="0">
                <a:solidFill>
                  <a:schemeClr val="bg2">
                    <a:lumMod val="10000"/>
                  </a:schemeClr>
                </a:solidFill>
              </a:rPr>
              <a:t>GESTÃO DE RECURSOS HÍDRICOS</a:t>
            </a:r>
          </a:p>
        </p:txBody>
      </p:sp>
      <p:sp>
        <p:nvSpPr>
          <p:cNvPr id="17419" name="AutoShape 11"/>
          <p:cNvSpPr>
            <a:spLocks noChangeArrowheads="1"/>
          </p:cNvSpPr>
          <p:nvPr/>
        </p:nvSpPr>
        <p:spPr bwMode="auto">
          <a:xfrm rot="10800000">
            <a:off x="3492013" y="4581526"/>
            <a:ext cx="1800957" cy="1152525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160 w 21600"/>
              <a:gd name="T13" fmla="*/ 12343 h 21600"/>
              <a:gd name="T14" fmla="*/ 19440 w 21600"/>
              <a:gd name="T15" fmla="*/ 18514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6171"/>
                </a:lnTo>
                <a:lnTo>
                  <a:pt x="8640" y="6171"/>
                </a:lnTo>
                <a:lnTo>
                  <a:pt x="8640" y="12343"/>
                </a:lnTo>
                <a:lnTo>
                  <a:pt x="4320" y="12343"/>
                </a:lnTo>
                <a:lnTo>
                  <a:pt x="4320" y="9257"/>
                </a:lnTo>
                <a:lnTo>
                  <a:pt x="0" y="15429"/>
                </a:lnTo>
                <a:lnTo>
                  <a:pt x="4320" y="21600"/>
                </a:lnTo>
                <a:lnTo>
                  <a:pt x="4320" y="18514"/>
                </a:lnTo>
                <a:lnTo>
                  <a:pt x="17280" y="18514"/>
                </a:lnTo>
                <a:lnTo>
                  <a:pt x="17280" y="21600"/>
                </a:lnTo>
                <a:lnTo>
                  <a:pt x="21600" y="15429"/>
                </a:lnTo>
                <a:lnTo>
                  <a:pt x="17280" y="9257"/>
                </a:lnTo>
                <a:lnTo>
                  <a:pt x="17280" y="12343"/>
                </a:lnTo>
                <a:lnTo>
                  <a:pt x="12960" y="12343"/>
                </a:lnTo>
                <a:lnTo>
                  <a:pt x="12960" y="6171"/>
                </a:lnTo>
                <a:lnTo>
                  <a:pt x="15120" y="6171"/>
                </a:lnTo>
                <a:lnTo>
                  <a:pt x="10800" y="0"/>
                </a:lnTo>
                <a:close/>
              </a:path>
            </a:pathLst>
          </a:custGeom>
          <a:solidFill>
            <a:srgbClr val="FFCC00">
              <a:alpha val="52156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17420" name="Text Box 12"/>
          <p:cNvSpPr txBox="1">
            <a:spLocks noChangeArrowheads="1"/>
          </p:cNvSpPr>
          <p:nvPr/>
        </p:nvSpPr>
        <p:spPr bwMode="auto">
          <a:xfrm>
            <a:off x="3779227" y="4724401"/>
            <a:ext cx="12250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000" i="1"/>
              <a:t>REÚSO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719572" y="1124744"/>
            <a:ext cx="7920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Política Nacional de Pagamento por Serviços Ambientais - PNPSA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11560" y="1689416"/>
            <a:ext cx="8136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Ao tratar da isenção de impostos não trata das </a:t>
            </a:r>
            <a:r>
              <a:rPr lang="pt-BR" b="1" dirty="0" smtClean="0"/>
              <a:t>aposentadorias especiais </a:t>
            </a:r>
            <a:r>
              <a:rPr lang="pt-BR" dirty="0" smtClean="0"/>
              <a:t>e das implicações a ela relacionadas. (Lei nº 8.212, de 24 de julho de 1991)</a:t>
            </a:r>
          </a:p>
          <a:p>
            <a:endParaRPr lang="pt-BR" dirty="0"/>
          </a:p>
          <a:p>
            <a:r>
              <a:rPr lang="pt-BR" b="1" dirty="0" smtClean="0"/>
              <a:t>O FFPSA </a:t>
            </a:r>
            <a:r>
              <a:rPr lang="pt-BR" dirty="0" smtClean="0"/>
              <a:t>deve ser um equalizador dos Pagamentos por Serviços Ambientais não podendo nunca substituir a iniciativa local, deve portanto se aplicado em caráter complementar onde já existe uma iniciativa local de pagamento dos serviços ambientais.</a:t>
            </a:r>
          </a:p>
          <a:p>
            <a:endParaRPr lang="pt-BR" dirty="0"/>
          </a:p>
          <a:p>
            <a:r>
              <a:rPr lang="pt-BR" dirty="0"/>
              <a:t>Previsão legal para uso dos recursos da cobrança:</a:t>
            </a:r>
          </a:p>
          <a:p>
            <a:r>
              <a:rPr lang="pt-BR" dirty="0" smtClean="0"/>
              <a:t>As </a:t>
            </a:r>
            <a:r>
              <a:rPr lang="pt-BR" dirty="0"/>
              <a:t>receitas oriundas da cobrança pelo uso dos recursos hídricos, de que trata a Lei 9.433, de 08 de janeiro de 1997, poderão ser destinados ao PSA que promova a conservação e a melhoria da quantidade e qualidade dos recursos hídricos, por decisão do comitê de bacia, devendo ser aplicados prioritariamente na bacia hidrográfica de origem, respeitado o previsto no plano de bacia. ( </a:t>
            </a:r>
            <a:r>
              <a:rPr lang="pt-BR" b="1" dirty="0" smtClean="0"/>
              <a:t>inserir)</a:t>
            </a:r>
            <a:endParaRPr lang="pt-BR" dirty="0"/>
          </a:p>
          <a:p>
            <a:endParaRPr lang="pt-BR" dirty="0" smtClean="0"/>
          </a:p>
        </p:txBody>
      </p:sp>
    </p:spTree>
    <p:extLst>
      <p:ext uri="{BB962C8B-B14F-4D97-AF65-F5344CB8AC3E}">
        <p14:creationId xmlns:p14="http://schemas.microsoft.com/office/powerpoint/2010/main" val="12178068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twi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434" y="4717058"/>
            <a:ext cx="1234470" cy="833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10" descr="youtub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80" y="4889315"/>
            <a:ext cx="1838900" cy="627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688549" y="5466710"/>
            <a:ext cx="2691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www.youtube.com/anagovbr</a:t>
            </a:r>
            <a:endParaRPr lang="pt-BR" sz="1600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1835696" y="5466710"/>
            <a:ext cx="2549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/>
              <a:t>www.twitter.com/anagovbr</a:t>
            </a:r>
            <a:endParaRPr lang="pt-BR" sz="1600" b="1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428625" y="1628800"/>
            <a:ext cx="8229600" cy="28083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2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pt-BR" sz="14000" b="1" dirty="0" smtClean="0">
                <a:latin typeface="Calibri" pitchFamily="34" charset="0"/>
                <a:cs typeface="Calibri" pitchFamily="34" charset="0"/>
              </a:rPr>
              <a:t>Obrigado!</a:t>
            </a:r>
            <a:endParaRPr lang="pt-BR" sz="14000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pt-BR" sz="8800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pt-BR" sz="8800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pt-BR" sz="10000" b="1" dirty="0" smtClean="0">
                <a:latin typeface="Calibri" pitchFamily="34" charset="0"/>
                <a:cs typeface="Calibri" pitchFamily="34" charset="0"/>
              </a:rPr>
              <a:t>Devanir Garcia dos Santos</a:t>
            </a:r>
            <a:endParaRPr lang="pt-BR" sz="10000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pt-BR" sz="8800" b="1" smtClean="0">
                <a:latin typeface="Calibri" pitchFamily="34" charset="0"/>
                <a:cs typeface="Calibri" pitchFamily="34" charset="0"/>
              </a:rPr>
              <a:t>Coordenador </a:t>
            </a:r>
            <a:r>
              <a:rPr lang="pt-BR" sz="8800" b="1" dirty="0" smtClean="0">
                <a:latin typeface="Calibri" pitchFamily="34" charset="0"/>
                <a:cs typeface="Calibri" pitchFamily="34" charset="0"/>
              </a:rPr>
              <a:t>de Implementação de Projetos Indutores</a:t>
            </a:r>
            <a:endParaRPr lang="pt-BR" sz="8800" b="1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pt-BR" sz="8800" b="1" dirty="0">
              <a:latin typeface="Calibri" pitchFamily="34" charset="0"/>
              <a:cs typeface="Calibri" pitchFamily="34" charset="0"/>
            </a:endParaRPr>
          </a:p>
          <a:p>
            <a:r>
              <a:rPr lang="pt-BR" sz="8800" b="1" dirty="0" smtClean="0">
                <a:latin typeface="Calibri" pitchFamily="34" charset="0"/>
              </a:rPr>
              <a:t>devanir@ana.gov.br  </a:t>
            </a:r>
            <a:r>
              <a:rPr lang="pt-BR" sz="8800" b="1" dirty="0">
                <a:latin typeface="Calibri" pitchFamily="34" charset="0"/>
              </a:rPr>
              <a:t>|  (+55) (61) 2109 </a:t>
            </a:r>
            <a:r>
              <a:rPr lang="pt-BR" sz="8800" b="1" dirty="0" smtClean="0">
                <a:latin typeface="Calibri" pitchFamily="34" charset="0"/>
              </a:rPr>
              <a:t>–5372</a:t>
            </a:r>
            <a:endParaRPr lang="pt-BR" sz="8800" b="1" dirty="0">
              <a:latin typeface="Calibri" pitchFamily="34" charset="0"/>
            </a:endParaRPr>
          </a:p>
          <a:p>
            <a:endParaRPr lang="pt-BR" sz="8800" b="1" dirty="0">
              <a:solidFill>
                <a:srgbClr val="00206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pt-BR" sz="10000" b="1" dirty="0" smtClean="0">
                <a:latin typeface="Calibri" pitchFamily="34" charset="0"/>
                <a:cs typeface="Calibri" pitchFamily="34" charset="0"/>
              </a:rPr>
              <a:t>www.ana.gov.br</a:t>
            </a:r>
            <a:endParaRPr lang="pt-BR" sz="10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541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BACIA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7667"/>
            <a:ext cx="9684568" cy="711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395654" y="0"/>
            <a:ext cx="8458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/>
          <a:lstStyle/>
          <a:p>
            <a:pPr algn="r"/>
            <a:r>
              <a:rPr lang="pt-BR">
                <a:solidFill>
                  <a:schemeClr val="tx2"/>
                </a:solidFill>
              </a:rPr>
              <a:t>		A </a:t>
            </a:r>
            <a:r>
              <a:rPr lang="pt-BR">
                <a:solidFill>
                  <a:srgbClr val="CC0000"/>
                </a:solidFill>
              </a:rPr>
              <a:t>quantidade </a:t>
            </a:r>
            <a:r>
              <a:rPr lang="pt-BR">
                <a:solidFill>
                  <a:schemeClr val="tx2"/>
                </a:solidFill>
              </a:rPr>
              <a:t>e a </a:t>
            </a:r>
            <a:r>
              <a:rPr lang="pt-BR">
                <a:solidFill>
                  <a:srgbClr val="CC0000"/>
                </a:solidFill>
              </a:rPr>
              <a:t>qualidade da água </a:t>
            </a:r>
            <a:r>
              <a:rPr lang="pt-BR">
                <a:solidFill>
                  <a:schemeClr val="tx2"/>
                </a:solidFill>
              </a:rPr>
              <a:t>de cada manancial estão relacionadas à geologia, ao relevo, ao tipo de solo, ao clima, ao tipo e quantidade de cobertura vegetal e ao grau e tipo de atividade antrópica </a:t>
            </a:r>
            <a:r>
              <a:rPr lang="pt-BR">
                <a:solidFill>
                  <a:schemeClr val="bg1"/>
                </a:solidFill>
              </a:rPr>
              <a:t>existentes </a:t>
            </a:r>
            <a:r>
              <a:rPr lang="pt-BR">
                <a:solidFill>
                  <a:schemeClr val="tx2"/>
                </a:solidFill>
              </a:rPr>
              <a:t>na </a:t>
            </a:r>
            <a:r>
              <a:rPr lang="pt-BR">
                <a:solidFill>
                  <a:srgbClr val="CC0000"/>
                </a:solidFill>
              </a:rPr>
              <a:t>bacia hidrográfica</a:t>
            </a:r>
            <a:r>
              <a:rPr lang="pt-BR">
                <a:solidFill>
                  <a:schemeClr val="tx2"/>
                </a:solidFill>
              </a:rPr>
              <a:t>, onde ele está inserido.</a:t>
            </a: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28600" y="5105401"/>
            <a:ext cx="8534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pt-BR" sz="2400" b="1">
                <a:solidFill>
                  <a:srgbClr val="FFFFFF"/>
                </a:solidFill>
                <a:latin typeface="Comic Sans MS" pitchFamily="66" charset="0"/>
              </a:rPr>
              <a:t> A Água, como resultado das interações do clima, dos recursos naturais e das atividades humanas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pag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" y="1577974"/>
            <a:ext cx="9144000" cy="4816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381000" y="1196975"/>
            <a:ext cx="8763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sz="2200" b="1" dirty="0">
                <a:solidFill>
                  <a:schemeClr val="accent2"/>
                </a:solidFill>
                <a:latin typeface="Comic Sans MS" pitchFamily="66" charset="0"/>
              </a:rPr>
              <a:t>Os agro e ecossistemas são fundamentais para </a:t>
            </a:r>
          </a:p>
          <a:p>
            <a:pPr algn="ctr" eaLnBrk="1" hangingPunct="1"/>
            <a:r>
              <a:rPr lang="pt-BR" sz="2200" b="1" dirty="0">
                <a:solidFill>
                  <a:schemeClr val="accent2"/>
                </a:solidFill>
                <a:latin typeface="Comic Sans MS" pitchFamily="66" charset="0"/>
              </a:rPr>
              <a:t>a manutenção e a revitalização de </a:t>
            </a:r>
            <a:r>
              <a:rPr lang="pt-BR" sz="2200" b="1" dirty="0" err="1">
                <a:solidFill>
                  <a:schemeClr val="accent2"/>
                </a:solidFill>
                <a:latin typeface="Comic Sans MS" pitchFamily="66" charset="0"/>
              </a:rPr>
              <a:t>aqüíferos</a:t>
            </a:r>
            <a:r>
              <a:rPr lang="pt-BR" sz="2200" b="1" dirty="0">
                <a:solidFill>
                  <a:schemeClr val="accent2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1403649" y="188914"/>
            <a:ext cx="7056784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600" b="1" dirty="0">
                <a:solidFill>
                  <a:schemeClr val="bg2">
                    <a:lumMod val="10000"/>
                  </a:schemeClr>
                </a:solidFill>
                <a:latin typeface="Comic Sans MS" pitchFamily="66" charset="0"/>
              </a:rPr>
              <a:t>Relevância do Espaço Rural no Contexto Hidrológico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4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1"/>
            <a:ext cx="5202116" cy="993775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pt-BR" sz="2800" b="1" dirty="0" smtClean="0">
                <a:solidFill>
                  <a:schemeClr val="tx1">
                    <a:lumMod val="75000"/>
                  </a:schemeClr>
                </a:solidFill>
              </a:rPr>
              <a:t>Práticas conservacionistas de caráter vegetativo</a:t>
            </a:r>
            <a:endParaRPr lang="pt-BR" sz="2800" dirty="0" smtClean="0">
              <a:solidFill>
                <a:schemeClr val="tx1">
                  <a:lumMod val="75000"/>
                </a:schemeClr>
              </a:solidFill>
            </a:endParaRP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5508382" y="2060575"/>
            <a:ext cx="215997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3200" i="1"/>
          </a:p>
        </p:txBody>
      </p:sp>
      <p:sp>
        <p:nvSpPr>
          <p:cNvPr id="21509" name="Text Box 6"/>
          <p:cNvSpPr txBox="1">
            <a:spLocks noChangeArrowheads="1"/>
          </p:cNvSpPr>
          <p:nvPr/>
        </p:nvSpPr>
        <p:spPr bwMode="auto">
          <a:xfrm>
            <a:off x="539262" y="3644900"/>
            <a:ext cx="2376854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3200" i="1"/>
          </a:p>
        </p:txBody>
      </p:sp>
      <p:sp>
        <p:nvSpPr>
          <p:cNvPr id="21510" name="Text Box 7"/>
          <p:cNvSpPr txBox="1">
            <a:spLocks noChangeArrowheads="1"/>
          </p:cNvSpPr>
          <p:nvPr/>
        </p:nvSpPr>
        <p:spPr bwMode="auto">
          <a:xfrm>
            <a:off x="539262" y="5373689"/>
            <a:ext cx="216144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sz="3200" i="1"/>
          </a:p>
        </p:txBody>
      </p:sp>
      <p:pic>
        <p:nvPicPr>
          <p:cNvPr id="21512" name="Picture 10" descr="Imagem0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34" y="1222375"/>
            <a:ext cx="3241431" cy="2432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11"/>
          <p:cNvSpPr txBox="1">
            <a:spLocks noChangeArrowheads="1"/>
          </p:cNvSpPr>
          <p:nvPr/>
        </p:nvSpPr>
        <p:spPr bwMode="auto">
          <a:xfrm>
            <a:off x="4788024" y="404664"/>
            <a:ext cx="43051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1"/>
            <a:r>
              <a:rPr lang="pt-BR" sz="2400" b="1" dirty="0" smtClean="0">
                <a:solidFill>
                  <a:schemeClr val="tx1">
                    <a:lumMod val="50000"/>
                  </a:schemeClr>
                </a:solidFill>
              </a:rPr>
              <a:t>Manutenção de Florestas e Reflorestamento</a:t>
            </a:r>
            <a:endParaRPr lang="pt-BR" sz="24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2530" name="Picture 2" descr="F:\Pipiripau\Fotos\IMG_0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130" y="4077072"/>
            <a:ext cx="3127782" cy="2336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F:\Pipiripau\Fotos\IMG_05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934619"/>
            <a:ext cx="3250707" cy="242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Espaço Reservado para Conteúdo 2"/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86877"/>
            <a:ext cx="3368916" cy="2516289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Text Box 2"/>
          <p:cNvSpPr txBox="1">
            <a:spLocks noChangeArrowheads="1"/>
          </p:cNvSpPr>
          <p:nvPr/>
        </p:nvSpPr>
        <p:spPr bwMode="auto">
          <a:xfrm>
            <a:off x="383931" y="1"/>
            <a:ext cx="8760069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ESQUEMA CONCEITUAL DE UMA </a:t>
            </a:r>
          </a:p>
          <a:p>
            <a:pPr>
              <a:spcBef>
                <a:spcPct val="50000"/>
              </a:spcBef>
              <a:defRPr/>
            </a:pPr>
            <a:r>
              <a:rPr lang="pt-BR" sz="20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ÁREA RIPÁRIA</a:t>
            </a:r>
          </a:p>
          <a:p>
            <a:pPr algn="r">
              <a:spcBef>
                <a:spcPct val="50000"/>
              </a:spcBef>
              <a:defRPr/>
            </a:pPr>
            <a:r>
              <a:rPr lang="pt-BR" sz="12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</a:rPr>
              <a:t>(Modificado a partir de LIKENS, 1992)</a:t>
            </a:r>
          </a:p>
        </p:txBody>
      </p:sp>
      <p:pic>
        <p:nvPicPr>
          <p:cNvPr id="1134595" name="Picture 3" descr="ma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9144000" cy="5184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459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5" y="0"/>
            <a:ext cx="5904656" cy="777875"/>
          </a:xfrm>
        </p:spPr>
        <p:txBody>
          <a:bodyPr/>
          <a:lstStyle/>
          <a:p>
            <a:r>
              <a:rPr lang="pt-BR" dirty="0"/>
              <a:t>Nascente</a:t>
            </a:r>
          </a:p>
        </p:txBody>
      </p:sp>
      <p:pic>
        <p:nvPicPr>
          <p:cNvPr id="297987" name="Picture 3" descr="nascente_0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8706" y="1124744"/>
            <a:ext cx="6915274" cy="50080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988" name="Text Box 4"/>
          <p:cNvSpPr txBox="1">
            <a:spLocks noChangeArrowheads="1"/>
          </p:cNvSpPr>
          <p:nvPr/>
        </p:nvSpPr>
        <p:spPr bwMode="auto">
          <a:xfrm>
            <a:off x="519113" y="631031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endParaRPr lang="pt-BR" sz="20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sp>
        <p:nvSpPr>
          <p:cNvPr id="297989" name="Text Box 5"/>
          <p:cNvSpPr txBox="1">
            <a:spLocks noChangeArrowheads="1"/>
          </p:cNvSpPr>
          <p:nvPr/>
        </p:nvSpPr>
        <p:spPr bwMode="auto">
          <a:xfrm>
            <a:off x="192088" y="6402388"/>
            <a:ext cx="17732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pt-BR" sz="1400">
                <a:effectLst>
                  <a:outerShdw blurRad="38100" dist="38100" dir="2700000" algn="tl">
                    <a:srgbClr val="FFFFFF"/>
                  </a:outerShdw>
                </a:effectLst>
              </a:rPr>
              <a:t>DAVIDE et al. (2004)</a:t>
            </a:r>
          </a:p>
        </p:txBody>
      </p:sp>
    </p:spTree>
    <p:extLst>
      <p:ext uri="{BB962C8B-B14F-4D97-AF65-F5344CB8AC3E}">
        <p14:creationId xmlns:p14="http://schemas.microsoft.com/office/powerpoint/2010/main" val="17692524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Personalizada 2">
      <a:dk1>
        <a:srgbClr val="234171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scritório Clássico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Tema ANA">
    <a:dk1>
      <a:srgbClr val="1F497D"/>
    </a:dk1>
    <a:lt1>
      <a:sysClr val="window" lastClr="FFFFFF"/>
    </a:lt1>
    <a:dk2>
      <a:srgbClr val="1F497D"/>
    </a:dk2>
    <a:lt2>
      <a:srgbClr val="EEECE1"/>
    </a:lt2>
    <a:accent1>
      <a:srgbClr val="1F497D"/>
    </a:accent1>
    <a:accent2>
      <a:srgbClr val="C0504D"/>
    </a:accent2>
    <a:accent3>
      <a:srgbClr val="92D050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Tema ANA">
    <a:dk1>
      <a:srgbClr val="1F497D"/>
    </a:dk1>
    <a:lt1>
      <a:sysClr val="window" lastClr="FFFFFF"/>
    </a:lt1>
    <a:dk2>
      <a:srgbClr val="1F497D"/>
    </a:dk2>
    <a:lt2>
      <a:srgbClr val="EEECE1"/>
    </a:lt2>
    <a:accent1>
      <a:srgbClr val="1F497D"/>
    </a:accent1>
    <a:accent2>
      <a:srgbClr val="C0504D"/>
    </a:accent2>
    <a:accent3>
      <a:srgbClr val="92D050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Tema ANA">
    <a:dk1>
      <a:srgbClr val="1F497D"/>
    </a:dk1>
    <a:lt1>
      <a:sysClr val="window" lastClr="FFFFFF"/>
    </a:lt1>
    <a:dk2>
      <a:srgbClr val="1F497D"/>
    </a:dk2>
    <a:lt2>
      <a:srgbClr val="EEECE1"/>
    </a:lt2>
    <a:accent1>
      <a:srgbClr val="1F497D"/>
    </a:accent1>
    <a:accent2>
      <a:srgbClr val="C0504D"/>
    </a:accent2>
    <a:accent3>
      <a:srgbClr val="92D050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3281</TotalTime>
  <Words>1894</Words>
  <Application>Microsoft Office PowerPoint</Application>
  <PresentationFormat>Apresentação na tela (4:3)</PresentationFormat>
  <Paragraphs>288</Paragraphs>
  <Slides>41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4</vt:i4>
      </vt:variant>
      <vt:variant>
        <vt:lpstr>Títulos de slides</vt:lpstr>
      </vt:variant>
      <vt:variant>
        <vt:i4>41</vt:i4>
      </vt:variant>
    </vt:vector>
  </HeadingPairs>
  <TitlesOfParts>
    <vt:vector size="55" baseType="lpstr">
      <vt:lpstr>Arial</vt:lpstr>
      <vt:lpstr>Arial Black</vt:lpstr>
      <vt:lpstr>Calibri</vt:lpstr>
      <vt:lpstr>Comic Sans MS</vt:lpstr>
      <vt:lpstr>Symbol</vt:lpstr>
      <vt:lpstr>Tahoma</vt:lpstr>
      <vt:lpstr>Times New Roman</vt:lpstr>
      <vt:lpstr>Verdana</vt:lpstr>
      <vt:lpstr>Wingdings</vt:lpstr>
      <vt:lpstr>Tema do Office</vt:lpstr>
      <vt:lpstr>Paint Shop Pro Image</vt:lpstr>
      <vt:lpstr>Imagem de bitmap</vt:lpstr>
      <vt:lpstr>CorelDRAW</vt:lpstr>
      <vt:lpstr>Foto do Photo Editor</vt:lpstr>
      <vt:lpstr>Apresentação do PowerPoint</vt:lpstr>
      <vt:lpstr>Agência Nacional de Águas</vt:lpstr>
      <vt:lpstr>Apresentação do PowerPoint</vt:lpstr>
      <vt:lpstr>Apresentação do PowerPoint</vt:lpstr>
      <vt:lpstr>Apresentação do PowerPoint</vt:lpstr>
      <vt:lpstr>Apresentação do PowerPoint</vt:lpstr>
      <vt:lpstr>Práticas conservacionistas de caráter vegetativo</vt:lpstr>
      <vt:lpstr>Apresentação do PowerPoint</vt:lpstr>
      <vt:lpstr>Nascente</vt:lpstr>
      <vt:lpstr>Apresentação do PowerPoint</vt:lpstr>
      <vt:lpstr>Práticas conservacionistas de caráter vegetativo</vt:lpstr>
      <vt:lpstr>Apresentação do PowerPoint</vt:lpstr>
      <vt:lpstr>Práticas conservacionistas de caráter mecânico </vt:lpstr>
      <vt:lpstr>Apresentação do PowerPoint</vt:lpstr>
      <vt:lpstr>Apresentação do PowerPoint</vt:lpstr>
      <vt:lpstr> Práticas conservacionistas de caráter mecânico</vt:lpstr>
      <vt:lpstr> Práticas conservacionistas de caráter mecânico </vt:lpstr>
      <vt:lpstr>Apresentação do PowerPoint</vt:lpstr>
      <vt:lpstr>Apresentação do PowerPoint</vt:lpstr>
      <vt:lpstr>Apresentação do PowerPoint</vt:lpstr>
      <vt:lpstr>Serviços Ecossistêmicos /                 Serviços Ambientais</vt:lpstr>
      <vt:lpstr>Apresentação do PowerPoint</vt:lpstr>
      <vt:lpstr>Programa de Melhoria da Qualidade e da Quantidade de Água em Mananciais, através do Incentivo Financeiro aos Produtores:  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IV Congresso</vt:lpstr>
      <vt:lpstr>Apresentação do PowerPoint</vt:lpstr>
      <vt:lpstr>Site do Programa Produtor de Água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Agência Nacional de Águas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Devanir Garcia dos Santos</cp:lastModifiedBy>
  <cp:revision>197</cp:revision>
  <cp:lastPrinted>2012-06-22T19:10:21Z</cp:lastPrinted>
  <dcterms:created xsi:type="dcterms:W3CDTF">2012-05-16T17:36:24Z</dcterms:created>
  <dcterms:modified xsi:type="dcterms:W3CDTF">2015-06-23T12:55:17Z</dcterms:modified>
</cp:coreProperties>
</file>