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21B87-6898-45B2-AC5F-143E7E290BFD}" type="datetimeFigureOut">
              <a:rPr lang="pt-BR" smtClean="0"/>
              <a:t>24/09/2024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66F17-BCF8-4AC4-A48E-AD4A509B2B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5728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21B87-6898-45B2-AC5F-143E7E290BFD}" type="datetimeFigureOut">
              <a:rPr lang="pt-BR" smtClean="0"/>
              <a:t>24/09/2024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66F17-BCF8-4AC4-A48E-AD4A509B2B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7292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21B87-6898-45B2-AC5F-143E7E290BFD}" type="datetimeFigureOut">
              <a:rPr lang="pt-BR" smtClean="0"/>
              <a:t>24/09/2024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66F17-BCF8-4AC4-A48E-AD4A509B2B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8879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21B87-6898-45B2-AC5F-143E7E290BFD}" type="datetimeFigureOut">
              <a:rPr lang="pt-BR" smtClean="0"/>
              <a:t>24/09/2024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66F17-BCF8-4AC4-A48E-AD4A509B2B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8446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21B87-6898-45B2-AC5F-143E7E290BFD}" type="datetimeFigureOut">
              <a:rPr lang="pt-BR" smtClean="0"/>
              <a:t>24/09/2024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66F17-BCF8-4AC4-A48E-AD4A509B2B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4219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21B87-6898-45B2-AC5F-143E7E290BFD}" type="datetimeFigureOut">
              <a:rPr lang="pt-BR" smtClean="0"/>
              <a:t>24/09/2024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66F17-BCF8-4AC4-A48E-AD4A509B2B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8062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21B87-6898-45B2-AC5F-143E7E290BFD}" type="datetimeFigureOut">
              <a:rPr lang="pt-BR" smtClean="0"/>
              <a:t>24/09/2024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66F17-BCF8-4AC4-A48E-AD4A509B2B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1040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21B87-6898-45B2-AC5F-143E7E290BFD}" type="datetimeFigureOut">
              <a:rPr lang="pt-BR" smtClean="0"/>
              <a:t>24/09/2024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66F17-BCF8-4AC4-A48E-AD4A509B2B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5804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21B87-6898-45B2-AC5F-143E7E290BFD}" type="datetimeFigureOut">
              <a:rPr lang="pt-BR" smtClean="0"/>
              <a:t>24/09/2024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66F17-BCF8-4AC4-A48E-AD4A509B2B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3882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21B87-6898-45B2-AC5F-143E7E290BFD}" type="datetimeFigureOut">
              <a:rPr lang="pt-BR" smtClean="0"/>
              <a:t>24/09/2024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66F17-BCF8-4AC4-A48E-AD4A509B2B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4959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21B87-6898-45B2-AC5F-143E7E290BFD}" type="datetimeFigureOut">
              <a:rPr lang="pt-BR" smtClean="0"/>
              <a:t>24/09/2024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66F17-BCF8-4AC4-A48E-AD4A509B2B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5133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721B87-6898-45B2-AC5F-143E7E290BFD}" type="datetimeFigureOut">
              <a:rPr lang="pt-BR" smtClean="0"/>
              <a:t>24/09/2024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866F17-BCF8-4AC4-A48E-AD4A509B2B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1244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44583" y="744583"/>
            <a:ext cx="10724606" cy="627017"/>
          </a:xfrm>
        </p:spPr>
        <p:txBody>
          <a:bodyPr>
            <a:normAutofit/>
          </a:bodyPr>
          <a:lstStyle/>
          <a:p>
            <a:r>
              <a:rPr lang="pt-BR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SENADO FEDERAL – COMISSÃO DE ASSUNTOS ECONÔMICOS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44583" y="2259873"/>
            <a:ext cx="10861263" cy="3357155"/>
          </a:xfrm>
        </p:spPr>
        <p:txBody>
          <a:bodyPr/>
          <a:lstStyle/>
          <a:p>
            <a:r>
              <a:rPr lang="pt-BR" b="1" dirty="0">
                <a:solidFill>
                  <a:schemeClr val="bg1"/>
                </a:solidFill>
              </a:rPr>
              <a:t>PROJET0 DE LEI COMPLEMENTAR </a:t>
            </a:r>
          </a:p>
          <a:p>
            <a:r>
              <a:rPr lang="pt-BR" b="1" dirty="0">
                <a:solidFill>
                  <a:schemeClr val="bg1"/>
                </a:solidFill>
              </a:rPr>
              <a:t>68/2024 </a:t>
            </a:r>
          </a:p>
          <a:p>
            <a:endParaRPr lang="pt-BR" b="1" dirty="0">
              <a:solidFill>
                <a:schemeClr val="bg1"/>
              </a:solidFill>
            </a:endParaRPr>
          </a:p>
          <a:p>
            <a:r>
              <a:rPr lang="pt-BR" b="1" dirty="0">
                <a:solidFill>
                  <a:schemeClr val="bg1"/>
                </a:solidFill>
              </a:rPr>
              <a:t>  PLANOS DE ASSISTÊNCIA À SAÚDE SOB A MODALIDADE DE AUTOGESTÃO</a:t>
            </a:r>
          </a:p>
          <a:p>
            <a:endParaRPr lang="pt-BR" b="1" dirty="0">
              <a:solidFill>
                <a:schemeClr val="bg1"/>
              </a:solidFill>
            </a:endParaRPr>
          </a:p>
          <a:p>
            <a:r>
              <a:rPr lang="pt-BR" dirty="0">
                <a:solidFill>
                  <a:srgbClr val="002060"/>
                </a:solidFill>
              </a:rPr>
              <a:t>     </a:t>
            </a:r>
            <a:endParaRPr lang="pt-BR" b="1" dirty="0">
              <a:solidFill>
                <a:schemeClr val="bg1"/>
              </a:solidFill>
            </a:endParaRPr>
          </a:p>
          <a:p>
            <a:pPr algn="l"/>
            <a:endParaRPr lang="pt-BR" dirty="0">
              <a:solidFill>
                <a:srgbClr val="002060"/>
              </a:solidFill>
            </a:endParaRPr>
          </a:p>
        </p:txBody>
      </p:sp>
      <p:sp>
        <p:nvSpPr>
          <p:cNvPr id="4" name="Seta para a Direita 3"/>
          <p:cNvSpPr/>
          <p:nvPr/>
        </p:nvSpPr>
        <p:spPr>
          <a:xfrm>
            <a:off x="984738" y="3699803"/>
            <a:ext cx="407964" cy="2532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042" y="4641757"/>
            <a:ext cx="420660" cy="286537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1505243" y="4558962"/>
            <a:ext cx="8804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chemeClr val="bg1"/>
                </a:solidFill>
              </a:rPr>
              <a:t>ENTIDADES FECHADAS DE PREVIDÊNCIA COMPLEMENTAR - EFPC</a:t>
            </a:r>
          </a:p>
          <a:p>
            <a:endParaRPr lang="pt-BR" dirty="0"/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322" y="201842"/>
            <a:ext cx="734876" cy="658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6524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9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animBg="1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295423"/>
            <a:ext cx="9144000" cy="562706"/>
          </a:xfrm>
        </p:spPr>
        <p:txBody>
          <a:bodyPr>
            <a:normAutofit/>
          </a:bodyPr>
          <a:lstStyle/>
          <a:p>
            <a:r>
              <a:rPr lang="pt-BR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COMISSÃO DE REPRESENTAÇÃO PARLAMENTAR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61182" y="970671"/>
            <a:ext cx="11029070" cy="5472331"/>
          </a:xfrm>
        </p:spPr>
        <p:txBody>
          <a:bodyPr/>
          <a:lstStyle/>
          <a:p>
            <a:r>
              <a:rPr lang="pt-BR" b="1" dirty="0">
                <a:solidFill>
                  <a:schemeClr val="bg1"/>
                </a:solidFill>
              </a:rPr>
              <a:t>PLP 68/2024</a:t>
            </a:r>
          </a:p>
          <a:p>
            <a:r>
              <a:rPr lang="pt-BR" b="1" dirty="0">
                <a:solidFill>
                  <a:schemeClr val="bg1"/>
                </a:solidFill>
              </a:rPr>
              <a:t>CAPÍTULO II – DOS  SERVIÇOS  FINANCEIROS</a:t>
            </a:r>
          </a:p>
          <a:p>
            <a:pPr algn="just"/>
            <a:endParaRPr lang="pt-BR" dirty="0">
              <a:solidFill>
                <a:schemeClr val="bg1"/>
              </a:solidFill>
            </a:endParaRPr>
          </a:p>
          <a:p>
            <a:pPr algn="just"/>
            <a:r>
              <a:rPr lang="pt-BR" b="1" dirty="0">
                <a:solidFill>
                  <a:schemeClr val="bg1"/>
                </a:solidFill>
              </a:rPr>
              <a:t>Art. 217. Para fins de determinação da base de cálculo, na previdência complementar, aberta </a:t>
            </a:r>
            <a:r>
              <a:rPr lang="pt-BR" b="1" dirty="0">
                <a:solidFill>
                  <a:srgbClr val="FF0000"/>
                </a:solidFill>
              </a:rPr>
              <a:t>e fechada</a:t>
            </a:r>
            <a:r>
              <a:rPr lang="pt-BR" b="1" dirty="0">
                <a:solidFill>
                  <a:schemeClr val="bg1"/>
                </a:solidFill>
              </a:rPr>
              <a:t>, de que trata o inciso XIII do caput do art. 177 desta Lei Complementar e no seguro de pessoas com cobertura por sobrevivência.</a:t>
            </a:r>
          </a:p>
          <a:p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661182" y="3953022"/>
            <a:ext cx="11043138" cy="22508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/>
              <a:t>PROPOSTA: RETIRAR DO TEXTO A EXPRESSÃO “E FECHADA” EM DESTAQUE NO TEXTO.</a:t>
            </a:r>
          </a:p>
          <a:p>
            <a:pPr algn="ctr"/>
            <a:endParaRPr lang="pt-BR" sz="2000" b="1" dirty="0"/>
          </a:p>
          <a:p>
            <a:r>
              <a:rPr lang="pt-BR" sz="2000" b="1" dirty="0"/>
              <a:t>JUSTIFICATIVAS: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2000" b="1" dirty="0"/>
              <a:t>AJUSTE REDACIONAL PARA ADEQUAÇÃO DESTE ARTIGO AO ARTIGO 26, QUE RETIRA AS ENTIDADES FECHADAS DE PREVIDÊNCIA COMPLEMENTAR DA BASE TRIBUTÁRIA DO IBS E DA CBS.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2000" b="1" dirty="0"/>
              <a:t>AS EFPC SÃO IMPEDIDAS POR LEI DE EXERCEREM SERVIÇOS FINANCEIROS, DE ACORDO COM O ARTIGO 32, PARÁGRAFO ÚNICO DA LEI COMPLEMENTAR nº 109, DE 29 DE MAIO DE 2001.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588" y="295423"/>
            <a:ext cx="853514" cy="6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565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496390"/>
            <a:ext cx="9144000" cy="479646"/>
          </a:xfrm>
        </p:spPr>
        <p:txBody>
          <a:bodyPr>
            <a:normAutofit/>
          </a:bodyPr>
          <a:lstStyle/>
          <a:p>
            <a:r>
              <a:rPr lang="pt-BR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COMISSÃO DE REPRESENTAÇÃO PARLAMENTAR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29175" y="1081870"/>
            <a:ext cx="10733650" cy="5373856"/>
          </a:xfrm>
        </p:spPr>
        <p:txBody>
          <a:bodyPr/>
          <a:lstStyle/>
          <a:p>
            <a:endParaRPr lang="pt-BR" dirty="0">
              <a:solidFill>
                <a:schemeClr val="bg1"/>
              </a:solidFill>
            </a:endParaRPr>
          </a:p>
          <a:p>
            <a:r>
              <a:rPr lang="pt-BR" b="1" dirty="0">
                <a:solidFill>
                  <a:schemeClr val="bg1"/>
                </a:solidFill>
              </a:rPr>
              <a:t>PLP 68/2024</a:t>
            </a:r>
          </a:p>
          <a:p>
            <a:pPr algn="just"/>
            <a:endParaRPr lang="pt-BR" b="1" dirty="0">
              <a:solidFill>
                <a:schemeClr val="bg1"/>
              </a:solidFill>
            </a:endParaRPr>
          </a:p>
          <a:p>
            <a:pPr algn="just"/>
            <a:r>
              <a:rPr lang="pt-BR" b="1" dirty="0">
                <a:solidFill>
                  <a:schemeClr val="bg1"/>
                </a:solidFill>
              </a:rPr>
              <a:t>Art. 221. As sociedades seguradoras, </a:t>
            </a:r>
            <a:r>
              <a:rPr lang="pt-BR" b="1" dirty="0" err="1">
                <a:solidFill>
                  <a:schemeClr val="bg1"/>
                </a:solidFill>
              </a:rPr>
              <a:t>resseguradores</a:t>
            </a:r>
            <a:r>
              <a:rPr lang="pt-BR" b="1" dirty="0">
                <a:solidFill>
                  <a:schemeClr val="bg1"/>
                </a:solidFill>
              </a:rPr>
              <a:t>, entidades  abertas </a:t>
            </a:r>
            <a:r>
              <a:rPr lang="pt-BR" b="1" dirty="0">
                <a:solidFill>
                  <a:srgbClr val="FF0000"/>
                </a:solidFill>
              </a:rPr>
              <a:t>e fechadas </a:t>
            </a:r>
            <a:r>
              <a:rPr lang="pt-BR" b="1" dirty="0">
                <a:solidFill>
                  <a:schemeClr val="bg1"/>
                </a:solidFill>
              </a:rPr>
              <a:t>de previdência complementar e sociedades de capitalização deverão apresentar, na forma do regulamento, a título de obrigação acessória, as seguintes informações:</a:t>
            </a:r>
          </a:p>
          <a:p>
            <a:pPr algn="just"/>
            <a:r>
              <a:rPr lang="pt-BR" dirty="0">
                <a:solidFill>
                  <a:schemeClr val="bg1"/>
                </a:solidFill>
              </a:rPr>
              <a:t>(...)</a:t>
            </a:r>
          </a:p>
          <a:p>
            <a:pPr algn="just"/>
            <a:endParaRPr lang="pt-BR" dirty="0">
              <a:solidFill>
                <a:schemeClr val="bg1"/>
              </a:solidFill>
            </a:endParaRPr>
          </a:p>
          <a:p>
            <a:pPr algn="just"/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858129" y="4101737"/>
            <a:ext cx="10522634" cy="26929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  <a:p>
            <a:pPr algn="ctr"/>
            <a:endParaRPr lang="pt-BR" dirty="0"/>
          </a:p>
          <a:p>
            <a:pPr algn="ctr"/>
            <a:endParaRPr lang="pt-BR" sz="2000" b="1" dirty="0"/>
          </a:p>
          <a:p>
            <a:pPr algn="ctr"/>
            <a:r>
              <a:rPr lang="pt-BR" sz="2000" b="1" dirty="0"/>
              <a:t>PROPOSTA: RETIRAR A EXPRESSÃO “E FECHADAS”, EM DESTAQUE NO TEXTO.</a:t>
            </a:r>
          </a:p>
          <a:p>
            <a:pPr algn="ctr"/>
            <a:endParaRPr lang="pt-BR" sz="2000" b="1" dirty="0"/>
          </a:p>
          <a:p>
            <a:r>
              <a:rPr lang="pt-BR" sz="2000" b="1" dirty="0"/>
              <a:t>JUSTIFICATIVAS: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2000" b="1" dirty="0"/>
              <a:t>AJUSTE REDACIONAL PARA ADEQUAÇÃO DESTE ARTIGO AO ARTIGO 26, QUE RETIRA AS ENTIDADES FECHADAS DE PREVIDÊNCIA COMPLEMENTAR DA BASE TRIBUTÁRIA DO IBS E DA CBS.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2000" b="1" dirty="0"/>
              <a:t>PELO ARTIGO 26, NÃO HÁ OBRIGAÇÃO PRINCIPAL PARA AS EFPC. LOGO, A OBRIGAÇÃO ACESSÓRIA É INEXISTENTE.</a:t>
            </a:r>
          </a:p>
          <a:p>
            <a:pPr algn="ctr"/>
            <a:endParaRPr lang="pt-BR" sz="2000" b="1" dirty="0"/>
          </a:p>
          <a:p>
            <a:pPr algn="ctr"/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898" y="390556"/>
            <a:ext cx="853514" cy="6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137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450167"/>
            <a:ext cx="9144000" cy="534571"/>
          </a:xfrm>
        </p:spPr>
        <p:txBody>
          <a:bodyPr>
            <a:normAutofit/>
          </a:bodyPr>
          <a:lstStyle/>
          <a:p>
            <a:r>
              <a:rPr lang="pt-BR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COMISSÃO DE REPRESENTAÇÃO PARLAMENTAR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58129" y="1223889"/>
            <a:ext cx="10494499" cy="5359791"/>
          </a:xfrm>
        </p:spPr>
        <p:txBody>
          <a:bodyPr>
            <a:normAutofit lnSpcReduction="10000"/>
          </a:bodyPr>
          <a:lstStyle/>
          <a:p>
            <a:r>
              <a:rPr lang="pt-BR" b="1" dirty="0">
                <a:solidFill>
                  <a:schemeClr val="bg1"/>
                </a:solidFill>
              </a:rPr>
              <a:t>PLP 68/2024</a:t>
            </a:r>
          </a:p>
          <a:p>
            <a:pPr algn="just"/>
            <a:r>
              <a:rPr lang="pt-BR" b="1" dirty="0">
                <a:solidFill>
                  <a:schemeClr val="bg1"/>
                </a:solidFill>
              </a:rPr>
              <a:t>          Aderência ao art. 26, § 9°, de não incidência dos tributos sobre os planos de saúde na modalidade de autogestão e entidades fechadas de previdência complementar, sem fins lucrativos.</a:t>
            </a:r>
          </a:p>
          <a:p>
            <a:pPr algn="just"/>
            <a:r>
              <a:rPr lang="pt-BR" b="1" dirty="0">
                <a:solidFill>
                  <a:schemeClr val="bg1"/>
                </a:solidFill>
              </a:rPr>
              <a:t>         Aderência à Lei Complementar n° 109/2001 – Art. 69 § 1° que dispõe que sobre as contribuições para previdência complementar não incidem tributação e contribuições de qualquer natureza.</a:t>
            </a:r>
          </a:p>
          <a:p>
            <a:pPr algn="just"/>
            <a:r>
              <a:rPr lang="pt-BR" b="1" dirty="0">
                <a:solidFill>
                  <a:schemeClr val="bg1"/>
                </a:solidFill>
              </a:rPr>
              <a:t>        As atividades dessas entidades não constituem fato gerador de tributação.</a:t>
            </a:r>
          </a:p>
          <a:p>
            <a:pPr algn="just"/>
            <a:r>
              <a:rPr lang="pt-BR" b="1" dirty="0">
                <a:solidFill>
                  <a:schemeClr val="bg1"/>
                </a:solidFill>
              </a:rPr>
              <a:t>        As atividades fechadas de previdência complementar, sem fins lucrativos, não podem ser comparadas às entidades que comercializam produtos e visam lucros.</a:t>
            </a:r>
          </a:p>
          <a:p>
            <a:pPr algn="just"/>
            <a:r>
              <a:rPr lang="pt-BR" b="1" dirty="0">
                <a:solidFill>
                  <a:schemeClr val="bg1"/>
                </a:solidFill>
              </a:rPr>
              <a:t>        Compete à legislação infraconstitucional disciplinar e regulamentar o comando constitucional, inclusive relativo à EC 132/2023, art. 10, inciso I, que não distinguiu entre entidades de previdência complementar abertas e fechadas, tal qual já acontece com as LC 108 e 109, que disciplinam o art. 202 da CF.</a:t>
            </a:r>
          </a:p>
        </p:txBody>
      </p:sp>
      <p:sp>
        <p:nvSpPr>
          <p:cNvPr id="4" name="Seta para a Direita 3"/>
          <p:cNvSpPr/>
          <p:nvPr/>
        </p:nvSpPr>
        <p:spPr>
          <a:xfrm>
            <a:off x="843914" y="1683681"/>
            <a:ext cx="525194" cy="2532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8129" y="2669242"/>
            <a:ext cx="570984" cy="301531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6517" y="3684994"/>
            <a:ext cx="542591" cy="286537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5215" y="4118285"/>
            <a:ext cx="542591" cy="286537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4296" y="5119043"/>
            <a:ext cx="542591" cy="286537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284" y="313686"/>
            <a:ext cx="853514" cy="664522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 flipV="1">
            <a:off x="12154485" y="6757430"/>
            <a:ext cx="157029" cy="100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893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1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1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1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1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590844"/>
            <a:ext cx="9144000" cy="450165"/>
          </a:xfrm>
        </p:spPr>
        <p:txBody>
          <a:bodyPr>
            <a:normAutofit/>
          </a:bodyPr>
          <a:lstStyle/>
          <a:p>
            <a:r>
              <a:rPr lang="pt-BR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COMISSÃO DE REPRESENTAÇÃO PARLAMENTAR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58129" y="1589649"/>
            <a:ext cx="10550769" cy="4754880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b="1" dirty="0">
                <a:solidFill>
                  <a:schemeClr val="bg1"/>
                </a:solidFill>
              </a:rPr>
              <a:t>CONCLUSÃO: Respeitando o processo legislativo e sopesado o risco político, entendemos pertinente o aprimoramento redacional do texto legal, pelas razões abaixo:</a:t>
            </a:r>
          </a:p>
          <a:p>
            <a:pPr algn="just"/>
            <a:endParaRPr lang="pt-BR" b="1" dirty="0">
              <a:solidFill>
                <a:schemeClr val="bg1"/>
              </a:solidFill>
            </a:endParaRPr>
          </a:p>
          <a:p>
            <a:pPr algn="just"/>
            <a:r>
              <a:rPr lang="pt-BR" b="1" dirty="0">
                <a:solidFill>
                  <a:schemeClr val="bg1"/>
                </a:solidFill>
              </a:rPr>
              <a:t>         Simplificação</a:t>
            </a:r>
          </a:p>
          <a:p>
            <a:pPr algn="just"/>
            <a:r>
              <a:rPr lang="pt-BR" b="1" dirty="0">
                <a:solidFill>
                  <a:schemeClr val="bg1"/>
                </a:solidFill>
              </a:rPr>
              <a:t>         Neutralidade – Não aumento da carga tributária</a:t>
            </a:r>
          </a:p>
          <a:p>
            <a:pPr algn="just"/>
            <a:r>
              <a:rPr lang="pt-BR" b="1" dirty="0">
                <a:solidFill>
                  <a:schemeClr val="bg1"/>
                </a:solidFill>
              </a:rPr>
              <a:t>         Justiça Tributária</a:t>
            </a:r>
          </a:p>
          <a:p>
            <a:pPr algn="just"/>
            <a:r>
              <a:rPr lang="pt-BR" b="1" dirty="0">
                <a:solidFill>
                  <a:schemeClr val="bg1"/>
                </a:solidFill>
              </a:rPr>
              <a:t>         Justiça Social</a:t>
            </a:r>
          </a:p>
          <a:p>
            <a:pPr algn="just"/>
            <a:r>
              <a:rPr lang="pt-BR" b="1" dirty="0">
                <a:solidFill>
                  <a:schemeClr val="bg1"/>
                </a:solidFill>
              </a:rPr>
              <a:t>         Estímulo à formação de poupança e investimentos, inclusive no financiamento do Estado (Títulos públicos, geração de empregos, alocação de recursos em projetos</a:t>
            </a:r>
          </a:p>
          <a:p>
            <a:pPr algn="just"/>
            <a:r>
              <a:rPr lang="pt-BR" b="1" dirty="0">
                <a:solidFill>
                  <a:schemeClr val="bg1"/>
                </a:solidFill>
              </a:rPr>
              <a:t>         Desoneração do sistema público de saúde e de previdência</a:t>
            </a:r>
          </a:p>
          <a:p>
            <a:endParaRPr lang="pt-BR" dirty="0">
              <a:solidFill>
                <a:schemeClr val="bg1"/>
              </a:solidFill>
            </a:endParaRPr>
          </a:p>
          <a:p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5" name="Seta para a Direita 4"/>
          <p:cNvSpPr/>
          <p:nvPr/>
        </p:nvSpPr>
        <p:spPr>
          <a:xfrm>
            <a:off x="874197" y="2999143"/>
            <a:ext cx="525193" cy="3094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6799" y="3428207"/>
            <a:ext cx="542591" cy="347502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8129" y="3817912"/>
            <a:ext cx="542591" cy="347502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8129" y="4274396"/>
            <a:ext cx="542591" cy="347502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8129" y="4706305"/>
            <a:ext cx="542591" cy="347502"/>
          </a:xfrm>
          <a:prstGeom prst="rect">
            <a:avLst/>
          </a:prstGeom>
        </p:spPr>
      </p:pic>
      <p:pic>
        <p:nvPicPr>
          <p:cNvPr id="10" name="Image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8129" y="5677062"/>
            <a:ext cx="542591" cy="347502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190" y="285047"/>
            <a:ext cx="853514" cy="6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914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9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1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9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9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69780"/>
          </a:xfrm>
        </p:spPr>
        <p:txBody>
          <a:bodyPr>
            <a:normAutofit/>
          </a:bodyPr>
          <a:lstStyle/>
          <a:p>
            <a:pPr algn="ctr"/>
            <a:r>
              <a:rPr lang="pt-BR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COMISSÃO DE REPRESENTAÇÃO PARLAMENTAR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434906"/>
            <a:ext cx="10683240" cy="474205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pt-BR" sz="24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pt-BR" sz="2400" b="1" dirty="0">
                <a:solidFill>
                  <a:schemeClr val="bg1"/>
                </a:solidFill>
              </a:rPr>
              <a:t>Entidades Representadas           </a:t>
            </a:r>
          </a:p>
          <a:p>
            <a:pPr marL="0" indent="0">
              <a:buNone/>
            </a:pPr>
            <a:endParaRPr lang="pt-BR" sz="24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pt-BR" sz="2400" b="1" dirty="0">
                <a:solidFill>
                  <a:schemeClr val="bg1"/>
                </a:solidFill>
              </a:rPr>
              <a:t>          Associação Virtual dos Participantes e Assistidos da PREVI e Cassi  – APAPREVI</a:t>
            </a:r>
          </a:p>
          <a:p>
            <a:pPr marL="0" indent="0">
              <a:buNone/>
            </a:pPr>
            <a:r>
              <a:rPr lang="pt-BR" sz="2400" b="1" dirty="0">
                <a:solidFill>
                  <a:schemeClr val="bg1"/>
                </a:solidFill>
              </a:rPr>
              <a:t>          19 Associações de Funcionários Aposentados do Banco do Brasil – </a:t>
            </a:r>
            <a:r>
              <a:rPr lang="pt-BR" sz="2400" b="1" dirty="0" err="1">
                <a:solidFill>
                  <a:schemeClr val="bg1"/>
                </a:solidFill>
              </a:rPr>
              <a:t>AFABBs</a:t>
            </a:r>
            <a:r>
              <a:rPr lang="pt-BR" sz="2400" b="1" dirty="0">
                <a:solidFill>
                  <a:schemeClr val="bg1"/>
                </a:solidFill>
              </a:rPr>
              <a:t>, </a:t>
            </a:r>
          </a:p>
          <a:p>
            <a:pPr marL="0" indent="0">
              <a:buNone/>
            </a:pPr>
            <a:r>
              <a:rPr lang="pt-BR" sz="2400" b="1" dirty="0">
                <a:solidFill>
                  <a:schemeClr val="bg1"/>
                </a:solidFill>
              </a:rPr>
              <a:t>           integradas à Federação das Associações de Aposentados e Pensionistas do BB</a:t>
            </a:r>
          </a:p>
          <a:p>
            <a:pPr marL="0" indent="0">
              <a:buNone/>
            </a:pPr>
            <a:r>
              <a:rPr lang="pt-BR" sz="2400" b="1" dirty="0">
                <a:solidFill>
                  <a:schemeClr val="bg1"/>
                </a:solidFill>
              </a:rPr>
              <a:t>          Movimento Semente da União – MSU</a:t>
            </a:r>
          </a:p>
          <a:p>
            <a:pPr marL="0" indent="0">
              <a:buNone/>
            </a:pPr>
            <a:r>
              <a:rPr lang="pt-BR" sz="2400" b="1" dirty="0">
                <a:solidFill>
                  <a:schemeClr val="bg1"/>
                </a:solidFill>
              </a:rPr>
              <a:t>          Grupo Mais</a:t>
            </a:r>
          </a:p>
          <a:p>
            <a:pPr marL="0" indent="0">
              <a:buNone/>
            </a:pPr>
            <a:r>
              <a:rPr lang="pt-BR" sz="2400" b="1" dirty="0">
                <a:solidFill>
                  <a:schemeClr val="bg1"/>
                </a:solidFill>
              </a:rPr>
              <a:t>          Embaixadores da Cassi e PREVI</a:t>
            </a:r>
          </a:p>
          <a:p>
            <a:pPr marL="0" indent="0">
              <a:buNone/>
            </a:pPr>
            <a:r>
              <a:rPr lang="pt-BR" sz="2400" b="1" dirty="0">
                <a:solidFill>
                  <a:schemeClr val="bg1"/>
                </a:solidFill>
              </a:rPr>
              <a:t>          Somos Cassi e Somos PREVI</a:t>
            </a:r>
          </a:p>
          <a:p>
            <a:pPr marL="0" indent="0">
              <a:buNone/>
            </a:pPr>
            <a:r>
              <a:rPr lang="pt-BR" sz="2400" b="1" dirty="0">
                <a:solidFill>
                  <a:schemeClr val="bg1"/>
                </a:solidFill>
              </a:rPr>
              <a:t>          </a:t>
            </a:r>
          </a:p>
        </p:txBody>
      </p:sp>
      <p:sp>
        <p:nvSpPr>
          <p:cNvPr id="12" name="Seta para a Esquerda 11"/>
          <p:cNvSpPr/>
          <p:nvPr/>
        </p:nvSpPr>
        <p:spPr>
          <a:xfrm>
            <a:off x="4892541" y="1551460"/>
            <a:ext cx="6203853" cy="93479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50.000 participantes</a:t>
            </a:r>
          </a:p>
        </p:txBody>
      </p:sp>
      <p:sp>
        <p:nvSpPr>
          <p:cNvPr id="14" name="AutoShape 2" descr="blob:https://web.whatsapp.com/f137759b-1a94-450f-89c3-7a19f8ca793b"/>
          <p:cNvSpPr>
            <a:spLocks noChangeAspect="1" noChangeArrowheads="1"/>
          </p:cNvSpPr>
          <p:nvPr/>
        </p:nvSpPr>
        <p:spPr bwMode="auto">
          <a:xfrm>
            <a:off x="-528147" y="-144463"/>
            <a:ext cx="988522" cy="988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5" name="Imagem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184" y="206873"/>
            <a:ext cx="848751" cy="661816"/>
          </a:xfrm>
          <a:prstGeom prst="rect">
            <a:avLst/>
          </a:prstGeom>
        </p:spPr>
      </p:pic>
      <p:pic>
        <p:nvPicPr>
          <p:cNvPr id="17" name="Imagem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9226" y="4497589"/>
            <a:ext cx="414564" cy="280440"/>
          </a:xfrm>
          <a:prstGeom prst="rect">
            <a:avLst/>
          </a:prstGeom>
        </p:spPr>
      </p:pic>
      <p:pic>
        <p:nvPicPr>
          <p:cNvPr id="18" name="Imagem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9226" y="2791919"/>
            <a:ext cx="414564" cy="280440"/>
          </a:xfrm>
          <a:prstGeom prst="rect">
            <a:avLst/>
          </a:prstGeom>
        </p:spPr>
      </p:pic>
      <p:pic>
        <p:nvPicPr>
          <p:cNvPr id="19" name="Imagem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1236" y="3219386"/>
            <a:ext cx="414564" cy="280440"/>
          </a:xfrm>
          <a:prstGeom prst="rect">
            <a:avLst/>
          </a:prstGeom>
        </p:spPr>
      </p:pic>
      <p:pic>
        <p:nvPicPr>
          <p:cNvPr id="20" name="Imagem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9226" y="4070122"/>
            <a:ext cx="414564" cy="280440"/>
          </a:xfrm>
          <a:prstGeom prst="rect">
            <a:avLst/>
          </a:prstGeom>
        </p:spPr>
      </p:pic>
      <p:pic>
        <p:nvPicPr>
          <p:cNvPr id="21" name="Imagem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9226" y="4925056"/>
            <a:ext cx="414564" cy="280440"/>
          </a:xfrm>
          <a:prstGeom prst="rect">
            <a:avLst/>
          </a:prstGeom>
        </p:spPr>
      </p:pic>
      <p:pic>
        <p:nvPicPr>
          <p:cNvPr id="22" name="Imagem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5837" y="5352523"/>
            <a:ext cx="414564" cy="280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4951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9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1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COMISSÃO DE REPRESENTAÇÃO PARLAMENTAR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7663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400" b="1" dirty="0">
                <a:solidFill>
                  <a:schemeClr val="bg1"/>
                </a:solidFill>
              </a:rPr>
              <a:t>Foco:</a:t>
            </a:r>
          </a:p>
          <a:p>
            <a:pPr marL="0" indent="0">
              <a:buNone/>
            </a:pPr>
            <a:r>
              <a:rPr lang="pt-BR" sz="2400" dirty="0">
                <a:solidFill>
                  <a:schemeClr val="bg1"/>
                </a:solidFill>
              </a:rPr>
              <a:t>            </a:t>
            </a:r>
            <a:r>
              <a:rPr lang="pt-BR" sz="2400" b="1" dirty="0">
                <a:solidFill>
                  <a:schemeClr val="bg1"/>
                </a:solidFill>
              </a:rPr>
              <a:t>Funcionários da ativa e aposentados do Banco do Brasil (Cassi e PREVI)</a:t>
            </a:r>
          </a:p>
          <a:p>
            <a:pPr marL="0" indent="0">
              <a:buNone/>
            </a:pPr>
            <a:endParaRPr lang="pt-BR" sz="2400" dirty="0">
              <a:solidFill>
                <a:schemeClr val="bg1"/>
              </a:solidFill>
            </a:endParaRPr>
          </a:p>
          <a:p>
            <a:endParaRPr lang="pt-BR" sz="2400" dirty="0"/>
          </a:p>
          <a:p>
            <a:pPr marL="0" indent="0" algn="just">
              <a:buNone/>
            </a:pPr>
            <a:endParaRPr lang="pt-BR" sz="2400" dirty="0"/>
          </a:p>
          <a:p>
            <a:pPr marL="0" indent="0" algn="just">
              <a:buNone/>
            </a:pPr>
            <a:r>
              <a:rPr lang="pt-BR" sz="2400" b="1" dirty="0"/>
              <a:t>           </a:t>
            </a:r>
            <a:r>
              <a:rPr lang="pt-BR" sz="2400" b="1" dirty="0">
                <a:solidFill>
                  <a:schemeClr val="bg1"/>
                </a:solidFill>
              </a:rPr>
              <a:t>Todas as entidades de assistência à saúde no modelo de autogestão e todas</a:t>
            </a:r>
          </a:p>
          <a:p>
            <a:pPr marL="0" indent="0" algn="just">
              <a:buNone/>
            </a:pPr>
            <a:r>
              <a:rPr lang="pt-BR" sz="2400" b="1" dirty="0">
                <a:solidFill>
                  <a:schemeClr val="bg1"/>
                </a:solidFill>
              </a:rPr>
              <a:t>            as entidades fechadas de previdência complementar, sem fins lucrativos</a:t>
            </a:r>
            <a:endParaRPr lang="pt-BR" sz="2400" b="1" dirty="0"/>
          </a:p>
          <a:p>
            <a:endParaRPr lang="pt-BR" sz="2400" b="1" dirty="0"/>
          </a:p>
          <a:p>
            <a:endParaRPr lang="pt-BR" sz="2400" dirty="0"/>
          </a:p>
        </p:txBody>
      </p:sp>
      <p:sp>
        <p:nvSpPr>
          <p:cNvPr id="6" name="Seta para a Direita 5"/>
          <p:cNvSpPr/>
          <p:nvPr/>
        </p:nvSpPr>
        <p:spPr>
          <a:xfrm>
            <a:off x="838200" y="2222696"/>
            <a:ext cx="604911" cy="253218"/>
          </a:xfrm>
          <a:prstGeom prst="rightArrow">
            <a:avLst>
              <a:gd name="adj1" fmla="val 50000"/>
              <a:gd name="adj2" fmla="val 4210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Seta para Cima 6"/>
          <p:cNvSpPr/>
          <p:nvPr/>
        </p:nvSpPr>
        <p:spPr>
          <a:xfrm>
            <a:off x="3643533" y="2771336"/>
            <a:ext cx="4797082" cy="942536"/>
          </a:xfrm>
          <a:prstGeom prst="upArrow">
            <a:avLst>
              <a:gd name="adj1" fmla="val 50000"/>
              <a:gd name="adj2" fmla="val 4272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200 mil participantes, assistidos e pensionistas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016496"/>
            <a:ext cx="621846" cy="292633"/>
          </a:xfrm>
          <a:prstGeom prst="rect">
            <a:avLst/>
          </a:prstGeom>
        </p:spPr>
      </p:pic>
      <p:sp>
        <p:nvSpPr>
          <p:cNvPr id="9" name="Seta para Cima 8"/>
          <p:cNvSpPr/>
          <p:nvPr/>
        </p:nvSpPr>
        <p:spPr>
          <a:xfrm>
            <a:off x="3643534" y="5039435"/>
            <a:ext cx="4937758" cy="1051876"/>
          </a:xfrm>
          <a:prstGeom prst="upArrow">
            <a:avLst>
              <a:gd name="adj1" fmla="val 50000"/>
              <a:gd name="adj2" fmla="val 4765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8 milhões de pessoas impactadas</a:t>
            </a:r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141" y="249344"/>
            <a:ext cx="853514" cy="6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3004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6" grpId="0" animBg="1"/>
      <p:bldP spid="7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COMISSÃO DE REPRESENTAÇÃO PARLAMENTAR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pt-BR" sz="24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pt-BR" sz="2400" b="1" dirty="0">
                <a:solidFill>
                  <a:schemeClr val="bg1"/>
                </a:solidFill>
              </a:rPr>
              <a:t>APERFEIÇOAMENTO DO TEXTO LEGAL – AJUSTE REDACIONAL</a:t>
            </a:r>
          </a:p>
          <a:p>
            <a:pPr marL="0" indent="0">
              <a:buNone/>
            </a:pPr>
            <a:endParaRPr lang="pt-BR" sz="24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pt-BR" sz="2400" b="1" dirty="0">
                <a:solidFill>
                  <a:schemeClr val="bg1"/>
                </a:solidFill>
              </a:rPr>
              <a:t>             Art.   26       (não incidência de tributo)</a:t>
            </a:r>
          </a:p>
          <a:p>
            <a:pPr marL="0" indent="0">
              <a:buNone/>
            </a:pPr>
            <a:r>
              <a:rPr lang="pt-BR" sz="2400" b="1" dirty="0">
                <a:solidFill>
                  <a:schemeClr val="bg1"/>
                </a:solidFill>
              </a:rPr>
              <a:t>             Art. 177       (rol de serviços financeiros)</a:t>
            </a:r>
          </a:p>
          <a:p>
            <a:pPr marL="0" indent="0">
              <a:buNone/>
            </a:pPr>
            <a:r>
              <a:rPr lang="pt-BR" sz="2400" b="1" dirty="0">
                <a:solidFill>
                  <a:schemeClr val="bg1"/>
                </a:solidFill>
              </a:rPr>
              <a:t>             Art. 178       (regime especial)</a:t>
            </a:r>
          </a:p>
          <a:p>
            <a:pPr marL="0" indent="0">
              <a:buNone/>
            </a:pPr>
            <a:r>
              <a:rPr lang="pt-BR" sz="2400" b="1" dirty="0">
                <a:solidFill>
                  <a:schemeClr val="bg1"/>
                </a:solidFill>
              </a:rPr>
              <a:t>             Art. 217       (base de cálculo)</a:t>
            </a:r>
          </a:p>
          <a:p>
            <a:pPr marL="0" indent="0">
              <a:buNone/>
            </a:pPr>
            <a:r>
              <a:rPr lang="pt-BR" sz="2400" b="1" dirty="0">
                <a:solidFill>
                  <a:schemeClr val="bg1"/>
                </a:solidFill>
              </a:rPr>
              <a:t>             Art. 221       (obrigações acessórias)</a:t>
            </a:r>
          </a:p>
          <a:p>
            <a:pPr marL="0" indent="0">
              <a:buNone/>
            </a:pPr>
            <a:r>
              <a:rPr lang="pt-BR" sz="2400" dirty="0">
                <a:solidFill>
                  <a:schemeClr val="bg1"/>
                </a:solidFill>
              </a:rPr>
              <a:t>     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773495"/>
            <a:ext cx="414564" cy="219475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226851"/>
            <a:ext cx="414564" cy="219475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678793"/>
            <a:ext cx="414564" cy="219475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5130735"/>
            <a:ext cx="414564" cy="219475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659" y="230188"/>
            <a:ext cx="853514" cy="664522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2842" y="3320139"/>
            <a:ext cx="414564" cy="219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8340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1524000" y="588987"/>
            <a:ext cx="9144000" cy="508294"/>
          </a:xfrm>
        </p:spPr>
        <p:txBody>
          <a:bodyPr>
            <a:normAutofit/>
          </a:bodyPr>
          <a:lstStyle/>
          <a:p>
            <a:r>
              <a:rPr lang="pt-BR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COMISSÃO DE REPRESENTAÇÃO PARLAMENTAR</a:t>
            </a:r>
          </a:p>
        </p:txBody>
      </p:sp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914400" y="1336431"/>
            <a:ext cx="10621108" cy="5078437"/>
          </a:xfrm>
        </p:spPr>
        <p:txBody>
          <a:bodyPr>
            <a:normAutofit/>
          </a:bodyPr>
          <a:lstStyle/>
          <a:p>
            <a:r>
              <a:rPr lang="pt-BR" b="1" dirty="0">
                <a:solidFill>
                  <a:schemeClr val="bg1"/>
                </a:solidFill>
              </a:rPr>
              <a:t>PLP 68/2024</a:t>
            </a:r>
          </a:p>
          <a:p>
            <a:r>
              <a:rPr lang="pt-BR" b="1" dirty="0">
                <a:solidFill>
                  <a:schemeClr val="bg1"/>
                </a:solidFill>
              </a:rPr>
              <a:t>Seção VII – Da Sujeição Passiva</a:t>
            </a:r>
          </a:p>
          <a:p>
            <a:pPr algn="just"/>
            <a:endParaRPr lang="pt-BR" b="1" dirty="0">
              <a:solidFill>
                <a:schemeClr val="bg1"/>
              </a:solidFill>
            </a:endParaRPr>
          </a:p>
          <a:p>
            <a:pPr algn="just"/>
            <a:r>
              <a:rPr lang="pt-BR" b="1" dirty="0">
                <a:solidFill>
                  <a:schemeClr val="bg1"/>
                </a:solidFill>
              </a:rPr>
              <a:t>Art. 26. Não são contribuintes do IBS e da CBS:</a:t>
            </a:r>
          </a:p>
          <a:p>
            <a:pPr algn="just"/>
            <a:r>
              <a:rPr lang="pt-BR" b="1" dirty="0">
                <a:solidFill>
                  <a:schemeClr val="bg1"/>
                </a:solidFill>
              </a:rPr>
              <a:t>...</a:t>
            </a:r>
          </a:p>
          <a:p>
            <a:pPr algn="just"/>
            <a:r>
              <a:rPr lang="pt-BR" b="1" dirty="0">
                <a:solidFill>
                  <a:schemeClr val="bg1"/>
                </a:solidFill>
              </a:rPr>
              <a:t>§ 9° Não são contribuintes do IBS e da CBS as seguintes pessoas jurídicas sem fins lucrativos, </a:t>
            </a:r>
            <a:r>
              <a:rPr lang="pt-BR" b="1" dirty="0">
                <a:solidFill>
                  <a:srgbClr val="FF0000"/>
                </a:solidFill>
              </a:rPr>
              <a:t>desde que cumpram os mesmos requisitos aplicáveis às instituições de educação e de assistência social sem fins lucrativos, para fins da imunidade desses tributos</a:t>
            </a:r>
            <a:r>
              <a:rPr lang="pt-BR" b="1" dirty="0">
                <a:solidFill>
                  <a:schemeClr val="bg1"/>
                </a:solidFill>
              </a:rPr>
              <a:t>, não podendo apropriar créditos nas suas aquisições:</a:t>
            </a:r>
          </a:p>
          <a:p>
            <a:pPr algn="just"/>
            <a:endParaRPr lang="pt-BR" b="1" dirty="0">
              <a:solidFill>
                <a:schemeClr val="bg1"/>
              </a:solidFill>
            </a:endParaRPr>
          </a:p>
          <a:p>
            <a:pPr algn="just"/>
            <a:r>
              <a:rPr lang="pt-BR" b="1" dirty="0">
                <a:solidFill>
                  <a:schemeClr val="bg1"/>
                </a:solidFill>
              </a:rPr>
              <a:t>I – planos de assistência à saúde sob a modalidade de autogestão; e</a:t>
            </a:r>
          </a:p>
          <a:p>
            <a:pPr algn="just"/>
            <a:r>
              <a:rPr lang="pt-BR" b="1" dirty="0">
                <a:solidFill>
                  <a:schemeClr val="bg1"/>
                </a:solidFill>
              </a:rPr>
              <a:t>II – entidades de previdência complementar fechada.</a:t>
            </a:r>
          </a:p>
          <a:p>
            <a:pPr algn="just"/>
            <a:endParaRPr lang="pt-BR" dirty="0">
              <a:solidFill>
                <a:schemeClr val="bg1"/>
              </a:solidFill>
            </a:endParaRPr>
          </a:p>
          <a:p>
            <a:endParaRPr lang="pt-BR" dirty="0">
              <a:solidFill>
                <a:schemeClr val="bg1"/>
              </a:solidFill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979" y="170659"/>
            <a:ext cx="853514" cy="6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94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3999" y="299138"/>
            <a:ext cx="9392529" cy="1079495"/>
          </a:xfrm>
        </p:spPr>
        <p:txBody>
          <a:bodyPr>
            <a:normAutofit/>
          </a:bodyPr>
          <a:lstStyle/>
          <a:p>
            <a:r>
              <a:rPr lang="pt-BR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PROPOSTA DA COMISSÃO DE REPRESENTAÇÃO PARLAMENTAR</a:t>
            </a:r>
            <a:br>
              <a:rPr lang="pt-BR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58129" y="1026943"/>
            <a:ext cx="10564837" cy="5064368"/>
          </a:xfrm>
        </p:spPr>
        <p:txBody>
          <a:bodyPr>
            <a:normAutofit/>
          </a:bodyPr>
          <a:lstStyle/>
          <a:p>
            <a:pPr algn="just"/>
            <a:endParaRPr lang="pt-BR" b="1" dirty="0">
              <a:solidFill>
                <a:schemeClr val="bg1"/>
              </a:solidFill>
            </a:endParaRPr>
          </a:p>
          <a:p>
            <a:pPr algn="just"/>
            <a:r>
              <a:rPr lang="pt-BR" b="1" dirty="0">
                <a:solidFill>
                  <a:schemeClr val="bg1"/>
                </a:solidFill>
              </a:rPr>
              <a:t>Retirar  a expressão condicionante apresentada em destaque no slide anterior,  aperfeiçoando  o texto  mediante ajuste redacional.</a:t>
            </a:r>
          </a:p>
          <a:p>
            <a:r>
              <a:rPr lang="pt-BR" b="1" dirty="0">
                <a:solidFill>
                  <a:schemeClr val="bg1"/>
                </a:solidFill>
              </a:rPr>
              <a:t>Justificativas:</a:t>
            </a:r>
          </a:p>
          <a:p>
            <a:pPr algn="just"/>
            <a:r>
              <a:rPr lang="pt-BR" b="1" dirty="0">
                <a:solidFill>
                  <a:schemeClr val="bg1"/>
                </a:solidFill>
              </a:rPr>
              <a:t>      Não discute o mérito</a:t>
            </a:r>
          </a:p>
          <a:p>
            <a:pPr algn="just"/>
            <a:r>
              <a:rPr lang="pt-BR" b="1" dirty="0">
                <a:solidFill>
                  <a:schemeClr val="bg1"/>
                </a:solidFill>
              </a:rPr>
              <a:t>      Mantém o objetivo do legislador de afastar a incidência da tributação sobre as</a:t>
            </a:r>
          </a:p>
          <a:p>
            <a:pPr algn="just"/>
            <a:r>
              <a:rPr lang="pt-BR" b="1" dirty="0">
                <a:solidFill>
                  <a:schemeClr val="bg1"/>
                </a:solidFill>
              </a:rPr>
              <a:t>      entidades relacionadas, pois suas atividades não constituem fato gerador</a:t>
            </a:r>
          </a:p>
          <a:p>
            <a:pPr algn="just"/>
            <a:r>
              <a:rPr lang="pt-BR" b="1" dirty="0">
                <a:solidFill>
                  <a:schemeClr val="bg1"/>
                </a:solidFill>
              </a:rPr>
              <a:t>      Deixa o texto mais claro e objetivo</a:t>
            </a:r>
          </a:p>
          <a:p>
            <a:pPr algn="just"/>
            <a:r>
              <a:rPr lang="pt-BR" b="1" dirty="0">
                <a:solidFill>
                  <a:schemeClr val="bg1"/>
                </a:solidFill>
              </a:rPr>
              <a:t>      Previne interpretações dúbias e, consequentemente, ações judiciais</a:t>
            </a:r>
          </a:p>
          <a:p>
            <a:pPr algn="just"/>
            <a:endParaRPr lang="pt-BR" dirty="0">
              <a:solidFill>
                <a:schemeClr val="bg1"/>
              </a:solidFill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8129" y="2764782"/>
            <a:ext cx="414564" cy="338338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1281" y="4119277"/>
            <a:ext cx="414564" cy="335309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947" y="4575284"/>
            <a:ext cx="414564" cy="335309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947" y="3223818"/>
            <a:ext cx="414564" cy="335309"/>
          </a:xfrm>
          <a:prstGeom prst="rect">
            <a:avLst/>
          </a:prstGeom>
        </p:spPr>
      </p:pic>
      <p:sp>
        <p:nvSpPr>
          <p:cNvPr id="9" name="Retângulo 8"/>
          <p:cNvSpPr/>
          <p:nvPr/>
        </p:nvSpPr>
        <p:spPr>
          <a:xfrm>
            <a:off x="830947" y="5014736"/>
            <a:ext cx="10592019" cy="180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400" b="1" dirty="0"/>
              <a:t>Art. 26. Não são contribuintes do IBS e da CBS as seguintes pessoas jurídicas sem fins lucrativos, não podendo apropriar créditos nas suas aquisições:</a:t>
            </a:r>
          </a:p>
          <a:p>
            <a:pPr algn="just"/>
            <a:endParaRPr lang="pt-BR" sz="2400" b="1" dirty="0"/>
          </a:p>
          <a:p>
            <a:pPr algn="just"/>
            <a:r>
              <a:rPr lang="pt-BR" sz="2400" b="1" dirty="0"/>
              <a:t>I – planos de assistência à saúde sob a modalidade de autogestão; e</a:t>
            </a:r>
          </a:p>
          <a:p>
            <a:pPr algn="just"/>
            <a:r>
              <a:rPr lang="pt-BR" sz="2400" b="1" dirty="0"/>
              <a:t>II – entidades fechadas de previdência complementar.</a:t>
            </a:r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047" y="166820"/>
            <a:ext cx="853514" cy="6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304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1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9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1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534572"/>
            <a:ext cx="9144000" cy="351693"/>
          </a:xfrm>
        </p:spPr>
        <p:txBody>
          <a:bodyPr>
            <a:normAutofit fontScale="90000"/>
          </a:bodyPr>
          <a:lstStyle/>
          <a:p>
            <a:r>
              <a:rPr lang="pt-BR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PROPOSTA  ALTERNATIVA  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36098" y="1026942"/>
            <a:ext cx="11422967" cy="5444195"/>
          </a:xfrm>
        </p:spPr>
        <p:txBody>
          <a:bodyPr/>
          <a:lstStyle/>
          <a:p>
            <a:pPr algn="just"/>
            <a:r>
              <a:rPr lang="pt-BR" b="1" dirty="0">
                <a:solidFill>
                  <a:schemeClr val="bg1"/>
                </a:solidFill>
              </a:rPr>
              <a:t>Art. 26. Não são contribuintes do IBS e da CBS:</a:t>
            </a:r>
          </a:p>
          <a:p>
            <a:pPr algn="just"/>
            <a:r>
              <a:rPr lang="pt-BR" b="1" dirty="0">
                <a:solidFill>
                  <a:schemeClr val="bg1"/>
                </a:solidFill>
              </a:rPr>
              <a:t>(...)</a:t>
            </a:r>
          </a:p>
          <a:p>
            <a:pPr algn="just"/>
            <a:r>
              <a:rPr lang="pt-BR" b="1" dirty="0">
                <a:solidFill>
                  <a:schemeClr val="bg1"/>
                </a:solidFill>
              </a:rPr>
              <a:t>§ 9° Não são contribuintes do IBS e da CBS os planos de assistência à saúde sob a modalidade de autogestão e as entidades fechadas de previdência complementar, sem fins lucrativos, não podendo apropriar créditos nas suas aquisições, desde que cumpram os seguintes requisitos:</a:t>
            </a:r>
          </a:p>
          <a:p>
            <a:pPr algn="just"/>
            <a:r>
              <a:rPr lang="pt-BR" b="1" dirty="0">
                <a:solidFill>
                  <a:schemeClr val="bg1"/>
                </a:solidFill>
              </a:rPr>
              <a:t>I – não distribuam qualquer parcela de seu patrimônio ou de suas rendas, a qualquer título;</a:t>
            </a:r>
          </a:p>
          <a:p>
            <a:pPr algn="just"/>
            <a:r>
              <a:rPr lang="pt-BR" b="1" dirty="0">
                <a:solidFill>
                  <a:schemeClr val="bg1"/>
                </a:solidFill>
              </a:rPr>
              <a:t>II – apliquem integralmente, no país, os seus recursos na manutenção dos seus objetivos institucionais; e</a:t>
            </a:r>
          </a:p>
          <a:p>
            <a:pPr algn="just"/>
            <a:r>
              <a:rPr lang="pt-BR" b="1" dirty="0">
                <a:solidFill>
                  <a:schemeClr val="bg1"/>
                </a:solidFill>
              </a:rPr>
              <a:t>III – mantenham escrituração de suas receitas e despesas em livros revestidos de formalidades capazes de assegurar sua exatidão.</a:t>
            </a:r>
          </a:p>
          <a:p>
            <a:pPr algn="just"/>
            <a:endParaRPr lang="pt-BR" dirty="0">
              <a:solidFill>
                <a:schemeClr val="bg1"/>
              </a:solidFill>
            </a:endParaRPr>
          </a:p>
          <a:p>
            <a:pPr algn="just"/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576775" y="5711484"/>
            <a:ext cx="11282289" cy="759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/>
              <a:t>Esta proposta descreve os requisitos de forma objetiva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0" y="202311"/>
            <a:ext cx="853514" cy="6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9032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590844"/>
            <a:ext cx="9144000" cy="450166"/>
          </a:xfrm>
        </p:spPr>
        <p:txBody>
          <a:bodyPr>
            <a:normAutofit/>
          </a:bodyPr>
          <a:lstStyle/>
          <a:p>
            <a:r>
              <a:rPr lang="pt-BR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COMISSÃO DE REPRESENTAÇÃO PARLAMENTAR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28467" y="1252025"/>
            <a:ext cx="10564837" cy="5190977"/>
          </a:xfrm>
        </p:spPr>
        <p:txBody>
          <a:bodyPr/>
          <a:lstStyle/>
          <a:p>
            <a:r>
              <a:rPr lang="pt-BR" b="1" dirty="0">
                <a:solidFill>
                  <a:schemeClr val="bg1"/>
                </a:solidFill>
              </a:rPr>
              <a:t>PLP 68/2024</a:t>
            </a:r>
          </a:p>
          <a:p>
            <a:r>
              <a:rPr lang="pt-BR" b="1" dirty="0">
                <a:solidFill>
                  <a:schemeClr val="bg1"/>
                </a:solidFill>
              </a:rPr>
              <a:t>CAPÍTULO II  - DOS  SERVIÇOS  FINANCEIROS</a:t>
            </a:r>
          </a:p>
          <a:p>
            <a:pPr algn="just"/>
            <a:endParaRPr lang="pt-BR" b="1" dirty="0">
              <a:solidFill>
                <a:schemeClr val="bg1"/>
              </a:solidFill>
            </a:endParaRPr>
          </a:p>
          <a:p>
            <a:pPr algn="just"/>
            <a:r>
              <a:rPr lang="pt-BR" b="1" dirty="0">
                <a:solidFill>
                  <a:schemeClr val="bg1"/>
                </a:solidFill>
              </a:rPr>
              <a:t>Art. 177. Para fins desta Lei Complementar, consideram-se serviços financeiros:</a:t>
            </a:r>
          </a:p>
          <a:p>
            <a:pPr algn="just"/>
            <a:r>
              <a:rPr lang="pt-BR" b="1" dirty="0">
                <a:solidFill>
                  <a:schemeClr val="bg1"/>
                </a:solidFill>
              </a:rPr>
              <a:t>(...)</a:t>
            </a:r>
          </a:p>
          <a:p>
            <a:pPr algn="just"/>
            <a:r>
              <a:rPr lang="pt-BR" b="1" dirty="0">
                <a:solidFill>
                  <a:schemeClr val="bg1"/>
                </a:solidFill>
              </a:rPr>
              <a:t>XIII – previdência privada, composta de operações de administração e gestão da previdência  complementar  aberta </a:t>
            </a:r>
            <a:r>
              <a:rPr lang="pt-BR" b="1" dirty="0">
                <a:solidFill>
                  <a:srgbClr val="FF0000"/>
                </a:solidFill>
              </a:rPr>
              <a:t>e fechada</a:t>
            </a:r>
            <a:r>
              <a:rPr lang="pt-BR" b="1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4" name="Retângulo 3"/>
          <p:cNvSpPr/>
          <p:nvPr/>
        </p:nvSpPr>
        <p:spPr>
          <a:xfrm>
            <a:off x="928466" y="4304714"/>
            <a:ext cx="10564837" cy="23493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  <a:p>
            <a:pPr algn="ctr"/>
            <a:endParaRPr lang="pt-BR" sz="2000" dirty="0"/>
          </a:p>
          <a:p>
            <a:pPr algn="ctr"/>
            <a:endParaRPr lang="pt-BR" sz="2000" b="1" dirty="0">
              <a:solidFill>
                <a:srgbClr val="002060"/>
              </a:solidFill>
            </a:endParaRPr>
          </a:p>
          <a:p>
            <a:pPr algn="ctr"/>
            <a:r>
              <a:rPr lang="pt-BR" sz="2000" b="1" dirty="0">
                <a:solidFill>
                  <a:schemeClr val="bg1"/>
                </a:solidFill>
              </a:rPr>
              <a:t>PROPOSTA: RETIRAR A EXPRESSÃO “E FECHADA”, EM DESTAQUE NO TEXTO.</a:t>
            </a:r>
          </a:p>
          <a:p>
            <a:r>
              <a:rPr lang="pt-BR" sz="2000" b="1" dirty="0">
                <a:solidFill>
                  <a:schemeClr val="bg1"/>
                </a:solidFill>
              </a:rPr>
              <a:t>JUSTIFICATIVAS: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2000" b="1" dirty="0">
                <a:solidFill>
                  <a:schemeClr val="bg1"/>
                </a:solidFill>
              </a:rPr>
              <a:t>AJUSTE REDACIONAL PARA ADEQUAÇÃO DESTE ARTIGO AO ARTIGO 26, QUE RETIRA AS ENTIDADES FECHADAS DE PREVIDÊNCIA COMPLEMENTAR DA BASE TRIBUTÁRIA DO IBS E DA CBS.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2000" b="1" dirty="0">
                <a:solidFill>
                  <a:schemeClr val="bg1"/>
                </a:solidFill>
              </a:rPr>
              <a:t>AS EFPC SÃO IMPEDIDAS POR LEI DE EXERCEREM SERVIÇOS FINANCEIROS, DE ACORDO COM O ARTIGO 32, PARÁGRAFO ÚNICO DA LEI COMPLEMENTAR nº 109, DE 29 DE MAIO DE 2001.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pt-BR" b="1" dirty="0">
              <a:solidFill>
                <a:schemeClr val="bg1"/>
              </a:solidFill>
            </a:endParaRPr>
          </a:p>
          <a:p>
            <a:pPr algn="ctr"/>
            <a:endParaRPr lang="pt-BR" dirty="0"/>
          </a:p>
          <a:p>
            <a:pPr algn="ctr"/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208" y="258583"/>
            <a:ext cx="853514" cy="6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0579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379829"/>
            <a:ext cx="9144000" cy="379826"/>
          </a:xfrm>
        </p:spPr>
        <p:txBody>
          <a:bodyPr>
            <a:normAutofit fontScale="90000"/>
          </a:bodyPr>
          <a:lstStyle/>
          <a:p>
            <a:r>
              <a:rPr lang="pt-BR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COMISSÃO DE REPRESENTAÇÃO PARLAMENTAR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87791" y="900333"/>
            <a:ext cx="10747717" cy="5824024"/>
          </a:xfrm>
        </p:spPr>
        <p:txBody>
          <a:bodyPr/>
          <a:lstStyle/>
          <a:p>
            <a:r>
              <a:rPr lang="pt-BR" b="1" dirty="0">
                <a:solidFill>
                  <a:schemeClr val="bg1"/>
                </a:solidFill>
              </a:rPr>
              <a:t>PLP/68</a:t>
            </a:r>
          </a:p>
          <a:p>
            <a:r>
              <a:rPr lang="pt-BR" b="1" dirty="0">
                <a:solidFill>
                  <a:schemeClr val="bg1"/>
                </a:solidFill>
              </a:rPr>
              <a:t>CAPÍTULO II – DOS SERVIÇOS FINANCEIROS</a:t>
            </a:r>
          </a:p>
          <a:p>
            <a:pPr algn="just"/>
            <a:r>
              <a:rPr lang="pt-BR" b="1" dirty="0">
                <a:solidFill>
                  <a:schemeClr val="bg1"/>
                </a:solidFill>
              </a:rPr>
              <a:t>Art. 178. Os serviços financeiros ficam sujeitos  ao regime específico deste Capítulo quando  forem prestados por pessoas físicas e jurídicas supervisionadas pelos órgãos governamentais que compõem o Sistema Financeiro Nacional e pelos demais fornecedores de que trata este artigo.</a:t>
            </a:r>
          </a:p>
          <a:p>
            <a:pPr algn="just"/>
            <a:r>
              <a:rPr lang="pt-BR" b="1" dirty="0">
                <a:solidFill>
                  <a:schemeClr val="bg1"/>
                </a:solidFill>
              </a:rPr>
              <a:t>§ 1° As pessoas físicas e jurídicas supervisionadas de que trata o caput deste artigo, na data de publicação desta Lei Complementar, são as seguintes:</a:t>
            </a:r>
          </a:p>
          <a:p>
            <a:pPr algn="just"/>
            <a:r>
              <a:rPr lang="pt-BR" b="1" dirty="0">
                <a:solidFill>
                  <a:schemeClr val="bg1"/>
                </a:solidFill>
              </a:rPr>
              <a:t>(...)</a:t>
            </a:r>
          </a:p>
          <a:p>
            <a:pPr algn="just"/>
            <a:r>
              <a:rPr lang="pt-BR" b="1" dirty="0">
                <a:solidFill>
                  <a:schemeClr val="bg1"/>
                </a:solidFill>
              </a:rPr>
              <a:t>XXIV – entidades abertas </a:t>
            </a:r>
            <a:r>
              <a:rPr lang="pt-BR" b="1" dirty="0">
                <a:solidFill>
                  <a:srgbClr val="FF0000"/>
                </a:solidFill>
              </a:rPr>
              <a:t>e fechadas </a:t>
            </a:r>
            <a:r>
              <a:rPr lang="pt-BR" b="1" dirty="0">
                <a:solidFill>
                  <a:schemeClr val="bg1"/>
                </a:solidFill>
              </a:rPr>
              <a:t>de previdência complementar</a:t>
            </a:r>
          </a:p>
        </p:txBody>
      </p:sp>
      <p:sp>
        <p:nvSpPr>
          <p:cNvPr id="4" name="Retângulo 3"/>
          <p:cNvSpPr/>
          <p:nvPr/>
        </p:nvSpPr>
        <p:spPr>
          <a:xfrm>
            <a:off x="900332" y="4895558"/>
            <a:ext cx="10635176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  <a:p>
            <a:pPr algn="ctr"/>
            <a:r>
              <a:rPr lang="pt-BR" b="1" dirty="0"/>
              <a:t>PROPOSTA: RETIRAR DO TEXTO A EXPRESSÃO “E FECHADAS”, EM DESTAQUE NO TEXTO.</a:t>
            </a:r>
          </a:p>
          <a:p>
            <a:pPr algn="just"/>
            <a:r>
              <a:rPr lang="pt-BR" b="1" dirty="0"/>
              <a:t>JUSTIFICATIVAS: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b="1" dirty="0"/>
              <a:t>AJUSTE REDACIONAL PARA ADEQUAÇÃO DESTE ARTIGO AO ARTIGO 26, QUE RETIRA AS ENTIDADES FECHADAS DE PREVIDÊNCIA COMPLEMENTAR DA BASE TRIBUTÁRIA DO IBS E DA CBS.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b="1" dirty="0"/>
              <a:t>EFPC SÃO IMPEDIDAS POR LEI DE EXERCEREM SERVIÇOS FINANCEIROS DE ACORDO COM O ARTIGO 32, PARÁGRAFO ÚNICO DA LEI COMPLEMENTAR nº 109, DE 29 DE MAIO DE 2001.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b="1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113" y="165472"/>
            <a:ext cx="853514" cy="6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576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2852</TotalTime>
  <Words>1358</Words>
  <Application>Microsoft Office PowerPoint</Application>
  <PresentationFormat>Widescreen</PresentationFormat>
  <Paragraphs>139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Tema do Office</vt:lpstr>
      <vt:lpstr>SENADO FEDERAL – COMISSÃO DE ASSUNTOS ECONÔMICOS</vt:lpstr>
      <vt:lpstr>COMISSÃO DE REPRESENTAÇÃO PARLAMENTAR</vt:lpstr>
      <vt:lpstr>COMISSÃO DE REPRESENTAÇÃO PARLAMENTAR</vt:lpstr>
      <vt:lpstr>COMISSÃO DE REPRESENTAÇÃO PARLAMENTAR</vt:lpstr>
      <vt:lpstr>COMISSÃO DE REPRESENTAÇÃO PARLAMENTAR</vt:lpstr>
      <vt:lpstr>PROPOSTA DA COMISSÃO DE REPRESENTAÇÃO PARLAMENTAR </vt:lpstr>
      <vt:lpstr>PROPOSTA  ALTERNATIVA  </vt:lpstr>
      <vt:lpstr>COMISSÃO DE REPRESENTAÇÃO PARLAMENTAR</vt:lpstr>
      <vt:lpstr>COMISSÃO DE REPRESENTAÇÃO PARLAMENTAR</vt:lpstr>
      <vt:lpstr>COMISSÃO DE REPRESENTAÇÃO PARLAMENTAR</vt:lpstr>
      <vt:lpstr>COMISSÃO DE REPRESENTAÇÃO PARLAMENTAR</vt:lpstr>
      <vt:lpstr>COMISSÃO DE REPRESENTAÇÃO PARLAMENTAR</vt:lpstr>
      <vt:lpstr>COMISSÃO DE REPRESENTAÇÃO PARLAMENTAR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Edeltrudes</dc:creator>
  <cp:lastModifiedBy>Juliana Soares Amorim</cp:lastModifiedBy>
  <cp:revision>59</cp:revision>
  <dcterms:created xsi:type="dcterms:W3CDTF">2024-09-20T19:20:49Z</dcterms:created>
  <dcterms:modified xsi:type="dcterms:W3CDTF">2024-09-24T12:31:08Z</dcterms:modified>
</cp:coreProperties>
</file>