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72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29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87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44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21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06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04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804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88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95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13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21B87-6898-45B2-AC5F-143E7E290BFD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66F17-BCF8-4AC4-A48E-AD4A509B2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244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4583" y="744583"/>
            <a:ext cx="10724606" cy="627017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 – COMISSÃO DE ASSUNTOS ECONÔMICOS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44583" y="2259873"/>
            <a:ext cx="10861263" cy="3357155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PROJET0 DE LEI COMPLEMENTAR </a:t>
            </a:r>
          </a:p>
          <a:p>
            <a:r>
              <a:rPr lang="pt-BR" b="1" dirty="0">
                <a:solidFill>
                  <a:schemeClr val="bg1"/>
                </a:solidFill>
              </a:rPr>
              <a:t>68/2024 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</a:rPr>
              <a:t>  PLANOS DE ASSISTÊNCIA À SAÚDE SOB A MODALIDADE DE AUTOGESTÃO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rgbClr val="002060"/>
                </a:solidFill>
              </a:rPr>
              <a:t>     </a:t>
            </a:r>
            <a:endParaRPr lang="pt-BR" b="1" dirty="0">
              <a:solidFill>
                <a:schemeClr val="bg1"/>
              </a:solidFill>
            </a:endParaRPr>
          </a:p>
          <a:p>
            <a:pPr algn="l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Seta para a Direita 3"/>
          <p:cNvSpPr/>
          <p:nvPr/>
        </p:nvSpPr>
        <p:spPr>
          <a:xfrm>
            <a:off x="984738" y="3699803"/>
            <a:ext cx="407964" cy="25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42" y="4641757"/>
            <a:ext cx="420660" cy="28653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505243" y="4558962"/>
            <a:ext cx="880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ENTIDADES FECHADAS DE PREVIDÊNCIA COMPLEMENTAR - EFPC</a:t>
            </a:r>
          </a:p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22" y="201842"/>
            <a:ext cx="73487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2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95423"/>
            <a:ext cx="9144000" cy="562706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61182" y="970671"/>
            <a:ext cx="11029070" cy="5472331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PLP 68/2024</a:t>
            </a:r>
          </a:p>
          <a:p>
            <a:r>
              <a:rPr lang="pt-BR" b="1" dirty="0">
                <a:solidFill>
                  <a:schemeClr val="bg1"/>
                </a:solidFill>
              </a:rPr>
              <a:t>CAPÍTULO II – DOS  SERVIÇOS  FINANCEIROS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Art. 217. Para fins de determinação da base de cálculo, na previdência complementar, aberta </a:t>
            </a:r>
            <a:r>
              <a:rPr lang="pt-BR" b="1" dirty="0">
                <a:solidFill>
                  <a:srgbClr val="FF0000"/>
                </a:solidFill>
              </a:rPr>
              <a:t>e fechada</a:t>
            </a:r>
            <a:r>
              <a:rPr lang="pt-BR" b="1" dirty="0">
                <a:solidFill>
                  <a:schemeClr val="bg1"/>
                </a:solidFill>
              </a:rPr>
              <a:t>, de que trata o inciso XIII do caput do art. 177 desta Lei Complementar e no seguro de pessoas com cobertura por sobrevivência.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61182" y="3953022"/>
            <a:ext cx="11043138" cy="2250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PROPOSTA: RETIRAR DO TEXTO A EXPRESSÃO “E FECHADA” EM DESTAQUE NO TEXTO.</a:t>
            </a:r>
          </a:p>
          <a:p>
            <a:pPr algn="ctr"/>
            <a:endParaRPr lang="pt-BR" sz="2000" b="1" dirty="0"/>
          </a:p>
          <a:p>
            <a:r>
              <a:rPr lang="pt-BR" sz="2000" b="1" dirty="0"/>
              <a:t>JUSTIFICATIVAS: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AJUSTE REDACIONAL PARA ADEQUAÇÃO DESTE ARTIGO AO ARTIGO 26, QUE RETIRA AS ENTIDADES FECHADAS DE PREVIDÊNCIA COMPLEMENTAR DA BASE TRIBUTÁRIA DO IBS E DA CBS.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AS EFPC SÃO IMPEDIDAS POR LEI DE EXERCEREM SERVIÇOS FINANCEIROS, DE ACORDO COM O ARTIGO 32, PARÁGRAFO ÚNICO DA LEI COMPLEMENTAR nº 109, DE 29 DE MAIO DE 2001.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88" y="295423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6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96390"/>
            <a:ext cx="9144000" cy="479646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29175" y="1081870"/>
            <a:ext cx="10733650" cy="5373856"/>
          </a:xfrm>
        </p:spPr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</a:rPr>
              <a:t>PLP 68/2024</a:t>
            </a:r>
          </a:p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Art. 221. As sociedades seguradoras, </a:t>
            </a:r>
            <a:r>
              <a:rPr lang="pt-BR" b="1" dirty="0" err="1">
                <a:solidFill>
                  <a:schemeClr val="bg1"/>
                </a:solidFill>
              </a:rPr>
              <a:t>resseguradores</a:t>
            </a:r>
            <a:r>
              <a:rPr lang="pt-BR" b="1" dirty="0">
                <a:solidFill>
                  <a:schemeClr val="bg1"/>
                </a:solidFill>
              </a:rPr>
              <a:t>, entidades  abertas </a:t>
            </a:r>
            <a:r>
              <a:rPr lang="pt-BR" b="1" dirty="0">
                <a:solidFill>
                  <a:srgbClr val="FF0000"/>
                </a:solidFill>
              </a:rPr>
              <a:t>e fechadas </a:t>
            </a:r>
            <a:r>
              <a:rPr lang="pt-BR" b="1" dirty="0">
                <a:solidFill>
                  <a:schemeClr val="bg1"/>
                </a:solidFill>
              </a:rPr>
              <a:t>de previdência complementar e sociedades de capitalização deverão apresentar, na forma do regulamento, a título de obrigação acessória, as seguintes informações:</a:t>
            </a:r>
          </a:p>
          <a:p>
            <a:pPr algn="just"/>
            <a:r>
              <a:rPr lang="pt-BR" dirty="0">
                <a:solidFill>
                  <a:schemeClr val="bg1"/>
                </a:solidFill>
              </a:rPr>
              <a:t>(...)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58129" y="4101737"/>
            <a:ext cx="10522634" cy="2692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sz="2000" b="1" dirty="0"/>
          </a:p>
          <a:p>
            <a:pPr algn="ctr"/>
            <a:r>
              <a:rPr lang="pt-BR" sz="2000" b="1" dirty="0"/>
              <a:t>PROPOSTA: RETIRAR A EXPRESSÃO “E FECHADAS”, EM DESTAQUE NO TEXTO.</a:t>
            </a:r>
          </a:p>
          <a:p>
            <a:pPr algn="ctr"/>
            <a:endParaRPr lang="pt-BR" sz="2000" b="1" dirty="0"/>
          </a:p>
          <a:p>
            <a:r>
              <a:rPr lang="pt-BR" sz="2000" b="1" dirty="0"/>
              <a:t>JUSTIFICATIVAS: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AJUSTE REDACIONAL PARA ADEQUAÇÃO DESTE ARTIGO AO ARTIGO 26, QUE RETIRA AS ENTIDADES FECHADAS DE PREVIDÊNCIA COMPLEMENTAR DA BASE TRIBUTÁRIA DO IBS E DA CBS.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PELO ARTIGO 26, NÃO HÁ OBRIGAÇÃO PRINCIPAL PARA AS EFPC. LOGO, A OBRIGAÇÃO ACESSÓRIA É INEXISTENTE.</a:t>
            </a:r>
          </a:p>
          <a:p>
            <a:pPr algn="ctr"/>
            <a:endParaRPr lang="pt-BR" sz="2000" b="1" dirty="0"/>
          </a:p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98" y="390556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3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50167"/>
            <a:ext cx="9144000" cy="53457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8129" y="1223889"/>
            <a:ext cx="10494499" cy="5359791"/>
          </a:xfrm>
        </p:spPr>
        <p:txBody>
          <a:bodyPr>
            <a:normAutofit lnSpcReduction="1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PLP 68/2024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 Aderência ao art. 26, § 9°, de não incidência dos tributos sobre os planos de saúde na modalidade de autogestão e entidades fechadas de previdência complementar, sem fins lucrativos.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Aderência à Lei Complementar n° 109/2001 – Art. 69 § 1° que dispõe que sobre as contribuições para previdência complementar não incidem tributação e contribuições de qualquer natureza.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As atividades dessas entidades não constituem fato gerador de tributação.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As atividades fechadas de previdência complementar, sem fins lucrativos, não podem ser comparadas às entidades que comercializam produtos e visam lucros.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Compete à legislação infraconstitucional disciplinar e regulamentar o comando constitucional, inclusive relativo à EC 132/2023, art. 10, inciso I, que não distinguiu entre entidades de previdência complementar abertas e fechadas, tal qual já acontece com as LC 108 e 109, que disciplinam o art. 202 da CF.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843914" y="1683681"/>
            <a:ext cx="525194" cy="253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2669242"/>
            <a:ext cx="570984" cy="3015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17" y="3684994"/>
            <a:ext cx="542591" cy="28653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15" y="4118285"/>
            <a:ext cx="542591" cy="28653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96" y="5119043"/>
            <a:ext cx="542591" cy="28653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84" y="313686"/>
            <a:ext cx="853514" cy="66452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12154485" y="6757430"/>
            <a:ext cx="157029" cy="10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9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590844"/>
            <a:ext cx="9144000" cy="450165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8129" y="1589649"/>
            <a:ext cx="10550769" cy="475488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</a:rPr>
              <a:t>CONCLUSÃO: Respeitando o processo legislativo e sopesado o risco político, entendemos pertinente o aprimoramento redacional do texto legal, pelas razões abaixo:</a:t>
            </a:r>
          </a:p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Simplificação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Neutralidade – Não aumento da carga tributária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Justiça Tributária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Justiça Social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Estímulo à formação de poupança e investimentos, inclusive no financiamento do Estado (Títulos públicos, geração de empregos, alocação de recursos em projetos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   Desoneração do sistema público de saúde e de previdência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874197" y="2999143"/>
            <a:ext cx="525193" cy="3094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99" y="3428207"/>
            <a:ext cx="542591" cy="34750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3817912"/>
            <a:ext cx="542591" cy="34750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4274396"/>
            <a:ext cx="542591" cy="34750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4706305"/>
            <a:ext cx="542591" cy="34750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5677062"/>
            <a:ext cx="542591" cy="34750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90" y="285047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1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9780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6"/>
            <a:ext cx="10683240" cy="47420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Entidades Representadas           </a:t>
            </a:r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Associação Virtual dos Participantes e Assistidos da PREVI e Cassi  – APAPREVI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19 Associações de Funcionários Aposentados do Banco do Brasil – </a:t>
            </a:r>
            <a:r>
              <a:rPr lang="pt-BR" sz="2400" b="1" dirty="0" err="1">
                <a:solidFill>
                  <a:schemeClr val="bg1"/>
                </a:solidFill>
              </a:rPr>
              <a:t>AFABBs</a:t>
            </a:r>
            <a:r>
              <a:rPr lang="pt-BR" sz="2400" b="1" dirty="0">
                <a:solidFill>
                  <a:schemeClr val="bg1"/>
                </a:solidFill>
              </a:rPr>
              <a:t>, 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integradas à Federação das Associações de Aposentados e Pensionistas do BB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Movimento Semente da União – MSU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Grupo Mais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Embaixadores da Cassi e PREVI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Somos Cassi e Somos PREVI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</a:t>
            </a:r>
          </a:p>
        </p:txBody>
      </p:sp>
      <p:sp>
        <p:nvSpPr>
          <p:cNvPr id="12" name="Seta para a Esquerda 11"/>
          <p:cNvSpPr/>
          <p:nvPr/>
        </p:nvSpPr>
        <p:spPr>
          <a:xfrm>
            <a:off x="4892541" y="1551460"/>
            <a:ext cx="6203853" cy="9347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50.000 participantes</a:t>
            </a:r>
          </a:p>
        </p:txBody>
      </p:sp>
      <p:sp>
        <p:nvSpPr>
          <p:cNvPr id="14" name="AutoShape 2" descr="blob:https://web.whatsapp.com/f137759b-1a94-450f-89c3-7a19f8ca793b"/>
          <p:cNvSpPr>
            <a:spLocks noChangeAspect="1" noChangeArrowheads="1"/>
          </p:cNvSpPr>
          <p:nvPr/>
        </p:nvSpPr>
        <p:spPr bwMode="auto">
          <a:xfrm>
            <a:off x="-528147" y="-144463"/>
            <a:ext cx="988522" cy="9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4" y="206873"/>
            <a:ext cx="848751" cy="66181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26" y="4497589"/>
            <a:ext cx="414564" cy="28044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26" y="2791919"/>
            <a:ext cx="414564" cy="28044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36" y="3219386"/>
            <a:ext cx="414564" cy="28044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26" y="4070122"/>
            <a:ext cx="414564" cy="28044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26" y="4925056"/>
            <a:ext cx="414564" cy="28044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837" y="5352523"/>
            <a:ext cx="414564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5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66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Foco: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</a:rPr>
              <a:t>            </a:t>
            </a:r>
            <a:r>
              <a:rPr lang="pt-BR" sz="2400" b="1" dirty="0">
                <a:solidFill>
                  <a:schemeClr val="bg1"/>
                </a:solidFill>
              </a:rPr>
              <a:t>Funcionários da ativa e aposentados do Banco do Brasil (Cassi e PREVI)</a:t>
            </a:r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b="1" dirty="0"/>
              <a:t>           </a:t>
            </a:r>
            <a:r>
              <a:rPr lang="pt-BR" sz="2400" b="1" dirty="0">
                <a:solidFill>
                  <a:schemeClr val="bg1"/>
                </a:solidFill>
              </a:rPr>
              <a:t>Todas as entidades de assistência à saúde no modelo de autogestão e todas</a:t>
            </a:r>
          </a:p>
          <a:p>
            <a:pPr marL="0" indent="0" algn="just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 as entidades fechadas de previdência complementar, sem fins lucrativos</a:t>
            </a:r>
            <a:endParaRPr lang="pt-BR" sz="2400" b="1" dirty="0"/>
          </a:p>
          <a:p>
            <a:endParaRPr lang="pt-BR" sz="2400" b="1" dirty="0"/>
          </a:p>
          <a:p>
            <a:endParaRPr lang="pt-BR" sz="2400" dirty="0"/>
          </a:p>
        </p:txBody>
      </p:sp>
      <p:sp>
        <p:nvSpPr>
          <p:cNvPr id="6" name="Seta para a Direita 5"/>
          <p:cNvSpPr/>
          <p:nvPr/>
        </p:nvSpPr>
        <p:spPr>
          <a:xfrm>
            <a:off x="838200" y="2222696"/>
            <a:ext cx="604911" cy="253218"/>
          </a:xfrm>
          <a:prstGeom prst="rightArrow">
            <a:avLst>
              <a:gd name="adj1" fmla="val 50000"/>
              <a:gd name="adj2" fmla="val 421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Cima 6"/>
          <p:cNvSpPr/>
          <p:nvPr/>
        </p:nvSpPr>
        <p:spPr>
          <a:xfrm>
            <a:off x="3643533" y="2771336"/>
            <a:ext cx="4797082" cy="942536"/>
          </a:xfrm>
          <a:prstGeom prst="upArrow">
            <a:avLst>
              <a:gd name="adj1" fmla="val 50000"/>
              <a:gd name="adj2" fmla="val 42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200 mil participantes, assistidos e pensionistas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016496"/>
            <a:ext cx="621846" cy="292633"/>
          </a:xfrm>
          <a:prstGeom prst="rect">
            <a:avLst/>
          </a:prstGeom>
        </p:spPr>
      </p:pic>
      <p:sp>
        <p:nvSpPr>
          <p:cNvPr id="9" name="Seta para Cima 8"/>
          <p:cNvSpPr/>
          <p:nvPr/>
        </p:nvSpPr>
        <p:spPr>
          <a:xfrm>
            <a:off x="3643534" y="5039435"/>
            <a:ext cx="4937758" cy="1051876"/>
          </a:xfrm>
          <a:prstGeom prst="upArrow">
            <a:avLst>
              <a:gd name="adj1" fmla="val 50000"/>
              <a:gd name="adj2" fmla="val 476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8 milhões de pessoas impactadas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41" y="249344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APERFEIÇOAMENTO DO TEXTO LEGAL – AJUSTE REDACIONAL</a:t>
            </a:r>
          </a:p>
          <a:p>
            <a:pPr marL="0" indent="0"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  Art.   26       (não incidência de tributo)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  Art. 177       (rol de serviços financeiros)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  Art. 178       (regime especial)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  Art. 217       (base de cálculo)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             Art. 221       (obrigações acessórias)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</a:rPr>
              <a:t>    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73495"/>
            <a:ext cx="414564" cy="2194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226851"/>
            <a:ext cx="414564" cy="2194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678793"/>
            <a:ext cx="414564" cy="2194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130735"/>
            <a:ext cx="414564" cy="2194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59" y="230188"/>
            <a:ext cx="853514" cy="66452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42" y="3320139"/>
            <a:ext cx="414564" cy="2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4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524000" y="588987"/>
            <a:ext cx="9144000" cy="508294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914400" y="1336431"/>
            <a:ext cx="10621108" cy="5078437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PLP 68/2024</a:t>
            </a:r>
          </a:p>
          <a:p>
            <a:r>
              <a:rPr lang="pt-BR" b="1" dirty="0">
                <a:solidFill>
                  <a:schemeClr val="bg1"/>
                </a:solidFill>
              </a:rPr>
              <a:t>Seção VII – Da Sujeição Passiva</a:t>
            </a:r>
          </a:p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Art. 26. Não são contribuintes do IBS e da CBS: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...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§ 9° Não são contribuintes do IBS e da CBS as seguintes pessoas jurídicas sem fins lucrativos, </a:t>
            </a:r>
            <a:r>
              <a:rPr lang="pt-BR" b="1" dirty="0">
                <a:solidFill>
                  <a:srgbClr val="FF0000"/>
                </a:solidFill>
              </a:rPr>
              <a:t>desde que cumpram os mesmos requisitos aplicáveis às instituições de educação e de assistência social sem fins lucrativos, para fins da imunidade desses tributos</a:t>
            </a:r>
            <a:r>
              <a:rPr lang="pt-BR" b="1" dirty="0">
                <a:solidFill>
                  <a:schemeClr val="bg1"/>
                </a:solidFill>
              </a:rPr>
              <a:t>, não podendo apropriar créditos nas suas aquisições:</a:t>
            </a:r>
          </a:p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I – planos de assistência à saúde sob a modalidade de autogestão; e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II – entidades de previdência complementar fechada.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9" y="170659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999" y="299138"/>
            <a:ext cx="9392529" cy="1079495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DA COMISSÃO DE REPRESENTAÇÃO PARLAMENTAR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8129" y="1026943"/>
            <a:ext cx="10564837" cy="5064368"/>
          </a:xfrm>
        </p:spPr>
        <p:txBody>
          <a:bodyPr>
            <a:normAutofit/>
          </a:bodyPr>
          <a:lstStyle/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Retirar  a expressão condicionante apresentada em destaque no slide anterior,  aperfeiçoando  o texto  mediante ajuste redacional.</a:t>
            </a:r>
          </a:p>
          <a:p>
            <a:r>
              <a:rPr lang="pt-BR" b="1" dirty="0">
                <a:solidFill>
                  <a:schemeClr val="bg1"/>
                </a:solidFill>
              </a:rPr>
              <a:t>Justificativas: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Não discute o mérito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Mantém o objetivo do legislador de afastar a incidência da tributação sobre as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entidades relacionadas, pois suas atividades não constituem fato gerador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Deixa o texto mais claro e objetivo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      Previne interpretações dúbias e, consequentemente, ações judiciais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2764782"/>
            <a:ext cx="414564" cy="33833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81" y="4119277"/>
            <a:ext cx="414564" cy="3353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47" y="4575284"/>
            <a:ext cx="414564" cy="33530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47" y="3223818"/>
            <a:ext cx="414564" cy="33530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830947" y="5014736"/>
            <a:ext cx="10592019" cy="180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400" b="1" dirty="0"/>
              <a:t>Art. 26. Não são contribuintes do IBS e da CBS as seguintes pessoas jurídicas sem fins lucrativos, não podendo apropriar créditos nas suas aquisições: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b="1" dirty="0"/>
              <a:t>I – planos de assistência à saúde sob a modalidade de autogestão; e</a:t>
            </a:r>
          </a:p>
          <a:p>
            <a:pPr algn="just"/>
            <a:r>
              <a:rPr lang="pt-BR" sz="2400" b="1" dirty="0"/>
              <a:t>II – entidades fechadas de previdência complementar.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47" y="166820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0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534572"/>
            <a:ext cx="9144000" cy="351693"/>
          </a:xfrm>
        </p:spPr>
        <p:txBody>
          <a:bodyPr>
            <a:normAutofit fontScale="90000"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 ALTERNATIVA 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36098" y="1026942"/>
            <a:ext cx="11422967" cy="5444195"/>
          </a:xfrm>
        </p:spPr>
        <p:txBody>
          <a:bodyPr/>
          <a:lstStyle/>
          <a:p>
            <a:pPr algn="just"/>
            <a:r>
              <a:rPr lang="pt-BR" b="1" dirty="0">
                <a:solidFill>
                  <a:schemeClr val="bg1"/>
                </a:solidFill>
              </a:rPr>
              <a:t>Art. 26. Não são contribuintes do IBS e da CBS: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(...)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§ 9° Não são contribuintes do IBS e da CBS os planos de assistência à saúde sob a modalidade de autogestão e as entidades fechadas de previdência complementar, sem fins lucrativos, não podendo apropriar créditos nas suas aquisições, desde que cumpram os seguintes requisitos: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I – não distribuam qualquer parcela de seu patrimônio ou de suas rendas, a qualquer título;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II – apliquem integralmente, no país, os seus recursos na manutenção dos seus objetivos institucionais; e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III – mantenham escrituração de suas receitas e despesas em livros revestidos de formalidades capazes de assegurar sua exatidão.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76775" y="5711484"/>
            <a:ext cx="11282289" cy="759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Esta proposta descreve os requisitos de forma objetiva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0" y="202311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3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590844"/>
            <a:ext cx="9144000" cy="450166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28467" y="1252025"/>
            <a:ext cx="10564837" cy="5190977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PLP 68/2024</a:t>
            </a:r>
          </a:p>
          <a:p>
            <a:r>
              <a:rPr lang="pt-BR" b="1" dirty="0">
                <a:solidFill>
                  <a:schemeClr val="bg1"/>
                </a:solidFill>
              </a:rPr>
              <a:t>CAPÍTULO II  - DOS  SERVIÇOS  FINANCEIROS</a:t>
            </a:r>
          </a:p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Art. 177. Para fins desta Lei Complementar, consideram-se serviços financeiros: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(...)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XIII – previdência privada, composta de operações de administração e gestão da previdência  complementar  aberta </a:t>
            </a:r>
            <a:r>
              <a:rPr lang="pt-BR" b="1" dirty="0">
                <a:solidFill>
                  <a:srgbClr val="FF0000"/>
                </a:solidFill>
              </a:rPr>
              <a:t>e fechada</a:t>
            </a:r>
            <a:r>
              <a:rPr lang="pt-BR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tângulo 3"/>
          <p:cNvSpPr/>
          <p:nvPr/>
        </p:nvSpPr>
        <p:spPr>
          <a:xfrm>
            <a:off x="928466" y="4304714"/>
            <a:ext cx="10564837" cy="2349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sz="2000" dirty="0"/>
          </a:p>
          <a:p>
            <a:pPr algn="ctr"/>
            <a:endParaRPr lang="pt-BR" sz="2000" b="1" dirty="0">
              <a:solidFill>
                <a:srgbClr val="002060"/>
              </a:solidFill>
            </a:endParaRP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PROPOSTA: RETIRAR A EXPRESSÃO “E FECHADA”, EM DESTAQUE NO TEXTO.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JUSTIFICATIVAS: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AJUSTE REDACIONAL PARA ADEQUAÇÃO DESTE ARTIGO AO ARTIGO 26, QUE RETIRA AS ENTIDADES FECHADAS DE PREVIDÊNCIA COMPLEMENTAR DA BASE TRIBUTÁRIA DO IBS E DA CBS.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AS EFPC SÃO IMPEDIDAS POR LEI DE EXERCEREM SERVIÇOS FINANCEIROS, DE ACORDO COM O ARTIGO 32, PARÁGRAFO ÚNICO DA LEI COMPLEMENTAR nº 109, DE 29 DE MAIO DE 2001.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bg1"/>
              </a:solidFill>
            </a:endParaRPr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8" y="258583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7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79829"/>
            <a:ext cx="9144000" cy="379826"/>
          </a:xfrm>
        </p:spPr>
        <p:txBody>
          <a:bodyPr>
            <a:normAutofit fontScale="90000"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REPRESENTAÇÃO PARLAMENTAR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87791" y="900333"/>
            <a:ext cx="10747717" cy="5824024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PLP/68</a:t>
            </a:r>
          </a:p>
          <a:p>
            <a:r>
              <a:rPr lang="pt-BR" b="1" dirty="0">
                <a:solidFill>
                  <a:schemeClr val="bg1"/>
                </a:solidFill>
              </a:rPr>
              <a:t>CAPÍTULO II – DOS SERVIÇOS FINANCEIROS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Art. 178. Os serviços financeiros ficam sujeitos  ao regime específico deste Capítulo quando  forem prestados por pessoas físicas e jurídicas supervisionadas pelos órgãos governamentais que compõem o Sistema Financeiro Nacional e pelos demais fornecedores de que trata este artigo.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§ 1° As pessoas físicas e jurídicas supervisionadas de que trata o caput deste artigo, na data de publicação desta Lei Complementar, são as seguintes: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(...)</a:t>
            </a: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XXIV – entidades abertas </a:t>
            </a:r>
            <a:r>
              <a:rPr lang="pt-BR" b="1" dirty="0">
                <a:solidFill>
                  <a:srgbClr val="FF0000"/>
                </a:solidFill>
              </a:rPr>
              <a:t>e fechadas </a:t>
            </a:r>
            <a:r>
              <a:rPr lang="pt-BR" b="1" dirty="0">
                <a:solidFill>
                  <a:schemeClr val="bg1"/>
                </a:solidFill>
              </a:rPr>
              <a:t>de previdência complementar</a:t>
            </a:r>
          </a:p>
        </p:txBody>
      </p:sp>
      <p:sp>
        <p:nvSpPr>
          <p:cNvPr id="4" name="Retângulo 3"/>
          <p:cNvSpPr/>
          <p:nvPr/>
        </p:nvSpPr>
        <p:spPr>
          <a:xfrm>
            <a:off x="900332" y="4895558"/>
            <a:ext cx="10635176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r>
              <a:rPr lang="pt-BR" b="1" dirty="0"/>
              <a:t>PROPOSTA: RETIRAR DO TEXTO A EXPRESSÃO “E FECHADAS”, EM DESTAQUE NO TEXTO.</a:t>
            </a:r>
          </a:p>
          <a:p>
            <a:pPr algn="just"/>
            <a:r>
              <a:rPr lang="pt-BR" b="1" dirty="0"/>
              <a:t>JUSTIFICATIVAS: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AJUSTE REDACIONAL PARA ADEQUAÇÃO DESTE ARTIGO AO ARTIGO 26, QUE RETIRA AS ENTIDADES FECHADAS DE PREVIDÊNCIA COMPLEMENTAR DA BASE TRIBUTÁRIA DO IBS E DA CBS.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EFPC SÃO IMPEDIDAS POR LEI DE EXERCEREM SERVIÇOS FINANCEIROS DE ACORDO COM O ARTIGO 32, PARÁGRAFO ÚNICO DA LEI COMPLEMENTAR nº 109, DE 29 DE MAIO DE 2001.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13" y="165472"/>
            <a:ext cx="853514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</TotalTime>
  <Words>1358</Words>
  <Application>Microsoft Office PowerPoint</Application>
  <PresentationFormat>Widescreen</PresentationFormat>
  <Paragraphs>139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do Office</vt:lpstr>
      <vt:lpstr>SENADO FEDERAL – COMISSÃO DE ASSUNTOS ECONÔMICOS</vt:lpstr>
      <vt:lpstr>COMISSÃO DE REPRESENTAÇÃO PARLAMENTAR</vt:lpstr>
      <vt:lpstr>COMISSÃO DE REPRESENTAÇÃO PARLAMENTAR</vt:lpstr>
      <vt:lpstr>COMISSÃO DE REPRESENTAÇÃO PARLAMENTAR</vt:lpstr>
      <vt:lpstr>COMISSÃO DE REPRESENTAÇÃO PARLAMENTAR</vt:lpstr>
      <vt:lpstr>PROPOSTA DA COMISSÃO DE REPRESENTAÇÃO PARLAMENTAR </vt:lpstr>
      <vt:lpstr>PROPOSTA  ALTERNATIVA  </vt:lpstr>
      <vt:lpstr>COMISSÃO DE REPRESENTAÇÃO PARLAMENTAR</vt:lpstr>
      <vt:lpstr>COMISSÃO DE REPRESENTAÇÃO PARLAMENTAR</vt:lpstr>
      <vt:lpstr>COMISSÃO DE REPRESENTAÇÃO PARLAMENTAR</vt:lpstr>
      <vt:lpstr>COMISSÃO DE REPRESENTAÇÃO PARLAMENTAR</vt:lpstr>
      <vt:lpstr>COMISSÃO DE REPRESENTAÇÃO PARLAMENTAR</vt:lpstr>
      <vt:lpstr>COMISSÃO DE REPRESENTAÇÃO PARLAMENTAR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Edeltrudes</dc:creator>
  <cp:lastModifiedBy>Juliana Soares Amorim</cp:lastModifiedBy>
  <cp:revision>59</cp:revision>
  <dcterms:created xsi:type="dcterms:W3CDTF">2024-09-20T19:20:49Z</dcterms:created>
  <dcterms:modified xsi:type="dcterms:W3CDTF">2024-09-24T12:31:08Z</dcterms:modified>
</cp:coreProperties>
</file>