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1" r:id="rId11"/>
    <p:sldId id="270" r:id="rId12"/>
    <p:sldId id="271" r:id="rId13"/>
    <p:sldId id="272" r:id="rId14"/>
    <p:sldId id="273" r:id="rId15"/>
    <p:sldId id="274" r:id="rId16"/>
    <p:sldId id="275" r:id="rId17"/>
    <p:sldId id="267" r:id="rId18"/>
    <p:sldId id="268" r:id="rId19"/>
    <p:sldId id="269" r:id="rId20"/>
    <p:sldId id="280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6D76C3C7-5735-4C78-8CC7-AAD0E9797A54}">
          <p14:sldIdLst>
            <p14:sldId id="257"/>
          </p14:sldIdLst>
        </p14:section>
        <p14:section name="Seção sem Título" id="{92976D09-387D-4DC6-8728-51BFCB99A85B}">
          <p14:sldIdLst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81"/>
            <p14:sldId id="270"/>
            <p14:sldId id="271"/>
            <p14:sldId id="272"/>
            <p14:sldId id="273"/>
            <p14:sldId id="274"/>
            <p14:sldId id="275"/>
            <p14:sldId id="267"/>
            <p14:sldId id="268"/>
            <p14:sldId id="269"/>
            <p14:sldId id="28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 autoAdjust="0"/>
    <p:restoredTop sz="86497" autoAdjust="0"/>
  </p:normalViewPr>
  <p:slideViewPr>
    <p:cSldViewPr>
      <p:cViewPr varScale="1">
        <p:scale>
          <a:sx n="96" d="100"/>
          <a:sy n="96" d="100"/>
        </p:scale>
        <p:origin x="264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0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81E3F2-8C4A-41E7-8BF8-FDE8BB05F1F1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32C5F-0784-4810-9F18-D280DB794D7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0324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32C5F-0784-4810-9F18-D280DB794D7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2697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A32C5F-0784-4810-9F18-D280DB794D72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558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32C5F-0784-4810-9F18-D280DB794D72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3964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704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6087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818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513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52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7757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4082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148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843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370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26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0A3D3-9A24-4B39-AFAA-4BE07F2005F0}" type="datetimeFigureOut">
              <a:rPr lang="pt-BR" smtClean="0"/>
              <a:t>02/07/2022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2A0B7-1214-43BA-B6CF-585C2940764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627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467544" y="1844824"/>
            <a:ext cx="835292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Ano 1995.   SITE TSE: “[...]Com base em premissas determinadas pelo “grupo de notáveis”, foi designado um “grupo técnico” </a:t>
            </a:r>
            <a:r>
              <a:rPr lang="pt-B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para desenvolver o projeto básico da urna eletrônica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. Para tanto, foram chamados </a:t>
            </a:r>
            <a:r>
              <a:rPr lang="pt-B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três engenheiros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do Instituto Nacional de Pesquisas Espaciais (</a:t>
            </a:r>
            <a:r>
              <a:rPr lang="pt-B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Inpe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), </a:t>
            </a:r>
            <a:r>
              <a:rPr lang="pt-B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um do Exército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, um da </a:t>
            </a:r>
            <a:r>
              <a:rPr lang="pt-B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Aeronáutica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(Departamento de Ciência e Tecnologia Aeroespacial – DCTA), </a:t>
            </a:r>
            <a:r>
              <a:rPr lang="pt-B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um da Marinha 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e </a:t>
            </a:r>
            <a:r>
              <a:rPr lang="pt-BR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um do Centro de Pesquisa e Desenvolvimento em Telecomunicações (</a:t>
            </a:r>
            <a:r>
              <a:rPr lang="pt-BR" sz="24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CPqD</a:t>
            </a:r>
            <a:r>
              <a:rPr lang="pt-BR" sz="2400" dirty="0">
                <a:latin typeface="Verdana" pitchFamily="34" charset="0"/>
                <a:ea typeface="Verdana" pitchFamily="34" charset="0"/>
                <a:cs typeface="Verdana" pitchFamily="34" charset="0"/>
              </a:rPr>
              <a:t>)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288919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3571331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22B234-053D-D789-DD5C-12F4F2050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66328"/>
            <a:ext cx="8496944" cy="6525344"/>
          </a:xfrm>
        </p:spPr>
        <p:txBody>
          <a:bodyPr>
            <a:normAutofit fontScale="77500" lnSpcReduction="20000"/>
          </a:bodyPr>
          <a:lstStyle/>
          <a:p>
            <a:r>
              <a:rPr lang="pt-BR" sz="3900" b="1" dirty="0"/>
              <a:t>RESOLUÇÃO Nº 23.521, DE 1º DE MARÇO DE 2018</a:t>
            </a:r>
          </a:p>
          <a:p>
            <a:endParaRPr lang="pt-BR" sz="3900" dirty="0">
              <a:solidFill>
                <a:srgbClr val="FF0000"/>
              </a:solidFill>
            </a:endParaRPr>
          </a:p>
          <a:p>
            <a:pPr marL="714375" indent="0" algn="just">
              <a:buNone/>
              <a:tabLst>
                <a:tab pos="8251825" algn="l"/>
              </a:tabLst>
            </a:pPr>
            <a:r>
              <a:rPr lang="pt-BR" sz="3800" dirty="0"/>
              <a:t> </a:t>
            </a:r>
            <a:r>
              <a:rPr lang="pt-BR" sz="3400" dirty="0"/>
              <a:t>Art. 3º A impressão do voto </a:t>
            </a:r>
            <a:r>
              <a:rPr lang="pt-BR" sz="3400" b="1" u="sng" dirty="0"/>
              <a:t>DESTINA-SE À VERIFICAÇÃO, PELO ELEITOR, DA CORRESPONDÊNCIA ENTRE O TEOR DE SEU VOTO E O REGISTRO IMPRESSO</a:t>
            </a:r>
            <a:r>
              <a:rPr lang="pt-BR" sz="3400" dirty="0"/>
              <a:t>, assim como o exibido pela urna eletrônica (Lei nº 9.504/97, art. 59-A).</a:t>
            </a:r>
          </a:p>
          <a:p>
            <a:pPr marL="714375" indent="0" algn="just">
              <a:buNone/>
              <a:tabLst>
                <a:tab pos="8251825" algn="l"/>
              </a:tabLst>
            </a:pPr>
            <a:r>
              <a:rPr lang="pt-BR" sz="3400" dirty="0"/>
              <a:t> § 1º </a:t>
            </a:r>
            <a:r>
              <a:rPr lang="pt-BR" sz="3400" b="1" dirty="0"/>
              <a:t>O eleitor não terá contato manual com o RIV </a:t>
            </a:r>
            <a:r>
              <a:rPr lang="pt-BR" sz="3400" dirty="0"/>
              <a:t>(</a:t>
            </a:r>
            <a:r>
              <a:rPr lang="pt-BR" sz="3400" b="1" dirty="0"/>
              <a:t>Registro  Impresso do Voto</a:t>
            </a:r>
            <a:r>
              <a:rPr lang="pt-BR" sz="3400" dirty="0"/>
              <a:t>) (Lei nº 9.504/97, art. 59-A, parágrafo único).</a:t>
            </a:r>
          </a:p>
          <a:p>
            <a:pPr marL="714375" indent="0" algn="just">
              <a:buNone/>
              <a:tabLst>
                <a:tab pos="8251825" algn="l"/>
              </a:tabLst>
            </a:pPr>
            <a:r>
              <a:rPr lang="pt-BR" sz="3400" dirty="0"/>
              <a:t> § 2º Os </a:t>
            </a:r>
            <a:r>
              <a:rPr lang="pt-BR" sz="3400" dirty="0" err="1"/>
              <a:t>RIVs</a:t>
            </a:r>
            <a:r>
              <a:rPr lang="pt-BR" sz="3400" dirty="0"/>
              <a:t> </a:t>
            </a:r>
            <a:r>
              <a:rPr lang="pt-BR" sz="3400" b="1" u="sng" dirty="0"/>
              <a:t>serão utilizados, subsidiariamente, para verificação da contabilização dos votos eletrônicos pela urna</a:t>
            </a:r>
            <a:r>
              <a:rPr lang="pt-BR" sz="3400" dirty="0"/>
              <a:t>, nos termos do Capítulo III.</a:t>
            </a:r>
          </a:p>
          <a:p>
            <a:pPr marL="714375" indent="0" algn="just">
              <a:buNone/>
              <a:tabLst>
                <a:tab pos="8251825" algn="l"/>
              </a:tabLst>
            </a:pPr>
            <a:r>
              <a:rPr lang="pt-BR" sz="3400" dirty="0"/>
              <a:t> § 3º Excepcionalmente, os </a:t>
            </a:r>
            <a:r>
              <a:rPr lang="pt-BR" sz="3400" dirty="0" err="1"/>
              <a:t>RIVs</a:t>
            </a:r>
            <a:r>
              <a:rPr lang="pt-BR" sz="3400" dirty="0"/>
              <a:t> poderão ser utilizados </a:t>
            </a:r>
            <a:r>
              <a:rPr lang="pt-BR" sz="3400" b="1" dirty="0"/>
              <a:t>para recuperação</a:t>
            </a:r>
            <a:r>
              <a:rPr lang="pt-BR" sz="3400" dirty="0"/>
              <a:t> do resultado da votação, na hipótese de perda do resultado eletrônico.</a:t>
            </a:r>
          </a:p>
          <a:p>
            <a:pPr marL="714375" indent="0" algn="just">
              <a:buNone/>
              <a:tabLst>
                <a:tab pos="8251825" algn="l"/>
              </a:tabLst>
            </a:pPr>
            <a:r>
              <a:rPr lang="pt-BR" sz="3400" dirty="0"/>
              <a:t> § 4º </a:t>
            </a:r>
            <a:r>
              <a:rPr lang="pt-BR" sz="3400" b="1" dirty="0"/>
              <a:t>DO RIV </a:t>
            </a:r>
            <a:r>
              <a:rPr lang="pt-BR" sz="3400" b="1" u="sng" dirty="0"/>
              <a:t>NÃO CONSTARÁ NENHUMA INFORMAÇÃO QUE PERMITA A IDENTIFICAÇÃO DO ELEITOR</a:t>
            </a:r>
            <a:r>
              <a:rPr lang="pt-BR" sz="3400" u="sng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06645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68888" y="1556792"/>
            <a:ext cx="828980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 Cancelamento da Súmula 72, do STF: </a:t>
            </a:r>
          </a:p>
          <a:p>
            <a:pPr marL="1438275" marR="0" lvl="2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“No julgamento de questão constitucional, vinculada a decisão do Tribunal Superior Eleitoral, não estão impedidos os ministros do Supremo Tribunal Federal que ali tenham funcionado no mesmo processo, ou no processo originário”.</a:t>
            </a:r>
          </a:p>
          <a:p>
            <a:pPr marL="914400" marR="0" lvl="2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súmula foi aprovada em 1963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sob a vigência da Constituição de 1946 e do Código de Processo Civil de 1939. Não tratou esse diploma processual de impedimento. Reportou-se apenas à suspeição, assim disciplinada no seu art. 119: </a:t>
            </a:r>
          </a:p>
          <a:p>
            <a:pPr marL="1704975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“O juiz que se </a:t>
            </a: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declarar suspeito 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motivará o despacho.</a:t>
            </a:r>
          </a:p>
          <a:p>
            <a:pPr marL="1704975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§ 1º Se a suspeição for de natureza intima, comunicará os motivos ao órgão disciplinar competente.</a:t>
            </a:r>
          </a:p>
          <a:p>
            <a:pPr marL="1704975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§ 2º O não cumprimento desse dever, ou a improcedência dos motivos, que serão apreciados em segredo de justiça, sujeitará o juiz à pena de advertência.”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2917444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427097" y="2060848"/>
            <a:ext cx="82898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 Código de Processo Civil de 1973, no seu capítulo IV, Seção II, tratou da suspeição e do impedimento, assim dispondo sobre este no art. 134, III:</a:t>
            </a:r>
          </a:p>
          <a:p>
            <a:pPr marL="900113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“É defeso ao juiz exercer as suas funções no processo contencioso ou voluntário:</a:t>
            </a:r>
          </a:p>
          <a:p>
            <a:pPr marL="900113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(...)</a:t>
            </a:r>
          </a:p>
          <a:p>
            <a:pPr marL="900113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III - que 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conheceu </a:t>
            </a:r>
            <a:r>
              <a:rPr kumimoji="0" lang="pt-BR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 primeiro grau de jurisdição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tendo-lhe proferido sentença ou decisão;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1175198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-180528" y="1556792"/>
            <a:ext cx="89644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 vigência daquela legislação, somente ficaria impedido de participar de julgamento, nos tribunais, o magistrado que tivesse julgado a causa 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 primeira instância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Ministros dos tribunais superiores e do STF poderiam julgar recurso de suas decisões, proferidas nos tribunais regionais e no TSE, respectivamente, desde que 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não tivessem atuado no processo como juiz de primeiro grau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Constituição de 1988 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implantou, porém, o Estado Democrático de Direito. Consagrou o devido processo legal (art. 5º, LIV) e proibiu qualquer julgamento por autoridade incompetente (art. 5º, LIII), como tal equiparada, para fins de nulificação do ato, o magistrado considerado impedido pela lei.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35705792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93549" y="2204864"/>
            <a:ext cx="828980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CPC/2015 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foi rigoroso na garantia de preservação da imparcialidade nos julgamentos, no âmbito do Poder Judiciário. Dispôs no seu </a:t>
            </a: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144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144145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44145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“Há </a:t>
            </a: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impedimento 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 juiz, sendo-lhe vedado exercer suas funções no processo: [...]</a:t>
            </a:r>
          </a:p>
          <a:p>
            <a:pPr marL="144145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- de que conheceu em </a:t>
            </a:r>
            <a:r>
              <a:rPr kumimoji="0" lang="pt-BR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outro grau de jurisdição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tendo proferido decisão;”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2257650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93549" y="2204864"/>
            <a:ext cx="828980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inobservância dessa proibição acarreta a </a:t>
            </a: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nulidade da decisão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inclusive com desfazimento da coisa julgada, por determinação do </a:t>
            </a: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art. 966 do CPC/2015:</a:t>
            </a:r>
          </a:p>
          <a:p>
            <a:pPr marL="144145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“A decisão de mérito, transitada em julgado, pode ser rescindida quando: </a:t>
            </a:r>
          </a:p>
          <a:p>
            <a:pPr marL="144145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II – for proferida </a:t>
            </a: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por juiz impedido 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ou por juízo absolutamente incompetente.”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3066744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86652" y="1772816"/>
            <a:ext cx="828980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Participação em julgamento de magistrado impedido: </a:t>
            </a: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violação do art. 8 da Convenção Americana dos Direitos Humanos; do art. 14 do Pacto Internacional sobre Direitos Civis e Políticos e art. 10, da Declaração Universal dos Direitos Humanos.</a:t>
            </a:r>
          </a:p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norma do art. 144, II, do Novo CPC, não é inconstitucional.  Assegura efetividade ao devido processo legal, consagrado na Constituição vigente. Superado, se encontra, portanto, 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 enunciado 72 do Supremo Tribunal Federal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Resta aguardar o seu cancelamento.</a:t>
            </a:r>
          </a:p>
          <a:p>
            <a:pPr marL="457200" marR="0" lvl="1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14400" marR="0" lvl="1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1355435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611560" y="1630830"/>
            <a:ext cx="828980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pt-BR" sz="2400" b="1" dirty="0"/>
              <a:t>3º PONTO PARA REFLEXÃO</a:t>
            </a:r>
            <a:r>
              <a:rPr lang="pt-BR" sz="2400" dirty="0"/>
              <a:t>. Art. 35-A da Lei 9504/97:</a:t>
            </a:r>
          </a:p>
          <a:p>
            <a:pPr marL="1074738"/>
            <a:r>
              <a:rPr lang="pt-BR" sz="2200" dirty="0"/>
              <a:t>“</a:t>
            </a:r>
            <a:r>
              <a:rPr lang="pt-BR" sz="2200" i="1" dirty="0"/>
              <a:t>É vedada a divulgação de pesquisas eleitorais por qualquer meio de comunicação, a partir do </a:t>
            </a:r>
            <a:r>
              <a:rPr lang="pt-BR" sz="2200" b="1" i="1" dirty="0"/>
              <a:t>décimo quinto dia </a:t>
            </a:r>
            <a:r>
              <a:rPr lang="pt-BR" sz="2200" i="1" dirty="0"/>
              <a:t>anterior até as 18 (dezoito) horas do dia do pleito.”</a:t>
            </a:r>
          </a:p>
          <a:p>
            <a:pPr marL="1074738"/>
            <a:endParaRPr lang="pt-BR" sz="2000" i="1" dirty="0"/>
          </a:p>
          <a:p>
            <a:pPr marL="457200" indent="-457200" algn="just">
              <a:buFont typeface="Wingdings" pitchFamily="2" charset="2"/>
              <a:buChar char="q"/>
            </a:pPr>
            <a:r>
              <a:rPr lang="pt-BR" sz="2400" dirty="0"/>
              <a:t>O Supremo Tribunal Federal, porém, em 23/02/2007, </a:t>
            </a:r>
            <a:r>
              <a:rPr lang="pt-BR" sz="2400" b="1" dirty="0"/>
              <a:t>na ADIN nº 3741-2</a:t>
            </a:r>
            <a:r>
              <a:rPr lang="pt-BR" sz="2400" dirty="0"/>
              <a:t>, considerou inconstitucional essa proibição em Acórdão, com esta ementa:</a:t>
            </a:r>
          </a:p>
          <a:p>
            <a:pPr algn="just"/>
            <a:endParaRPr lang="pt-BR" sz="2000" dirty="0"/>
          </a:p>
          <a:p>
            <a:pPr marL="900113" lvl="1" algn="just"/>
            <a:r>
              <a:rPr lang="pt-BR" sz="2000" b="1" dirty="0"/>
              <a:t>	“</a:t>
            </a:r>
            <a:r>
              <a:rPr lang="pt-BR" sz="2000" dirty="0"/>
              <a:t>PROIBIÇÃO DE DIVULGAÇÃO DE PESQUISAS ELEITORAIS QUINZE DIAS ANTES DO PLEITO. INCONSTITUCIONALIDADE. GARANTIA DA LIBERDADE DE </a:t>
            </a:r>
            <a:r>
              <a:rPr lang="pt-BR" sz="2000" i="1" dirty="0"/>
              <a:t>EXPRESSÃO E DO DIREITO À INFORMAÇÃO LIVRE E PLURAL</a:t>
            </a:r>
            <a:r>
              <a:rPr lang="pt-BR" sz="2000" dirty="0"/>
              <a:t> NO ESTADO DEMOCRÁTICO DE DIREITO.” </a:t>
            </a:r>
          </a:p>
          <a:p>
            <a:pPr marL="914400" lvl="1" indent="-457200" algn="just">
              <a:buFont typeface="Wingdings" pitchFamily="2" charset="2"/>
              <a:buChar char="q"/>
            </a:pPr>
            <a:endParaRPr lang="pt-BR" sz="24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4097640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639493" y="1916832"/>
            <a:ext cx="828980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Font typeface="Wingdings" pitchFamily="2" charset="2"/>
              <a:buChar char="q"/>
            </a:pPr>
            <a:r>
              <a:rPr lang="pt-BR" sz="2400" dirty="0"/>
              <a:t>No voto do Relator, Ministro Ricardo Lewandowski, acolhido na Corte, foi ressalvada a </a:t>
            </a:r>
            <a:r>
              <a:rPr lang="pt-BR" sz="2400" b="1" dirty="0"/>
              <a:t>obrigação de indenizar eventuais danos</a:t>
            </a:r>
            <a:r>
              <a:rPr lang="pt-BR" sz="2400" dirty="0"/>
              <a:t>:</a:t>
            </a:r>
          </a:p>
          <a:p>
            <a:pPr marL="914400" lvl="1" indent="-457200" algn="just">
              <a:buFont typeface="Wingdings" pitchFamily="2" charset="2"/>
              <a:buChar char="q"/>
            </a:pPr>
            <a:endParaRPr lang="pt-BR" sz="2400" dirty="0"/>
          </a:p>
          <a:p>
            <a:pPr marL="1441450" lvl="1" algn="just"/>
            <a:r>
              <a:rPr lang="pt-BR" sz="2400" dirty="0"/>
              <a:t>“</a:t>
            </a:r>
            <a:r>
              <a:rPr lang="pt-BR" sz="2400" i="1" dirty="0"/>
              <a:t>Cumpre notar que as restrições admissíveis ao direito à informação são estabelecidas na própria Carta Magna, e dizem respeito à proibição do anonimato, ao direito de resposta e a </a:t>
            </a:r>
            <a:r>
              <a:rPr lang="pt-BR" sz="2400" b="1" i="1" dirty="0"/>
              <a:t>INDENIZAÇÃO</a:t>
            </a:r>
            <a:r>
              <a:rPr lang="pt-BR" sz="2400" i="1" dirty="0"/>
              <a:t> por </a:t>
            </a:r>
            <a:r>
              <a:rPr lang="pt-BR" sz="2400" b="1" i="1" dirty="0"/>
              <a:t>DANO MATERIAL OU MORAL</a:t>
            </a:r>
            <a:r>
              <a:rPr lang="pt-BR" sz="2400" i="1" dirty="0"/>
              <a:t>, [...]”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3091922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79512" y="1772816"/>
            <a:ext cx="828980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just">
              <a:buFont typeface="Wingdings" pitchFamily="2" charset="2"/>
              <a:buChar char="q"/>
            </a:pPr>
            <a:r>
              <a:rPr lang="pt-BR" sz="2400" b="1" dirty="0"/>
              <a:t>Em 2015</a:t>
            </a:r>
            <a:r>
              <a:rPr lang="pt-BR" sz="2400" dirty="0"/>
              <a:t>, 171 deputados assinaram requerimento para </a:t>
            </a:r>
            <a:r>
              <a:rPr lang="pt-BR" sz="2400" b="1" dirty="0"/>
              <a:t>instalação de uma CPI</a:t>
            </a:r>
            <a:r>
              <a:rPr lang="pt-BR" sz="2400" dirty="0"/>
              <a:t>, na Câmara, para </a:t>
            </a:r>
            <a:r>
              <a:rPr lang="pt-BR" sz="2400" b="1" dirty="0"/>
              <a:t>“investigar a qualidade e confiabilidade da metodologia de amostragem, da coleta de dados e verificar possíveis manipulações das intenções de voto dos entrevistados”</a:t>
            </a:r>
            <a:r>
              <a:rPr lang="pt-BR" sz="2400" dirty="0"/>
              <a:t>.</a:t>
            </a:r>
            <a:r>
              <a:rPr lang="pt-BR" sz="2400" b="1" dirty="0"/>
              <a:t> </a:t>
            </a:r>
            <a:r>
              <a:rPr lang="pt-BR" sz="2400" dirty="0"/>
              <a:t>Dep. Eduardo Cunha, </a:t>
            </a:r>
            <a:r>
              <a:rPr lang="pt-BR" sz="2400" b="1" dirty="0"/>
              <a:t>Presidente da Casa</a:t>
            </a:r>
            <a:r>
              <a:rPr lang="pt-BR" sz="2400" dirty="0"/>
              <a:t>, </a:t>
            </a:r>
            <a:r>
              <a:rPr lang="pt-BR" sz="2400" b="1" dirty="0"/>
              <a:t>não instalou a CPI.  O STF RATIFICOU A POSIÇÃO DA PRESIDÊNCIA.</a:t>
            </a:r>
          </a:p>
          <a:p>
            <a:pPr lvl="1" algn="just"/>
            <a:endParaRPr lang="pt-BR" sz="2400" b="1" dirty="0"/>
          </a:p>
          <a:p>
            <a:pPr marL="914400" lvl="1" indent="-457200" algn="just">
              <a:buFont typeface="Wingdings" pitchFamily="2" charset="2"/>
              <a:buChar char="q"/>
            </a:pPr>
            <a:r>
              <a:rPr lang="pt-BR" sz="2400" dirty="0"/>
              <a:t>PESQUISAS INCORRETAS DIVULGADAS NA VÉSPERA DO PLEITO INDUZEM EM ERRO O ELEITOR. É PROPAGANDA EM FAVOR DE UM CANDIDATO SEM POSSIBILIDADE DE REAÇÃO DO PREJUDICADO. ART. 927, § ÚNICO, DO CC.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3082085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539552" y="2132856"/>
            <a:ext cx="828092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pt-BR" sz="2400" dirty="0"/>
              <a:t>Lei 9.100/ 95: </a:t>
            </a:r>
            <a:r>
              <a:rPr lang="pt-BR" sz="2400" u="sng" dirty="0"/>
              <a:t>parágrafo  7º, do art. 18: 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pt-BR" dirty="0"/>
          </a:p>
          <a:p>
            <a:pPr marL="985838" indent="-985838" algn="just"/>
            <a:r>
              <a:rPr lang="pt-BR" dirty="0"/>
              <a:t>	“</a:t>
            </a:r>
            <a:r>
              <a:rPr lang="pt-BR" sz="2400" dirty="0"/>
              <a:t>A máquina de votar </a:t>
            </a:r>
            <a:r>
              <a:rPr lang="pt-BR" sz="2400" b="1" i="1" dirty="0"/>
              <a:t>imprimirá cada voto</a:t>
            </a:r>
            <a:r>
              <a:rPr lang="pt-BR" sz="2400" dirty="0"/>
              <a:t>, </a:t>
            </a:r>
            <a:r>
              <a:rPr lang="pt-BR" sz="2400" b="1" dirty="0"/>
              <a:t>assegurado o </a:t>
            </a:r>
            <a:r>
              <a:rPr lang="pt-BR" sz="2400" b="1" u="sng" dirty="0"/>
              <a:t>sigilo </a:t>
            </a:r>
            <a:r>
              <a:rPr lang="pt-BR" sz="2400" dirty="0"/>
              <a:t>e a possibilidade de </a:t>
            </a:r>
            <a:r>
              <a:rPr lang="pt-BR" sz="2400" b="1" u="sng" dirty="0"/>
              <a:t>conferência posterior </a:t>
            </a:r>
            <a:r>
              <a:rPr lang="pt-BR" sz="2400" dirty="0"/>
              <a:t>para efeito de recontagem”.</a:t>
            </a:r>
            <a:endParaRPr lang="pt-BR" dirty="0"/>
          </a:p>
          <a:p>
            <a:pPr algn="just"/>
            <a:endParaRPr lang="pt-BR" dirty="0"/>
          </a:p>
          <a:p>
            <a:pPr marL="285750" indent="-285750" algn="just">
              <a:buFont typeface="Wingdings" pitchFamily="2" charset="2"/>
              <a:buChar char="q"/>
            </a:pPr>
            <a:r>
              <a:rPr lang="pt-BR" sz="2400" dirty="0"/>
              <a:t>O seu art. 19 teve esta redação: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pt-BR" dirty="0"/>
          </a:p>
          <a:p>
            <a:pPr marL="985838" indent="-985838" algn="just"/>
            <a:r>
              <a:rPr lang="pt-BR" dirty="0"/>
              <a:t>	</a:t>
            </a:r>
            <a:r>
              <a:rPr lang="pt-BR" sz="2400" dirty="0"/>
              <a:t>“O sistema eletrônico adotado </a:t>
            </a:r>
            <a:r>
              <a:rPr lang="pt-BR" sz="2400" b="1" u="sng" dirty="0"/>
              <a:t>assegurará o sigilo do voto </a:t>
            </a:r>
            <a:r>
              <a:rPr lang="pt-BR" sz="2400" dirty="0"/>
              <a:t>e a </a:t>
            </a:r>
            <a:r>
              <a:rPr lang="pt-BR" sz="2400" b="1" u="sng" dirty="0"/>
              <a:t>sua inviolabilidade</a:t>
            </a:r>
            <a:r>
              <a:rPr lang="pt-BR" sz="2400" dirty="0"/>
              <a:t>, garantida aos partidos políticos e aos candidatos </a:t>
            </a:r>
            <a:r>
              <a:rPr lang="pt-BR" sz="2400" b="1" u="sng" dirty="0"/>
              <a:t>ampla fiscalização</a:t>
            </a:r>
            <a:r>
              <a:rPr lang="pt-BR" sz="2400" dirty="0"/>
              <a:t>.”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951759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2814" y="3200782"/>
            <a:ext cx="86843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113" lvl="1" algn="just"/>
            <a:r>
              <a:rPr lang="pt-BR" sz="4000" dirty="0"/>
              <a:t> Obrigado pela atenção de todos.</a:t>
            </a:r>
            <a:endParaRPr lang="pt-BR" sz="4000" i="1" dirty="0"/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3263369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251520" y="145378"/>
            <a:ext cx="828488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pt-BR" sz="2400" dirty="0"/>
              <a:t>A Lei nº 9.504/97 </a:t>
            </a:r>
            <a:r>
              <a:rPr lang="pt-BR" sz="2400" b="1" dirty="0"/>
              <a:t>NÃO REVOGOU </a:t>
            </a:r>
            <a:r>
              <a:rPr lang="pt-BR" sz="2400" dirty="0"/>
              <a:t>a exigência da impressão do voto contida na Lei nº 9.100/95</a:t>
            </a:r>
            <a:r>
              <a:rPr lang="pt-BR" sz="2400" b="1" dirty="0"/>
              <a:t>. </a:t>
            </a:r>
            <a:endParaRPr lang="pt-BR" sz="2400" dirty="0"/>
          </a:p>
          <a:p>
            <a:pPr marL="342900" indent="-342900" algn="just">
              <a:buFont typeface="Wingdings" pitchFamily="2" charset="2"/>
              <a:buChar char="q"/>
            </a:pPr>
            <a:r>
              <a:rPr lang="pt-BR" sz="2400" dirty="0"/>
              <a:t>Além de </a:t>
            </a:r>
            <a:r>
              <a:rPr lang="pt-BR" sz="2400" b="1" u="sng" dirty="0"/>
              <a:t>não revogar </a:t>
            </a:r>
            <a:r>
              <a:rPr lang="pt-BR" sz="2400" dirty="0"/>
              <a:t>a impressão do voto, essa Lei 9.504/97 demonstrou  preocupação com a sua contagem. Descreveu, </a:t>
            </a:r>
            <a:r>
              <a:rPr lang="pt-BR" sz="2400" b="1" dirty="0"/>
              <a:t>no seu art. 72,</a:t>
            </a:r>
            <a:r>
              <a:rPr lang="pt-BR" sz="2400" dirty="0"/>
              <a:t> como crimes com pena de </a:t>
            </a:r>
            <a:r>
              <a:rPr lang="pt-BR" sz="2400" b="1" dirty="0"/>
              <a:t>reclusão de 5 a 10 anos</a:t>
            </a:r>
            <a:r>
              <a:rPr lang="pt-BR" sz="2400" dirty="0"/>
              <a:t>, as seguintes ações:  </a:t>
            </a:r>
          </a:p>
          <a:p>
            <a:pPr marL="355600" algn="just"/>
            <a:r>
              <a:rPr lang="pt-BR" sz="2400" dirty="0"/>
              <a:t>I - obter acesso a sistema de tratamento automático de dados usado pelo serviço eleitoral, </a:t>
            </a:r>
            <a:r>
              <a:rPr lang="pt-BR" sz="2400" b="1" u="sng" dirty="0"/>
              <a:t>A FIM DE ALTERAR A APURAÇÃO OU A CONTAGEM DE VOTOS</a:t>
            </a:r>
            <a:r>
              <a:rPr lang="pt-BR" sz="2400" dirty="0"/>
              <a:t>;</a:t>
            </a:r>
          </a:p>
          <a:p>
            <a:pPr marL="355600" algn="just"/>
            <a:r>
              <a:rPr lang="pt-BR" sz="2400" dirty="0"/>
              <a:t>II - desenvolver ou introduzir comando, instrução, ou programa de computador capaz de </a:t>
            </a:r>
            <a:r>
              <a:rPr lang="pt-BR" sz="2400" b="1" dirty="0"/>
              <a:t>destruir, apagar, eliminar, alterar, gravar ou transmitir dado, instrução ou programa ou provocar qualquer outro resultado diverso do esperado em sistema de tratamento automático de dados usados pelo serviço eleitoral</a:t>
            </a:r>
            <a:r>
              <a:rPr lang="pt-BR" sz="2400" dirty="0"/>
              <a:t>;</a:t>
            </a:r>
          </a:p>
          <a:p>
            <a:pPr marL="355600" algn="just"/>
            <a:r>
              <a:rPr lang="pt-BR" sz="2400" dirty="0"/>
              <a:t>III - </a:t>
            </a:r>
            <a:r>
              <a:rPr lang="pt-BR" sz="2400" b="1" dirty="0"/>
              <a:t>causar, propositadamente, dano físico</a:t>
            </a:r>
            <a:r>
              <a:rPr lang="pt-BR" sz="2400" dirty="0"/>
              <a:t> ao equipamento usado na votação ou na totalização de votos ou a suas partes.</a:t>
            </a:r>
          </a:p>
          <a:p>
            <a:pPr algn="just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9708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466550" y="1844824"/>
            <a:ext cx="813690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pt-BR" sz="3200" dirty="0"/>
              <a:t>A </a:t>
            </a:r>
            <a:r>
              <a:rPr lang="pt-BR" sz="3200" b="1" dirty="0"/>
              <a:t>Lei nº 10.408, </a:t>
            </a:r>
            <a:r>
              <a:rPr lang="pt-BR" sz="3200" dirty="0"/>
              <a:t>de 10 de janeiro de 2002, reafirmou a necessidade da impressão do voto. Acrescentou os §§ 4º a 8º, no art. 59, da Lei 9504/97. </a:t>
            </a:r>
          </a:p>
          <a:p>
            <a:pPr algn="just"/>
            <a:endParaRPr lang="pt-BR" sz="3200" dirty="0"/>
          </a:p>
          <a:p>
            <a:pPr marL="342900" indent="-342900" algn="just">
              <a:buFont typeface="Wingdings" pitchFamily="2" charset="2"/>
              <a:buChar char="q"/>
            </a:pPr>
            <a:r>
              <a:rPr lang="pt-BR" sz="3200" dirty="0"/>
              <a:t>A </a:t>
            </a:r>
            <a:r>
              <a:rPr lang="pt-BR" sz="3200" b="1" dirty="0"/>
              <a:t>Lei nº 10.740</a:t>
            </a:r>
            <a:r>
              <a:rPr lang="pt-BR" sz="3200" dirty="0"/>
              <a:t>, de 1º de outubro de 2003, </a:t>
            </a:r>
            <a:r>
              <a:rPr lang="pt-BR" sz="3200" b="1" dirty="0"/>
              <a:t>revogou, porém, a obrigatoriedade da impressão</a:t>
            </a:r>
            <a:r>
              <a:rPr lang="pt-BR" sz="3200" dirty="0"/>
              <a:t> do voto prevista no § 4º da Lei nº 10.408/2002. </a:t>
            </a:r>
          </a:p>
          <a:p>
            <a:pPr algn="just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2740669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539551" y="1412776"/>
            <a:ext cx="8136906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pt-BR" sz="2400" b="1" dirty="0"/>
              <a:t>Em 2004</a:t>
            </a:r>
            <a:r>
              <a:rPr lang="pt-BR" sz="2400" dirty="0"/>
              <a:t>, portanto há 18 anos, após a revogação da exigência do voto impresso,  </a:t>
            </a:r>
            <a:r>
              <a:rPr lang="pt-BR" sz="2400" b="1" dirty="0"/>
              <a:t>o Senador Hélio Costa </a:t>
            </a:r>
            <a:r>
              <a:rPr lang="pt-BR" sz="2400" dirty="0"/>
              <a:t>apresentou </a:t>
            </a:r>
            <a:r>
              <a:rPr lang="pt-BR" sz="2400" b="1" dirty="0"/>
              <a:t>o Projeto de Lei nº 234,</a:t>
            </a:r>
            <a:r>
              <a:rPr lang="pt-BR" sz="2400" dirty="0"/>
              <a:t> exigindo a adoção dessa providência, com a seguinte justificativa:</a:t>
            </a:r>
          </a:p>
          <a:p>
            <a:pPr algn="just"/>
            <a:endParaRPr lang="pt-BR" dirty="0"/>
          </a:p>
          <a:p>
            <a:pPr marL="896938" algn="just">
              <a:tabLst>
                <a:tab pos="7891463" algn="l"/>
              </a:tabLst>
            </a:pPr>
            <a:r>
              <a:rPr lang="pt-BR" sz="2000" dirty="0"/>
              <a:t>“Em que pese a constatação de que a revogação do dispositivo da Lei nº 10.408, de 2002, que permitia o voto impresso seja bastante recente, </a:t>
            </a:r>
            <a:r>
              <a:rPr lang="pt-BR" sz="2000" b="1" dirty="0"/>
              <a:t>NÃO PODEMOS DEIXAR DE EXPRESSAR A NOSSA PREOCUPAÇÃO</a:t>
            </a:r>
            <a:r>
              <a:rPr lang="pt-BR" sz="2000" dirty="0"/>
              <a:t> </a:t>
            </a:r>
            <a:r>
              <a:rPr lang="pt-BR" sz="2000" b="1" dirty="0"/>
              <a:t>COM AS GRAVES DENÚNCIAS APRESENTADAS PELOS ESPECIALISTAS EM SEGURANÇA ELETRÔNICA</a:t>
            </a:r>
            <a:r>
              <a:rPr lang="pt-BR" sz="2000" dirty="0"/>
              <a:t>. Não podemos creditar a nossa confiança na segurança e correção dos programas usados nas urnas eletrônicas apenas à boa-fé dos técnicos do TSE, pois se a tecnologia de assinatura digital, criada dentro da comunidade acadêmica americana, fosse confiável, por que, então, essa mesma comunidade </a:t>
            </a:r>
            <a:r>
              <a:rPr lang="pt-BR" sz="2000" b="1" dirty="0"/>
              <a:t>não </a:t>
            </a:r>
            <a:r>
              <a:rPr lang="pt-BR" sz="2000" b="1" dirty="0" err="1"/>
              <a:t>apóia</a:t>
            </a:r>
            <a:r>
              <a:rPr lang="pt-BR" sz="2000" b="1" dirty="0"/>
              <a:t> </a:t>
            </a:r>
            <a:r>
              <a:rPr lang="pt-BR" sz="2000" dirty="0"/>
              <a:t>o voto virtual com assinatura virtual?”   </a:t>
            </a:r>
            <a:r>
              <a:rPr lang="pt-BR" sz="2000" b="1" u="sng" dirty="0"/>
              <a:t>O PROJETO FOI REJEITADO.</a:t>
            </a:r>
          </a:p>
          <a:p>
            <a:pPr algn="just"/>
            <a:r>
              <a:rPr lang="pt-B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74528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539551" y="1844824"/>
            <a:ext cx="813690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pt-BR" sz="2400" b="1" dirty="0"/>
              <a:t>Nova lei em 2009,</a:t>
            </a:r>
            <a:r>
              <a:rPr lang="pt-BR" sz="2400" dirty="0"/>
              <a:t> a Lei </a:t>
            </a:r>
            <a:r>
              <a:rPr lang="pt-BR" sz="2400" b="1" dirty="0"/>
              <a:t>nº 12.034 </a:t>
            </a:r>
            <a:r>
              <a:rPr lang="pt-BR" sz="2400" dirty="0"/>
              <a:t>exigiu a impressão do voto, </a:t>
            </a:r>
            <a:r>
              <a:rPr lang="pt-BR" sz="2400" b="1" u="sng" dirty="0"/>
              <a:t>sem contato manual do eleitor</a:t>
            </a:r>
            <a:r>
              <a:rPr lang="pt-BR" sz="2400" dirty="0"/>
              <a:t>, a ser depositado em local previamente lacrado. 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ADI 4543 declarou sua inconstitucionalidade </a:t>
            </a: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por violar o segredo do voto.</a:t>
            </a:r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Wingdings" pitchFamily="2" charset="2"/>
              <a:buChar char="q"/>
            </a:pPr>
            <a:r>
              <a:rPr lang="pt-BR" sz="2400" dirty="0"/>
              <a:t>Em </a:t>
            </a:r>
            <a:r>
              <a:rPr lang="pt-BR" sz="2400" b="1" dirty="0"/>
              <a:t>2015</a:t>
            </a:r>
            <a:r>
              <a:rPr lang="pt-BR" sz="2400" dirty="0"/>
              <a:t>, os representantes do povo voltaram a exigir a   impressão do voto, </a:t>
            </a:r>
            <a:r>
              <a:rPr lang="pt-BR" sz="2400" b="1" u="sng" dirty="0"/>
              <a:t>sem contato manual</a:t>
            </a:r>
            <a:r>
              <a:rPr lang="pt-BR" sz="2400" dirty="0"/>
              <a:t>, a ser depositado em local lacrado. A </a:t>
            </a:r>
            <a:r>
              <a:rPr lang="pt-BR" sz="2400" b="1" dirty="0"/>
              <a:t>Lei nº 13.165/2015 inseriu</a:t>
            </a:r>
            <a:r>
              <a:rPr lang="pt-BR" sz="2400" dirty="0"/>
              <a:t> o art. 59-A na Lei nº 9504/97. VETO PRESIDENCIAL DERRUBADO PELO CONGRESSO.</a:t>
            </a:r>
          </a:p>
          <a:p>
            <a:pPr algn="just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2402501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539552" y="1844824"/>
            <a:ext cx="828980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pt-BR" sz="2800" dirty="0"/>
              <a:t>Em junho de 2018, liminar </a:t>
            </a:r>
            <a:r>
              <a:rPr lang="pt-BR" sz="2800" b="1" dirty="0"/>
              <a:t>na ADI 5889 proibiu </a:t>
            </a:r>
            <a:r>
              <a:rPr lang="pt-BR" sz="2800" dirty="0"/>
              <a:t>a impressão do voto exigida pela Lei 13.165/2015, invocando quebra do sigilo. </a:t>
            </a:r>
          </a:p>
          <a:p>
            <a:pPr marL="342900" indent="-342900" algn="just">
              <a:buFont typeface="Wingdings" pitchFamily="2" charset="2"/>
              <a:buChar char="q"/>
            </a:pPr>
            <a:endParaRPr lang="pt-BR" sz="2800" dirty="0"/>
          </a:p>
          <a:p>
            <a:pPr marL="342900" indent="-342900" algn="just">
              <a:buFont typeface="Wingdings" pitchFamily="2" charset="2"/>
              <a:buChar char="q"/>
            </a:pPr>
            <a:r>
              <a:rPr lang="pt-BR" sz="2800" dirty="0"/>
              <a:t>2020, a liminar foi ratificada </a:t>
            </a:r>
            <a:r>
              <a:rPr lang="pt-BR" sz="2800" b="1" dirty="0"/>
              <a:t>por unanimidade</a:t>
            </a:r>
            <a:r>
              <a:rPr lang="pt-BR" sz="2800" dirty="0"/>
              <a:t>, mas o Min. Gilmar Mendes reconheceu que  </a:t>
            </a:r>
            <a:r>
              <a:rPr lang="pt-BR" sz="3200" dirty="0"/>
              <a:t>“a impressão do registro do voto </a:t>
            </a:r>
            <a:r>
              <a:rPr lang="pt-BR" sz="3200" b="1" dirty="0"/>
              <a:t>não é um retrocesso</a:t>
            </a:r>
            <a:r>
              <a:rPr lang="pt-BR" sz="3200" dirty="0"/>
              <a:t>; </a:t>
            </a:r>
            <a:r>
              <a:rPr lang="pt-BR" sz="3200" b="1" dirty="0"/>
              <a:t>não é fonte de desconfiança </a:t>
            </a:r>
            <a:r>
              <a:rPr lang="pt-BR" sz="3200" dirty="0"/>
              <a:t>no processo eleitoral e decorre de uma escolha dos representantes eleitos.”</a:t>
            </a:r>
          </a:p>
          <a:p>
            <a:pPr algn="just"/>
            <a:endParaRPr lang="pt-B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3675669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323528" y="692696"/>
            <a:ext cx="828290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pt-BR" sz="2800" b="1" dirty="0"/>
              <a:t>Reação legislativa </a:t>
            </a:r>
            <a:r>
              <a:rPr lang="pt-BR" sz="2800" dirty="0"/>
              <a:t>na Proposta de Emenda Constitucional nº 135/2019: </a:t>
            </a:r>
          </a:p>
          <a:p>
            <a:pPr lvl="1" algn="just"/>
            <a:r>
              <a:rPr lang="pt-BR" sz="2400" dirty="0"/>
              <a:t>Art. 14 .§ 12. </a:t>
            </a:r>
            <a:r>
              <a:rPr lang="pt-BR" sz="2400" i="1" dirty="0"/>
              <a:t>“No processo de votação e apuração das eleições, dos plebiscitos e dos referendos, independentemente do meio empregado para o registro do voto, é obrigatória </a:t>
            </a:r>
            <a:r>
              <a:rPr lang="pt-BR" sz="2400" b="1" i="1" dirty="0"/>
              <a:t>a expedição de cédulas físicas conferíveis pelo eleitor</a:t>
            </a:r>
            <a:r>
              <a:rPr lang="pt-BR" sz="2400" i="1" dirty="0"/>
              <a:t>, a serem depositadas, </a:t>
            </a:r>
            <a:r>
              <a:rPr lang="pt-BR" sz="2400" b="1" i="1" dirty="0"/>
              <a:t>de forma automática e sem contato manual, </a:t>
            </a:r>
            <a:r>
              <a:rPr lang="pt-BR" sz="2400" i="1" dirty="0"/>
              <a:t>em urnas indevassáveis, para fins de auditoria.” 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pt-BR" sz="2800" dirty="0"/>
              <a:t>O Plenário da Câmara, </a:t>
            </a:r>
            <a:r>
              <a:rPr lang="pt-BR" sz="2800" b="1" dirty="0"/>
              <a:t>por 229 votos favoráveis </a:t>
            </a:r>
            <a:r>
              <a:rPr lang="pt-BR" sz="2800" dirty="0"/>
              <a:t>e </a:t>
            </a:r>
            <a:r>
              <a:rPr lang="pt-BR" sz="2800" b="1" dirty="0"/>
              <a:t>218 contrários</a:t>
            </a:r>
            <a:r>
              <a:rPr lang="pt-BR" sz="2800" dirty="0"/>
              <a:t>, rejeitou referida PEC, arquivada por </a:t>
            </a:r>
            <a:r>
              <a:rPr lang="pt-BR" sz="2800" b="1" dirty="0"/>
              <a:t>não alcançar </a:t>
            </a:r>
            <a:r>
              <a:rPr lang="pt-BR" sz="2800" dirty="0"/>
              <a:t>3/5 dos votos. 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pt-BR" sz="2800" dirty="0"/>
              <a:t>Maioria dos parlamentares, contudo, </a:t>
            </a:r>
            <a:r>
              <a:rPr lang="pt-BR" sz="2800" b="1" u="sng" dirty="0"/>
              <a:t>PELA 5ª VEZ</a:t>
            </a:r>
            <a:r>
              <a:rPr lang="pt-BR" sz="2800" dirty="0"/>
              <a:t>, reafirmou a exigência da impressão do voto. </a:t>
            </a:r>
          </a:p>
        </p:txBody>
      </p:sp>
    </p:spTree>
    <p:extLst>
      <p:ext uri="{BB962C8B-B14F-4D97-AF65-F5344CB8AC3E}">
        <p14:creationId xmlns:p14="http://schemas.microsoft.com/office/powerpoint/2010/main" val="3311544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604663" y="1772816"/>
            <a:ext cx="82898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pt-BR" sz="2800" dirty="0"/>
              <a:t>Por </a:t>
            </a:r>
            <a:r>
              <a:rPr lang="pt-BR" sz="2800" b="1" dirty="0"/>
              <a:t>não haver contato manual com a cédula</a:t>
            </a:r>
            <a:r>
              <a:rPr lang="pt-BR" sz="2800" dirty="0"/>
              <a:t>, exibida exclusivamente ao eleitor, </a:t>
            </a:r>
            <a:r>
              <a:rPr lang="pt-BR" sz="2800" b="1" dirty="0"/>
              <a:t>não há como ser quebrado o sigilo. </a:t>
            </a:r>
          </a:p>
          <a:p>
            <a:pPr algn="just"/>
            <a:endParaRPr lang="pt-BR" sz="2800" b="1" dirty="0"/>
          </a:p>
          <a:p>
            <a:pPr algn="just"/>
            <a:endParaRPr lang="pt-BR" sz="2800" b="1" dirty="0"/>
          </a:p>
          <a:p>
            <a:pPr marL="342900" indent="-342900" algn="just">
              <a:buFont typeface="Wingdings" pitchFamily="2" charset="2"/>
              <a:buChar char="q"/>
            </a:pPr>
            <a:r>
              <a:rPr lang="pt-BR" sz="2800" dirty="0"/>
              <a:t>Se houvesse quebra do sigilo, a matéria sequer poderia ser objeto de Emenda Constitucional por violação da cláusula pétrea descrita no art. 60, § 4º, II da Constituição.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93549" y="333523"/>
            <a:ext cx="82829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Ativismo judicial e a separação dos poderes da República</a:t>
            </a:r>
          </a:p>
        </p:txBody>
      </p:sp>
    </p:spTree>
    <p:extLst>
      <p:ext uri="{BB962C8B-B14F-4D97-AF65-F5344CB8AC3E}">
        <p14:creationId xmlns:p14="http://schemas.microsoft.com/office/powerpoint/2010/main" val="22276923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1994</Words>
  <Application>Microsoft Macintosh PowerPoint</Application>
  <PresentationFormat>Apresentação na tela (4:3)</PresentationFormat>
  <Paragraphs>96</Paragraphs>
  <Slides>20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5" baseType="lpstr">
      <vt:lpstr>Arial</vt:lpstr>
      <vt:lpstr>Calibri</vt:lpstr>
      <vt:lpstr>Verdana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Maia Filho</dc:creator>
  <cp:lastModifiedBy>Davi Emmanuel Oliveira</cp:lastModifiedBy>
  <cp:revision>55</cp:revision>
  <dcterms:created xsi:type="dcterms:W3CDTF">2022-06-28T11:19:27Z</dcterms:created>
  <dcterms:modified xsi:type="dcterms:W3CDTF">2022-07-02T13:43:39Z</dcterms:modified>
</cp:coreProperties>
</file>