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80" r:id="rId4"/>
    <p:sldId id="276" r:id="rId5"/>
    <p:sldId id="278" r:id="rId6"/>
    <p:sldId id="266" r:id="rId7"/>
    <p:sldId id="281" r:id="rId8"/>
    <p:sldId id="274" r:id="rId9"/>
    <p:sldId id="258" r:id="rId1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B9E0F-4EDA-4DA4-83B9-A8A9A7867E8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7F56B-AB92-4C92-88B4-07977EC525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69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55484-4C72-4216-A11D-BED91998A87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59A9C-AB80-449F-B96C-CDD5E594A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38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64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06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33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07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27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99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88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79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59A9C-AB80-449F-B96C-CDD5E594A94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26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00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81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49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01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1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90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1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19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19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71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8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10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9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60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6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8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972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3" y="5205365"/>
            <a:ext cx="6178013" cy="16526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E73C9D-5AB9-4E39-A1C1-BB0C2EE9B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57C99E3-7CB4-4E49-A703-6A41A55F2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71273DF-5E24-4708-A87C-C83432C4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B1AA38DF-B687-4C91-B99E-4D79C47C756D}"/>
              </a:ext>
            </a:extLst>
          </p:cNvPr>
          <p:cNvSpPr txBox="1"/>
          <p:nvPr/>
        </p:nvSpPr>
        <p:spPr>
          <a:xfrm>
            <a:off x="2072640" y="2124840"/>
            <a:ext cx="804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 Black" panose="020B0A04020102020204" pitchFamily="34" charset="0"/>
              </a:rPr>
              <a:t>Audiência Pública Interativa – PEC 186/2019</a:t>
            </a:r>
          </a:p>
          <a:p>
            <a:pPr algn="ctr"/>
            <a:r>
              <a:rPr lang="pt-BR" sz="3600" dirty="0">
                <a:latin typeface="Arial Black" panose="020B0A04020102020204" pitchFamily="34" charset="0"/>
              </a:rPr>
              <a:t>Comissão de Constituição, Justiça e Cidadania – CCJ</a:t>
            </a:r>
          </a:p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12 </a:t>
            </a:r>
            <a:r>
              <a:rPr lang="pt-BR" sz="3600" dirty="0">
                <a:latin typeface="Arial Black" panose="020B0A04020102020204" pitchFamily="34" charset="0"/>
              </a:rPr>
              <a:t>de </a:t>
            </a:r>
            <a:r>
              <a:rPr lang="pt-BR" sz="3600" dirty="0" smtClean="0">
                <a:latin typeface="Arial Black" panose="020B0A04020102020204" pitchFamily="34" charset="0"/>
              </a:rPr>
              <a:t>março </a:t>
            </a:r>
            <a:r>
              <a:rPr lang="pt-BR" sz="3600" dirty="0">
                <a:latin typeface="Arial Black" panose="020B0A04020102020204" pitchFamily="34" charset="0"/>
              </a:rPr>
              <a:t>de 2020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0" y="5408899"/>
            <a:ext cx="1353415" cy="11626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688" y="5304003"/>
            <a:ext cx="6097325" cy="16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FD67D48-E17F-496D-9D1A-091734BE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700"/>
              <a:t/>
            </a:r>
            <a:br>
              <a:rPr lang="en-US" sz="1700"/>
            </a:br>
            <a:endParaRPr lang="en-US" sz="17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1" y="184651"/>
            <a:ext cx="11352067" cy="4848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705053-7003-4652-B984-E5C0BC2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4306529"/>
            <a:ext cx="9078562" cy="1172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b="1" dirty="0" err="1" smtClean="0"/>
              <a:t>Direito</a:t>
            </a:r>
            <a:r>
              <a:rPr lang="en-US" sz="6100" b="1" dirty="0" smtClean="0"/>
              <a:t> </a:t>
            </a:r>
            <a:r>
              <a:rPr lang="en-US" sz="6100" b="1" dirty="0" err="1" smtClean="0"/>
              <a:t>Difuso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211054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92" y="1318340"/>
            <a:ext cx="5485026" cy="47345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7"/>
            <a:ext cx="5115306" cy="1224103"/>
          </a:xfrm>
        </p:spPr>
        <p:txBody>
          <a:bodyPr anchor="b">
            <a:noAutofit/>
          </a:bodyPr>
          <a:lstStyle/>
          <a:p>
            <a:r>
              <a:rPr lang="pt-BR" sz="4000" b="1" dirty="0"/>
              <a:t>1 </a:t>
            </a:r>
            <a:r>
              <a:rPr lang="pt-BR" sz="4000" b="1" dirty="0" smtClean="0"/>
              <a:t>– Importância do setor </a:t>
            </a:r>
            <a:r>
              <a:rPr lang="pt-BR" sz="4000" b="1" dirty="0" smtClean="0"/>
              <a:t>Cultural  </a:t>
            </a:r>
            <a:endParaRPr lang="pt-BR" sz="4000" b="1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6" y="2728312"/>
            <a:ext cx="4609300" cy="3207258"/>
          </a:xfrm>
        </p:spPr>
        <p:txBody>
          <a:bodyPr anchor="t"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2500" b="1" dirty="0" smtClean="0"/>
              <a:t>Valor econômico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BR" sz="2400" b="1" dirty="0"/>
              <a:t>Construção de valores da sociedade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BR" sz="2400" b="1" dirty="0"/>
              <a:t>Reconhecimento dos grupos sociais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BR" sz="2400" b="1" dirty="0"/>
              <a:t>Espaço de diálogo </a:t>
            </a:r>
            <a:r>
              <a:rPr lang="pt-BR" sz="2400" b="1" dirty="0"/>
              <a:t>da sociedade</a:t>
            </a:r>
            <a:endParaRPr lang="pt-BR" sz="2400" b="1" dirty="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BR" sz="2400" b="1" dirty="0"/>
              <a:t>Políticas de estado para formação de um estado amplo e sustentável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BR" sz="2400" b="1" dirty="0"/>
              <a:t>Cultura gera um futuro sustentável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85542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7"/>
            <a:ext cx="5115306" cy="1224103"/>
          </a:xfrm>
        </p:spPr>
        <p:txBody>
          <a:bodyPr anchor="b">
            <a:noAutofit/>
          </a:bodyPr>
          <a:lstStyle/>
          <a:p>
            <a:r>
              <a:rPr lang="pt-BR" sz="4000" b="1" dirty="0"/>
              <a:t>1 </a:t>
            </a:r>
            <a:r>
              <a:rPr lang="pt-BR" sz="4000" b="1" dirty="0" smtClean="0"/>
              <a:t>– Servidores da área</a:t>
            </a:r>
            <a:endParaRPr lang="pt-BR" sz="4000" b="1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pt-BR" b="1" dirty="0" smtClean="0"/>
              <a:t>especialistas (antropólogos, museólogos, arquitetos, sociólogos, bibliotecários, </a:t>
            </a:r>
          </a:p>
          <a:p>
            <a:pPr>
              <a:buFontTx/>
              <a:buChar char="-"/>
            </a:pPr>
            <a:r>
              <a:rPr lang="pt-BR" b="1" dirty="0" smtClean="0"/>
              <a:t>Alta qualificação</a:t>
            </a:r>
          </a:p>
          <a:p>
            <a:pPr>
              <a:buFontTx/>
              <a:buChar char="-"/>
            </a:pPr>
            <a:r>
              <a:rPr lang="pt-BR" b="1" dirty="0" smtClean="0"/>
              <a:t>Retorno </a:t>
            </a:r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 txBox="1">
            <a:spLocks/>
          </p:cNvSpPr>
          <p:nvPr/>
        </p:nvSpPr>
        <p:spPr>
          <a:xfrm>
            <a:off x="523494" y="1313687"/>
            <a:ext cx="5115306" cy="1224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smtClean="0"/>
              <a:t>1 – Servidores da área</a:t>
            </a:r>
            <a:endParaRPr lang="pt-BR" sz="4000" b="1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 txBox="1">
            <a:spLocks/>
          </p:cNvSpPr>
          <p:nvPr/>
        </p:nvSpPr>
        <p:spPr>
          <a:xfrm>
            <a:off x="523494" y="28704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Tx/>
              <a:buChar char="-"/>
            </a:pPr>
            <a:r>
              <a:rPr lang="pt-BR" b="1" dirty="0" smtClean="0"/>
              <a:t>especialistas (antropólogos, museólogos, arquitetos, sociólogos, bibliotecários, </a:t>
            </a:r>
          </a:p>
          <a:p>
            <a:pPr>
              <a:buFontTx/>
              <a:buChar char="-"/>
            </a:pPr>
            <a:r>
              <a:rPr lang="pt-BR" b="1" dirty="0" smtClean="0"/>
              <a:t>Alta qualificação</a:t>
            </a:r>
          </a:p>
          <a:p>
            <a:pPr>
              <a:buFontTx/>
              <a:buChar char="-"/>
            </a:pPr>
            <a:r>
              <a:rPr lang="pt-BR" b="1" dirty="0" smtClean="0"/>
              <a:t>Retorno </a:t>
            </a: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 txBox="1">
            <a:spLocks/>
          </p:cNvSpPr>
          <p:nvPr/>
        </p:nvSpPr>
        <p:spPr>
          <a:xfrm>
            <a:off x="597238" y="876147"/>
            <a:ext cx="5115306" cy="1224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 smtClean="0"/>
              <a:t>2 </a:t>
            </a:r>
            <a:r>
              <a:rPr lang="pt-BR" sz="4000" b="1" dirty="0" smtClean="0"/>
              <a:t>– Valor econômico</a:t>
            </a:r>
            <a:endParaRPr lang="pt-BR" sz="4000" b="1" dirty="0"/>
          </a:p>
        </p:txBody>
      </p:sp>
      <p:sp>
        <p:nvSpPr>
          <p:cNvPr id="18" name="Rectangle 14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 txBox="1">
            <a:spLocks/>
          </p:cNvSpPr>
          <p:nvPr/>
        </p:nvSpPr>
        <p:spPr>
          <a:xfrm>
            <a:off x="371093" y="2718054"/>
            <a:ext cx="4965040" cy="35399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pt-BR" sz="2600" b="1" dirty="0" smtClean="0"/>
              <a:t>Entre </a:t>
            </a:r>
            <a:r>
              <a:rPr lang="pt-BR" sz="2600" b="1" dirty="0"/>
              <a:t>os 10 maiores setores econômicos (supera a indústria têxtil, farmacêutica e eletroeletrônicos)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600" b="1" dirty="0"/>
              <a:t>7% do PIB do planeta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600" b="1" dirty="0"/>
              <a:t>1.000.000 de empregos diretos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600" b="1" dirty="0"/>
              <a:t>Valor agregado: consumo </a:t>
            </a:r>
            <a:r>
              <a:rPr lang="pt-BR" sz="2600" b="1" dirty="0"/>
              <a:t>e movimentação da economia (cada R$1 em evento investido tem retorno a sociedade em R$9,93</a:t>
            </a:r>
            <a:r>
              <a:rPr lang="pt-BR" sz="2600" b="1" dirty="0" smtClean="0"/>
              <a:t>)</a:t>
            </a:r>
            <a:endParaRPr lang="pt-BR" sz="26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55" y="98325"/>
            <a:ext cx="3904023" cy="65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9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7"/>
            <a:ext cx="5115306" cy="1224103"/>
          </a:xfrm>
        </p:spPr>
        <p:txBody>
          <a:bodyPr anchor="b">
            <a:noAutofit/>
          </a:bodyPr>
          <a:lstStyle/>
          <a:p>
            <a:r>
              <a:rPr lang="pt-BR" sz="4000" b="1" dirty="0"/>
              <a:t>1 </a:t>
            </a:r>
            <a:r>
              <a:rPr lang="pt-BR" sz="4000" b="1" dirty="0" smtClean="0"/>
              <a:t>– Servidores da área</a:t>
            </a:r>
            <a:endParaRPr lang="pt-BR" sz="4000" b="1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pt-BR" b="1" dirty="0" smtClean="0"/>
              <a:t>especialistas (antropólogos, museólogos, arquitetos, sociólogos, bibliotecários, </a:t>
            </a:r>
          </a:p>
          <a:p>
            <a:pPr>
              <a:buFontTx/>
              <a:buChar char="-"/>
            </a:pPr>
            <a:r>
              <a:rPr lang="pt-BR" b="1" dirty="0" smtClean="0"/>
              <a:t>Alta qualificação</a:t>
            </a:r>
          </a:p>
          <a:p>
            <a:pPr>
              <a:buFontTx/>
              <a:buChar char="-"/>
            </a:pPr>
            <a:r>
              <a:rPr lang="pt-BR" b="1" dirty="0" smtClean="0"/>
              <a:t>Retorno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46" y="1448796"/>
            <a:ext cx="6305106" cy="4195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 txBox="1">
            <a:spLocks/>
          </p:cNvSpPr>
          <p:nvPr/>
        </p:nvSpPr>
        <p:spPr>
          <a:xfrm>
            <a:off x="523494" y="1313687"/>
            <a:ext cx="4045110" cy="1224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 smtClean="0"/>
              <a:t>3 </a:t>
            </a:r>
            <a:r>
              <a:rPr lang="pt-BR" sz="4000" b="1" dirty="0" smtClean="0"/>
              <a:t>– Servidores da área</a:t>
            </a:r>
            <a:endParaRPr lang="pt-BR" sz="4000" b="1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 txBox="1">
            <a:spLocks/>
          </p:cNvSpPr>
          <p:nvPr/>
        </p:nvSpPr>
        <p:spPr>
          <a:xfrm>
            <a:off x="523494" y="2870454"/>
            <a:ext cx="413725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pt-BR" b="1" dirty="0" smtClean="0"/>
              <a:t>especialistas (antropólogos, museólogos, arquitetos, sociólogos, bibliotecários, músicos, pesquisadores, técnicos especializados (audiovisual, musica...), historiadores,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 smtClean="0"/>
              <a:t>Alta qualificação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 smtClean="0"/>
              <a:t>Atividades </a:t>
            </a:r>
            <a:r>
              <a:rPr lang="pt-BR" b="1" dirty="0" smtClean="0"/>
              <a:t>inerentes ao estado em todos os países.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99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E2CFFC6-545D-4090-B3E8-01F365A8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65" y="989433"/>
            <a:ext cx="4903776" cy="48791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pt-BR" sz="4000" b="1" dirty="0"/>
              <a:t>5. </a:t>
            </a:r>
            <a:r>
              <a:rPr lang="pt-BR" sz="4000" b="1" dirty="0"/>
              <a:t>Servidores </a:t>
            </a:r>
            <a:r>
              <a:rPr lang="pt-BR" sz="4000" b="1" dirty="0" smtClean="0"/>
              <a:t>da área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481733" cy="3207258"/>
          </a:xfrm>
        </p:spPr>
        <p:txBody>
          <a:bodyPr anchor="t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PEC. CULTURA 2.350 servidores ativos no governo federal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MinC, 6 vinculadas (IPHAN, FUNARTE, IBRAM, FBN, FCRB, ANCINE), – 27 MUSEUS, 27 superintendências, 24 espaços culturais,  acervo literário, centro de pesquisa, etc...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M</a:t>
            </a:r>
            <a:r>
              <a:rPr lang="pt-BR" b="1" dirty="0"/>
              <a:t>enor remuneração do governo federal.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2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E2CFFC6-545D-4090-B3E8-01F365A8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04" y="989433"/>
            <a:ext cx="7318699" cy="48791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151745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5. Importância </a:t>
            </a:r>
            <a:r>
              <a:rPr lang="pt-BR" sz="4000" b="1" dirty="0"/>
              <a:t>do servidor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33C0A03-43C5-4F1B-9F6E-1FE8130A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Defesa das políticas de estado</a:t>
            </a:r>
            <a:endParaRPr lang="pt-BR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Resistir ao assédio institucional</a:t>
            </a:r>
            <a:endParaRPr lang="pt-BR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Debate técnico e não </a:t>
            </a:r>
            <a:r>
              <a:rPr lang="pt-BR" b="1" dirty="0" smtClean="0"/>
              <a:t>ideológico</a:t>
            </a:r>
            <a:endParaRPr lang="pt-BR" b="1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2625212"/>
            <a:ext cx="4256565" cy="2915265"/>
          </a:xfrm>
        </p:spPr>
        <p:txBody>
          <a:bodyPr anchor="b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pt-BR" sz="2000" b="1" dirty="0">
                <a:solidFill>
                  <a:srgbClr val="C00000"/>
                </a:solidFill>
              </a:rPr>
              <a:t>esvaziamento de todos os setores do serviço público somente serve para que não exista futuro para o </a:t>
            </a:r>
            <a:r>
              <a:rPr lang="pt-BR" sz="2000" b="1" dirty="0" smtClean="0">
                <a:solidFill>
                  <a:srgbClr val="C00000"/>
                </a:solidFill>
              </a:rPr>
              <a:t>país.</a:t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>Todo </a:t>
            </a:r>
            <a:r>
              <a:rPr lang="pt-BR" sz="2000" b="1" dirty="0">
                <a:solidFill>
                  <a:srgbClr val="C00000"/>
                </a:solidFill>
              </a:rPr>
              <a:t>servidor do estado é imprescindível para </a:t>
            </a:r>
            <a:r>
              <a:rPr lang="pt-BR" sz="2000" b="1" dirty="0" smtClean="0">
                <a:solidFill>
                  <a:srgbClr val="C00000"/>
                </a:solidFill>
              </a:rPr>
              <a:t>o </a:t>
            </a:r>
            <a:r>
              <a:rPr lang="pt-BR" sz="2000" b="1" dirty="0">
                <a:solidFill>
                  <a:srgbClr val="C00000"/>
                </a:solidFill>
              </a:rPr>
              <a:t>desenvolvimento sustentável da nação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EC4454A-01E7-4DB5-ADD2-32F0C0C0E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0"/>
            <a:ext cx="6858000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5C14F48-B24F-456D-BA39-F0D04B233528}"/>
              </a:ext>
            </a:extLst>
          </p:cNvPr>
          <p:cNvSpPr txBox="1">
            <a:spLocks/>
          </p:cNvSpPr>
          <p:nvPr/>
        </p:nvSpPr>
        <p:spPr>
          <a:xfrm>
            <a:off x="371093" y="1161288"/>
            <a:ext cx="4151745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Conclusões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3112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C437E4CF-F8C5-426D-AC09-B79AC89AD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953826"/>
            <a:ext cx="8947150" cy="23933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6" y="3137647"/>
            <a:ext cx="2071534" cy="17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1364</TotalTime>
  <Words>311</Words>
  <Application>Microsoft Office PowerPoint</Application>
  <PresentationFormat>Widescreen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Courier New</vt:lpstr>
      <vt:lpstr>Wingdings 3</vt:lpstr>
      <vt:lpstr>Íon</vt:lpstr>
      <vt:lpstr>Apresentação do PowerPoint</vt:lpstr>
      <vt:lpstr>Direito Difuso</vt:lpstr>
      <vt:lpstr>1 – Importância do setor Cultural  </vt:lpstr>
      <vt:lpstr>1 – Servidores da área</vt:lpstr>
      <vt:lpstr>1 – Servidores da área</vt:lpstr>
      <vt:lpstr>5. Servidores da área</vt:lpstr>
      <vt:lpstr>  5. Importância do servidor</vt:lpstr>
      <vt:lpstr>esvaziamento de todos os setores do serviço público somente serve para que não exista futuro para o país.  Todo servidor do estado é imprescindível para o desenvolvimento sustentável da nação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Ariana Frances Carvalho de Souza</dc:creator>
  <cp:lastModifiedBy>Sergio de Andrade Pinto</cp:lastModifiedBy>
  <cp:revision>31</cp:revision>
  <cp:lastPrinted>2020-03-11T18:08:44Z</cp:lastPrinted>
  <dcterms:created xsi:type="dcterms:W3CDTF">2020-03-09T21:16:04Z</dcterms:created>
  <dcterms:modified xsi:type="dcterms:W3CDTF">2020-03-11T20:51:11Z</dcterms:modified>
</cp:coreProperties>
</file>