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7" r:id="rId2"/>
    <p:sldMasterId id="2147483735" r:id="rId3"/>
    <p:sldMasterId id="2147483771" r:id="rId4"/>
  </p:sldMasterIdLst>
  <p:sldIdLst>
    <p:sldId id="271" r:id="rId5"/>
    <p:sldId id="267" r:id="rId6"/>
    <p:sldId id="274" r:id="rId7"/>
    <p:sldId id="280" r:id="rId8"/>
    <p:sldId id="283" r:id="rId9"/>
    <p:sldId id="270" r:id="rId10"/>
    <p:sldId id="285" r:id="rId11"/>
    <p:sldId id="286" r:id="rId12"/>
    <p:sldId id="288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7" autoAdjust="0"/>
    <p:restoredTop sz="86482" autoAdjust="0"/>
  </p:normalViewPr>
  <p:slideViewPr>
    <p:cSldViewPr>
      <p:cViewPr varScale="1">
        <p:scale>
          <a:sx n="95" d="100"/>
          <a:sy n="95" d="100"/>
        </p:scale>
        <p:origin x="4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3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5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62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3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3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90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0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67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8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4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68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66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97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45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0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90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83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9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5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60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74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18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55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5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76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61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88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70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7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1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85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3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89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2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58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08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25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89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9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54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50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933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21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04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93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84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3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524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9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60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1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98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45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16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07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F610D-FA76-446D-9DFC-7B5F4CC4F309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7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4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9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7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3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F32A0C-959A-49CD-B97F-1FC93749D585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14/10/2015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7FFF67-F2C5-41A9-A0FB-8A9426E265B6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82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07904" y="508518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Vera Masagão Ribeiro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27784" y="911622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MARCO REGULATÓRIO DAS OSC – POR UMA SOCIEDADE CIVIL ATUANTE, AUTÔNOMA E TRANSPARENTE</a:t>
            </a:r>
            <a:endParaRPr lang="pt-BR" sz="32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 descr="http://plataformaosc.org.br/wp-content/uploads/2011/11/Completa-fundo-azul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608404"/>
            <a:ext cx="1008112" cy="9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6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7480" y="6184989"/>
            <a:ext cx="8229600" cy="414465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www.plataformaosc.org.br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m 2" descr="http://plataformaosc.org.br/wp-content/uploads/2011/11/Completa-fundo-azul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878959" cy="8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http://plataformaosc.org.br/wp-content/uploads/2011/10/carit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826189" cy="8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plataformaosc.org.br/wp-content/uploads/2011/10/Cebraf-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16832"/>
            <a:ext cx="1368152" cy="59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plataformaosc.org.br/wp-content/uploads/2011/11/LOGOESQUEL-400X4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801807" cy="81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://plataformaosc.org.br/wp-content/uploads/2012/02/Logo_GIFE_baixa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916832"/>
            <a:ext cx="1152128" cy="69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http://plataformaosc.org.br/wp-content/uploads/2011/10/ma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924944"/>
            <a:ext cx="102297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://plataformaosc.org.br/wp-content/uploads/2011/10/MST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924944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ttp://plataformaosc.org.br/wp-content/uploads/2011/10/UNICAFES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2780928"/>
            <a:ext cx="68071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istemadeconsulta.ethos.org.br/sistemadeconsulta/Images/logohome_shor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3068960"/>
            <a:ext cx="1480367" cy="681608"/>
          </a:xfrm>
          <a:prstGeom prst="rect">
            <a:avLst/>
          </a:prstGeom>
          <a:noFill/>
        </p:spPr>
      </p:pic>
      <p:pic>
        <p:nvPicPr>
          <p:cNvPr id="4104" name="Picture 8" descr="https://encrypted-tbn3.google.com/images?q=tbn:ANd9GcQ35JpF1RGZAd1yu2DhcTA3TR0lhlzi5i1F1ar2GyzIXp1UZC-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2924944"/>
            <a:ext cx="2232248" cy="747918"/>
          </a:xfrm>
          <a:prstGeom prst="rect">
            <a:avLst/>
          </a:prstGeom>
          <a:noFill/>
        </p:spPr>
      </p:pic>
      <p:pic>
        <p:nvPicPr>
          <p:cNvPr id="4106" name="Picture 10" descr="https://encrypted-tbn1.google.com/images?q=tbn:ANd9GcSz1aI7ZBNbx9BT7QSIrDCA7Z5GKO8iXRUhp7aTJ5Gcc2jmbzk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4221088"/>
            <a:ext cx="782134" cy="731565"/>
          </a:xfrm>
          <a:prstGeom prst="rect">
            <a:avLst/>
          </a:prstGeom>
          <a:noFill/>
        </p:spPr>
      </p:pic>
      <p:pic>
        <p:nvPicPr>
          <p:cNvPr id="4108" name="Picture 12" descr="https://encrypted-tbn1.google.com/images?q=tbn:ANd9GcQUK3HKs4tSFmnWHVTSnCjo3zsdtbQRMj2XW5lH_0DKSfTa6NTOu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4149080"/>
            <a:ext cx="651672" cy="720080"/>
          </a:xfrm>
          <a:prstGeom prst="rect">
            <a:avLst/>
          </a:prstGeom>
          <a:noFill/>
        </p:spPr>
      </p:pic>
      <p:pic>
        <p:nvPicPr>
          <p:cNvPr id="4110" name="Picture 14" descr="https://encrypted-tbn1.google.com/images?q=tbn:ANd9GcQ6HWmivmmh_9MvBdukH2qarhKS450aK0HVwh43TP6G04GHE_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5229200"/>
            <a:ext cx="1080120" cy="809048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2123728" y="42930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  <a:latin typeface="Calibri"/>
                <a:ea typeface="+mn-ea"/>
              </a:rPr>
              <a:t>/ Plataforma da Reforma Política</a:t>
            </a:r>
          </a:p>
        </p:txBody>
      </p:sp>
      <p:sp>
        <p:nvSpPr>
          <p:cNvPr id="19" name="CaixaDeTexto 18"/>
          <p:cNvSpPr txBox="1"/>
          <p:nvPr/>
        </p:nvSpPr>
        <p:spPr>
          <a:xfrm flipH="1">
            <a:off x="6156176" y="45091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  <a:latin typeface="Calibri"/>
                <a:ea typeface="+mn-ea"/>
              </a:rPr>
              <a:t>/ FBOMS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300192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  <a:latin typeface="Calibri"/>
                <a:ea typeface="+mn-ea"/>
              </a:rPr>
              <a:t>/ RENAS</a:t>
            </a:r>
          </a:p>
        </p:txBody>
      </p:sp>
      <p:pic>
        <p:nvPicPr>
          <p:cNvPr id="4112" name="Picture 16" descr="https://encrypted-tbn2.google.com/images?q=tbn:ANd9GcRZnT8YK2ukhKcugRVV67qFFuNTWPl_QfG_5MtR-BGFWl8zGtfsj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5229200"/>
            <a:ext cx="948697" cy="936104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2267744" y="537321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  <a:latin typeface="Calibri"/>
                <a:ea typeface="+mn-ea"/>
              </a:rPr>
              <a:t>Confederação das </a:t>
            </a:r>
            <a:r>
              <a:rPr lang="pt-BR" b="1" dirty="0" err="1">
                <a:solidFill>
                  <a:prstClr val="black"/>
                </a:solidFill>
                <a:latin typeface="Calibri"/>
                <a:ea typeface="+mn-ea"/>
              </a:rPr>
              <a:t>APAEs</a:t>
            </a:r>
            <a:endParaRPr lang="pt-BR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11" y="332656"/>
            <a:ext cx="3545095" cy="1016567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Sanção da lei 13.019, que rege os repasses de recursos públicos para </a:t>
            </a:r>
            <a:r>
              <a:rPr lang="pt-BR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OSCs</a:t>
            </a:r>
            <a:r>
              <a:rPr lang="pt-B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em 31 de julho de 2014, com 90 dias para entrar em vigor</a:t>
            </a:r>
            <a:endParaRPr lang="pt-BR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2" y="2348880"/>
            <a:ext cx="8128000" cy="38735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pt-B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Qual a grande inovação e potencial de impacto da lei??</a:t>
            </a:r>
            <a:endParaRPr lang="pt-BR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321619" y="1484784"/>
            <a:ext cx="7570861" cy="45259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Uma lei nacional que cria um instrumento próprio para regular a relação da administração pública com as entidades sem fins lucrativos (</a:t>
            </a:r>
            <a:r>
              <a:rPr lang="pt-BR" sz="2800" b="1" dirty="0" err="1" smtClean="0">
                <a:solidFill>
                  <a:schemeClr val="bg1"/>
                </a:solidFill>
              </a:rPr>
              <a:t>OSCs</a:t>
            </a:r>
            <a:r>
              <a:rPr lang="pt-BR" sz="2800" b="1" dirty="0" smtClean="0">
                <a:solidFill>
                  <a:schemeClr val="bg1"/>
                </a:solidFill>
              </a:rPr>
              <a:t>).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A lei veda o uso do convênio para repasses  </a:t>
            </a:r>
            <a:r>
              <a:rPr lang="pt-BR" sz="2800" b="1" dirty="0" err="1" smtClean="0">
                <a:solidFill>
                  <a:schemeClr val="bg1"/>
                </a:solidFill>
              </a:rPr>
              <a:t>govenamentais</a:t>
            </a:r>
            <a:r>
              <a:rPr lang="pt-BR" sz="2800" b="1" dirty="0" smtClean="0">
                <a:solidFill>
                  <a:schemeClr val="bg1"/>
                </a:solidFill>
              </a:rPr>
              <a:t> para </a:t>
            </a:r>
            <a:r>
              <a:rPr lang="pt-BR" sz="2800" b="1" dirty="0" err="1" smtClean="0">
                <a:solidFill>
                  <a:schemeClr val="bg1"/>
                </a:solidFill>
              </a:rPr>
              <a:t>OSCs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Mantém ainda válidos outros instrumentos próprios como os Termos de Parceria (OSCIP) e Contratos de Gestão (OS)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58895"/>
            <a:ext cx="4176464" cy="9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44686" y="1954917"/>
            <a:ext cx="5005310" cy="11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8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pt-B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Os repasses para </a:t>
            </a:r>
            <a:r>
              <a:rPr lang="pt-BR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OSCs</a:t>
            </a:r>
            <a:r>
              <a:rPr lang="pt-B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 nas três esferas de governo</a:t>
            </a: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44686" y="1954917"/>
            <a:ext cx="5005310" cy="11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488832" cy="5256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345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pt-B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Outros avanços da nova lei</a:t>
            </a:r>
            <a:endParaRPr lang="pt-BR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321619" y="1484784"/>
            <a:ext cx="7570861" cy="4525963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Cria instrumento para fomento e colaboração.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Institui chamamento público e exigência de experiência prévia de 3 anos.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F</a:t>
            </a:r>
            <a:r>
              <a:rPr lang="pt-BR" sz="2800" b="1" dirty="0" smtClean="0">
                <a:solidFill>
                  <a:schemeClr val="bg1"/>
                </a:solidFill>
              </a:rPr>
              <a:t>ortalece cultura de planejamento e avaliação das entidades e da gestão pública.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Estabelece regras de controle e transparência.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Reconhece e valoriza a profissionalização do setor sem fins lucrativos.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Prevê regras simplificadas de prestação de contas para repasses menores que 600 mil reais.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Autoriza a Criação de Conselhos de Fomento e Colaboração.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58895"/>
            <a:ext cx="4176464" cy="9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44686" y="1954917"/>
            <a:ext cx="5005310" cy="11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pt-BR" sz="2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Principais pontos de aperfeiçoamento</a:t>
            </a:r>
            <a:endParaRPr lang="pt-BR" sz="28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321619" y="1484784"/>
            <a:ext cx="7570861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Art. 37 – </a:t>
            </a:r>
            <a:r>
              <a:rPr lang="pt-BR" dirty="0" err="1" smtClean="0">
                <a:solidFill>
                  <a:schemeClr val="bg1"/>
                </a:solidFill>
              </a:rPr>
              <a:t>Responsabibilidade</a:t>
            </a:r>
            <a:r>
              <a:rPr lang="pt-BR" dirty="0" smtClean="0">
                <a:solidFill>
                  <a:schemeClr val="bg1"/>
                </a:solidFill>
              </a:rPr>
              <a:t> solidária,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Artigo 42 – Imposição a fornecedores,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Regulamento de compras aprovado pela administração pública,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Inclusão das cooperativas solidárias e organizações,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Art. 39 – Vedação de que dirigente da entidade tenha parente que seja Agente </a:t>
            </a:r>
            <a:r>
              <a:rPr lang="pt-BR" dirty="0">
                <a:solidFill>
                  <a:schemeClr val="bg1"/>
                </a:solidFill>
              </a:rPr>
              <a:t>P</a:t>
            </a:r>
            <a:r>
              <a:rPr lang="pt-BR" dirty="0" smtClean="0">
                <a:solidFill>
                  <a:schemeClr val="bg1"/>
                </a:solidFill>
              </a:rPr>
              <a:t>olítico  de Poder ou do </a:t>
            </a:r>
            <a:r>
              <a:rPr lang="pt-BR" dirty="0" err="1" smtClean="0">
                <a:solidFill>
                  <a:schemeClr val="bg1"/>
                </a:solidFill>
              </a:rPr>
              <a:t>MPn</a:t>
            </a:r>
            <a:r>
              <a:rPr lang="pt-BR" dirty="0" smtClean="0">
                <a:solidFill>
                  <a:schemeClr val="bg1"/>
                </a:solidFill>
              </a:rPr>
              <a:t>(excessivamente abrangente)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Prazo de prescrição atendendo a casos de não apreciação da prestação de contas.</a:t>
            </a: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58895"/>
            <a:ext cx="4176464" cy="9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44686" y="1954917"/>
            <a:ext cx="5005310" cy="11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9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pt-BR" sz="2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  <a:cs typeface="+mn-cs"/>
              </a:rPr>
              <a:t>Implementar a 13.019 para fortalecer a democracia brasileira e aperfeiçoar a gestão pública</a:t>
            </a:r>
            <a:endParaRPr lang="pt-BR" sz="28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321619" y="1484784"/>
            <a:ext cx="7570861" cy="45259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pt-BR" sz="2000" dirty="0" smtClean="0">
                <a:solidFill>
                  <a:schemeClr val="bg1"/>
                </a:solidFill>
                <a:latin typeface="Calibri,Bold"/>
              </a:rPr>
              <a:t>Criar espaços de diálogo para monitorar a implementação da lei, criar novas leis que favoreçam o desenvolvimento da  esfera pública estatal e não estatal (Conselhos de Fomento e Colaboração e Frentes Parlamentares);</a:t>
            </a:r>
          </a:p>
          <a:p>
            <a:pPr>
              <a:spcBef>
                <a:spcPts val="1800"/>
              </a:spcBef>
            </a:pPr>
            <a:r>
              <a:rPr lang="pt-BR" sz="2000" dirty="0" smtClean="0">
                <a:solidFill>
                  <a:schemeClr val="bg1"/>
                </a:solidFill>
                <a:latin typeface="Calibri,Bold"/>
              </a:rPr>
              <a:t>Não abrir mão da abrangência da lei no que se refere ao reconhecimento do setor na sua diversidade (projetos e atendimento continuado).</a:t>
            </a:r>
          </a:p>
          <a:p>
            <a:pPr>
              <a:spcBef>
                <a:spcPts val="1800"/>
              </a:spcBef>
            </a:pPr>
            <a:r>
              <a:rPr lang="pt-BR" sz="2000" dirty="0" smtClean="0">
                <a:solidFill>
                  <a:schemeClr val="bg1"/>
                </a:solidFill>
                <a:latin typeface="Calibri,Bold"/>
              </a:rPr>
              <a:t>Fortalecer o poder local e a colaboração federativa alicerçados na participação </a:t>
            </a:r>
            <a:r>
              <a:rPr lang="pt-BR" sz="2000" smtClean="0">
                <a:solidFill>
                  <a:schemeClr val="bg1"/>
                </a:solidFill>
                <a:latin typeface="Calibri,Bold"/>
              </a:rPr>
              <a:t>social. </a:t>
            </a:r>
            <a:endParaRPr lang="pt-BR" sz="2000" dirty="0" smtClean="0">
              <a:solidFill>
                <a:schemeClr val="bg1"/>
              </a:solidFill>
              <a:latin typeface="Calibri,Bold"/>
            </a:endParaRPr>
          </a:p>
          <a:p>
            <a:pPr>
              <a:spcBef>
                <a:spcPts val="1800"/>
              </a:spcBef>
            </a:pPr>
            <a:r>
              <a:rPr lang="pt-BR" sz="2000" dirty="0" smtClean="0">
                <a:solidFill>
                  <a:schemeClr val="bg1"/>
                </a:solidFill>
                <a:latin typeface="Calibri,Bold"/>
              </a:rPr>
              <a:t>Participação de entidades sem fins lucrativos como meio de ampliar a abrangência e efetividade das políticas públicas e não </a:t>
            </a:r>
            <a:r>
              <a:rPr lang="pt-BR" sz="2000" dirty="0" err="1" smtClean="0">
                <a:solidFill>
                  <a:schemeClr val="bg1"/>
                </a:solidFill>
                <a:latin typeface="Calibri,Bold"/>
              </a:rPr>
              <a:t>precarizá-las</a:t>
            </a:r>
            <a:r>
              <a:rPr lang="pt-BR" sz="2000" dirty="0" smtClean="0">
                <a:solidFill>
                  <a:schemeClr val="bg1"/>
                </a:solidFill>
                <a:latin typeface="Calibri,Bold"/>
              </a:rPr>
              <a:t> na base do “jeitinho”.</a:t>
            </a:r>
            <a:endParaRPr lang="pt-BR" sz="2000" dirty="0">
              <a:solidFill>
                <a:schemeClr val="bg1"/>
              </a:solidFill>
              <a:latin typeface="Calibri,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58895"/>
            <a:ext cx="4176464" cy="9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44686" y="1954917"/>
            <a:ext cx="5005310" cy="11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9672" y="2764983"/>
            <a:ext cx="588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Vera Masagão Ribeiro</a:t>
            </a:r>
          </a:p>
          <a:p>
            <a:pPr algn="ctr"/>
            <a:endParaRPr lang="pt-BR" sz="2400" b="1" dirty="0" smtClean="0">
              <a:solidFill>
                <a:prstClr val="white"/>
              </a:solidFill>
            </a:endParaRPr>
          </a:p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>vera.masagao.ribeiro@gmail.com 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36134" y="119675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OBRIGADA!</a:t>
            </a:r>
          </a:p>
          <a:p>
            <a:endParaRPr lang="pt-BR" sz="3200" b="1" dirty="0">
              <a:solidFill>
                <a:prstClr val="white">
                  <a:lumMod val="85000"/>
                </a:prstClr>
              </a:solidFill>
              <a:latin typeface="Arial Black" panose="020B0A04020102020204" pitchFamily="34" charset="0"/>
            </a:endParaRPr>
          </a:p>
          <a:p>
            <a:endParaRPr lang="pt-BR" sz="3200" b="1" dirty="0">
              <a:solidFill>
                <a:prstClr val="white">
                  <a:lumMod val="85000"/>
                </a:prst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 descr="http://plataformaosc.org.br/wp-content/uploads/2011/11/Completa-fundo-azul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5227984"/>
            <a:ext cx="1712977" cy="11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03" y="5229201"/>
            <a:ext cx="3293711" cy="9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</TotalTime>
  <Words>402</Words>
  <Application>Microsoft Office PowerPoint</Application>
  <PresentationFormat>Apresentação na tela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Calibri,Bold</vt:lpstr>
      <vt:lpstr>Tema do Office</vt:lpstr>
      <vt:lpstr>1_Tema do Office</vt:lpstr>
      <vt:lpstr>2_Tema do Office</vt:lpstr>
      <vt:lpstr>4_Tema do Office</vt:lpstr>
      <vt:lpstr>Apresentação do PowerPoint</vt:lpstr>
      <vt:lpstr> www.plataformaosc.org.br</vt:lpstr>
      <vt:lpstr>Sanção da lei 13.019, que rege os repasses de recursos públicos para OSCs em 31 de julho de 2014, com 90 dias para entrar em vigor</vt:lpstr>
      <vt:lpstr>Qual a grande inovação e potencial de impacto da lei??</vt:lpstr>
      <vt:lpstr>Os repasses para OSCs nas três esferas de governo</vt:lpstr>
      <vt:lpstr>Outros avanços da nova lei</vt:lpstr>
      <vt:lpstr>Principais pontos de aperfeiçoamento</vt:lpstr>
      <vt:lpstr>Implementar a 13.019 para fortalecer a democracia brasileira e aperfeiçoar a gestão pública</vt:lpstr>
      <vt:lpstr>Apresentação do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Vera Masagão Ribeiro</cp:lastModifiedBy>
  <cp:revision>100</cp:revision>
  <dcterms:created xsi:type="dcterms:W3CDTF">2012-02-07T18:42:11Z</dcterms:created>
  <dcterms:modified xsi:type="dcterms:W3CDTF">2015-10-14T12:31:44Z</dcterms:modified>
</cp:coreProperties>
</file>