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  <p:sldMasterId id="2147483717" r:id="rId2"/>
    <p:sldMasterId id="2147483735" r:id="rId3"/>
    <p:sldMasterId id="2147483771" r:id="rId4"/>
  </p:sldMasterIdLst>
  <p:sldIdLst>
    <p:sldId id="271" r:id="rId5"/>
    <p:sldId id="267" r:id="rId6"/>
    <p:sldId id="274" r:id="rId7"/>
    <p:sldId id="280" r:id="rId8"/>
    <p:sldId id="283" r:id="rId9"/>
    <p:sldId id="270" r:id="rId10"/>
    <p:sldId id="285" r:id="rId11"/>
    <p:sldId id="286" r:id="rId12"/>
    <p:sldId id="288" r:id="rId1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27" autoAdjust="0"/>
    <p:restoredTop sz="86482" autoAdjust="0"/>
  </p:normalViewPr>
  <p:slideViewPr>
    <p:cSldViewPr>
      <p:cViewPr varScale="1">
        <p:scale>
          <a:sx n="95" d="100"/>
          <a:sy n="95" d="100"/>
        </p:scale>
        <p:origin x="4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3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03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94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451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621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33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636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904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607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677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81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04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684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066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97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45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606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90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7836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6295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3596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60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4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74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2187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55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527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767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6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8611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88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1707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57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85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13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2854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234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894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2325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588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8088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2251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389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2799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3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4540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5501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864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2933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1218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8043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93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07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9840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850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835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7524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192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2604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7114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0983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456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169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207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F610D-FA76-446D-9DFC-7B5F4CC4F309}" type="slidenum">
              <a:rPr lang="pt-BR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32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976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446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94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14/10/2015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3274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14/10/2015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3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14/10/2015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61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4F32A0C-959A-49CD-B97F-1FC93749D585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14/10/2015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D7FFF67-F2C5-41A9-A0FB-8A9426E265B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282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gif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707904" y="5085184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Vera Masagão Ribeiro 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627784" y="911622"/>
            <a:ext cx="50405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MARCO REGULATÓRIO DAS OSC – POR UMA SOCIEDADE CIVIL ATUANTE, AUTÔNOMA E TRANSPARENTE</a:t>
            </a:r>
            <a:endParaRPr lang="pt-BR" sz="3200" b="1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Imagem 8" descr="http://plataformaosc.org.br/wp-content/uploads/2011/11/Completa-fundo-azul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608404"/>
            <a:ext cx="1008112" cy="916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666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77480" y="6184989"/>
            <a:ext cx="8229600" cy="414465"/>
          </a:xfrm>
        </p:spPr>
        <p:txBody>
          <a:bodyPr>
            <a:normAutofit fontScale="90000"/>
          </a:bodyPr>
          <a:lstStyle/>
          <a:p>
            <a:pPr algn="l"/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www.plataformaosc.org.br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m 2" descr="http://plataformaosc.org.br/wp-content/uploads/2011/11/Completa-fundo-azul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878959" cy="81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 descr="http://plataformaosc.org.br/wp-content/uploads/2011/10/carita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772816"/>
            <a:ext cx="826189" cy="81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http://plataformaosc.org.br/wp-content/uploads/2011/10/Cebraf-log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916832"/>
            <a:ext cx="1368152" cy="59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http://plataformaosc.org.br/wp-content/uploads/2011/11/LOGOESQUEL-400X4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772816"/>
            <a:ext cx="801807" cy="81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http://plataformaosc.org.br/wp-content/uploads/2012/02/Logo_GIFE_baixa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916832"/>
            <a:ext cx="1152128" cy="69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http://plataformaosc.org.br/wp-content/uploads/2011/10/mab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2924944"/>
            <a:ext cx="102297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 descr="http://plataformaosc.org.br/wp-content/uploads/2011/10/MST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752" y="2924944"/>
            <a:ext cx="9361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 descr="http://plataformaosc.org.br/wp-content/uploads/2011/10/UNICAFES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84368" y="2780928"/>
            <a:ext cx="68071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://sistemadeconsulta.ethos.org.br/sistemadeconsulta/Images/logohome_short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3068960"/>
            <a:ext cx="1480367" cy="681608"/>
          </a:xfrm>
          <a:prstGeom prst="rect">
            <a:avLst/>
          </a:prstGeom>
          <a:noFill/>
        </p:spPr>
      </p:pic>
      <p:pic>
        <p:nvPicPr>
          <p:cNvPr id="4104" name="Picture 8" descr="https://encrypted-tbn3.google.com/images?q=tbn:ANd9GcQ35JpF1RGZAd1yu2DhcTA3TR0lhlzi5i1F1ar2GyzIXp1UZC-R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8064" y="2924944"/>
            <a:ext cx="2232248" cy="747918"/>
          </a:xfrm>
          <a:prstGeom prst="rect">
            <a:avLst/>
          </a:prstGeom>
          <a:noFill/>
        </p:spPr>
      </p:pic>
      <p:pic>
        <p:nvPicPr>
          <p:cNvPr id="4106" name="Picture 10" descr="https://encrypted-tbn1.google.com/images?q=tbn:ANd9GcSz1aI7ZBNbx9BT7QSIrDCA7Z5GKO8iXRUhp7aTJ5Gcc2jmbzk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87624" y="4221088"/>
            <a:ext cx="782134" cy="731565"/>
          </a:xfrm>
          <a:prstGeom prst="rect">
            <a:avLst/>
          </a:prstGeom>
          <a:noFill/>
        </p:spPr>
      </p:pic>
      <p:pic>
        <p:nvPicPr>
          <p:cNvPr id="4108" name="Picture 12" descr="https://encrypted-tbn1.google.com/images?q=tbn:ANd9GcQUK3HKs4tSFmnWHVTSnCjo3zsdtbQRMj2XW5lH_0DKSfTa6NTOu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36096" y="4149080"/>
            <a:ext cx="651672" cy="720080"/>
          </a:xfrm>
          <a:prstGeom prst="rect">
            <a:avLst/>
          </a:prstGeom>
          <a:noFill/>
        </p:spPr>
      </p:pic>
      <p:pic>
        <p:nvPicPr>
          <p:cNvPr id="4110" name="Picture 14" descr="https://encrypted-tbn1.google.com/images?q=tbn:ANd9GcQ6HWmivmmh_9MvBdukH2qarhKS450aK0HVwh43TP6G04GHE__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04048" y="5229200"/>
            <a:ext cx="1080120" cy="809048"/>
          </a:xfrm>
          <a:prstGeom prst="rect">
            <a:avLst/>
          </a:prstGeom>
          <a:noFill/>
        </p:spPr>
      </p:pic>
      <p:sp>
        <p:nvSpPr>
          <p:cNvPr id="18" name="CaixaDeTexto 17"/>
          <p:cNvSpPr txBox="1"/>
          <p:nvPr/>
        </p:nvSpPr>
        <p:spPr>
          <a:xfrm>
            <a:off x="2123728" y="429309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b="1" dirty="0">
                <a:solidFill>
                  <a:prstClr val="black"/>
                </a:solidFill>
                <a:latin typeface="Calibri"/>
                <a:ea typeface="+mn-ea"/>
              </a:rPr>
              <a:t>/ Plataforma da Reforma Política</a:t>
            </a:r>
          </a:p>
        </p:txBody>
      </p:sp>
      <p:sp>
        <p:nvSpPr>
          <p:cNvPr id="19" name="CaixaDeTexto 18"/>
          <p:cNvSpPr txBox="1"/>
          <p:nvPr/>
        </p:nvSpPr>
        <p:spPr>
          <a:xfrm flipH="1">
            <a:off x="6156176" y="450912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b="1" dirty="0">
                <a:solidFill>
                  <a:prstClr val="black"/>
                </a:solidFill>
                <a:latin typeface="Calibri"/>
                <a:ea typeface="+mn-ea"/>
              </a:rPr>
              <a:t>/ FBOMS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300192" y="544522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b="1" dirty="0">
                <a:solidFill>
                  <a:prstClr val="black"/>
                </a:solidFill>
                <a:latin typeface="Calibri"/>
                <a:ea typeface="+mn-ea"/>
              </a:rPr>
              <a:t>/ RENAS</a:t>
            </a:r>
          </a:p>
        </p:txBody>
      </p:sp>
      <p:pic>
        <p:nvPicPr>
          <p:cNvPr id="4112" name="Picture 16" descr="https://encrypted-tbn2.google.com/images?q=tbn:ANd9GcRZnT8YK2ukhKcugRVV67qFFuNTWPl_QfG_5MtR-BGFWl8zGtfsjA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59632" y="5229200"/>
            <a:ext cx="948697" cy="936104"/>
          </a:xfrm>
          <a:prstGeom prst="rect">
            <a:avLst/>
          </a:prstGeom>
          <a:noFill/>
        </p:spPr>
      </p:pic>
      <p:sp>
        <p:nvSpPr>
          <p:cNvPr id="22" name="CaixaDeTexto 21"/>
          <p:cNvSpPr txBox="1"/>
          <p:nvPr/>
        </p:nvSpPr>
        <p:spPr>
          <a:xfrm>
            <a:off x="2267744" y="537321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b="1" dirty="0">
                <a:solidFill>
                  <a:prstClr val="black"/>
                </a:solidFill>
                <a:latin typeface="Calibri"/>
                <a:ea typeface="+mn-ea"/>
              </a:rPr>
              <a:t>Confederação das </a:t>
            </a:r>
            <a:r>
              <a:rPr lang="pt-BR" b="1" dirty="0" err="1">
                <a:solidFill>
                  <a:prstClr val="black"/>
                </a:solidFill>
                <a:latin typeface="Calibri"/>
                <a:ea typeface="+mn-ea"/>
              </a:rPr>
              <a:t>APAEs</a:t>
            </a:r>
            <a:endParaRPr lang="pt-BR" b="1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611" y="332656"/>
            <a:ext cx="3545095" cy="1016567"/>
          </a:xfrm>
          <a:prstGeom prst="rect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9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Sanção da lei 13.019, que rege os repasses de recursos públicos para </a:t>
            </a:r>
            <a:r>
              <a:rPr lang="pt-BR" sz="28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OSCs</a:t>
            </a:r>
            <a:r>
              <a:rPr lang="pt-BR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em 31 de julho de 2014, com 90 dias para entrar em vigor</a:t>
            </a:r>
            <a:endParaRPr lang="pt-BR" sz="28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32" y="2348880"/>
            <a:ext cx="8128000" cy="38735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51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ＭＳ Ｐゴシック" pitchFamily="34" charset="-128"/>
                <a:cs typeface="+mn-cs"/>
              </a:rPr>
              <a:t>Qual a grande inovação e potencial de impacto da lei??</a:t>
            </a:r>
            <a:endParaRPr lang="pt-BR" sz="2800" b="1" dirty="0">
              <a:solidFill>
                <a:schemeClr val="accent3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321619" y="1484784"/>
            <a:ext cx="7570861" cy="4525963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Uma lei nacional que cria um instrumento próprio para regular a relação da administração pública com as entidades sem fins lucrativos (</a:t>
            </a:r>
            <a:r>
              <a:rPr lang="pt-BR" sz="2800" b="1" dirty="0" err="1" smtClean="0">
                <a:solidFill>
                  <a:schemeClr val="bg1"/>
                </a:solidFill>
              </a:rPr>
              <a:t>OSCs</a:t>
            </a:r>
            <a:r>
              <a:rPr lang="pt-BR" sz="2800" b="1" dirty="0" smtClean="0">
                <a:solidFill>
                  <a:schemeClr val="bg1"/>
                </a:solidFill>
              </a:rPr>
              <a:t>).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A lei veda o uso do convênio para repasses  </a:t>
            </a:r>
            <a:r>
              <a:rPr lang="pt-BR" sz="2800" b="1" dirty="0" err="1" smtClean="0">
                <a:solidFill>
                  <a:schemeClr val="bg1"/>
                </a:solidFill>
              </a:rPr>
              <a:t>govenamentais</a:t>
            </a:r>
            <a:r>
              <a:rPr lang="pt-BR" sz="2800" b="1" dirty="0" smtClean="0">
                <a:solidFill>
                  <a:schemeClr val="bg1"/>
                </a:solidFill>
              </a:rPr>
              <a:t> para </a:t>
            </a:r>
            <a:r>
              <a:rPr lang="pt-BR" sz="2800" b="1" dirty="0" err="1" smtClean="0">
                <a:solidFill>
                  <a:schemeClr val="bg1"/>
                </a:solidFill>
              </a:rPr>
              <a:t>OSCs</a:t>
            </a:r>
            <a:r>
              <a:rPr lang="pt-BR" sz="28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Mantém ainda válidos outros instrumentos próprios como os Termos de Parceria (OSCIP) e Contratos de Gestão (OS)</a:t>
            </a:r>
            <a:endParaRPr lang="pt-BR" b="1" dirty="0" smtClean="0">
              <a:solidFill>
                <a:schemeClr val="bg1"/>
              </a:solidFill>
            </a:endParaRPr>
          </a:p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958895"/>
            <a:ext cx="4176464" cy="91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44686" y="1954917"/>
            <a:ext cx="5005310" cy="11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088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ＭＳ Ｐゴシック" pitchFamily="34" charset="-128"/>
                <a:cs typeface="+mn-cs"/>
              </a:rPr>
              <a:t>Os repasses para </a:t>
            </a:r>
            <a:r>
              <a:rPr lang="pt-BR" sz="24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ＭＳ Ｐゴシック" pitchFamily="34" charset="-128"/>
                <a:cs typeface="+mn-cs"/>
              </a:rPr>
              <a:t>OSCs</a:t>
            </a:r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ＭＳ Ｐゴシック" pitchFamily="34" charset="-128"/>
                <a:cs typeface="+mn-cs"/>
              </a:rPr>
              <a:t> nas três esferas de governo</a:t>
            </a:r>
            <a:endParaRPr lang="pt-BR" sz="2400" b="1" dirty="0">
              <a:solidFill>
                <a:schemeClr val="accent3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44686" y="1954917"/>
            <a:ext cx="5005310" cy="11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7488832" cy="52565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83453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pt-BR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ＭＳ Ｐゴシック" pitchFamily="34" charset="-128"/>
                <a:cs typeface="+mn-cs"/>
              </a:rPr>
              <a:t>Outros avanços da nova lei</a:t>
            </a:r>
            <a:endParaRPr lang="pt-BR" sz="2800" b="1" dirty="0">
              <a:solidFill>
                <a:schemeClr val="accent3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321619" y="1484784"/>
            <a:ext cx="7570861" cy="4525963"/>
          </a:xfrm>
        </p:spPr>
        <p:txBody>
          <a:bodyPr>
            <a:normAutofit fontScale="92500" lnSpcReduction="20000"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Cria instrumento para fomento e colaboração.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Institui chamamento público e exigência de experiência prévia de 3 anos.</a:t>
            </a:r>
          </a:p>
          <a:p>
            <a:r>
              <a:rPr lang="pt-BR" sz="2800" b="1" dirty="0">
                <a:solidFill>
                  <a:schemeClr val="bg1"/>
                </a:solidFill>
              </a:rPr>
              <a:t>F</a:t>
            </a:r>
            <a:r>
              <a:rPr lang="pt-BR" sz="2800" b="1" dirty="0" smtClean="0">
                <a:solidFill>
                  <a:schemeClr val="bg1"/>
                </a:solidFill>
              </a:rPr>
              <a:t>ortalece cultura de planejamento e avaliação das entidades e da gestão pública.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Estabelece regras de controle e transparência.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Reconhece e valoriza a profissionalização do setor sem fins lucrativos.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Prevê regras simplificadas de prestação de contas para repasses menores que 600 mil reais.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Autoriza a Criação de Conselhos de Fomento e Colaboração.</a:t>
            </a:r>
            <a:endParaRPr lang="pt-BR" b="1" dirty="0" smtClean="0">
              <a:solidFill>
                <a:schemeClr val="bg1"/>
              </a:solidFill>
            </a:endParaRPr>
          </a:p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958895"/>
            <a:ext cx="4176464" cy="91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44686" y="1954917"/>
            <a:ext cx="5005310" cy="11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60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pt-BR" sz="28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  <a:ea typeface="ＭＳ Ｐゴシック" pitchFamily="34" charset="-128"/>
                <a:cs typeface="+mn-cs"/>
              </a:rPr>
              <a:t>Principais pontos de aperfeiçoamento</a:t>
            </a:r>
            <a:endParaRPr lang="pt-BR" sz="2800" b="1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321619" y="1484784"/>
            <a:ext cx="7570861" cy="4525963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Art. 37 – </a:t>
            </a:r>
            <a:r>
              <a:rPr lang="pt-BR" dirty="0" err="1" smtClean="0">
                <a:solidFill>
                  <a:schemeClr val="bg1"/>
                </a:solidFill>
              </a:rPr>
              <a:t>Responsabibilidade</a:t>
            </a:r>
            <a:r>
              <a:rPr lang="pt-BR" dirty="0" smtClean="0">
                <a:solidFill>
                  <a:schemeClr val="bg1"/>
                </a:solidFill>
              </a:rPr>
              <a:t> solidária,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Artigo 42 – Imposição a fornecedores,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Regulamento de compras aprovado pela administração pública,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Inclusão das cooperativas solidárias e organizações,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Art. 39 – Vedação de que dirigente da entidade tenha parente que seja Agente </a:t>
            </a:r>
            <a:r>
              <a:rPr lang="pt-BR" dirty="0">
                <a:solidFill>
                  <a:schemeClr val="bg1"/>
                </a:solidFill>
              </a:rPr>
              <a:t>P</a:t>
            </a:r>
            <a:r>
              <a:rPr lang="pt-BR" dirty="0" smtClean="0">
                <a:solidFill>
                  <a:schemeClr val="bg1"/>
                </a:solidFill>
              </a:rPr>
              <a:t>olítico  de Poder ou do </a:t>
            </a:r>
            <a:r>
              <a:rPr lang="pt-BR" dirty="0" err="1" smtClean="0">
                <a:solidFill>
                  <a:schemeClr val="bg1"/>
                </a:solidFill>
              </a:rPr>
              <a:t>MPn</a:t>
            </a:r>
            <a:r>
              <a:rPr lang="pt-BR" dirty="0" smtClean="0">
                <a:solidFill>
                  <a:schemeClr val="bg1"/>
                </a:solidFill>
              </a:rPr>
              <a:t>(excessivamente abrangente)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Prazo de prescrição atendendo a casos de não apreciação da prestação de contas.</a:t>
            </a:r>
          </a:p>
          <a:p>
            <a:pPr marL="0" indent="0">
              <a:buNone/>
            </a:pPr>
            <a:endParaRPr lang="pt-BR" dirty="0" smtClean="0">
              <a:solidFill>
                <a:schemeClr val="bg1"/>
              </a:solidFill>
            </a:endParaRPr>
          </a:p>
          <a:p>
            <a:endParaRPr lang="pt-BR" dirty="0" smtClean="0">
              <a:solidFill>
                <a:schemeClr val="bg1"/>
              </a:solidFill>
            </a:endParaRPr>
          </a:p>
          <a:p>
            <a:endParaRPr lang="pt-BR" dirty="0" smtClean="0">
              <a:solidFill>
                <a:schemeClr val="bg1"/>
              </a:solidFill>
            </a:endParaRPr>
          </a:p>
          <a:p>
            <a:endParaRPr lang="pt-BR" dirty="0" smtClean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958895"/>
            <a:ext cx="4176464" cy="91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44686" y="1954917"/>
            <a:ext cx="5005310" cy="11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90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pt-BR" sz="28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  <a:ea typeface="ＭＳ Ｐゴシック" pitchFamily="34" charset="-128"/>
                <a:cs typeface="+mn-cs"/>
              </a:rPr>
              <a:t>Implementar a 13.019 para fortalecer a democracia brasileira e aperfeiçoar a gestão pública</a:t>
            </a:r>
            <a:endParaRPr lang="pt-BR" sz="2800" b="1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321619" y="1484784"/>
            <a:ext cx="7570861" cy="452596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t-BR" sz="2000" dirty="0" smtClean="0">
                <a:solidFill>
                  <a:schemeClr val="bg1"/>
                </a:solidFill>
                <a:latin typeface="Calibri,Bold"/>
              </a:rPr>
              <a:t>Criar espaços de diálogo para monitorar a implementação da lei, criar novas leis que favoreçam o desenvolvimento da  esfera pública estatal e não estatal (Conselhos de Fomento e Colaboração e Frentes Parlamentares);</a:t>
            </a:r>
          </a:p>
          <a:p>
            <a:pPr>
              <a:spcBef>
                <a:spcPts val="1800"/>
              </a:spcBef>
            </a:pPr>
            <a:r>
              <a:rPr lang="pt-BR" sz="2000" dirty="0" smtClean="0">
                <a:solidFill>
                  <a:schemeClr val="bg1"/>
                </a:solidFill>
                <a:latin typeface="Calibri,Bold"/>
              </a:rPr>
              <a:t>Não abrir mão da abrangência da lei no que se refere ao reconhecimento do setor na sua diversidade (projetos e atendimento continuado).</a:t>
            </a:r>
          </a:p>
          <a:p>
            <a:pPr>
              <a:spcBef>
                <a:spcPts val="1800"/>
              </a:spcBef>
            </a:pPr>
            <a:r>
              <a:rPr lang="pt-BR" sz="2000" dirty="0" smtClean="0">
                <a:solidFill>
                  <a:schemeClr val="bg1"/>
                </a:solidFill>
                <a:latin typeface="Calibri,Bold"/>
              </a:rPr>
              <a:t>Fortalecer o poder local e a colaboração federativa alicerçados na participação </a:t>
            </a:r>
            <a:r>
              <a:rPr lang="pt-BR" sz="2000" smtClean="0">
                <a:solidFill>
                  <a:schemeClr val="bg1"/>
                </a:solidFill>
                <a:latin typeface="Calibri,Bold"/>
              </a:rPr>
              <a:t>social. </a:t>
            </a:r>
            <a:endParaRPr lang="pt-BR" sz="2000" dirty="0" smtClean="0">
              <a:solidFill>
                <a:schemeClr val="bg1"/>
              </a:solidFill>
              <a:latin typeface="Calibri,Bold"/>
            </a:endParaRPr>
          </a:p>
          <a:p>
            <a:pPr>
              <a:spcBef>
                <a:spcPts val="1800"/>
              </a:spcBef>
            </a:pPr>
            <a:r>
              <a:rPr lang="pt-BR" sz="2000" dirty="0" smtClean="0">
                <a:solidFill>
                  <a:schemeClr val="bg1"/>
                </a:solidFill>
                <a:latin typeface="Calibri,Bold"/>
              </a:rPr>
              <a:t>Participação de entidades sem fins lucrativos como meio de ampliar a abrangência e efetividade das políticas públicas e não </a:t>
            </a:r>
            <a:r>
              <a:rPr lang="pt-BR" sz="2000" dirty="0" err="1" smtClean="0">
                <a:solidFill>
                  <a:schemeClr val="bg1"/>
                </a:solidFill>
                <a:latin typeface="Calibri,Bold"/>
              </a:rPr>
              <a:t>precarizá-las</a:t>
            </a:r>
            <a:r>
              <a:rPr lang="pt-BR" sz="2000" dirty="0" smtClean="0">
                <a:solidFill>
                  <a:schemeClr val="bg1"/>
                </a:solidFill>
                <a:latin typeface="Calibri,Bold"/>
              </a:rPr>
              <a:t> na base do “jeitinho”.</a:t>
            </a:r>
            <a:endParaRPr lang="pt-BR" sz="2000" dirty="0">
              <a:solidFill>
                <a:schemeClr val="bg1"/>
              </a:solidFill>
              <a:latin typeface="Calibri,Bold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958895"/>
            <a:ext cx="4176464" cy="91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44686" y="1954917"/>
            <a:ext cx="5005310" cy="11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12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619672" y="2764983"/>
            <a:ext cx="5889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prstClr val="white"/>
                </a:solidFill>
              </a:rPr>
              <a:t>Vera Masagão Ribeiro</a:t>
            </a:r>
          </a:p>
          <a:p>
            <a:pPr algn="ctr"/>
            <a:endParaRPr lang="pt-BR" sz="2400" b="1" dirty="0" smtClean="0">
              <a:solidFill>
                <a:prstClr val="white"/>
              </a:solidFill>
            </a:endParaRPr>
          </a:p>
          <a:p>
            <a:pPr algn="ctr"/>
            <a:r>
              <a:rPr lang="pt-BR" sz="2400" b="1" dirty="0" smtClean="0">
                <a:solidFill>
                  <a:prstClr val="white"/>
                </a:solidFill>
              </a:rPr>
              <a:t>vera.masagao.ribeiro@gmail.com </a:t>
            </a:r>
            <a:endParaRPr lang="pt-BR" sz="2400" b="1" dirty="0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936134" y="1196752"/>
            <a:ext cx="504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OBRIGADA!</a:t>
            </a:r>
          </a:p>
          <a:p>
            <a:endParaRPr lang="pt-BR" sz="3200" b="1" dirty="0">
              <a:solidFill>
                <a:prstClr val="white">
                  <a:lumMod val="85000"/>
                </a:prstClr>
              </a:solidFill>
              <a:latin typeface="Arial Black" panose="020B0A04020102020204" pitchFamily="34" charset="0"/>
            </a:endParaRPr>
          </a:p>
          <a:p>
            <a:endParaRPr lang="pt-BR" sz="3200" b="1" dirty="0">
              <a:solidFill>
                <a:prstClr val="white">
                  <a:lumMod val="85000"/>
                </a:prstClr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Imagem 8" descr="http://plataformaosc.org.br/wp-content/uploads/2011/11/Completa-fundo-azul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3" y="5227984"/>
            <a:ext cx="1712977" cy="1153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403" y="5229201"/>
            <a:ext cx="3293711" cy="98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32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3456</TotalTime>
  <Words>402</Words>
  <Application>Microsoft Office PowerPoint</Application>
  <PresentationFormat>Apresentação na tela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Arial Black</vt:lpstr>
      <vt:lpstr>Calibri</vt:lpstr>
      <vt:lpstr>Calibri,Bold</vt:lpstr>
      <vt:lpstr>Tema do Office</vt:lpstr>
      <vt:lpstr>1_Tema do Office</vt:lpstr>
      <vt:lpstr>2_Tema do Office</vt:lpstr>
      <vt:lpstr>4_Tema do Office</vt:lpstr>
      <vt:lpstr>Apresentação do PowerPoint</vt:lpstr>
      <vt:lpstr> www.plataformaosc.org.br</vt:lpstr>
      <vt:lpstr>Sanção da lei 13.019, que rege os repasses de recursos públicos para OSCs em 31 de julho de 2014, com 90 dias para entrar em vigor</vt:lpstr>
      <vt:lpstr>Qual a grande inovação e potencial de impacto da lei??</vt:lpstr>
      <vt:lpstr>Os repasses para OSCs nas três esferas de governo</vt:lpstr>
      <vt:lpstr>Outros avanços da nova lei</vt:lpstr>
      <vt:lpstr>Principais pontos de aperfeiçoamento</vt:lpstr>
      <vt:lpstr>Implementar a 13.019 para fortalecer a democracia brasileira e aperfeiçoar a gestão pública</vt:lpstr>
      <vt:lpstr>Apresentação do PowerPoint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Vera Masagão Ribeiro</cp:lastModifiedBy>
  <cp:revision>100</cp:revision>
  <dcterms:created xsi:type="dcterms:W3CDTF">2012-02-07T18:42:11Z</dcterms:created>
  <dcterms:modified xsi:type="dcterms:W3CDTF">2015-10-14T12:31:44Z</dcterms:modified>
</cp:coreProperties>
</file>