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0" r:id="rId4"/>
    <p:sldId id="278" r:id="rId5"/>
    <p:sldId id="277" r:id="rId6"/>
    <p:sldId id="280" r:id="rId7"/>
    <p:sldId id="263" r:id="rId8"/>
    <p:sldId id="295" r:id="rId9"/>
    <p:sldId id="299" r:id="rId10"/>
    <p:sldId id="300" r:id="rId11"/>
    <p:sldId id="288" r:id="rId12"/>
    <p:sldId id="258" r:id="rId13"/>
    <p:sldId id="264" r:id="rId14"/>
    <p:sldId id="283" r:id="rId15"/>
    <p:sldId id="284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B17002-D3F3-4EB5-B0E9-331CE8487340}" v="16" dt="2024-04-18T21:55:35.3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1.png"/><Relationship Id="rId4" Type="http://schemas.openxmlformats.org/officeDocument/2006/relationships/image" Target="../media/image2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svg"/><Relationship Id="rId1" Type="http://schemas.openxmlformats.org/officeDocument/2006/relationships/image" Target="../media/image22.png"/><Relationship Id="rId6" Type="http://schemas.openxmlformats.org/officeDocument/2006/relationships/image" Target="../media/image30.svg"/><Relationship Id="rId5" Type="http://schemas.openxmlformats.org/officeDocument/2006/relationships/image" Target="../media/image24.png"/><Relationship Id="rId4" Type="http://schemas.openxmlformats.org/officeDocument/2006/relationships/image" Target="../media/image2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svg"/><Relationship Id="rId1" Type="http://schemas.openxmlformats.org/officeDocument/2006/relationships/image" Target="../media/image2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ECF56C-EFF1-414C-B6B6-31EB4F54BE7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0D2964F-2802-4B90-9589-B093CF64F3B1}">
      <dgm:prSet/>
      <dgm:spPr/>
      <dgm:t>
        <a:bodyPr/>
        <a:lstStyle/>
        <a:p>
          <a:r>
            <a:rPr lang="pt-BR" b="0" i="0" baseline="0"/>
            <a:t>Entidade assistencial, sem fins lucrativos </a:t>
          </a:r>
          <a:endParaRPr lang="en-US"/>
        </a:p>
      </dgm:t>
    </dgm:pt>
    <dgm:pt modelId="{4368BCE7-757B-41E5-A782-DD2BD2AB7463}" type="parTrans" cxnId="{584D7E1D-74D6-4D3B-8352-A6A0FCF11920}">
      <dgm:prSet/>
      <dgm:spPr/>
      <dgm:t>
        <a:bodyPr/>
        <a:lstStyle/>
        <a:p>
          <a:endParaRPr lang="en-US"/>
        </a:p>
      </dgm:t>
    </dgm:pt>
    <dgm:pt modelId="{734DCBAF-5B5F-419B-9AE7-35BB2CADD8E0}" type="sibTrans" cxnId="{584D7E1D-74D6-4D3B-8352-A6A0FCF11920}">
      <dgm:prSet/>
      <dgm:spPr/>
      <dgm:t>
        <a:bodyPr/>
        <a:lstStyle/>
        <a:p>
          <a:endParaRPr lang="en-US"/>
        </a:p>
      </dgm:t>
    </dgm:pt>
    <dgm:pt modelId="{C2B74118-AE1D-40C0-881A-9F4E919E20FC}">
      <dgm:prSet/>
      <dgm:spPr/>
      <dgm:t>
        <a:bodyPr/>
        <a:lstStyle/>
        <a:p>
          <a:r>
            <a:rPr lang="it-IT" b="0" i="0" baseline="0"/>
            <a:t>Representa</a:t>
          </a:r>
          <a:r>
            <a:rPr lang="pt-BR" b="0" i="0" baseline="0"/>
            <a:t>ção e defesa dos direitos dos indivíduos com sequelas de Espinha Bífida, em especial, a Mielomeningocele e de seus familiares</a:t>
          </a:r>
          <a:endParaRPr lang="en-US"/>
        </a:p>
      </dgm:t>
    </dgm:pt>
    <dgm:pt modelId="{85444936-B45F-4802-8220-488D331E102D}" type="parTrans" cxnId="{9971E978-B8F6-415A-BBBB-04D9E1073B36}">
      <dgm:prSet/>
      <dgm:spPr/>
      <dgm:t>
        <a:bodyPr/>
        <a:lstStyle/>
        <a:p>
          <a:endParaRPr lang="en-US"/>
        </a:p>
      </dgm:t>
    </dgm:pt>
    <dgm:pt modelId="{6FB2364F-CB94-46AB-B418-BFEA97478975}" type="sibTrans" cxnId="{9971E978-B8F6-415A-BBBB-04D9E1073B36}">
      <dgm:prSet/>
      <dgm:spPr/>
      <dgm:t>
        <a:bodyPr/>
        <a:lstStyle/>
        <a:p>
          <a:endParaRPr lang="en-US"/>
        </a:p>
      </dgm:t>
    </dgm:pt>
    <dgm:pt modelId="{8E8AA595-86FA-4E7B-8A88-5FD9D5FA040F}">
      <dgm:prSet/>
      <dgm:spPr/>
      <dgm:t>
        <a:bodyPr/>
        <a:lstStyle/>
        <a:p>
          <a:r>
            <a:rPr lang="pt-BR" b="0" i="0" baseline="0"/>
            <a:t>Sede: </a:t>
          </a:r>
          <a:r>
            <a:rPr lang="pt-PT" b="0" i="0" baseline="0"/>
            <a:t>Avenida Repú</a:t>
          </a:r>
          <a:r>
            <a:rPr lang="it-IT" b="0" i="0" baseline="0"/>
            <a:t>blica Argentina, 2403, sala 52, 5</a:t>
          </a:r>
          <a:r>
            <a:rPr lang="pt-PT" b="0" i="0" baseline="0"/>
            <a:t>º </a:t>
          </a:r>
          <a:r>
            <a:rPr lang="pt-BR" b="0" i="0" baseline="0"/>
            <a:t>andar, Curitiba/Paraná, </a:t>
          </a:r>
          <a:endParaRPr lang="en-US"/>
        </a:p>
      </dgm:t>
    </dgm:pt>
    <dgm:pt modelId="{73847F7F-8858-4A66-870D-1495DD051C7D}" type="parTrans" cxnId="{FAE87E29-DD7C-4E80-A2B5-59528B0C2E0F}">
      <dgm:prSet/>
      <dgm:spPr/>
      <dgm:t>
        <a:bodyPr/>
        <a:lstStyle/>
        <a:p>
          <a:endParaRPr lang="en-US"/>
        </a:p>
      </dgm:t>
    </dgm:pt>
    <dgm:pt modelId="{D887BA07-5B73-42D9-8F7A-0A1F099F1CD5}" type="sibTrans" cxnId="{FAE87E29-DD7C-4E80-A2B5-59528B0C2E0F}">
      <dgm:prSet/>
      <dgm:spPr/>
      <dgm:t>
        <a:bodyPr/>
        <a:lstStyle/>
        <a:p>
          <a:endParaRPr lang="en-US"/>
        </a:p>
      </dgm:t>
    </dgm:pt>
    <dgm:pt modelId="{30F27AB0-0A33-4729-87C6-084CB2D690B0}">
      <dgm:prSet/>
      <dgm:spPr/>
      <dgm:t>
        <a:bodyPr/>
        <a:lstStyle/>
        <a:p>
          <a:r>
            <a:rPr lang="pt-BR" b="0" i="0" baseline="0" dirty="0"/>
            <a:t>CNPJ n° 34.711.886/0001-01.</a:t>
          </a:r>
          <a:endParaRPr lang="en-US" dirty="0"/>
        </a:p>
      </dgm:t>
    </dgm:pt>
    <dgm:pt modelId="{84899373-5BFF-4EA1-AB13-71AC143282AB}" type="parTrans" cxnId="{4BA39D73-98B6-4D51-BEBF-75E7795C0153}">
      <dgm:prSet/>
      <dgm:spPr/>
      <dgm:t>
        <a:bodyPr/>
        <a:lstStyle/>
        <a:p>
          <a:endParaRPr lang="en-US"/>
        </a:p>
      </dgm:t>
    </dgm:pt>
    <dgm:pt modelId="{2D4082C4-6206-4341-9499-CF37783688D6}" type="sibTrans" cxnId="{4BA39D73-98B6-4D51-BEBF-75E7795C0153}">
      <dgm:prSet/>
      <dgm:spPr/>
      <dgm:t>
        <a:bodyPr/>
        <a:lstStyle/>
        <a:p>
          <a:endParaRPr lang="en-US"/>
        </a:p>
      </dgm:t>
    </dgm:pt>
    <dgm:pt modelId="{63023CE9-094C-0442-8EE8-EF448361CC2D}" type="pres">
      <dgm:prSet presAssocID="{44ECF56C-EFF1-414C-B6B6-31EB4F54BE7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CA6B07C7-43D6-D144-A38E-0B4FAA5A8D91}" type="pres">
      <dgm:prSet presAssocID="{40D2964F-2802-4B90-9589-B093CF64F3B1}" presName="thickLine" presStyleLbl="alignNode1" presStyleIdx="0" presStyleCnt="4"/>
      <dgm:spPr/>
    </dgm:pt>
    <dgm:pt modelId="{65A9F974-6F3B-484A-BCE4-21991FBFA92E}" type="pres">
      <dgm:prSet presAssocID="{40D2964F-2802-4B90-9589-B093CF64F3B1}" presName="horz1" presStyleCnt="0"/>
      <dgm:spPr/>
    </dgm:pt>
    <dgm:pt modelId="{F353541E-0ED3-8545-BCDA-1C6AC553FB03}" type="pres">
      <dgm:prSet presAssocID="{40D2964F-2802-4B90-9589-B093CF64F3B1}" presName="tx1" presStyleLbl="revTx" presStyleIdx="0" presStyleCnt="4"/>
      <dgm:spPr/>
      <dgm:t>
        <a:bodyPr/>
        <a:lstStyle/>
        <a:p>
          <a:endParaRPr lang="pt-BR"/>
        </a:p>
      </dgm:t>
    </dgm:pt>
    <dgm:pt modelId="{C8BFF171-CB07-EF42-8B99-97953F241F14}" type="pres">
      <dgm:prSet presAssocID="{40D2964F-2802-4B90-9589-B093CF64F3B1}" presName="vert1" presStyleCnt="0"/>
      <dgm:spPr/>
    </dgm:pt>
    <dgm:pt modelId="{0EDD8C1C-C314-DE46-8CE6-0E4147481533}" type="pres">
      <dgm:prSet presAssocID="{C2B74118-AE1D-40C0-881A-9F4E919E20FC}" presName="thickLine" presStyleLbl="alignNode1" presStyleIdx="1" presStyleCnt="4"/>
      <dgm:spPr/>
    </dgm:pt>
    <dgm:pt modelId="{C5C74352-CBEF-134C-934D-F18D9B27FAD6}" type="pres">
      <dgm:prSet presAssocID="{C2B74118-AE1D-40C0-881A-9F4E919E20FC}" presName="horz1" presStyleCnt="0"/>
      <dgm:spPr/>
    </dgm:pt>
    <dgm:pt modelId="{40575307-BD12-2E40-B754-12A8ABFCE40B}" type="pres">
      <dgm:prSet presAssocID="{C2B74118-AE1D-40C0-881A-9F4E919E20FC}" presName="tx1" presStyleLbl="revTx" presStyleIdx="1" presStyleCnt="4"/>
      <dgm:spPr/>
      <dgm:t>
        <a:bodyPr/>
        <a:lstStyle/>
        <a:p>
          <a:endParaRPr lang="pt-BR"/>
        </a:p>
      </dgm:t>
    </dgm:pt>
    <dgm:pt modelId="{0C165649-48FB-C44F-913B-B4ED8B2D31EA}" type="pres">
      <dgm:prSet presAssocID="{C2B74118-AE1D-40C0-881A-9F4E919E20FC}" presName="vert1" presStyleCnt="0"/>
      <dgm:spPr/>
    </dgm:pt>
    <dgm:pt modelId="{963403E5-39CC-F745-9763-37753CFBFB39}" type="pres">
      <dgm:prSet presAssocID="{8E8AA595-86FA-4E7B-8A88-5FD9D5FA040F}" presName="thickLine" presStyleLbl="alignNode1" presStyleIdx="2" presStyleCnt="4"/>
      <dgm:spPr/>
    </dgm:pt>
    <dgm:pt modelId="{2184948B-87A6-2845-8097-654EE760BD55}" type="pres">
      <dgm:prSet presAssocID="{8E8AA595-86FA-4E7B-8A88-5FD9D5FA040F}" presName="horz1" presStyleCnt="0"/>
      <dgm:spPr/>
    </dgm:pt>
    <dgm:pt modelId="{7189AB65-B7BE-364C-89CA-64FD6ED4BF8C}" type="pres">
      <dgm:prSet presAssocID="{8E8AA595-86FA-4E7B-8A88-5FD9D5FA040F}" presName="tx1" presStyleLbl="revTx" presStyleIdx="2" presStyleCnt="4"/>
      <dgm:spPr/>
      <dgm:t>
        <a:bodyPr/>
        <a:lstStyle/>
        <a:p>
          <a:endParaRPr lang="pt-BR"/>
        </a:p>
      </dgm:t>
    </dgm:pt>
    <dgm:pt modelId="{56D840D6-8759-CA4F-989E-28498B040742}" type="pres">
      <dgm:prSet presAssocID="{8E8AA595-86FA-4E7B-8A88-5FD9D5FA040F}" presName="vert1" presStyleCnt="0"/>
      <dgm:spPr/>
    </dgm:pt>
    <dgm:pt modelId="{7D902272-C8CE-FF45-A4F2-17C73FB7D985}" type="pres">
      <dgm:prSet presAssocID="{30F27AB0-0A33-4729-87C6-084CB2D690B0}" presName="thickLine" presStyleLbl="alignNode1" presStyleIdx="3" presStyleCnt="4"/>
      <dgm:spPr/>
    </dgm:pt>
    <dgm:pt modelId="{C0992972-E2F9-BA4B-9E9D-D2191C0E88E9}" type="pres">
      <dgm:prSet presAssocID="{30F27AB0-0A33-4729-87C6-084CB2D690B0}" presName="horz1" presStyleCnt="0"/>
      <dgm:spPr/>
    </dgm:pt>
    <dgm:pt modelId="{824940C8-EC8C-2D42-AE1F-7816F992C794}" type="pres">
      <dgm:prSet presAssocID="{30F27AB0-0A33-4729-87C6-084CB2D690B0}" presName="tx1" presStyleLbl="revTx" presStyleIdx="3" presStyleCnt="4"/>
      <dgm:spPr/>
      <dgm:t>
        <a:bodyPr/>
        <a:lstStyle/>
        <a:p>
          <a:endParaRPr lang="pt-BR"/>
        </a:p>
      </dgm:t>
    </dgm:pt>
    <dgm:pt modelId="{8802A114-1CF2-4841-B166-45DF9CA80FA4}" type="pres">
      <dgm:prSet presAssocID="{30F27AB0-0A33-4729-87C6-084CB2D690B0}" presName="vert1" presStyleCnt="0"/>
      <dgm:spPr/>
    </dgm:pt>
  </dgm:ptLst>
  <dgm:cxnLst>
    <dgm:cxn modelId="{02C52C5A-60EA-6048-B1E7-33D0B0257B9E}" type="presOf" srcId="{C2B74118-AE1D-40C0-881A-9F4E919E20FC}" destId="{40575307-BD12-2E40-B754-12A8ABFCE40B}" srcOrd="0" destOrd="0" presId="urn:microsoft.com/office/officeart/2008/layout/LinedList"/>
    <dgm:cxn modelId="{9971E978-B8F6-415A-BBBB-04D9E1073B36}" srcId="{44ECF56C-EFF1-414C-B6B6-31EB4F54BE70}" destId="{C2B74118-AE1D-40C0-881A-9F4E919E20FC}" srcOrd="1" destOrd="0" parTransId="{85444936-B45F-4802-8220-488D331E102D}" sibTransId="{6FB2364F-CB94-46AB-B418-BFEA97478975}"/>
    <dgm:cxn modelId="{FAE87E29-DD7C-4E80-A2B5-59528B0C2E0F}" srcId="{44ECF56C-EFF1-414C-B6B6-31EB4F54BE70}" destId="{8E8AA595-86FA-4E7B-8A88-5FD9D5FA040F}" srcOrd="2" destOrd="0" parTransId="{73847F7F-8858-4A66-870D-1495DD051C7D}" sibTransId="{D887BA07-5B73-42D9-8F7A-0A1F099F1CD5}"/>
    <dgm:cxn modelId="{96FC05DA-CD43-954F-9EEB-C6743C09E6FB}" type="presOf" srcId="{30F27AB0-0A33-4729-87C6-084CB2D690B0}" destId="{824940C8-EC8C-2D42-AE1F-7816F992C794}" srcOrd="0" destOrd="0" presId="urn:microsoft.com/office/officeart/2008/layout/LinedList"/>
    <dgm:cxn modelId="{19B62046-2419-C749-9BF5-31CF05CDD266}" type="presOf" srcId="{44ECF56C-EFF1-414C-B6B6-31EB4F54BE70}" destId="{63023CE9-094C-0442-8EE8-EF448361CC2D}" srcOrd="0" destOrd="0" presId="urn:microsoft.com/office/officeart/2008/layout/LinedList"/>
    <dgm:cxn modelId="{44AF5D8A-2835-3941-A94D-3B650558BE7C}" type="presOf" srcId="{8E8AA595-86FA-4E7B-8A88-5FD9D5FA040F}" destId="{7189AB65-B7BE-364C-89CA-64FD6ED4BF8C}" srcOrd="0" destOrd="0" presId="urn:microsoft.com/office/officeart/2008/layout/LinedList"/>
    <dgm:cxn modelId="{4BA39D73-98B6-4D51-BEBF-75E7795C0153}" srcId="{44ECF56C-EFF1-414C-B6B6-31EB4F54BE70}" destId="{30F27AB0-0A33-4729-87C6-084CB2D690B0}" srcOrd="3" destOrd="0" parTransId="{84899373-5BFF-4EA1-AB13-71AC143282AB}" sibTransId="{2D4082C4-6206-4341-9499-CF37783688D6}"/>
    <dgm:cxn modelId="{584D7E1D-74D6-4D3B-8352-A6A0FCF11920}" srcId="{44ECF56C-EFF1-414C-B6B6-31EB4F54BE70}" destId="{40D2964F-2802-4B90-9589-B093CF64F3B1}" srcOrd="0" destOrd="0" parTransId="{4368BCE7-757B-41E5-A782-DD2BD2AB7463}" sibTransId="{734DCBAF-5B5F-419B-9AE7-35BB2CADD8E0}"/>
    <dgm:cxn modelId="{10B33C80-0B8A-DA45-9633-335DD915D4CF}" type="presOf" srcId="{40D2964F-2802-4B90-9589-B093CF64F3B1}" destId="{F353541E-0ED3-8545-BCDA-1C6AC553FB03}" srcOrd="0" destOrd="0" presId="urn:microsoft.com/office/officeart/2008/layout/LinedList"/>
    <dgm:cxn modelId="{E253642E-6001-0D43-9561-AAC49E7332C5}" type="presParOf" srcId="{63023CE9-094C-0442-8EE8-EF448361CC2D}" destId="{CA6B07C7-43D6-D144-A38E-0B4FAA5A8D91}" srcOrd="0" destOrd="0" presId="urn:microsoft.com/office/officeart/2008/layout/LinedList"/>
    <dgm:cxn modelId="{5A964151-F219-D447-8004-213B9933032C}" type="presParOf" srcId="{63023CE9-094C-0442-8EE8-EF448361CC2D}" destId="{65A9F974-6F3B-484A-BCE4-21991FBFA92E}" srcOrd="1" destOrd="0" presId="urn:microsoft.com/office/officeart/2008/layout/LinedList"/>
    <dgm:cxn modelId="{1528510B-1525-4A40-ADB0-4418E9FDCE4A}" type="presParOf" srcId="{65A9F974-6F3B-484A-BCE4-21991FBFA92E}" destId="{F353541E-0ED3-8545-BCDA-1C6AC553FB03}" srcOrd="0" destOrd="0" presId="urn:microsoft.com/office/officeart/2008/layout/LinedList"/>
    <dgm:cxn modelId="{0F064BA1-B9AC-5543-8036-D7D5A09B410E}" type="presParOf" srcId="{65A9F974-6F3B-484A-BCE4-21991FBFA92E}" destId="{C8BFF171-CB07-EF42-8B99-97953F241F14}" srcOrd="1" destOrd="0" presId="urn:microsoft.com/office/officeart/2008/layout/LinedList"/>
    <dgm:cxn modelId="{15A77755-27EC-CC4F-91C2-7FC804393863}" type="presParOf" srcId="{63023CE9-094C-0442-8EE8-EF448361CC2D}" destId="{0EDD8C1C-C314-DE46-8CE6-0E4147481533}" srcOrd="2" destOrd="0" presId="urn:microsoft.com/office/officeart/2008/layout/LinedList"/>
    <dgm:cxn modelId="{A6253539-2C63-3040-9C82-B38294210C50}" type="presParOf" srcId="{63023CE9-094C-0442-8EE8-EF448361CC2D}" destId="{C5C74352-CBEF-134C-934D-F18D9B27FAD6}" srcOrd="3" destOrd="0" presId="urn:microsoft.com/office/officeart/2008/layout/LinedList"/>
    <dgm:cxn modelId="{C630BFA2-ECA1-7D45-8197-8428C26DEC9E}" type="presParOf" srcId="{C5C74352-CBEF-134C-934D-F18D9B27FAD6}" destId="{40575307-BD12-2E40-B754-12A8ABFCE40B}" srcOrd="0" destOrd="0" presId="urn:microsoft.com/office/officeart/2008/layout/LinedList"/>
    <dgm:cxn modelId="{0D673278-B335-1145-B56F-6204ADB7B85D}" type="presParOf" srcId="{C5C74352-CBEF-134C-934D-F18D9B27FAD6}" destId="{0C165649-48FB-C44F-913B-B4ED8B2D31EA}" srcOrd="1" destOrd="0" presId="urn:microsoft.com/office/officeart/2008/layout/LinedList"/>
    <dgm:cxn modelId="{81D768AE-BE33-1B41-BE39-6A11B613BEB5}" type="presParOf" srcId="{63023CE9-094C-0442-8EE8-EF448361CC2D}" destId="{963403E5-39CC-F745-9763-37753CFBFB39}" srcOrd="4" destOrd="0" presId="urn:microsoft.com/office/officeart/2008/layout/LinedList"/>
    <dgm:cxn modelId="{36B7BEB1-1BBF-FC4C-9137-9A557B2618A7}" type="presParOf" srcId="{63023CE9-094C-0442-8EE8-EF448361CC2D}" destId="{2184948B-87A6-2845-8097-654EE760BD55}" srcOrd="5" destOrd="0" presId="urn:microsoft.com/office/officeart/2008/layout/LinedList"/>
    <dgm:cxn modelId="{F28E5BEF-AF0A-0B4B-B6BA-0294EE8D6BAA}" type="presParOf" srcId="{2184948B-87A6-2845-8097-654EE760BD55}" destId="{7189AB65-B7BE-364C-89CA-64FD6ED4BF8C}" srcOrd="0" destOrd="0" presId="urn:microsoft.com/office/officeart/2008/layout/LinedList"/>
    <dgm:cxn modelId="{AF9748E9-E41F-5448-B7A4-C1162702C2C4}" type="presParOf" srcId="{2184948B-87A6-2845-8097-654EE760BD55}" destId="{56D840D6-8759-CA4F-989E-28498B040742}" srcOrd="1" destOrd="0" presId="urn:microsoft.com/office/officeart/2008/layout/LinedList"/>
    <dgm:cxn modelId="{F574773B-19DA-1F47-9ED2-CF43D3D27B31}" type="presParOf" srcId="{63023CE9-094C-0442-8EE8-EF448361CC2D}" destId="{7D902272-C8CE-FF45-A4F2-17C73FB7D985}" srcOrd="6" destOrd="0" presId="urn:microsoft.com/office/officeart/2008/layout/LinedList"/>
    <dgm:cxn modelId="{DCEE58B1-AFFE-C043-95ED-9514A156E267}" type="presParOf" srcId="{63023CE9-094C-0442-8EE8-EF448361CC2D}" destId="{C0992972-E2F9-BA4B-9E9D-D2191C0E88E9}" srcOrd="7" destOrd="0" presId="urn:microsoft.com/office/officeart/2008/layout/LinedList"/>
    <dgm:cxn modelId="{6F8686CD-950C-3A49-A329-63184A760D59}" type="presParOf" srcId="{C0992972-E2F9-BA4B-9E9D-D2191C0E88E9}" destId="{824940C8-EC8C-2D42-AE1F-7816F992C794}" srcOrd="0" destOrd="0" presId="urn:microsoft.com/office/officeart/2008/layout/LinedList"/>
    <dgm:cxn modelId="{1F7BB3AC-F396-FD40-86D3-6B5825ECBEF9}" type="presParOf" srcId="{C0992972-E2F9-BA4B-9E9D-D2191C0E88E9}" destId="{8802A114-1CF2-4841-B166-45DF9CA80FA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AF9927-8E60-46D0-B6C2-0C51FD4F1143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D0A6250-7407-4C70-8F0A-B729A2CA2E6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PT" sz="2400" b="1" dirty="0"/>
            <a:t>CIRURGIA </a:t>
          </a:r>
          <a:r>
            <a:rPr lang="it-IT" sz="2400" b="1" dirty="0"/>
            <a:t>INTRAUTERINA</a:t>
          </a:r>
        </a:p>
        <a:p>
          <a:pPr>
            <a:lnSpc>
              <a:spcPct val="100000"/>
            </a:lnSpc>
          </a:pPr>
          <a:r>
            <a:rPr lang="pt-BR" sz="1700" dirty="0" err="1"/>
            <a:t>D</a:t>
          </a:r>
          <a:r>
            <a:rPr lang="pt-PT" sz="1700" dirty="0" err="1"/>
            <a:t>ificuldades</a:t>
          </a:r>
          <a:r>
            <a:rPr lang="pt-PT" sz="1700" dirty="0"/>
            <a:t> de acesso a servi</a:t>
          </a:r>
          <a:r>
            <a:rPr lang="pt-BR" sz="1700" dirty="0" err="1"/>
            <a:t>ç</a:t>
          </a:r>
          <a:r>
            <a:rPr lang="pt-PT" sz="1700" dirty="0"/>
            <a:t>os habilitados, </a:t>
          </a:r>
        </a:p>
        <a:p>
          <a:pPr>
            <a:lnSpc>
              <a:spcPct val="100000"/>
            </a:lnSpc>
          </a:pPr>
          <a:r>
            <a:rPr lang="pt-PT" sz="1700" dirty="0"/>
            <a:t>Envolvimento da CONITEC (C</a:t>
          </a:r>
          <a:r>
            <a:rPr lang="pt-BR" sz="1700" dirty="0" err="1"/>
            <a:t>â</a:t>
          </a:r>
          <a:r>
            <a:rPr lang="pt-PT" sz="1700" dirty="0"/>
            <a:t>mara T</a:t>
          </a:r>
          <a:r>
            <a:rPr lang="fr-FR" sz="1700" dirty="0" err="1"/>
            <a:t>é</a:t>
          </a:r>
          <a:r>
            <a:rPr lang="pt-PT" sz="1700" dirty="0" err="1"/>
            <a:t>cnica</a:t>
          </a:r>
          <a:r>
            <a:rPr lang="pt-PT" sz="1700" dirty="0"/>
            <a:t> do </a:t>
          </a:r>
          <a:r>
            <a:rPr lang="pt-PT" sz="1700" dirty="0" err="1"/>
            <a:t>Minist</a:t>
          </a:r>
          <a:r>
            <a:rPr lang="fr-FR" sz="1700" dirty="0" err="1"/>
            <a:t>é</a:t>
          </a:r>
          <a:r>
            <a:rPr lang="pt-PT" sz="1700" dirty="0"/>
            <a:t>rio da </a:t>
          </a:r>
          <a:r>
            <a:rPr lang="pt-PT" sz="1700" dirty="0" err="1"/>
            <a:t>Sa</a:t>
          </a:r>
          <a:r>
            <a:rPr lang="pt-BR" sz="1700" dirty="0" err="1"/>
            <a:t>ú</a:t>
          </a:r>
          <a:r>
            <a:rPr lang="pt-PT" sz="1700" dirty="0"/>
            <a:t>de em 2021) </a:t>
          </a:r>
        </a:p>
        <a:p>
          <a:pPr>
            <a:lnSpc>
              <a:spcPct val="100000"/>
            </a:lnSpc>
          </a:pPr>
          <a:r>
            <a:rPr lang="pt-PT" sz="1700" dirty="0"/>
            <a:t>Contratação do Estado com o HC no </a:t>
          </a:r>
          <a:r>
            <a:rPr lang="pt-PT" sz="1700" dirty="0" err="1"/>
            <a:t>Paran</a:t>
          </a:r>
          <a:r>
            <a:rPr lang="pt-BR" sz="1700" dirty="0"/>
            <a:t>á</a:t>
          </a:r>
          <a:endParaRPr lang="en-US" sz="1700" dirty="0"/>
        </a:p>
      </dgm:t>
    </dgm:pt>
    <dgm:pt modelId="{8649F047-A195-4CFD-9004-3AFFE267679F}" type="parTrans" cxnId="{2660D059-BE7D-444C-AF9E-608341725A83}">
      <dgm:prSet/>
      <dgm:spPr/>
      <dgm:t>
        <a:bodyPr/>
        <a:lstStyle/>
        <a:p>
          <a:endParaRPr lang="en-US"/>
        </a:p>
      </dgm:t>
    </dgm:pt>
    <dgm:pt modelId="{28FD228A-5C77-4801-93BB-C8DD964901D5}" type="sibTrans" cxnId="{2660D059-BE7D-444C-AF9E-608341725A83}">
      <dgm:prSet/>
      <dgm:spPr/>
      <dgm:t>
        <a:bodyPr/>
        <a:lstStyle/>
        <a:p>
          <a:endParaRPr lang="en-US"/>
        </a:p>
      </dgm:t>
    </dgm:pt>
    <dgm:pt modelId="{DBADFE84-2068-4C52-AE83-D94C50FCA91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PT" sz="2400" b="1" dirty="0"/>
            <a:t>FALTA DE EXAMES E PROTOCOLO DE ATENDIMENTO DO SUS </a:t>
          </a:r>
        </a:p>
        <a:p>
          <a:pPr>
            <a:lnSpc>
              <a:spcPct val="100000"/>
            </a:lnSpc>
          </a:pPr>
          <a:r>
            <a:rPr lang="pt-PT" sz="1600" dirty="0"/>
            <a:t>Linha de cuidado da </a:t>
          </a:r>
          <a:r>
            <a:rPr lang="pt-PT" sz="1600" dirty="0" err="1"/>
            <a:t>mielomeningocele</a:t>
          </a:r>
          <a:r>
            <a:rPr lang="pt-PT" sz="1600" dirty="0"/>
            <a:t> no SUS: elaborado um documento pela C</a:t>
          </a:r>
          <a:r>
            <a:rPr lang="pt-BR" sz="1600" dirty="0" err="1"/>
            <a:t>â</a:t>
          </a:r>
          <a:r>
            <a:rPr lang="pt-PT" sz="1600" dirty="0"/>
            <a:t>mara T</a:t>
          </a:r>
          <a:r>
            <a:rPr lang="fr-FR" sz="1600" dirty="0" err="1"/>
            <a:t>é</a:t>
          </a:r>
          <a:r>
            <a:rPr lang="pt-PT" sz="1600" dirty="0" err="1"/>
            <a:t>cnica</a:t>
          </a:r>
          <a:r>
            <a:rPr lang="pt-PT" sz="1600" dirty="0"/>
            <a:t> do </a:t>
          </a:r>
          <a:r>
            <a:rPr lang="pt-PT" sz="1600" dirty="0" err="1"/>
            <a:t>Minist</a:t>
          </a:r>
          <a:r>
            <a:rPr lang="fr-FR" sz="1600" dirty="0" err="1"/>
            <a:t>é</a:t>
          </a:r>
          <a:r>
            <a:rPr lang="pt-PT" sz="1600" dirty="0"/>
            <a:t>rio da </a:t>
          </a:r>
          <a:r>
            <a:rPr lang="pt-PT" sz="1600" dirty="0" err="1"/>
            <a:t>Sa</a:t>
          </a:r>
          <a:r>
            <a:rPr lang="pt-BR" sz="1600" dirty="0" err="1"/>
            <a:t>ú</a:t>
          </a:r>
          <a:r>
            <a:rPr lang="pt-PT" sz="1600" dirty="0"/>
            <a:t>de em 2021, por</a:t>
          </a:r>
          <a:r>
            <a:rPr lang="fr-FR" sz="1600" dirty="0" err="1"/>
            <a:t>é</a:t>
          </a:r>
          <a:r>
            <a:rPr lang="pt-BR" sz="1600" dirty="0"/>
            <a:t>m </a:t>
          </a:r>
          <a:r>
            <a:rPr lang="pt-BR" sz="1600" dirty="0" err="1"/>
            <a:t>n</a:t>
          </a:r>
          <a:r>
            <a:rPr lang="pt-PT" sz="1600" dirty="0" err="1"/>
            <a:t>ão</a:t>
          </a:r>
          <a:r>
            <a:rPr lang="pt-PT" sz="1600" dirty="0"/>
            <a:t> publicado </a:t>
          </a:r>
          <a:r>
            <a:rPr lang="pt-PT" sz="1600" dirty="0" err="1"/>
            <a:t>at</a:t>
          </a:r>
          <a:r>
            <a:rPr lang="fr-FR" sz="1600" dirty="0" err="1"/>
            <a:t>é</a:t>
          </a:r>
          <a:r>
            <a:rPr lang="fr-FR" sz="1600" dirty="0"/>
            <a:t> </a:t>
          </a:r>
          <a:r>
            <a:rPr lang="pt-PT" sz="1600" dirty="0"/>
            <a:t>o momento; dificuldade em encontrar local p</a:t>
          </a:r>
          <a:r>
            <a:rPr lang="pt-BR" sz="1600" dirty="0" err="1"/>
            <a:t>ú</a:t>
          </a:r>
          <a:r>
            <a:rPr lang="pt-PT" sz="1600" dirty="0" err="1"/>
            <a:t>blico</a:t>
          </a:r>
          <a:r>
            <a:rPr lang="pt-PT" sz="1600" dirty="0"/>
            <a:t> que </a:t>
          </a:r>
          <a:r>
            <a:rPr lang="pt-PT" sz="1600" dirty="0" err="1"/>
            <a:t>ofere</a:t>
          </a:r>
          <a:r>
            <a:rPr lang="pt-BR" sz="1600" dirty="0" err="1"/>
            <a:t>ç</a:t>
          </a:r>
          <a:r>
            <a:rPr lang="pt-PT" sz="1600" dirty="0"/>
            <a:t>a essa linha de cuidado em Curitiba, sendo o HC uma </a:t>
          </a:r>
          <a:r>
            <a:rPr lang="pt-PT" sz="1600" dirty="0" err="1"/>
            <a:t>opçã</a:t>
          </a:r>
          <a:r>
            <a:rPr lang="it-IT" sz="1600" dirty="0"/>
            <a:t>o.</a:t>
          </a:r>
          <a:endParaRPr lang="pt-PT" sz="1600" dirty="0"/>
        </a:p>
        <a:p>
          <a:pPr>
            <a:lnSpc>
              <a:spcPct val="100000"/>
            </a:lnSpc>
          </a:pPr>
          <a:r>
            <a:rPr lang="pt-PT" sz="1600" dirty="0"/>
            <a:t>Alguns exames como estudo </a:t>
          </a:r>
          <a:r>
            <a:rPr lang="pt-PT" sz="1600" dirty="0" err="1"/>
            <a:t>urodinâ</a:t>
          </a:r>
          <a:r>
            <a:rPr lang="it-IT" sz="1600" dirty="0" err="1"/>
            <a:t>mico</a:t>
          </a:r>
          <a:r>
            <a:rPr lang="it-IT" sz="1600" dirty="0"/>
            <a:t> </a:t>
          </a:r>
          <a:r>
            <a:rPr lang="pt-PT" sz="1600" dirty="0"/>
            <a:t>–</a:t>
          </a:r>
          <a:r>
            <a:rPr lang="pt-BR" sz="1600" dirty="0"/>
            <a:t> </a:t>
          </a:r>
          <a:r>
            <a:rPr lang="pt-BR" sz="1600" dirty="0" err="1"/>
            <a:t>n</a:t>
          </a:r>
          <a:r>
            <a:rPr lang="pt-PT" sz="1600" dirty="0" err="1"/>
            <a:t>ão</a:t>
          </a:r>
          <a:r>
            <a:rPr lang="pt-PT" sz="1600" dirty="0"/>
            <a:t> existe protocolo e a oferta no SUS é </a:t>
          </a:r>
          <a:r>
            <a:rPr lang="it-IT" sz="1600" dirty="0" err="1"/>
            <a:t>escassa</a:t>
          </a:r>
          <a:r>
            <a:rPr lang="it-IT" sz="1600" dirty="0"/>
            <a:t>.</a:t>
          </a:r>
          <a:endParaRPr lang="en-US" sz="1600" dirty="0"/>
        </a:p>
      </dgm:t>
    </dgm:pt>
    <dgm:pt modelId="{F4291001-36A9-413E-ACEA-FB75777A949D}" type="parTrans" cxnId="{B267460F-363A-47FF-B4CC-FE395BB2857E}">
      <dgm:prSet/>
      <dgm:spPr/>
      <dgm:t>
        <a:bodyPr/>
        <a:lstStyle/>
        <a:p>
          <a:endParaRPr lang="en-US"/>
        </a:p>
      </dgm:t>
    </dgm:pt>
    <dgm:pt modelId="{C508707B-DFD6-42D7-95EF-095C63D43EB1}" type="sibTrans" cxnId="{B267460F-363A-47FF-B4CC-FE395BB2857E}">
      <dgm:prSet/>
      <dgm:spPr/>
      <dgm:t>
        <a:bodyPr/>
        <a:lstStyle/>
        <a:p>
          <a:endParaRPr lang="en-US"/>
        </a:p>
      </dgm:t>
    </dgm:pt>
    <dgm:pt modelId="{C82387CC-EC16-40BB-96D9-FC2DEE88F14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PT" sz="2400" b="1" dirty="0"/>
            <a:t>DISTRIBUIÇÃO DE MEDICAMENTOS E MATERIAIS PELO SUS</a:t>
          </a:r>
          <a:r>
            <a:rPr lang="pt-PT" sz="2400" dirty="0"/>
            <a:t> </a:t>
          </a:r>
        </a:p>
        <a:p>
          <a:pPr>
            <a:lnSpc>
              <a:spcPct val="100000"/>
            </a:lnSpc>
          </a:pPr>
          <a:r>
            <a:rPr lang="pt-PT" sz="1600" dirty="0" err="1"/>
            <a:t>Oxibutinina</a:t>
          </a:r>
          <a:r>
            <a:rPr lang="pt-PT" sz="1600" dirty="0"/>
            <a:t>, cateter </a:t>
          </a:r>
          <a:r>
            <a:rPr lang="pt-PT" sz="1600" dirty="0" err="1"/>
            <a:t>hidrofilico</a:t>
          </a:r>
          <a:r>
            <a:rPr lang="pt-PT" sz="1600" dirty="0"/>
            <a:t>, </a:t>
          </a:r>
          <a:r>
            <a:rPr lang="pt-PT" sz="1600" dirty="0" err="1"/>
            <a:t>etc</a:t>
          </a:r>
          <a:r>
            <a:rPr lang="pt-PT" sz="1600" dirty="0"/>
            <a:t> </a:t>
          </a:r>
        </a:p>
        <a:p>
          <a:pPr>
            <a:lnSpc>
              <a:spcPct val="100000"/>
            </a:lnSpc>
          </a:pPr>
          <a:r>
            <a:rPr lang="pt-PT" sz="1600" dirty="0"/>
            <a:t>Incluir </a:t>
          </a:r>
          <a:r>
            <a:rPr lang="pt-PT" sz="1600" dirty="0" err="1"/>
            <a:t>oxibutinina</a:t>
          </a:r>
          <a:r>
            <a:rPr lang="pt-PT" sz="1600" dirty="0"/>
            <a:t> no RENAME.</a:t>
          </a:r>
          <a:endParaRPr lang="en-US" sz="1600" dirty="0"/>
        </a:p>
      </dgm:t>
    </dgm:pt>
    <dgm:pt modelId="{888824F1-4C2A-49F3-B432-1069D52C2F30}" type="parTrans" cxnId="{A0880373-B434-4B45-BF2A-0ABD8B5CE65E}">
      <dgm:prSet/>
      <dgm:spPr/>
      <dgm:t>
        <a:bodyPr/>
        <a:lstStyle/>
        <a:p>
          <a:endParaRPr lang="en-US"/>
        </a:p>
      </dgm:t>
    </dgm:pt>
    <dgm:pt modelId="{DAB6AC36-1E11-4D7A-947C-22976FE21279}" type="sibTrans" cxnId="{A0880373-B434-4B45-BF2A-0ABD8B5CE65E}">
      <dgm:prSet/>
      <dgm:spPr/>
      <dgm:t>
        <a:bodyPr/>
        <a:lstStyle/>
        <a:p>
          <a:endParaRPr lang="en-US"/>
        </a:p>
      </dgm:t>
    </dgm:pt>
    <dgm:pt modelId="{7E73B214-6AFB-4EF3-B49E-9B9C64AF6622}" type="pres">
      <dgm:prSet presAssocID="{6EAF9927-8E60-46D0-B6C2-0C51FD4F114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595D418-148B-469B-8460-C3F9C08C7C94}" type="pres">
      <dgm:prSet presAssocID="{CD0A6250-7407-4C70-8F0A-B729A2CA2E69}" presName="compNode" presStyleCnt="0"/>
      <dgm:spPr/>
    </dgm:pt>
    <dgm:pt modelId="{645CE81C-A751-4042-A95D-6B31B115B30A}" type="pres">
      <dgm:prSet presAssocID="{CD0A6250-7407-4C70-8F0A-B729A2CA2E69}" presName="bgRect" presStyleLbl="bgShp" presStyleIdx="0" presStyleCnt="3" custLinFactNeighborX="9853" custLinFactNeighborY="1266"/>
      <dgm:spPr/>
    </dgm:pt>
    <dgm:pt modelId="{E2C3B0D0-1CF3-4FCB-BD61-B1BC8E788ACD}" type="pres">
      <dgm:prSet presAssocID="{CD0A6250-7407-4C70-8F0A-B729A2CA2E6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ça grávida estrutura de tópicos"/>
        </a:ext>
      </dgm:extLst>
    </dgm:pt>
    <dgm:pt modelId="{1CB18B05-926D-47BF-8133-A5E001443A0D}" type="pres">
      <dgm:prSet presAssocID="{CD0A6250-7407-4C70-8F0A-B729A2CA2E69}" presName="spaceRect" presStyleCnt="0"/>
      <dgm:spPr/>
    </dgm:pt>
    <dgm:pt modelId="{BAF7B82C-DD0C-4241-9723-CFBD06AF1A82}" type="pres">
      <dgm:prSet presAssocID="{CD0A6250-7407-4C70-8F0A-B729A2CA2E69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E50A4BD5-7A55-423B-9982-002945AFA5EF}" type="pres">
      <dgm:prSet presAssocID="{28FD228A-5C77-4801-93BB-C8DD964901D5}" presName="sibTrans" presStyleCnt="0"/>
      <dgm:spPr/>
    </dgm:pt>
    <dgm:pt modelId="{5E820B93-B6B6-4F5B-A1FC-7C7725BE65C6}" type="pres">
      <dgm:prSet presAssocID="{DBADFE84-2068-4C52-AE83-D94C50FCA91E}" presName="compNode" presStyleCnt="0"/>
      <dgm:spPr/>
    </dgm:pt>
    <dgm:pt modelId="{A006431B-4B9D-4418-A40B-7DDD9C2E8E4E}" type="pres">
      <dgm:prSet presAssocID="{DBADFE84-2068-4C52-AE83-D94C50FCA91E}" presName="bgRect" presStyleLbl="bgShp" presStyleIdx="1" presStyleCnt="3" custLinFactNeighborX="1002" custLinFactNeighborY="-647"/>
      <dgm:spPr/>
    </dgm:pt>
    <dgm:pt modelId="{1C367333-FEE7-475F-9576-DB7435D31E51}" type="pres">
      <dgm:prSet presAssocID="{DBADFE84-2068-4C52-AE83-D94C50FCA91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stetoscópio"/>
        </a:ext>
      </dgm:extLst>
    </dgm:pt>
    <dgm:pt modelId="{14C6E2D5-6EA5-43C3-BB1A-4356A6AB2218}" type="pres">
      <dgm:prSet presAssocID="{DBADFE84-2068-4C52-AE83-D94C50FCA91E}" presName="spaceRect" presStyleCnt="0"/>
      <dgm:spPr/>
    </dgm:pt>
    <dgm:pt modelId="{CC3433A0-0003-4539-9121-CC498EFC790F}" type="pres">
      <dgm:prSet presAssocID="{DBADFE84-2068-4C52-AE83-D94C50FCA91E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A7DD0B49-3408-4D29-8827-553B82A654F6}" type="pres">
      <dgm:prSet presAssocID="{C508707B-DFD6-42D7-95EF-095C63D43EB1}" presName="sibTrans" presStyleCnt="0"/>
      <dgm:spPr/>
    </dgm:pt>
    <dgm:pt modelId="{805567C8-E2AD-44C3-BCEF-EFC3A1D6AE92}" type="pres">
      <dgm:prSet presAssocID="{C82387CC-EC16-40BB-96D9-FC2DEE88F142}" presName="compNode" presStyleCnt="0"/>
      <dgm:spPr/>
    </dgm:pt>
    <dgm:pt modelId="{45B4952B-E730-41E7-9983-7D9E765504C2}" type="pres">
      <dgm:prSet presAssocID="{C82387CC-EC16-40BB-96D9-FC2DEE88F142}" presName="bgRect" presStyleLbl="bgShp" presStyleIdx="2" presStyleCnt="3" custLinFactNeighborX="4708" custLinFactNeighborY="-643"/>
      <dgm:spPr/>
    </dgm:pt>
    <dgm:pt modelId="{B913B4D2-85F4-4947-B2C7-993C8C30A240}" type="pres">
      <dgm:prSet presAssocID="{C82387CC-EC16-40BB-96D9-FC2DEE88F14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ina estrutura de tópicos"/>
        </a:ext>
      </dgm:extLst>
    </dgm:pt>
    <dgm:pt modelId="{A27C40DF-555B-4215-B708-209BDC99AE12}" type="pres">
      <dgm:prSet presAssocID="{C82387CC-EC16-40BB-96D9-FC2DEE88F142}" presName="spaceRect" presStyleCnt="0"/>
      <dgm:spPr/>
    </dgm:pt>
    <dgm:pt modelId="{432191AF-AFCE-4EBE-BF3E-AAB752A7541B}" type="pres">
      <dgm:prSet presAssocID="{C82387CC-EC16-40BB-96D9-FC2DEE88F142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</dgm:ptLst>
  <dgm:cxnLst>
    <dgm:cxn modelId="{2660D059-BE7D-444C-AF9E-608341725A83}" srcId="{6EAF9927-8E60-46D0-B6C2-0C51FD4F1143}" destId="{CD0A6250-7407-4C70-8F0A-B729A2CA2E69}" srcOrd="0" destOrd="0" parTransId="{8649F047-A195-4CFD-9004-3AFFE267679F}" sibTransId="{28FD228A-5C77-4801-93BB-C8DD964901D5}"/>
    <dgm:cxn modelId="{A0880373-B434-4B45-BF2A-0ABD8B5CE65E}" srcId="{6EAF9927-8E60-46D0-B6C2-0C51FD4F1143}" destId="{C82387CC-EC16-40BB-96D9-FC2DEE88F142}" srcOrd="2" destOrd="0" parTransId="{888824F1-4C2A-49F3-B432-1069D52C2F30}" sibTransId="{DAB6AC36-1E11-4D7A-947C-22976FE21279}"/>
    <dgm:cxn modelId="{433DD8E3-696D-414A-9EFB-F191DB4B5713}" type="presOf" srcId="{CD0A6250-7407-4C70-8F0A-B729A2CA2E69}" destId="{BAF7B82C-DD0C-4241-9723-CFBD06AF1A82}" srcOrd="0" destOrd="0" presId="urn:microsoft.com/office/officeart/2018/2/layout/IconVerticalSolidList"/>
    <dgm:cxn modelId="{A3EFB684-1F65-48C8-9626-893B4514E8F9}" type="presOf" srcId="{C82387CC-EC16-40BB-96D9-FC2DEE88F142}" destId="{432191AF-AFCE-4EBE-BF3E-AAB752A7541B}" srcOrd="0" destOrd="0" presId="urn:microsoft.com/office/officeart/2018/2/layout/IconVerticalSolidList"/>
    <dgm:cxn modelId="{B267460F-363A-47FF-B4CC-FE395BB2857E}" srcId="{6EAF9927-8E60-46D0-B6C2-0C51FD4F1143}" destId="{DBADFE84-2068-4C52-AE83-D94C50FCA91E}" srcOrd="1" destOrd="0" parTransId="{F4291001-36A9-413E-ACEA-FB75777A949D}" sibTransId="{C508707B-DFD6-42D7-95EF-095C63D43EB1}"/>
    <dgm:cxn modelId="{38C6B1A5-6A21-43A6-83EB-09BA21D775D3}" type="presOf" srcId="{DBADFE84-2068-4C52-AE83-D94C50FCA91E}" destId="{CC3433A0-0003-4539-9121-CC498EFC790F}" srcOrd="0" destOrd="0" presId="urn:microsoft.com/office/officeart/2018/2/layout/IconVerticalSolidList"/>
    <dgm:cxn modelId="{A19AC8F3-5C69-4DC8-B085-FB7B79F24752}" type="presOf" srcId="{6EAF9927-8E60-46D0-B6C2-0C51FD4F1143}" destId="{7E73B214-6AFB-4EF3-B49E-9B9C64AF6622}" srcOrd="0" destOrd="0" presId="urn:microsoft.com/office/officeart/2018/2/layout/IconVerticalSolidList"/>
    <dgm:cxn modelId="{A3FEB70E-6269-4094-956A-DBE05BC8202E}" type="presParOf" srcId="{7E73B214-6AFB-4EF3-B49E-9B9C64AF6622}" destId="{E595D418-148B-469B-8460-C3F9C08C7C94}" srcOrd="0" destOrd="0" presId="urn:microsoft.com/office/officeart/2018/2/layout/IconVerticalSolidList"/>
    <dgm:cxn modelId="{6C60B4F2-27E4-44EB-BD11-CC5588955A1D}" type="presParOf" srcId="{E595D418-148B-469B-8460-C3F9C08C7C94}" destId="{645CE81C-A751-4042-A95D-6B31B115B30A}" srcOrd="0" destOrd="0" presId="urn:microsoft.com/office/officeart/2018/2/layout/IconVerticalSolidList"/>
    <dgm:cxn modelId="{0A89D96F-D3C0-44A4-9E98-598176003BC6}" type="presParOf" srcId="{E595D418-148B-469B-8460-C3F9C08C7C94}" destId="{E2C3B0D0-1CF3-4FCB-BD61-B1BC8E788ACD}" srcOrd="1" destOrd="0" presId="urn:microsoft.com/office/officeart/2018/2/layout/IconVerticalSolidList"/>
    <dgm:cxn modelId="{12A69C3C-AC67-4DF0-BBFB-8579027D2810}" type="presParOf" srcId="{E595D418-148B-469B-8460-C3F9C08C7C94}" destId="{1CB18B05-926D-47BF-8133-A5E001443A0D}" srcOrd="2" destOrd="0" presId="urn:microsoft.com/office/officeart/2018/2/layout/IconVerticalSolidList"/>
    <dgm:cxn modelId="{D31195D1-A0AC-4143-9FDC-BC9E6F843956}" type="presParOf" srcId="{E595D418-148B-469B-8460-C3F9C08C7C94}" destId="{BAF7B82C-DD0C-4241-9723-CFBD06AF1A82}" srcOrd="3" destOrd="0" presId="urn:microsoft.com/office/officeart/2018/2/layout/IconVerticalSolidList"/>
    <dgm:cxn modelId="{24D5E4ED-8FEF-4924-81CA-C61B2DC26A39}" type="presParOf" srcId="{7E73B214-6AFB-4EF3-B49E-9B9C64AF6622}" destId="{E50A4BD5-7A55-423B-9982-002945AFA5EF}" srcOrd="1" destOrd="0" presId="urn:microsoft.com/office/officeart/2018/2/layout/IconVerticalSolidList"/>
    <dgm:cxn modelId="{24CE3928-28A3-4FA5-9E44-758DDE526AFB}" type="presParOf" srcId="{7E73B214-6AFB-4EF3-B49E-9B9C64AF6622}" destId="{5E820B93-B6B6-4F5B-A1FC-7C7725BE65C6}" srcOrd="2" destOrd="0" presId="urn:microsoft.com/office/officeart/2018/2/layout/IconVerticalSolidList"/>
    <dgm:cxn modelId="{CD1D534C-216D-49E8-A046-AB5A4C7A75B4}" type="presParOf" srcId="{5E820B93-B6B6-4F5B-A1FC-7C7725BE65C6}" destId="{A006431B-4B9D-4418-A40B-7DDD9C2E8E4E}" srcOrd="0" destOrd="0" presId="urn:microsoft.com/office/officeart/2018/2/layout/IconVerticalSolidList"/>
    <dgm:cxn modelId="{8972653E-B2E6-4DEB-9BCE-30DC1109BBE9}" type="presParOf" srcId="{5E820B93-B6B6-4F5B-A1FC-7C7725BE65C6}" destId="{1C367333-FEE7-475F-9576-DB7435D31E51}" srcOrd="1" destOrd="0" presId="urn:microsoft.com/office/officeart/2018/2/layout/IconVerticalSolidList"/>
    <dgm:cxn modelId="{11EBC541-69E4-46A9-9930-FBCFF19485ED}" type="presParOf" srcId="{5E820B93-B6B6-4F5B-A1FC-7C7725BE65C6}" destId="{14C6E2D5-6EA5-43C3-BB1A-4356A6AB2218}" srcOrd="2" destOrd="0" presId="urn:microsoft.com/office/officeart/2018/2/layout/IconVerticalSolidList"/>
    <dgm:cxn modelId="{C6BC9C1A-2BCD-4B59-83B5-A2691D214E0E}" type="presParOf" srcId="{5E820B93-B6B6-4F5B-A1FC-7C7725BE65C6}" destId="{CC3433A0-0003-4539-9121-CC498EFC790F}" srcOrd="3" destOrd="0" presId="urn:microsoft.com/office/officeart/2018/2/layout/IconVerticalSolidList"/>
    <dgm:cxn modelId="{5578C1D9-129D-47EE-BBF5-6D5D59481094}" type="presParOf" srcId="{7E73B214-6AFB-4EF3-B49E-9B9C64AF6622}" destId="{A7DD0B49-3408-4D29-8827-553B82A654F6}" srcOrd="3" destOrd="0" presId="urn:microsoft.com/office/officeart/2018/2/layout/IconVerticalSolidList"/>
    <dgm:cxn modelId="{09F73210-63D8-4F9A-9A5B-A101B13E1195}" type="presParOf" srcId="{7E73B214-6AFB-4EF3-B49E-9B9C64AF6622}" destId="{805567C8-E2AD-44C3-BCEF-EFC3A1D6AE92}" srcOrd="4" destOrd="0" presId="urn:microsoft.com/office/officeart/2018/2/layout/IconVerticalSolidList"/>
    <dgm:cxn modelId="{AFB76E0E-532E-41DF-9E4E-7B83BD55D035}" type="presParOf" srcId="{805567C8-E2AD-44C3-BCEF-EFC3A1D6AE92}" destId="{45B4952B-E730-41E7-9983-7D9E765504C2}" srcOrd="0" destOrd="0" presId="urn:microsoft.com/office/officeart/2018/2/layout/IconVerticalSolidList"/>
    <dgm:cxn modelId="{93DF3A0C-9D4C-4ED9-A1D9-0D1E118B4128}" type="presParOf" srcId="{805567C8-E2AD-44C3-BCEF-EFC3A1D6AE92}" destId="{B913B4D2-85F4-4947-B2C7-993C8C30A240}" srcOrd="1" destOrd="0" presId="urn:microsoft.com/office/officeart/2018/2/layout/IconVerticalSolidList"/>
    <dgm:cxn modelId="{14A3605D-DA90-4701-A9E5-2F8930114CA4}" type="presParOf" srcId="{805567C8-E2AD-44C3-BCEF-EFC3A1D6AE92}" destId="{A27C40DF-555B-4215-B708-209BDC99AE12}" srcOrd="2" destOrd="0" presId="urn:microsoft.com/office/officeart/2018/2/layout/IconVerticalSolidList"/>
    <dgm:cxn modelId="{F23692C5-8DE8-4084-900E-041CEE65444B}" type="presParOf" srcId="{805567C8-E2AD-44C3-BCEF-EFC3A1D6AE92}" destId="{432191AF-AFCE-4EBE-BF3E-AAB752A7541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AF9927-8E60-46D0-B6C2-0C51FD4F1143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D0A6250-7407-4C70-8F0A-B729A2CA2E6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PT" sz="2400" b="1" u="none" strike="noStrike" spc="0">
              <a:ln/>
              <a:effectLst/>
              <a:uFill>
                <a:solidFill>
                  <a:srgbClr val="000000"/>
                </a:solidFill>
              </a:uFill>
              <a:latin typeface="+mj-lt"/>
              <a:ea typeface="Arial Unicode MS"/>
              <a:cs typeface="Arial" panose="020B0604020202020204" pitchFamily="34" charset="0"/>
            </a:rPr>
            <a:t>TERAPIAS MULTIDISCIPLINARES PELO SUS</a:t>
          </a:r>
          <a:endParaRPr lang="pt-PT" sz="2400" u="none" strike="noStrike" spc="0">
            <a:ln/>
            <a:effectLst/>
            <a:uFill>
              <a:solidFill>
                <a:srgbClr val="000000"/>
              </a:solidFill>
            </a:uFill>
            <a:latin typeface="+mj-lt"/>
            <a:ea typeface="Arial Unicode MS"/>
            <a:cs typeface="Arial" panose="020B0604020202020204" pitchFamily="34" charset="0"/>
          </a:endParaRPr>
        </a:p>
        <a:p>
          <a:pPr>
            <a:lnSpc>
              <a:spcPct val="100000"/>
            </a:lnSpc>
          </a:pPr>
          <a:r>
            <a:rPr lang="pt-PT" sz="2400" u="none" strike="noStrike" spc="0">
              <a:ln/>
              <a:effectLst/>
              <a:uFill>
                <a:solidFill>
                  <a:srgbClr val="000000"/>
                </a:solidFill>
              </a:uFill>
              <a:latin typeface="+mj-lt"/>
              <a:ea typeface="Arial Unicode MS"/>
              <a:cs typeface="Arial" panose="020B0604020202020204" pitchFamily="34" charset="0"/>
            </a:rPr>
            <a:t>PL 1861/2019.</a:t>
          </a:r>
        </a:p>
        <a:p>
          <a:pPr>
            <a:lnSpc>
              <a:spcPct val="100000"/>
            </a:lnSpc>
          </a:pPr>
          <a:r>
            <a:rPr lang="pt-BR" sz="2400" i="0" cap="all">
              <a:effectLst/>
              <a:latin typeface="+mj-lt"/>
            </a:rPr>
            <a:t>PORTARIA Nº 53, DE 9 DE AGOSTO DE 2021</a:t>
          </a:r>
          <a:endParaRPr lang="en-US" sz="1700" dirty="0"/>
        </a:p>
      </dgm:t>
    </dgm:pt>
    <dgm:pt modelId="{8649F047-A195-4CFD-9004-3AFFE267679F}" type="parTrans" cxnId="{2660D059-BE7D-444C-AF9E-608341725A83}">
      <dgm:prSet/>
      <dgm:spPr/>
      <dgm:t>
        <a:bodyPr/>
        <a:lstStyle/>
        <a:p>
          <a:endParaRPr lang="en-US"/>
        </a:p>
      </dgm:t>
    </dgm:pt>
    <dgm:pt modelId="{28FD228A-5C77-4801-93BB-C8DD964901D5}" type="sibTrans" cxnId="{2660D059-BE7D-444C-AF9E-608341725A83}">
      <dgm:prSet/>
      <dgm:spPr/>
      <dgm:t>
        <a:bodyPr/>
        <a:lstStyle/>
        <a:p>
          <a:endParaRPr lang="en-US"/>
        </a:p>
      </dgm:t>
    </dgm:pt>
    <dgm:pt modelId="{DBADFE84-2068-4C52-AE83-D94C50FCA91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PT" sz="2400" b="1" u="none" strike="noStrike" spc="0">
              <a:ln/>
              <a:effectLst/>
              <a:uFill>
                <a:solidFill>
                  <a:srgbClr val="000000"/>
                </a:solidFill>
              </a:uFill>
              <a:latin typeface="+mj-lt"/>
              <a:ea typeface="Arial Unicode MS"/>
              <a:cs typeface="Arial" panose="020B0604020202020204" pitchFamily="34" charset="0"/>
            </a:rPr>
            <a:t>DIFICULDADE NA OBTENÇÃO DE BENEFÍCIOS SOCIAIS</a:t>
          </a:r>
          <a:endParaRPr lang="en-US" sz="1600" dirty="0"/>
        </a:p>
      </dgm:t>
    </dgm:pt>
    <dgm:pt modelId="{F4291001-36A9-413E-ACEA-FB75777A949D}" type="parTrans" cxnId="{B267460F-363A-47FF-B4CC-FE395BB2857E}">
      <dgm:prSet/>
      <dgm:spPr/>
      <dgm:t>
        <a:bodyPr/>
        <a:lstStyle/>
        <a:p>
          <a:endParaRPr lang="en-US"/>
        </a:p>
      </dgm:t>
    </dgm:pt>
    <dgm:pt modelId="{C508707B-DFD6-42D7-95EF-095C63D43EB1}" type="sibTrans" cxnId="{B267460F-363A-47FF-B4CC-FE395BB2857E}">
      <dgm:prSet/>
      <dgm:spPr/>
      <dgm:t>
        <a:bodyPr/>
        <a:lstStyle/>
        <a:p>
          <a:endParaRPr lang="en-US"/>
        </a:p>
      </dgm:t>
    </dgm:pt>
    <dgm:pt modelId="{C82387CC-EC16-40BB-96D9-FC2DEE88F14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PT" sz="2400" b="1" u="none" strike="noStrike" spc="0">
              <a:ln/>
              <a:effectLst/>
              <a:uFill>
                <a:solidFill>
                  <a:srgbClr val="000000"/>
                </a:solidFill>
              </a:uFill>
              <a:latin typeface="+mj-lt"/>
              <a:ea typeface="Arial Unicode MS"/>
              <a:cs typeface="Arial" panose="020B0604020202020204" pitchFamily="34" charset="0"/>
            </a:rPr>
            <a:t>ACESSIBILIDADE E </a:t>
          </a:r>
          <a:r>
            <a:rPr lang="es-ES_tradnl" sz="2400" b="1" u="none" strike="noStrike" spc="0">
              <a:ln/>
              <a:effectLst/>
              <a:uFill>
                <a:solidFill>
                  <a:srgbClr val="000000"/>
                </a:solidFill>
              </a:uFill>
              <a:latin typeface="+mj-lt"/>
              <a:ea typeface="Arial Unicode MS"/>
              <a:cs typeface="Arial" panose="020B0604020202020204" pitchFamily="34" charset="0"/>
            </a:rPr>
            <a:t>INCLUS</a:t>
          </a:r>
          <a:r>
            <a:rPr lang="pt-PT" sz="2400" b="1" u="none" strike="noStrike" spc="0">
              <a:ln/>
              <a:effectLst/>
              <a:uFill>
                <a:solidFill>
                  <a:srgbClr val="000000"/>
                </a:solidFill>
              </a:uFill>
              <a:latin typeface="+mj-lt"/>
              <a:ea typeface="Arial Unicode MS"/>
              <a:cs typeface="Arial" panose="020B0604020202020204" pitchFamily="34" charset="0"/>
            </a:rPr>
            <a:t>ÃO NA ESCOLA, NA SOCIEDADE E MERCADO DE TRABALHO</a:t>
          </a:r>
          <a:endParaRPr lang="en-US" sz="1600" dirty="0"/>
        </a:p>
      </dgm:t>
    </dgm:pt>
    <dgm:pt modelId="{888824F1-4C2A-49F3-B432-1069D52C2F30}" type="parTrans" cxnId="{A0880373-B434-4B45-BF2A-0ABD8B5CE65E}">
      <dgm:prSet/>
      <dgm:spPr/>
      <dgm:t>
        <a:bodyPr/>
        <a:lstStyle/>
        <a:p>
          <a:endParaRPr lang="en-US"/>
        </a:p>
      </dgm:t>
    </dgm:pt>
    <dgm:pt modelId="{DAB6AC36-1E11-4D7A-947C-22976FE21279}" type="sibTrans" cxnId="{A0880373-B434-4B45-BF2A-0ABD8B5CE65E}">
      <dgm:prSet/>
      <dgm:spPr/>
      <dgm:t>
        <a:bodyPr/>
        <a:lstStyle/>
        <a:p>
          <a:endParaRPr lang="en-US"/>
        </a:p>
      </dgm:t>
    </dgm:pt>
    <dgm:pt modelId="{7E73B214-6AFB-4EF3-B49E-9B9C64AF6622}" type="pres">
      <dgm:prSet presAssocID="{6EAF9927-8E60-46D0-B6C2-0C51FD4F114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595D418-148B-469B-8460-C3F9C08C7C94}" type="pres">
      <dgm:prSet presAssocID="{CD0A6250-7407-4C70-8F0A-B729A2CA2E69}" presName="compNode" presStyleCnt="0"/>
      <dgm:spPr/>
    </dgm:pt>
    <dgm:pt modelId="{645CE81C-A751-4042-A95D-6B31B115B30A}" type="pres">
      <dgm:prSet presAssocID="{CD0A6250-7407-4C70-8F0A-B729A2CA2E69}" presName="bgRect" presStyleLbl="bgShp" presStyleIdx="0" presStyleCnt="3" custLinFactNeighborX="9853" custLinFactNeighborY="1266"/>
      <dgm:spPr/>
    </dgm:pt>
    <dgm:pt modelId="{E2C3B0D0-1CF3-4FCB-BD61-B1BC8E788ACD}" type="pres">
      <dgm:prSet presAssocID="{CD0A6250-7407-4C70-8F0A-B729A2CA2E6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édico"/>
        </a:ext>
      </dgm:extLst>
    </dgm:pt>
    <dgm:pt modelId="{1CB18B05-926D-47BF-8133-A5E001443A0D}" type="pres">
      <dgm:prSet presAssocID="{CD0A6250-7407-4C70-8F0A-B729A2CA2E69}" presName="spaceRect" presStyleCnt="0"/>
      <dgm:spPr/>
    </dgm:pt>
    <dgm:pt modelId="{BAF7B82C-DD0C-4241-9723-CFBD06AF1A82}" type="pres">
      <dgm:prSet presAssocID="{CD0A6250-7407-4C70-8F0A-B729A2CA2E69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E50A4BD5-7A55-423B-9982-002945AFA5EF}" type="pres">
      <dgm:prSet presAssocID="{28FD228A-5C77-4801-93BB-C8DD964901D5}" presName="sibTrans" presStyleCnt="0"/>
      <dgm:spPr/>
    </dgm:pt>
    <dgm:pt modelId="{5E820B93-B6B6-4F5B-A1FC-7C7725BE65C6}" type="pres">
      <dgm:prSet presAssocID="{DBADFE84-2068-4C52-AE83-D94C50FCA91E}" presName="compNode" presStyleCnt="0"/>
      <dgm:spPr/>
    </dgm:pt>
    <dgm:pt modelId="{A006431B-4B9D-4418-A40B-7DDD9C2E8E4E}" type="pres">
      <dgm:prSet presAssocID="{DBADFE84-2068-4C52-AE83-D94C50FCA91E}" presName="bgRect" presStyleLbl="bgShp" presStyleIdx="1" presStyleCnt="3" custLinFactNeighborX="1002" custLinFactNeighborY="-647"/>
      <dgm:spPr/>
    </dgm:pt>
    <dgm:pt modelId="{1C367333-FEE7-475F-9576-DB7435D31E51}" type="pres">
      <dgm:prSet presAssocID="{DBADFE84-2068-4C52-AE83-D94C50FCA91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edas com preenchimento sólido"/>
        </a:ext>
      </dgm:extLst>
    </dgm:pt>
    <dgm:pt modelId="{14C6E2D5-6EA5-43C3-BB1A-4356A6AB2218}" type="pres">
      <dgm:prSet presAssocID="{DBADFE84-2068-4C52-AE83-D94C50FCA91E}" presName="spaceRect" presStyleCnt="0"/>
      <dgm:spPr/>
    </dgm:pt>
    <dgm:pt modelId="{CC3433A0-0003-4539-9121-CC498EFC790F}" type="pres">
      <dgm:prSet presAssocID="{DBADFE84-2068-4C52-AE83-D94C50FCA91E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A7DD0B49-3408-4D29-8827-553B82A654F6}" type="pres">
      <dgm:prSet presAssocID="{C508707B-DFD6-42D7-95EF-095C63D43EB1}" presName="sibTrans" presStyleCnt="0"/>
      <dgm:spPr/>
    </dgm:pt>
    <dgm:pt modelId="{805567C8-E2AD-44C3-BCEF-EFC3A1D6AE92}" type="pres">
      <dgm:prSet presAssocID="{C82387CC-EC16-40BB-96D9-FC2DEE88F142}" presName="compNode" presStyleCnt="0"/>
      <dgm:spPr/>
    </dgm:pt>
    <dgm:pt modelId="{45B4952B-E730-41E7-9983-7D9E765504C2}" type="pres">
      <dgm:prSet presAssocID="{C82387CC-EC16-40BB-96D9-FC2DEE88F142}" presName="bgRect" presStyleLbl="bgShp" presStyleIdx="2" presStyleCnt="3" custLinFactNeighborX="4708" custLinFactNeighborY="-643"/>
      <dgm:spPr/>
    </dgm:pt>
    <dgm:pt modelId="{B913B4D2-85F4-4947-B2C7-993C8C30A240}" type="pres">
      <dgm:prSet presAssocID="{C82387CC-EC16-40BB-96D9-FC2DEE88F14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ápis com preenchimento sólido"/>
        </a:ext>
      </dgm:extLst>
    </dgm:pt>
    <dgm:pt modelId="{A27C40DF-555B-4215-B708-209BDC99AE12}" type="pres">
      <dgm:prSet presAssocID="{C82387CC-EC16-40BB-96D9-FC2DEE88F142}" presName="spaceRect" presStyleCnt="0"/>
      <dgm:spPr/>
    </dgm:pt>
    <dgm:pt modelId="{432191AF-AFCE-4EBE-BF3E-AAB752A7541B}" type="pres">
      <dgm:prSet presAssocID="{C82387CC-EC16-40BB-96D9-FC2DEE88F142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</dgm:ptLst>
  <dgm:cxnLst>
    <dgm:cxn modelId="{2660D059-BE7D-444C-AF9E-608341725A83}" srcId="{6EAF9927-8E60-46D0-B6C2-0C51FD4F1143}" destId="{CD0A6250-7407-4C70-8F0A-B729A2CA2E69}" srcOrd="0" destOrd="0" parTransId="{8649F047-A195-4CFD-9004-3AFFE267679F}" sibTransId="{28FD228A-5C77-4801-93BB-C8DD964901D5}"/>
    <dgm:cxn modelId="{A0880373-B434-4B45-BF2A-0ABD8B5CE65E}" srcId="{6EAF9927-8E60-46D0-B6C2-0C51FD4F1143}" destId="{C82387CC-EC16-40BB-96D9-FC2DEE88F142}" srcOrd="2" destOrd="0" parTransId="{888824F1-4C2A-49F3-B432-1069D52C2F30}" sibTransId="{DAB6AC36-1E11-4D7A-947C-22976FE21279}"/>
    <dgm:cxn modelId="{433DD8E3-696D-414A-9EFB-F191DB4B5713}" type="presOf" srcId="{CD0A6250-7407-4C70-8F0A-B729A2CA2E69}" destId="{BAF7B82C-DD0C-4241-9723-CFBD06AF1A82}" srcOrd="0" destOrd="0" presId="urn:microsoft.com/office/officeart/2018/2/layout/IconVerticalSolidList"/>
    <dgm:cxn modelId="{A3EFB684-1F65-48C8-9626-893B4514E8F9}" type="presOf" srcId="{C82387CC-EC16-40BB-96D9-FC2DEE88F142}" destId="{432191AF-AFCE-4EBE-BF3E-AAB752A7541B}" srcOrd="0" destOrd="0" presId="urn:microsoft.com/office/officeart/2018/2/layout/IconVerticalSolidList"/>
    <dgm:cxn modelId="{B267460F-363A-47FF-B4CC-FE395BB2857E}" srcId="{6EAF9927-8E60-46D0-B6C2-0C51FD4F1143}" destId="{DBADFE84-2068-4C52-AE83-D94C50FCA91E}" srcOrd="1" destOrd="0" parTransId="{F4291001-36A9-413E-ACEA-FB75777A949D}" sibTransId="{C508707B-DFD6-42D7-95EF-095C63D43EB1}"/>
    <dgm:cxn modelId="{38C6B1A5-6A21-43A6-83EB-09BA21D775D3}" type="presOf" srcId="{DBADFE84-2068-4C52-AE83-D94C50FCA91E}" destId="{CC3433A0-0003-4539-9121-CC498EFC790F}" srcOrd="0" destOrd="0" presId="urn:microsoft.com/office/officeart/2018/2/layout/IconVerticalSolidList"/>
    <dgm:cxn modelId="{A19AC8F3-5C69-4DC8-B085-FB7B79F24752}" type="presOf" srcId="{6EAF9927-8E60-46D0-B6C2-0C51FD4F1143}" destId="{7E73B214-6AFB-4EF3-B49E-9B9C64AF6622}" srcOrd="0" destOrd="0" presId="urn:microsoft.com/office/officeart/2018/2/layout/IconVerticalSolidList"/>
    <dgm:cxn modelId="{A3FEB70E-6269-4094-956A-DBE05BC8202E}" type="presParOf" srcId="{7E73B214-6AFB-4EF3-B49E-9B9C64AF6622}" destId="{E595D418-148B-469B-8460-C3F9C08C7C94}" srcOrd="0" destOrd="0" presId="urn:microsoft.com/office/officeart/2018/2/layout/IconVerticalSolidList"/>
    <dgm:cxn modelId="{6C60B4F2-27E4-44EB-BD11-CC5588955A1D}" type="presParOf" srcId="{E595D418-148B-469B-8460-C3F9C08C7C94}" destId="{645CE81C-A751-4042-A95D-6B31B115B30A}" srcOrd="0" destOrd="0" presId="urn:microsoft.com/office/officeart/2018/2/layout/IconVerticalSolidList"/>
    <dgm:cxn modelId="{0A89D96F-D3C0-44A4-9E98-598176003BC6}" type="presParOf" srcId="{E595D418-148B-469B-8460-C3F9C08C7C94}" destId="{E2C3B0D0-1CF3-4FCB-BD61-B1BC8E788ACD}" srcOrd="1" destOrd="0" presId="urn:microsoft.com/office/officeart/2018/2/layout/IconVerticalSolidList"/>
    <dgm:cxn modelId="{12A69C3C-AC67-4DF0-BBFB-8579027D2810}" type="presParOf" srcId="{E595D418-148B-469B-8460-C3F9C08C7C94}" destId="{1CB18B05-926D-47BF-8133-A5E001443A0D}" srcOrd="2" destOrd="0" presId="urn:microsoft.com/office/officeart/2018/2/layout/IconVerticalSolidList"/>
    <dgm:cxn modelId="{D31195D1-A0AC-4143-9FDC-BC9E6F843956}" type="presParOf" srcId="{E595D418-148B-469B-8460-C3F9C08C7C94}" destId="{BAF7B82C-DD0C-4241-9723-CFBD06AF1A82}" srcOrd="3" destOrd="0" presId="urn:microsoft.com/office/officeart/2018/2/layout/IconVerticalSolidList"/>
    <dgm:cxn modelId="{24D5E4ED-8FEF-4924-81CA-C61B2DC26A39}" type="presParOf" srcId="{7E73B214-6AFB-4EF3-B49E-9B9C64AF6622}" destId="{E50A4BD5-7A55-423B-9982-002945AFA5EF}" srcOrd="1" destOrd="0" presId="urn:microsoft.com/office/officeart/2018/2/layout/IconVerticalSolidList"/>
    <dgm:cxn modelId="{24CE3928-28A3-4FA5-9E44-758DDE526AFB}" type="presParOf" srcId="{7E73B214-6AFB-4EF3-B49E-9B9C64AF6622}" destId="{5E820B93-B6B6-4F5B-A1FC-7C7725BE65C6}" srcOrd="2" destOrd="0" presId="urn:microsoft.com/office/officeart/2018/2/layout/IconVerticalSolidList"/>
    <dgm:cxn modelId="{CD1D534C-216D-49E8-A046-AB5A4C7A75B4}" type="presParOf" srcId="{5E820B93-B6B6-4F5B-A1FC-7C7725BE65C6}" destId="{A006431B-4B9D-4418-A40B-7DDD9C2E8E4E}" srcOrd="0" destOrd="0" presId="urn:microsoft.com/office/officeart/2018/2/layout/IconVerticalSolidList"/>
    <dgm:cxn modelId="{8972653E-B2E6-4DEB-9BCE-30DC1109BBE9}" type="presParOf" srcId="{5E820B93-B6B6-4F5B-A1FC-7C7725BE65C6}" destId="{1C367333-FEE7-475F-9576-DB7435D31E51}" srcOrd="1" destOrd="0" presId="urn:microsoft.com/office/officeart/2018/2/layout/IconVerticalSolidList"/>
    <dgm:cxn modelId="{11EBC541-69E4-46A9-9930-FBCFF19485ED}" type="presParOf" srcId="{5E820B93-B6B6-4F5B-A1FC-7C7725BE65C6}" destId="{14C6E2D5-6EA5-43C3-BB1A-4356A6AB2218}" srcOrd="2" destOrd="0" presId="urn:microsoft.com/office/officeart/2018/2/layout/IconVerticalSolidList"/>
    <dgm:cxn modelId="{C6BC9C1A-2BCD-4B59-83B5-A2691D214E0E}" type="presParOf" srcId="{5E820B93-B6B6-4F5B-A1FC-7C7725BE65C6}" destId="{CC3433A0-0003-4539-9121-CC498EFC790F}" srcOrd="3" destOrd="0" presId="urn:microsoft.com/office/officeart/2018/2/layout/IconVerticalSolidList"/>
    <dgm:cxn modelId="{5578C1D9-129D-47EE-BBF5-6D5D59481094}" type="presParOf" srcId="{7E73B214-6AFB-4EF3-B49E-9B9C64AF6622}" destId="{A7DD0B49-3408-4D29-8827-553B82A654F6}" srcOrd="3" destOrd="0" presId="urn:microsoft.com/office/officeart/2018/2/layout/IconVerticalSolidList"/>
    <dgm:cxn modelId="{09F73210-63D8-4F9A-9A5B-A101B13E1195}" type="presParOf" srcId="{7E73B214-6AFB-4EF3-B49E-9B9C64AF6622}" destId="{805567C8-E2AD-44C3-BCEF-EFC3A1D6AE92}" srcOrd="4" destOrd="0" presId="urn:microsoft.com/office/officeart/2018/2/layout/IconVerticalSolidList"/>
    <dgm:cxn modelId="{AFB76E0E-532E-41DF-9E4E-7B83BD55D035}" type="presParOf" srcId="{805567C8-E2AD-44C3-BCEF-EFC3A1D6AE92}" destId="{45B4952B-E730-41E7-9983-7D9E765504C2}" srcOrd="0" destOrd="0" presId="urn:microsoft.com/office/officeart/2018/2/layout/IconVerticalSolidList"/>
    <dgm:cxn modelId="{93DF3A0C-9D4C-4ED9-A1D9-0D1E118B4128}" type="presParOf" srcId="{805567C8-E2AD-44C3-BCEF-EFC3A1D6AE92}" destId="{B913B4D2-85F4-4947-B2C7-993C8C30A240}" srcOrd="1" destOrd="0" presId="urn:microsoft.com/office/officeart/2018/2/layout/IconVerticalSolidList"/>
    <dgm:cxn modelId="{14A3605D-DA90-4701-A9E5-2F8930114CA4}" type="presParOf" srcId="{805567C8-E2AD-44C3-BCEF-EFC3A1D6AE92}" destId="{A27C40DF-555B-4215-B708-209BDC99AE12}" srcOrd="2" destOrd="0" presId="urn:microsoft.com/office/officeart/2018/2/layout/IconVerticalSolidList"/>
    <dgm:cxn modelId="{F23692C5-8DE8-4084-900E-041CEE65444B}" type="presParOf" srcId="{805567C8-E2AD-44C3-BCEF-EFC3A1D6AE92}" destId="{432191AF-AFCE-4EBE-BF3E-AAB752A7541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AF9927-8E60-46D0-B6C2-0C51FD4F1143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D0A6250-7407-4C70-8F0A-B729A2CA2E6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PT" sz="2400" b="1" u="none" strike="noStrike" spc="0">
              <a:ln/>
              <a:effectLst/>
              <a:uFill>
                <a:solidFill>
                  <a:srgbClr val="000000"/>
                </a:solidFill>
              </a:uFill>
              <a:latin typeface="+mj-lt"/>
              <a:ea typeface="Arial Unicode MS"/>
              <a:cs typeface="Arial" panose="020B0604020202020204" pitchFamily="34" charset="0"/>
            </a:rPr>
            <a:t>Falta de um programa de capacitação para pacientes e familiares para geração de renda</a:t>
          </a:r>
          <a:r>
            <a:rPr lang="pt-PT" sz="2400" u="none" strike="noStrike" spc="0">
              <a:ln/>
              <a:effectLst/>
              <a:uFill>
                <a:solidFill>
                  <a:srgbClr val="000000"/>
                </a:solidFill>
              </a:uFill>
              <a:latin typeface="+mj-lt"/>
              <a:ea typeface="Arial Unicode MS"/>
              <a:cs typeface="Arial" panose="020B0604020202020204" pitchFamily="34" charset="0"/>
            </a:rPr>
            <a:t> (há redução da capacidade econô</a:t>
          </a:r>
          <a:r>
            <a:rPr lang="it-IT" sz="2400" u="none" strike="noStrike" spc="0">
              <a:ln/>
              <a:effectLst/>
              <a:uFill>
                <a:solidFill>
                  <a:srgbClr val="000000"/>
                </a:solidFill>
              </a:uFill>
              <a:latin typeface="+mj-lt"/>
              <a:ea typeface="Arial Unicode MS"/>
              <a:cs typeface="Arial" panose="020B0604020202020204" pitchFamily="34" charset="0"/>
            </a:rPr>
            <a:t>mica familiar);</a:t>
          </a:r>
          <a:endParaRPr lang="en-US" sz="1700" dirty="0"/>
        </a:p>
      </dgm:t>
    </dgm:pt>
    <dgm:pt modelId="{8649F047-A195-4CFD-9004-3AFFE267679F}" type="parTrans" cxnId="{2660D059-BE7D-444C-AF9E-608341725A83}">
      <dgm:prSet/>
      <dgm:spPr/>
      <dgm:t>
        <a:bodyPr/>
        <a:lstStyle/>
        <a:p>
          <a:endParaRPr lang="en-US"/>
        </a:p>
      </dgm:t>
    </dgm:pt>
    <dgm:pt modelId="{28FD228A-5C77-4801-93BB-C8DD964901D5}" type="sibTrans" cxnId="{2660D059-BE7D-444C-AF9E-608341725A83}">
      <dgm:prSet/>
      <dgm:spPr/>
      <dgm:t>
        <a:bodyPr/>
        <a:lstStyle/>
        <a:p>
          <a:endParaRPr lang="en-US"/>
        </a:p>
      </dgm:t>
    </dgm:pt>
    <dgm:pt modelId="{DBADFE84-2068-4C52-AE83-D94C50FCA91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PT" sz="2400" b="1" u="none" strike="noStrike" spc="0">
              <a:ln/>
              <a:effectLst/>
              <a:uFill>
                <a:solidFill>
                  <a:srgbClr val="000000"/>
                </a:solidFill>
              </a:uFill>
              <a:latin typeface="+mj-lt"/>
              <a:ea typeface="Arial Unicode MS"/>
              <a:cs typeface="Arial" panose="020B0604020202020204" pitchFamily="34" charset="0"/>
            </a:rPr>
            <a:t>Casa de apoio para familiares e gestantes de fora de Curitiba que </a:t>
          </a:r>
          <a:r>
            <a:rPr lang="pt-PT" sz="2400" b="1">
              <a:uFill>
                <a:solidFill>
                  <a:srgbClr val="000000"/>
                </a:solidFill>
              </a:uFill>
              <a:latin typeface="+mj-lt"/>
              <a:ea typeface="Arial Unicode MS"/>
              <a:cs typeface="Arial" panose="020B0604020202020204" pitchFamily="34" charset="0"/>
            </a:rPr>
            <a:t>fazem </a:t>
          </a:r>
          <a:r>
            <a:rPr lang="pt-PT" sz="2400" b="1" u="none" strike="noStrike" spc="0">
              <a:ln/>
              <a:effectLst/>
              <a:uFill>
                <a:solidFill>
                  <a:srgbClr val="000000"/>
                </a:solidFill>
              </a:uFill>
              <a:latin typeface="+mj-lt"/>
              <a:ea typeface="Arial Unicode MS"/>
              <a:cs typeface="Arial" panose="020B0604020202020204" pitchFamily="34" charset="0"/>
            </a:rPr>
            <a:t>a cirurgia intra uterina ou acompanhamento da criança na cidade.</a:t>
          </a:r>
          <a:endParaRPr lang="en-US" sz="1600" dirty="0"/>
        </a:p>
      </dgm:t>
    </dgm:pt>
    <dgm:pt modelId="{F4291001-36A9-413E-ACEA-FB75777A949D}" type="parTrans" cxnId="{B267460F-363A-47FF-B4CC-FE395BB2857E}">
      <dgm:prSet/>
      <dgm:spPr/>
      <dgm:t>
        <a:bodyPr/>
        <a:lstStyle/>
        <a:p>
          <a:endParaRPr lang="en-US"/>
        </a:p>
      </dgm:t>
    </dgm:pt>
    <dgm:pt modelId="{C508707B-DFD6-42D7-95EF-095C63D43EB1}" type="sibTrans" cxnId="{B267460F-363A-47FF-B4CC-FE395BB2857E}">
      <dgm:prSet/>
      <dgm:spPr/>
      <dgm:t>
        <a:bodyPr/>
        <a:lstStyle/>
        <a:p>
          <a:endParaRPr lang="en-US"/>
        </a:p>
      </dgm:t>
    </dgm:pt>
    <dgm:pt modelId="{7E73B214-6AFB-4EF3-B49E-9B9C64AF6622}" type="pres">
      <dgm:prSet presAssocID="{6EAF9927-8E60-46D0-B6C2-0C51FD4F1143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595D418-148B-469B-8460-C3F9C08C7C94}" type="pres">
      <dgm:prSet presAssocID="{CD0A6250-7407-4C70-8F0A-B729A2CA2E69}" presName="compNode" presStyleCnt="0"/>
      <dgm:spPr/>
    </dgm:pt>
    <dgm:pt modelId="{645CE81C-A751-4042-A95D-6B31B115B30A}" type="pres">
      <dgm:prSet presAssocID="{CD0A6250-7407-4C70-8F0A-B729A2CA2E69}" presName="bgRect" presStyleLbl="bgShp" presStyleIdx="0" presStyleCnt="2" custLinFactNeighborX="9853" custLinFactNeighborY="1266"/>
      <dgm:spPr/>
    </dgm:pt>
    <dgm:pt modelId="{E2C3B0D0-1CF3-4FCB-BD61-B1BC8E788ACD}" type="pres">
      <dgm:prSet presAssocID="{CD0A6250-7407-4C70-8F0A-B729A2CA2E6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bate de grupo estrutura de tópicos"/>
        </a:ext>
      </dgm:extLst>
    </dgm:pt>
    <dgm:pt modelId="{1CB18B05-926D-47BF-8133-A5E001443A0D}" type="pres">
      <dgm:prSet presAssocID="{CD0A6250-7407-4C70-8F0A-B729A2CA2E69}" presName="spaceRect" presStyleCnt="0"/>
      <dgm:spPr/>
    </dgm:pt>
    <dgm:pt modelId="{BAF7B82C-DD0C-4241-9723-CFBD06AF1A82}" type="pres">
      <dgm:prSet presAssocID="{CD0A6250-7407-4C70-8F0A-B729A2CA2E69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E50A4BD5-7A55-423B-9982-002945AFA5EF}" type="pres">
      <dgm:prSet presAssocID="{28FD228A-5C77-4801-93BB-C8DD964901D5}" presName="sibTrans" presStyleCnt="0"/>
      <dgm:spPr/>
    </dgm:pt>
    <dgm:pt modelId="{5E820B93-B6B6-4F5B-A1FC-7C7725BE65C6}" type="pres">
      <dgm:prSet presAssocID="{DBADFE84-2068-4C52-AE83-D94C50FCA91E}" presName="compNode" presStyleCnt="0"/>
      <dgm:spPr/>
    </dgm:pt>
    <dgm:pt modelId="{A006431B-4B9D-4418-A40B-7DDD9C2E8E4E}" type="pres">
      <dgm:prSet presAssocID="{DBADFE84-2068-4C52-AE83-D94C50FCA91E}" presName="bgRect" presStyleLbl="bgShp" presStyleIdx="1" presStyleCnt="2" custLinFactNeighborX="1002" custLinFactNeighborY="-647"/>
      <dgm:spPr/>
    </dgm:pt>
    <dgm:pt modelId="{1C367333-FEE7-475F-9576-DB7435D31E51}" type="pres">
      <dgm:prSet presAssocID="{DBADFE84-2068-4C52-AE83-D94C50FCA91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me1 estrutura de tópicos"/>
        </a:ext>
      </dgm:extLst>
    </dgm:pt>
    <dgm:pt modelId="{14C6E2D5-6EA5-43C3-BB1A-4356A6AB2218}" type="pres">
      <dgm:prSet presAssocID="{DBADFE84-2068-4C52-AE83-D94C50FCA91E}" presName="spaceRect" presStyleCnt="0"/>
      <dgm:spPr/>
    </dgm:pt>
    <dgm:pt modelId="{CC3433A0-0003-4539-9121-CC498EFC790F}" type="pres">
      <dgm:prSet presAssocID="{DBADFE84-2068-4C52-AE83-D94C50FCA91E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</dgm:ptLst>
  <dgm:cxnLst>
    <dgm:cxn modelId="{B267460F-363A-47FF-B4CC-FE395BB2857E}" srcId="{6EAF9927-8E60-46D0-B6C2-0C51FD4F1143}" destId="{DBADFE84-2068-4C52-AE83-D94C50FCA91E}" srcOrd="1" destOrd="0" parTransId="{F4291001-36A9-413E-ACEA-FB75777A949D}" sibTransId="{C508707B-DFD6-42D7-95EF-095C63D43EB1}"/>
    <dgm:cxn modelId="{2660D059-BE7D-444C-AF9E-608341725A83}" srcId="{6EAF9927-8E60-46D0-B6C2-0C51FD4F1143}" destId="{CD0A6250-7407-4C70-8F0A-B729A2CA2E69}" srcOrd="0" destOrd="0" parTransId="{8649F047-A195-4CFD-9004-3AFFE267679F}" sibTransId="{28FD228A-5C77-4801-93BB-C8DD964901D5}"/>
    <dgm:cxn modelId="{433DD8E3-696D-414A-9EFB-F191DB4B5713}" type="presOf" srcId="{CD0A6250-7407-4C70-8F0A-B729A2CA2E69}" destId="{BAF7B82C-DD0C-4241-9723-CFBD06AF1A82}" srcOrd="0" destOrd="0" presId="urn:microsoft.com/office/officeart/2018/2/layout/IconVerticalSolidList"/>
    <dgm:cxn modelId="{38C6B1A5-6A21-43A6-83EB-09BA21D775D3}" type="presOf" srcId="{DBADFE84-2068-4C52-AE83-D94C50FCA91E}" destId="{CC3433A0-0003-4539-9121-CC498EFC790F}" srcOrd="0" destOrd="0" presId="urn:microsoft.com/office/officeart/2018/2/layout/IconVerticalSolidList"/>
    <dgm:cxn modelId="{A19AC8F3-5C69-4DC8-B085-FB7B79F24752}" type="presOf" srcId="{6EAF9927-8E60-46D0-B6C2-0C51FD4F1143}" destId="{7E73B214-6AFB-4EF3-B49E-9B9C64AF6622}" srcOrd="0" destOrd="0" presId="urn:microsoft.com/office/officeart/2018/2/layout/IconVerticalSolidList"/>
    <dgm:cxn modelId="{A3FEB70E-6269-4094-956A-DBE05BC8202E}" type="presParOf" srcId="{7E73B214-6AFB-4EF3-B49E-9B9C64AF6622}" destId="{E595D418-148B-469B-8460-C3F9C08C7C94}" srcOrd="0" destOrd="0" presId="urn:microsoft.com/office/officeart/2018/2/layout/IconVerticalSolidList"/>
    <dgm:cxn modelId="{6C60B4F2-27E4-44EB-BD11-CC5588955A1D}" type="presParOf" srcId="{E595D418-148B-469B-8460-C3F9C08C7C94}" destId="{645CE81C-A751-4042-A95D-6B31B115B30A}" srcOrd="0" destOrd="0" presId="urn:microsoft.com/office/officeart/2018/2/layout/IconVerticalSolidList"/>
    <dgm:cxn modelId="{0A89D96F-D3C0-44A4-9E98-598176003BC6}" type="presParOf" srcId="{E595D418-148B-469B-8460-C3F9C08C7C94}" destId="{E2C3B0D0-1CF3-4FCB-BD61-B1BC8E788ACD}" srcOrd="1" destOrd="0" presId="urn:microsoft.com/office/officeart/2018/2/layout/IconVerticalSolidList"/>
    <dgm:cxn modelId="{12A69C3C-AC67-4DF0-BBFB-8579027D2810}" type="presParOf" srcId="{E595D418-148B-469B-8460-C3F9C08C7C94}" destId="{1CB18B05-926D-47BF-8133-A5E001443A0D}" srcOrd="2" destOrd="0" presId="urn:microsoft.com/office/officeart/2018/2/layout/IconVerticalSolidList"/>
    <dgm:cxn modelId="{D31195D1-A0AC-4143-9FDC-BC9E6F843956}" type="presParOf" srcId="{E595D418-148B-469B-8460-C3F9C08C7C94}" destId="{BAF7B82C-DD0C-4241-9723-CFBD06AF1A82}" srcOrd="3" destOrd="0" presId="urn:microsoft.com/office/officeart/2018/2/layout/IconVerticalSolidList"/>
    <dgm:cxn modelId="{24D5E4ED-8FEF-4924-81CA-C61B2DC26A39}" type="presParOf" srcId="{7E73B214-6AFB-4EF3-B49E-9B9C64AF6622}" destId="{E50A4BD5-7A55-423B-9982-002945AFA5EF}" srcOrd="1" destOrd="0" presId="urn:microsoft.com/office/officeart/2018/2/layout/IconVerticalSolidList"/>
    <dgm:cxn modelId="{24CE3928-28A3-4FA5-9E44-758DDE526AFB}" type="presParOf" srcId="{7E73B214-6AFB-4EF3-B49E-9B9C64AF6622}" destId="{5E820B93-B6B6-4F5B-A1FC-7C7725BE65C6}" srcOrd="2" destOrd="0" presId="urn:microsoft.com/office/officeart/2018/2/layout/IconVerticalSolidList"/>
    <dgm:cxn modelId="{CD1D534C-216D-49E8-A046-AB5A4C7A75B4}" type="presParOf" srcId="{5E820B93-B6B6-4F5B-A1FC-7C7725BE65C6}" destId="{A006431B-4B9D-4418-A40B-7DDD9C2E8E4E}" srcOrd="0" destOrd="0" presId="urn:microsoft.com/office/officeart/2018/2/layout/IconVerticalSolidList"/>
    <dgm:cxn modelId="{8972653E-B2E6-4DEB-9BCE-30DC1109BBE9}" type="presParOf" srcId="{5E820B93-B6B6-4F5B-A1FC-7C7725BE65C6}" destId="{1C367333-FEE7-475F-9576-DB7435D31E51}" srcOrd="1" destOrd="0" presId="urn:microsoft.com/office/officeart/2018/2/layout/IconVerticalSolidList"/>
    <dgm:cxn modelId="{11EBC541-69E4-46A9-9930-FBCFF19485ED}" type="presParOf" srcId="{5E820B93-B6B6-4F5B-A1FC-7C7725BE65C6}" destId="{14C6E2D5-6EA5-43C3-BB1A-4356A6AB2218}" srcOrd="2" destOrd="0" presId="urn:microsoft.com/office/officeart/2018/2/layout/IconVerticalSolidList"/>
    <dgm:cxn modelId="{C6BC9C1A-2BCD-4B59-83B5-A2691D214E0E}" type="presParOf" srcId="{5E820B93-B6B6-4F5B-A1FC-7C7725BE65C6}" destId="{CC3433A0-0003-4539-9121-CC498EFC790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B543-57D6-427D-B9CA-3312625B051E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D9C09-FCC2-4CBF-B090-CE4CF7369D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4019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B543-57D6-427D-B9CA-3312625B051E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D9C09-FCC2-4CBF-B090-CE4CF7369D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46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B543-57D6-427D-B9CA-3312625B051E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D9C09-FCC2-4CBF-B090-CE4CF7369D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5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B543-57D6-427D-B9CA-3312625B051E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D9C09-FCC2-4CBF-B090-CE4CF7369D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95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B543-57D6-427D-B9CA-3312625B051E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D9C09-FCC2-4CBF-B090-CE4CF7369D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34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B543-57D6-427D-B9CA-3312625B051E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D9C09-FCC2-4CBF-B090-CE4CF7369D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531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B543-57D6-427D-B9CA-3312625B051E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D9C09-FCC2-4CBF-B090-CE4CF7369D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6440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B543-57D6-427D-B9CA-3312625B051E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D9C09-FCC2-4CBF-B090-CE4CF7369D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7901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B543-57D6-427D-B9CA-3312625B051E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D9C09-FCC2-4CBF-B090-CE4CF7369D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08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B543-57D6-427D-B9CA-3312625B051E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D9C09-FCC2-4CBF-B090-CE4CF7369D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727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B543-57D6-427D-B9CA-3312625B051E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D9C09-FCC2-4CBF-B090-CE4CF7369D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55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5B543-57D6-427D-B9CA-3312625B051E}" type="datetimeFigureOut">
              <a:rPr lang="pt-BR" smtClean="0"/>
              <a:t>19/04/2024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D9C09-FCC2-4CBF-B090-CE4CF7369D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10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59D52B4-E180-46A2-C783-F6299D093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69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59D52B4-E180-46A2-C783-F6299D093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6EF4F09B-7C11-2BE5-7EA4-7AF3BCFE36D3}"/>
              </a:ext>
            </a:extLst>
          </p:cNvPr>
          <p:cNvSpPr txBox="1"/>
          <p:nvPr/>
        </p:nvSpPr>
        <p:spPr>
          <a:xfrm>
            <a:off x="562061" y="335560"/>
            <a:ext cx="11199303" cy="1173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Idade gestacional no diagnóstico</a:t>
            </a:r>
            <a:endParaRPr lang="pt-BR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8A7B375-9E27-2ECE-FAF8-011CD3CDF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65" y="777939"/>
            <a:ext cx="4472111" cy="383138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1E74C545-5EF0-73C4-C30E-345069D64F2C}"/>
              </a:ext>
            </a:extLst>
          </p:cNvPr>
          <p:cNvSpPr txBox="1"/>
          <p:nvPr/>
        </p:nvSpPr>
        <p:spPr>
          <a:xfrm>
            <a:off x="5275437" y="1165146"/>
            <a:ext cx="64859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30% das gestantes receberam o diagnóstico sem prazo para realização do procedimento.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14% recebem o diagnóstico após o período em que se extraem os melhores benefícios</a:t>
            </a:r>
          </a:p>
        </p:txBody>
      </p:sp>
    </p:spTree>
    <p:extLst>
      <p:ext uri="{BB962C8B-B14F-4D97-AF65-F5344CB8AC3E}">
        <p14:creationId xmlns:p14="http://schemas.microsoft.com/office/powerpoint/2010/main" val="2619524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9">
            <a:extLst>
              <a:ext uri="{FF2B5EF4-FFF2-40B4-BE49-F238E27FC236}">
                <a16:creationId xmlns:a16="http://schemas.microsoft.com/office/drawing/2014/main" xmlns="" id="{A6BC7E42-FFA4-5ED5-8C04-E073C5574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3432"/>
            <a:ext cx="101364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ENCONTRO COM AUTORIDADES</a:t>
            </a:r>
            <a:endParaRPr lang="en-US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fficeArt object" descr="Imagem">
            <a:extLst>
              <a:ext uri="{FF2B5EF4-FFF2-40B4-BE49-F238E27FC236}">
                <a16:creationId xmlns:a16="http://schemas.microsoft.com/office/drawing/2014/main" xmlns="" id="{5BE661D9-F472-45FF-565E-0FEFD5684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02"/>
          <a:stretch>
            <a:fillRect/>
          </a:stretch>
        </p:blipFill>
        <p:spPr bwMode="auto">
          <a:xfrm>
            <a:off x="0" y="1169311"/>
            <a:ext cx="8631044" cy="9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8E8014F8-26CA-B8DF-6EC2-974A89623F2C}"/>
              </a:ext>
            </a:extLst>
          </p:cNvPr>
          <p:cNvSpPr txBox="1"/>
          <p:nvPr/>
        </p:nvSpPr>
        <p:spPr>
          <a:xfrm>
            <a:off x="239751" y="1218268"/>
            <a:ext cx="108548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400" dirty="0">
                <a:effectLst/>
                <a:latin typeface="+mj-lt"/>
                <a:ea typeface="Arial Unicode MS"/>
                <a:cs typeface="Arial" panose="020B0604020202020204" pitchFamily="34" charset="0"/>
              </a:rPr>
              <a:t>REUNIÃO COM SENADOR FLÁVIO ARNS</a:t>
            </a:r>
          </a:p>
          <a:p>
            <a:endParaRPr lang="pt-PT" sz="2400" dirty="0">
              <a:effectLst/>
              <a:latin typeface="+mj-lt"/>
              <a:ea typeface="Arial Unicode MS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0A8A94A2-B418-F208-9E33-D69C062A7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44" y="1975267"/>
            <a:ext cx="10596504" cy="443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54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A561A20F-EE12-1E6D-1B33-D658BFA213BF}"/>
              </a:ext>
            </a:extLst>
          </p:cNvPr>
          <p:cNvSpPr txBox="1"/>
          <p:nvPr/>
        </p:nvSpPr>
        <p:spPr>
          <a:xfrm>
            <a:off x="3638436" y="3136612"/>
            <a:ext cx="4915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Montserrat Black" pitchFamily="2" charset="0"/>
              </a:rPr>
              <a:t>ESPINHA BÍFIDA DAY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59E43DE-295C-83F3-032F-363AB62F7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550F0039-6559-A419-5614-BB388347FCA6}"/>
              </a:ext>
            </a:extLst>
          </p:cNvPr>
          <p:cNvSpPr txBox="1"/>
          <p:nvPr/>
        </p:nvSpPr>
        <p:spPr>
          <a:xfrm>
            <a:off x="138740" y="202093"/>
            <a:ext cx="4915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Montserrat Black" pitchFamily="2" charset="0"/>
              </a:rPr>
              <a:t>ESPINHA BÍFIDA DAY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C58FE93A-AB00-6EF6-A648-B5F98BD1F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40" y="995075"/>
            <a:ext cx="4784942" cy="435644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59452400-CF3F-F843-7B76-60BFE8440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4450" y="3911874"/>
            <a:ext cx="3886200" cy="287928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F74DB822-B40E-4BEF-9AE2-642534640F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5813" y="111778"/>
            <a:ext cx="4915129" cy="385444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A412B669-295C-E8C1-E1B6-86FA6A7BDB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2608" y="4083202"/>
            <a:ext cx="2555383" cy="266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77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9">
            <a:extLst>
              <a:ext uri="{FF2B5EF4-FFF2-40B4-BE49-F238E27FC236}">
                <a16:creationId xmlns:a16="http://schemas.microsoft.com/office/drawing/2014/main" xmlns="" id="{A6BC7E42-FFA4-5ED5-8C04-E073C5574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0181"/>
            <a:ext cx="636905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54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Tw Cen MT" panose="020B0602020104020603" pitchFamily="34" charset="0"/>
              </a:rPr>
              <a:t>Principais Dificuldades</a:t>
            </a:r>
            <a:endParaRPr kumimoji="0" lang="pt-PT" altLang="pt-BR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officeArt object" descr="Imagem">
            <a:extLst>
              <a:ext uri="{FF2B5EF4-FFF2-40B4-BE49-F238E27FC236}">
                <a16:creationId xmlns:a16="http://schemas.microsoft.com/office/drawing/2014/main" xmlns="" id="{5BE661D9-F472-45FF-565E-0FEFD5684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02"/>
          <a:stretch>
            <a:fillRect/>
          </a:stretch>
        </p:blipFill>
        <p:spPr bwMode="auto">
          <a:xfrm>
            <a:off x="0" y="587125"/>
            <a:ext cx="7442613" cy="8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aphicFrame>
        <p:nvGraphicFramePr>
          <p:cNvPr id="19" name="CaixaDeTexto 16">
            <a:extLst>
              <a:ext uri="{FF2B5EF4-FFF2-40B4-BE49-F238E27FC236}">
                <a16:creationId xmlns:a16="http://schemas.microsoft.com/office/drawing/2014/main" xmlns="" id="{C7AAF17F-9DF3-D4C5-B551-3F90D3ACEB71}"/>
              </a:ext>
            </a:extLst>
          </p:cNvPr>
          <p:cNvGraphicFramePr/>
          <p:nvPr/>
        </p:nvGraphicFramePr>
        <p:xfrm>
          <a:off x="214514" y="671558"/>
          <a:ext cx="11131148" cy="6086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580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9">
            <a:extLst>
              <a:ext uri="{FF2B5EF4-FFF2-40B4-BE49-F238E27FC236}">
                <a16:creationId xmlns:a16="http://schemas.microsoft.com/office/drawing/2014/main" xmlns="" id="{A6BC7E42-FFA4-5ED5-8C04-E073C5574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0181"/>
            <a:ext cx="636905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54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Tw Cen MT" panose="020B0602020104020603" pitchFamily="34" charset="0"/>
              </a:rPr>
              <a:t>Principais Dificuldades</a:t>
            </a:r>
            <a:endParaRPr kumimoji="0" lang="pt-PT" altLang="pt-BR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officeArt object" descr="Imagem">
            <a:extLst>
              <a:ext uri="{FF2B5EF4-FFF2-40B4-BE49-F238E27FC236}">
                <a16:creationId xmlns:a16="http://schemas.microsoft.com/office/drawing/2014/main" xmlns="" id="{5BE661D9-F472-45FF-565E-0FEFD5684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02"/>
          <a:stretch>
            <a:fillRect/>
          </a:stretch>
        </p:blipFill>
        <p:spPr bwMode="auto">
          <a:xfrm>
            <a:off x="0" y="587125"/>
            <a:ext cx="7442613" cy="8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aphicFrame>
        <p:nvGraphicFramePr>
          <p:cNvPr id="19" name="CaixaDeTexto 16">
            <a:extLst>
              <a:ext uri="{FF2B5EF4-FFF2-40B4-BE49-F238E27FC236}">
                <a16:creationId xmlns:a16="http://schemas.microsoft.com/office/drawing/2014/main" xmlns="" id="{C7AAF17F-9DF3-D4C5-B551-3F90D3ACEB71}"/>
              </a:ext>
            </a:extLst>
          </p:cNvPr>
          <p:cNvGraphicFramePr/>
          <p:nvPr/>
        </p:nvGraphicFramePr>
        <p:xfrm>
          <a:off x="103002" y="771919"/>
          <a:ext cx="11131148" cy="6086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8029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9">
            <a:extLst>
              <a:ext uri="{FF2B5EF4-FFF2-40B4-BE49-F238E27FC236}">
                <a16:creationId xmlns:a16="http://schemas.microsoft.com/office/drawing/2014/main" xmlns="" id="{A6BC7E42-FFA4-5ED5-8C04-E073C5574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0181"/>
            <a:ext cx="636905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54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Tw Cen MT" panose="020B0602020104020603" pitchFamily="34" charset="0"/>
              </a:rPr>
              <a:t>Principais Dificuldades</a:t>
            </a:r>
            <a:endParaRPr kumimoji="0" lang="pt-PT" altLang="pt-BR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officeArt object" descr="Imagem">
            <a:extLst>
              <a:ext uri="{FF2B5EF4-FFF2-40B4-BE49-F238E27FC236}">
                <a16:creationId xmlns:a16="http://schemas.microsoft.com/office/drawing/2014/main" xmlns="" id="{5BE661D9-F472-45FF-565E-0FEFD5684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02"/>
          <a:stretch>
            <a:fillRect/>
          </a:stretch>
        </p:blipFill>
        <p:spPr bwMode="auto">
          <a:xfrm>
            <a:off x="0" y="587125"/>
            <a:ext cx="7442613" cy="8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aphicFrame>
        <p:nvGraphicFramePr>
          <p:cNvPr id="19" name="CaixaDeTexto 16">
            <a:extLst>
              <a:ext uri="{FF2B5EF4-FFF2-40B4-BE49-F238E27FC236}">
                <a16:creationId xmlns:a16="http://schemas.microsoft.com/office/drawing/2014/main" xmlns="" id="{C7AAF17F-9DF3-D4C5-B551-3F90D3ACEB71}"/>
              </a:ext>
            </a:extLst>
          </p:cNvPr>
          <p:cNvGraphicFramePr/>
          <p:nvPr/>
        </p:nvGraphicFramePr>
        <p:xfrm>
          <a:off x="103002" y="771919"/>
          <a:ext cx="11131148" cy="6086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4830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D80C0E90-FF6A-8C3B-9080-90E71C8E0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628"/>
            <a:ext cx="12192000" cy="268337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A561A20F-EE12-1E6D-1B33-D658BFA213BF}"/>
              </a:ext>
            </a:extLst>
          </p:cNvPr>
          <p:cNvSpPr txBox="1"/>
          <p:nvPr/>
        </p:nvSpPr>
        <p:spPr>
          <a:xfrm>
            <a:off x="3638436" y="3136612"/>
            <a:ext cx="4915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Montserrat Black" pitchFamily="2" charset="0"/>
              </a:rPr>
              <a:t>ESPINHA BÍFIDA DAY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05E8A511-2E7A-B8AD-D7B5-D248C778D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84" y="-3148263"/>
            <a:ext cx="10299032" cy="102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2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8EECBDA4-800C-842A-5BBC-1AC1A3729DE2}"/>
              </a:ext>
            </a:extLst>
          </p:cNvPr>
          <p:cNvSpPr txBox="1"/>
          <p:nvPr/>
        </p:nvSpPr>
        <p:spPr>
          <a:xfrm>
            <a:off x="363981" y="998963"/>
            <a:ext cx="1087292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pt-BR" sz="1400" b="1" i="0" cap="all" dirty="0">
                <a:solidFill>
                  <a:srgbClr val="000000"/>
                </a:solidFill>
                <a:effectLst/>
                <a:latin typeface="+mj-lt"/>
              </a:rPr>
              <a:t>PRESIDENTE </a:t>
            </a:r>
            <a:endParaRPr lang="pt-BR" sz="1400" b="1" cap="all" dirty="0">
              <a:solidFill>
                <a:srgbClr val="000000"/>
              </a:solidFill>
              <a:latin typeface="+mj-lt"/>
            </a:endParaRPr>
          </a:p>
          <a:p>
            <a:pPr algn="just" fontAlgn="base"/>
            <a:endParaRPr lang="pt-BR" sz="1400" b="1" i="0" cap="all" dirty="0">
              <a:solidFill>
                <a:srgbClr val="000000"/>
              </a:solidFill>
              <a:effectLst/>
              <a:latin typeface="+mj-lt"/>
            </a:endParaRPr>
          </a:p>
          <a:p>
            <a:pPr algn="just" fontAlgn="base"/>
            <a:r>
              <a:rPr lang="pt-BR" sz="1400" b="1" i="0" dirty="0">
                <a:solidFill>
                  <a:srgbClr val="000000"/>
                </a:solidFill>
                <a:effectLst/>
                <a:latin typeface="+mj-lt"/>
              </a:rPr>
              <a:t>PAULO CÉSAR CECHIN</a:t>
            </a:r>
          </a:p>
          <a:p>
            <a:pPr algn="just" fontAlgn="base"/>
            <a:r>
              <a:rPr lang="pt-BR" sz="1400" b="0" i="0" dirty="0">
                <a:solidFill>
                  <a:srgbClr val="000000"/>
                </a:solidFill>
                <a:effectLst/>
                <a:latin typeface="+mj-lt"/>
              </a:rPr>
              <a:t>Pai de mielo, Administrador de empresas / Financista. Trabalha como Diretor Financeiro no setor privado.</a:t>
            </a:r>
          </a:p>
          <a:p>
            <a:pPr algn="just" fontAlgn="base"/>
            <a:endParaRPr lang="pt-BR" sz="1400" dirty="0">
              <a:solidFill>
                <a:srgbClr val="000000"/>
              </a:solidFill>
              <a:latin typeface="+mj-lt"/>
            </a:endParaRPr>
          </a:p>
          <a:p>
            <a:pPr algn="just" fontAlgn="base"/>
            <a:r>
              <a:rPr lang="pt-BR" sz="1400" b="1" i="0" cap="all" dirty="0">
                <a:solidFill>
                  <a:srgbClr val="000000"/>
                </a:solidFill>
                <a:effectLst/>
                <a:latin typeface="+mj-lt"/>
              </a:rPr>
              <a:t>VICE-PRESIDENTE E DIRETORA DE PESQUISAS </a:t>
            </a:r>
            <a:endParaRPr lang="pt-BR" sz="1400" b="1" cap="all" dirty="0">
              <a:solidFill>
                <a:srgbClr val="000000"/>
              </a:solidFill>
              <a:latin typeface="+mj-lt"/>
            </a:endParaRPr>
          </a:p>
          <a:p>
            <a:pPr algn="just" fontAlgn="base"/>
            <a:endParaRPr lang="pt-BR" sz="1400" b="1" i="0" cap="all" dirty="0">
              <a:solidFill>
                <a:srgbClr val="000000"/>
              </a:solidFill>
              <a:effectLst/>
              <a:latin typeface="+mj-lt"/>
            </a:endParaRPr>
          </a:p>
          <a:p>
            <a:pPr algn="just" fontAlgn="base"/>
            <a:r>
              <a:rPr lang="pt-BR" sz="1400" b="1" i="0" dirty="0">
                <a:solidFill>
                  <a:srgbClr val="000000"/>
                </a:solidFill>
                <a:effectLst/>
                <a:latin typeface="+mj-lt"/>
              </a:rPr>
              <a:t>CAMILA FACHIN</a:t>
            </a:r>
          </a:p>
          <a:p>
            <a:pPr algn="just" fontAlgn="base"/>
            <a:r>
              <a:rPr lang="pt-BR" sz="1400" b="0" i="0" dirty="0">
                <a:solidFill>
                  <a:srgbClr val="000000"/>
                </a:solidFill>
                <a:effectLst/>
                <a:latin typeface="+mj-lt"/>
              </a:rPr>
              <a:t>Cirurgiã Pediátrica e </a:t>
            </a:r>
            <a:r>
              <a:rPr lang="pt-BR" sz="1400" b="0" i="0" dirty="0" err="1">
                <a:solidFill>
                  <a:srgbClr val="000000"/>
                </a:solidFill>
                <a:effectLst/>
                <a:latin typeface="+mj-lt"/>
              </a:rPr>
              <a:t>Uropediatra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+mj-lt"/>
              </a:rPr>
              <a:t>,  Professora da Universidade Federal do Paraná.</a:t>
            </a:r>
          </a:p>
          <a:p>
            <a:pPr algn="just" fontAlgn="base"/>
            <a:endParaRPr lang="pt-BR" sz="1400" b="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 fontAlgn="base"/>
            <a:r>
              <a:rPr lang="pt-BR" sz="1400" b="1" dirty="0">
                <a:solidFill>
                  <a:srgbClr val="000000"/>
                </a:solidFill>
                <a:latin typeface="+mj-lt"/>
              </a:rPr>
              <a:t>DIRETORIA</a:t>
            </a:r>
          </a:p>
          <a:p>
            <a:pPr algn="just" fontAlgn="base"/>
            <a:endParaRPr lang="pt-BR" sz="1400" b="1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 fontAlgn="base"/>
            <a:r>
              <a:rPr lang="pt-BR" sz="1400" b="1" dirty="0">
                <a:solidFill>
                  <a:srgbClr val="000000"/>
                </a:solidFill>
                <a:latin typeface="+mj-lt"/>
              </a:rPr>
              <a:t>AMANDA PINTARELLI FIALHO SELBMANN</a:t>
            </a:r>
          </a:p>
          <a:p>
            <a:pPr algn="just" fontAlgn="base"/>
            <a:r>
              <a:rPr lang="pt-BR" sz="1400" dirty="0">
                <a:solidFill>
                  <a:srgbClr val="000000"/>
                </a:solidFill>
                <a:latin typeface="+mj-lt"/>
              </a:rPr>
              <a:t>Mãe de Mielo, Administradora. Trabalhou com auditoria externa e interna e atualmente se dedica à formação dos filhos pequenos.</a:t>
            </a:r>
          </a:p>
          <a:p>
            <a:pPr algn="just" fontAlgn="base"/>
            <a:endParaRPr lang="pt-BR" sz="1400" dirty="0">
              <a:solidFill>
                <a:srgbClr val="000000"/>
              </a:solidFill>
              <a:latin typeface="+mj-lt"/>
            </a:endParaRPr>
          </a:p>
          <a:p>
            <a:pPr algn="just" fontAlgn="base"/>
            <a:r>
              <a:rPr lang="pt-BR" sz="1400" b="1" dirty="0">
                <a:solidFill>
                  <a:srgbClr val="000000"/>
                </a:solidFill>
                <a:latin typeface="+mj-lt"/>
              </a:rPr>
              <a:t>EDUARDO GOMES</a:t>
            </a:r>
          </a:p>
          <a:p>
            <a:pPr algn="just" fontAlgn="base"/>
            <a:r>
              <a:rPr lang="pt-BR" sz="1400" dirty="0">
                <a:solidFill>
                  <a:srgbClr val="000000"/>
                </a:solidFill>
                <a:latin typeface="+mj-lt"/>
              </a:rPr>
              <a:t>Diretor da Conexão Saúde Brasil e prestador de serviços de marketing  avançado e representações para empresas da área médica; </a:t>
            </a:r>
          </a:p>
          <a:p>
            <a:pPr algn="just" fontAlgn="base"/>
            <a:endParaRPr lang="pt-BR" sz="1400" dirty="0">
              <a:solidFill>
                <a:srgbClr val="000000"/>
              </a:solidFill>
              <a:latin typeface="+mj-lt"/>
            </a:endParaRPr>
          </a:p>
          <a:p>
            <a:pPr algn="just" fontAlgn="base"/>
            <a:r>
              <a:rPr lang="pt-BR" sz="1400" b="1" dirty="0">
                <a:solidFill>
                  <a:srgbClr val="000000"/>
                </a:solidFill>
                <a:latin typeface="+mj-lt"/>
              </a:rPr>
              <a:t>ISABEL CECHIN</a:t>
            </a:r>
          </a:p>
          <a:p>
            <a:pPr algn="just" fontAlgn="base"/>
            <a:r>
              <a:rPr lang="pt-BR" sz="1400" b="0" i="0" dirty="0">
                <a:solidFill>
                  <a:srgbClr val="000000"/>
                </a:solidFill>
                <a:effectLst/>
                <a:latin typeface="+mj-lt"/>
              </a:rPr>
              <a:t>Mãe de mi</a:t>
            </a:r>
            <a:r>
              <a:rPr lang="pt-BR" sz="1400" dirty="0">
                <a:solidFill>
                  <a:srgbClr val="000000"/>
                </a:solidFill>
                <a:latin typeface="+mj-lt"/>
              </a:rPr>
              <a:t>elo, Advogada, atua no setor privado na área jurídica.</a:t>
            </a:r>
          </a:p>
          <a:p>
            <a:pPr algn="just" fontAlgn="base"/>
            <a:endParaRPr lang="pt-BR" sz="1400" dirty="0">
              <a:solidFill>
                <a:srgbClr val="000000"/>
              </a:solidFill>
              <a:latin typeface="+mj-lt"/>
            </a:endParaRPr>
          </a:p>
          <a:p>
            <a:pPr algn="just" fontAlgn="base"/>
            <a:r>
              <a:rPr lang="pt-BR" sz="1400" b="1" dirty="0">
                <a:solidFill>
                  <a:srgbClr val="000000"/>
                </a:solidFill>
                <a:latin typeface="+mj-lt"/>
              </a:rPr>
              <a:t>KARLA GRIPP</a:t>
            </a:r>
          </a:p>
          <a:p>
            <a:pPr algn="just" fontAlgn="base"/>
            <a:r>
              <a:rPr lang="pt-BR" sz="1400" dirty="0">
                <a:solidFill>
                  <a:srgbClr val="000000"/>
                </a:solidFill>
                <a:latin typeface="+mj-lt"/>
              </a:rPr>
              <a:t>Arquiteta e urbanista.</a:t>
            </a:r>
            <a:endParaRPr lang="pt-BR" sz="1400" i="0" dirty="0">
              <a:solidFill>
                <a:srgbClr val="000000"/>
              </a:solidFill>
              <a:effectLst/>
              <a:latin typeface="+mj-lt"/>
            </a:endParaRPr>
          </a:p>
          <a:p>
            <a:pPr algn="just" fontAlgn="base"/>
            <a:endParaRPr lang="pt-BR" sz="1400" dirty="0">
              <a:solidFill>
                <a:srgbClr val="000000"/>
              </a:solidFill>
              <a:latin typeface="+mj-lt"/>
            </a:endParaRPr>
          </a:p>
          <a:p>
            <a:pPr algn="just" fontAlgn="base"/>
            <a:r>
              <a:rPr lang="pt-BR" sz="1400" b="1" i="0" dirty="0">
                <a:solidFill>
                  <a:srgbClr val="000000"/>
                </a:solidFill>
                <a:effectLst/>
                <a:latin typeface="+mj-lt"/>
              </a:rPr>
              <a:t>PAULA GRIPP</a:t>
            </a:r>
          </a:p>
          <a:p>
            <a:pPr algn="just" fontAlgn="base"/>
            <a:r>
              <a:rPr lang="pt-BR" sz="1400" b="0" i="0" dirty="0">
                <a:solidFill>
                  <a:srgbClr val="000000"/>
                </a:solidFill>
                <a:effectLst/>
                <a:latin typeface="+mj-lt"/>
              </a:rPr>
              <a:t>Fisioterapeuta </a:t>
            </a:r>
            <a:r>
              <a:rPr lang="pt-BR" sz="1400" dirty="0">
                <a:solidFill>
                  <a:srgbClr val="000000"/>
                </a:solidFill>
                <a:latin typeface="+mj-lt"/>
              </a:rPr>
              <a:t>P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+mj-lt"/>
              </a:rPr>
              <a:t>élvica Pediátrica. Mestre em Bioengenharia. Docente, editora da Revista Brasileira de Fisioterapia Pélvica.</a:t>
            </a:r>
          </a:p>
        </p:txBody>
      </p:sp>
      <p:pic>
        <p:nvPicPr>
          <p:cNvPr id="1041" name="officeArt object" descr="Imagem">
            <a:extLst>
              <a:ext uri="{FF2B5EF4-FFF2-40B4-BE49-F238E27FC236}">
                <a16:creationId xmlns:a16="http://schemas.microsoft.com/office/drawing/2014/main" xmlns="" id="{1E81EF8B-DFC2-00FC-E806-2BB426A4C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02"/>
          <a:stretch>
            <a:fillRect/>
          </a:stretch>
        </p:blipFill>
        <p:spPr bwMode="auto">
          <a:xfrm>
            <a:off x="100361" y="549463"/>
            <a:ext cx="75565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1" name="Rectangle 19">
            <a:extLst>
              <a:ext uri="{FF2B5EF4-FFF2-40B4-BE49-F238E27FC236}">
                <a16:creationId xmlns:a16="http://schemas.microsoft.com/office/drawing/2014/main" xmlns="" id="{325D1770-060B-95A8-B78D-52C3539FE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718"/>
            <a:ext cx="315983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36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Tw Cen MT" panose="020B0602020104020603" pitchFamily="34" charset="0"/>
                <a:ea typeface="Arial Unicode MS"/>
                <a:cs typeface="Arial Unicode MS"/>
              </a:rPr>
              <a:t>QUEM SOMOS </a:t>
            </a:r>
            <a: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Arial Unicode MS"/>
                <a:ea typeface="Arial Unicode MS"/>
                <a:cs typeface="Arial Unicode MS"/>
              </a:rPr>
              <a:t/>
            </a:r>
            <a:br>
              <a:rPr kumimoji="0" lang="pt-PT" altLang="pt-BR" sz="20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Arial Unicode MS"/>
                <a:ea typeface="Arial Unicode MS"/>
                <a:cs typeface="Arial Unicode MS"/>
              </a:rPr>
            </a:br>
            <a:endParaRPr kumimoji="0" lang="pt-PT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xmlns="" id="{0446A660-9DEF-4278-EE21-69ED5698C71C}"/>
              </a:ext>
            </a:extLst>
          </p:cNvPr>
          <p:cNvCxnSpPr>
            <a:cxnSpLocks/>
          </p:cNvCxnSpPr>
          <p:nvPr/>
        </p:nvCxnSpPr>
        <p:spPr>
          <a:xfrm>
            <a:off x="301838" y="958787"/>
            <a:ext cx="10795247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E334F021-7685-B957-CBB5-775C460F3118}"/>
              </a:ext>
            </a:extLst>
          </p:cNvPr>
          <p:cNvCxnSpPr>
            <a:cxnSpLocks/>
          </p:cNvCxnSpPr>
          <p:nvPr/>
        </p:nvCxnSpPr>
        <p:spPr>
          <a:xfrm>
            <a:off x="321073" y="3108665"/>
            <a:ext cx="10795247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461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8">
            <a:extLst>
              <a:ext uri="{FF2B5EF4-FFF2-40B4-BE49-F238E27FC236}">
                <a16:creationId xmlns:a16="http://schemas.microsoft.com/office/drawing/2014/main" xmlns="" id="{22AD545C-CCA5-ED5C-7BE7-D6F325E6D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42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41" name="officeArt object" descr="Imagem">
            <a:extLst>
              <a:ext uri="{FF2B5EF4-FFF2-40B4-BE49-F238E27FC236}">
                <a16:creationId xmlns:a16="http://schemas.microsoft.com/office/drawing/2014/main" xmlns="" id="{1E81EF8B-DFC2-00FC-E806-2BB426A4C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02"/>
          <a:stretch>
            <a:fillRect/>
          </a:stretch>
        </p:blipFill>
        <p:spPr bwMode="auto">
          <a:xfrm>
            <a:off x="0" y="928234"/>
            <a:ext cx="75565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4900F19C-3BEA-BFE0-AAC9-74CB92631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14" y="-280441"/>
            <a:ext cx="5600941" cy="1323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228528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BR" sz="66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Tw Cen MT" panose="020B0602020104020603" pitchFamily="34" charset="0"/>
                <a:cs typeface="Arial Unicode MS"/>
              </a:rPr>
              <a:t>A ABRASSE</a:t>
            </a:r>
            <a:endParaRPr kumimoji="0" lang="pt-PT" altLang="pt-BR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43" name="CaixaDeTexto 5">
            <a:extLst>
              <a:ext uri="{FF2B5EF4-FFF2-40B4-BE49-F238E27FC236}">
                <a16:creationId xmlns:a16="http://schemas.microsoft.com/office/drawing/2014/main" xmlns="" id="{F33FBBAB-F3AC-0B91-4803-4DD610E0212F}"/>
              </a:ext>
            </a:extLst>
          </p:cNvPr>
          <p:cNvGraphicFramePr/>
          <p:nvPr/>
        </p:nvGraphicFramePr>
        <p:xfrm>
          <a:off x="674271" y="1528561"/>
          <a:ext cx="10209320" cy="440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6753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A11B42-013A-0FCF-28EF-8491808BC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QUAL A INCIDÊNCIA?</a:t>
            </a:r>
          </a:p>
        </p:txBody>
      </p:sp>
    </p:spTree>
    <p:extLst>
      <p:ext uri="{BB962C8B-B14F-4D97-AF65-F5344CB8AC3E}">
        <p14:creationId xmlns:p14="http://schemas.microsoft.com/office/powerpoint/2010/main" val="4241058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fficeArt object" descr="Imagem 1">
            <a:extLst>
              <a:ext uri="{FF2B5EF4-FFF2-40B4-BE49-F238E27FC236}">
                <a16:creationId xmlns:a16="http://schemas.microsoft.com/office/drawing/2014/main" xmlns="" id="{FAAA6600-203F-546D-5700-50417BC21F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1" r="9091" b="22978"/>
          <a:stretch/>
        </p:blipFill>
        <p:spPr bwMode="auto">
          <a:xfrm>
            <a:off x="6463473" y="416090"/>
            <a:ext cx="5076514" cy="41373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" name="Rectangle 19">
            <a:extLst>
              <a:ext uri="{FF2B5EF4-FFF2-40B4-BE49-F238E27FC236}">
                <a16:creationId xmlns:a16="http://schemas.microsoft.com/office/drawing/2014/main" xmlns="" id="{A6BC7E42-FFA4-5ED5-8C04-E073C5574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83" y="-192024"/>
            <a:ext cx="5472146" cy="11247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4400" b="0" i="0" u="none" strike="noStrike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MIELOMENINGOCELE</a:t>
            </a:r>
            <a:endParaRPr kumimoji="0" lang="en-US" altLang="pt-BR" sz="3600" b="0" i="0" u="none" strike="noStrike" cap="none" normalizeH="0" baseline="0" dirty="0">
              <a:ln>
                <a:noFill/>
              </a:ln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975E5935-7A29-E3AC-9BEB-D36AE7F6CB78}"/>
              </a:ext>
            </a:extLst>
          </p:cNvPr>
          <p:cNvSpPr txBox="1"/>
          <p:nvPr/>
        </p:nvSpPr>
        <p:spPr>
          <a:xfrm>
            <a:off x="130002" y="958342"/>
            <a:ext cx="5724907" cy="37814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Brasil: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Acomete 2,42 a cada 10.000 nascimentos (</a:t>
            </a:r>
            <a:r>
              <a:rPr lang="pt-BR" sz="19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2023. Cechin, P., Gripp, P.A.G., </a:t>
            </a:r>
            <a:r>
              <a:rPr lang="pt-BR" sz="19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Hiroki</a:t>
            </a:r>
            <a:r>
              <a:rPr lang="pt-BR" sz="19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O.K., &amp; Fachin, C. G. (Ano de Publicação). </a:t>
            </a:r>
            <a:r>
              <a:rPr lang="pt-BR" sz="19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Prevalence</a:t>
            </a:r>
            <a:r>
              <a:rPr lang="pt-BR" sz="19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9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19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9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spina</a:t>
            </a:r>
            <a:r>
              <a:rPr lang="pt-BR" sz="19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9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bifida</a:t>
            </a:r>
            <a:r>
              <a:rPr lang="pt-BR" sz="19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pt-BR" sz="19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Brazil</a:t>
            </a:r>
            <a:r>
              <a:rPr lang="pt-BR" sz="19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19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pt-BR" sz="19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9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pt-BR" sz="19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9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pt-BR" sz="19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9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pt-BR" sz="19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9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BR" sz="19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9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region</a:t>
            </a:r>
            <a:r>
              <a:rPr lang="pt-BR" sz="19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with </a:t>
            </a:r>
            <a:r>
              <a:rPr lang="pt-BR" sz="19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gender-specific</a:t>
            </a:r>
            <a:r>
              <a:rPr lang="pt-BR" sz="19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9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differences</a:t>
            </a:r>
            <a:r>
              <a:rPr lang="pt-BR" sz="19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sz="19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Brazilian</a:t>
            </a:r>
            <a:r>
              <a:rPr lang="pt-BR" sz="19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Spina </a:t>
            </a:r>
            <a:r>
              <a:rPr lang="pt-BR" sz="19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Bifida</a:t>
            </a:r>
            <a:r>
              <a:rPr lang="pt-BR" sz="19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9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Association</a:t>
            </a:r>
            <a:r>
              <a:rPr lang="pt-BR" sz="19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(ABRASSE), Board </a:t>
            </a:r>
            <a:r>
              <a:rPr lang="pt-BR" sz="19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19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9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Directors</a:t>
            </a:r>
            <a:r>
              <a:rPr lang="pt-BR" sz="19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&amp; </a:t>
            </a:r>
            <a:r>
              <a:rPr lang="pt-BR" sz="19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Pediatric</a:t>
            </a:r>
            <a:r>
              <a:rPr lang="pt-BR" sz="19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9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Surgery</a:t>
            </a:r>
            <a:r>
              <a:rPr lang="pt-BR" sz="19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9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Department</a:t>
            </a:r>
            <a:r>
              <a:rPr lang="pt-BR" sz="19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, Federal </a:t>
            </a:r>
            <a:r>
              <a:rPr lang="pt-BR" sz="19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r>
              <a:rPr lang="pt-BR" sz="19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9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pt-BR" sz="19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Paraná., TABNET/SUS, Secretaria Nacional 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Pessoa com Deficiência – Ministério da Saúde)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média 750 bebês nascem ao ano no país com mielomeningocele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população estimada de indivíduos com mielomeningocele no país é de 39.240</a:t>
            </a:r>
          </a:p>
        </p:txBody>
      </p:sp>
    </p:spTree>
    <p:extLst>
      <p:ext uri="{BB962C8B-B14F-4D97-AF65-F5344CB8AC3E}">
        <p14:creationId xmlns:p14="http://schemas.microsoft.com/office/powerpoint/2010/main" val="365175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9">
            <a:extLst>
              <a:ext uri="{FF2B5EF4-FFF2-40B4-BE49-F238E27FC236}">
                <a16:creationId xmlns:a16="http://schemas.microsoft.com/office/drawing/2014/main" xmlns="" id="{A6BC7E42-FFA4-5ED5-8C04-E073C5574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43237"/>
            <a:ext cx="671363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altLang="pt-BR" sz="4400" dirty="0">
                <a:solidFill>
                  <a:srgbClr val="262626"/>
                </a:solidFill>
                <a:latin typeface="Tw Cen MT" panose="020B0602020104020603" pitchFamily="34" charset="0"/>
              </a:rPr>
              <a:t>ABRANGÊNCIA DA ABRASSE</a:t>
            </a:r>
            <a:endParaRPr kumimoji="0" lang="pt-PT" altLang="pt-B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officeArt object" descr="Imagem">
            <a:extLst>
              <a:ext uri="{FF2B5EF4-FFF2-40B4-BE49-F238E27FC236}">
                <a16:creationId xmlns:a16="http://schemas.microsoft.com/office/drawing/2014/main" xmlns="" id="{5BE661D9-F472-45FF-565E-0FEFD5684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02"/>
          <a:stretch>
            <a:fillRect/>
          </a:stretch>
        </p:blipFill>
        <p:spPr bwMode="auto">
          <a:xfrm>
            <a:off x="78059" y="529116"/>
            <a:ext cx="75565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90DD7887-23B2-1C52-A851-FE1DC44E6AD8}"/>
              </a:ext>
            </a:extLst>
          </p:cNvPr>
          <p:cNvSpPr txBox="1"/>
          <p:nvPr/>
        </p:nvSpPr>
        <p:spPr>
          <a:xfrm>
            <a:off x="188487" y="926691"/>
            <a:ext cx="11203619" cy="1118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800"/>
              </a:spcAft>
            </a:pPr>
            <a:r>
              <a:rPr lang="pt-PT" b="1" dirty="0">
                <a:solidFill>
                  <a:srgbClr val="4BCAAD"/>
                </a:solidFill>
                <a:effectLst/>
                <a:uFill>
                  <a:solidFill>
                    <a:srgbClr val="4BCAAD"/>
                  </a:solidFill>
                </a:uFill>
                <a:latin typeface="+mj-lt"/>
                <a:cs typeface="Arial" panose="020B0604020202020204" pitchFamily="34" charset="0"/>
              </a:rPr>
              <a:t>DISTRIBUIÇÃO GEOGRÁFICA</a:t>
            </a:r>
            <a:endParaRPr lang="pt-BR" b="1" dirty="0">
              <a:solidFill>
                <a:srgbClr val="4BCAAD"/>
              </a:solidFill>
              <a:effectLst/>
              <a:uFill>
                <a:solidFill>
                  <a:srgbClr val="4BCAAD"/>
                </a:solidFill>
              </a:uFill>
              <a:latin typeface="+mj-lt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r>
              <a:rPr lang="pt-PT" b="1" dirty="0">
                <a:solidFill>
                  <a:srgbClr val="2FA085"/>
                </a:solidFill>
                <a:effectLst/>
                <a:uFill>
                  <a:solidFill>
                    <a:srgbClr val="2FA085"/>
                  </a:solidFill>
                </a:uFill>
                <a:latin typeface="+mj-lt"/>
                <a:ea typeface="Tw Cen MT" panose="020B0602020104020603" pitchFamily="34" charset="0"/>
                <a:cs typeface="Arial" panose="020B0604020202020204" pitchFamily="34" charset="0"/>
              </a:rPr>
              <a:t> </a:t>
            </a:r>
            <a:r>
              <a:rPr lang="pt-BR" b="1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Tw Cen MT" panose="020B0602020104020603" pitchFamily="34" charset="0"/>
                <a:cs typeface="Arial" panose="020B0604020202020204" pitchFamily="34" charset="0"/>
              </a:rPr>
              <a:t>          </a:t>
            </a:r>
            <a:r>
              <a:rPr lang="pt-PT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A regi</a:t>
            </a:r>
            <a:r>
              <a:rPr lang="pt-PT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Arial Unicode MS"/>
                <a:cs typeface="Arial" panose="020B0604020202020204" pitchFamily="34" charset="0"/>
              </a:rPr>
              <a:t>ã</a:t>
            </a:r>
            <a:r>
              <a:rPr lang="pt-PT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o sudeste e nordeste concentram mais de 60% dos nossos associados. Em que pese o Paran</a:t>
            </a:r>
            <a:r>
              <a:rPr lang="pt-PT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Arial Unicode MS"/>
                <a:cs typeface="Arial" panose="020B0604020202020204" pitchFamily="34" charset="0"/>
              </a:rPr>
              <a:t>á </a:t>
            </a:r>
            <a:r>
              <a:rPr lang="pt-PT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possuir boa parte dos associados, por conta da atuação local, os demais estados da regi</a:t>
            </a:r>
            <a:r>
              <a:rPr lang="pt-PT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Arial Unicode MS"/>
                <a:cs typeface="Arial" panose="020B0604020202020204" pitchFamily="34" charset="0"/>
              </a:rPr>
              <a:t>ã</a:t>
            </a:r>
            <a:r>
              <a:rPr lang="pt-PT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o sul possuem uma concentra</a:t>
            </a:r>
            <a:r>
              <a:rPr lang="pt-PT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Arial Unicode MS"/>
                <a:cs typeface="Arial" panose="020B0604020202020204" pitchFamily="34" charset="0"/>
              </a:rPr>
              <a:t>çã</a:t>
            </a:r>
            <a:r>
              <a:rPr lang="pt-PT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o menor.</a:t>
            </a:r>
            <a:endParaRPr lang="pt-BR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j-lt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22CB13C9-D330-CC79-D00C-283A283B735A}"/>
              </a:ext>
            </a:extLst>
          </p:cNvPr>
          <p:cNvSpPr txBox="1"/>
          <p:nvPr/>
        </p:nvSpPr>
        <p:spPr>
          <a:xfrm>
            <a:off x="6713633" y="4135142"/>
            <a:ext cx="4678473" cy="1134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it-IT" sz="1600" b="1" kern="1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Arial Unicode MS"/>
                <a:cs typeface="Arial Unicode MS"/>
              </a:rPr>
              <a:t>Considerando a preval</a:t>
            </a:r>
            <a:r>
              <a:rPr lang="pt-BR" sz="1600" b="1" kern="1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Arial Unicode MS"/>
                <a:cs typeface="Arial Unicode MS"/>
              </a:rPr>
              <a:t>ê</a:t>
            </a:r>
            <a:r>
              <a:rPr lang="pt-PT" sz="1600" b="1" kern="1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Arial Unicode MS"/>
                <a:cs typeface="Arial Unicode MS"/>
              </a:rPr>
              <a:t>ncia de espinha b</a:t>
            </a:r>
            <a:r>
              <a:rPr lang="pt-BR" sz="1600" b="1" kern="1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Arial Unicode MS"/>
                <a:cs typeface="Arial Unicode MS"/>
              </a:rPr>
              <a:t>í</a:t>
            </a:r>
            <a:r>
              <a:rPr lang="pt-PT" sz="1600" b="1" kern="1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Arial Unicode MS"/>
                <a:cs typeface="Arial Unicode MS"/>
              </a:rPr>
              <a:t>fida, bem como a longevidade dos indiv</a:t>
            </a:r>
            <a:r>
              <a:rPr lang="pt-BR" sz="1600" b="1" kern="1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Arial Unicode MS"/>
                <a:cs typeface="Arial Unicode MS"/>
              </a:rPr>
              <a:t>í</a:t>
            </a:r>
            <a:r>
              <a:rPr lang="pt-PT" sz="1600" b="1" kern="1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Arial Unicode MS"/>
                <a:cs typeface="Arial Unicode MS"/>
              </a:rPr>
              <a:t>duos com espinha b</a:t>
            </a:r>
            <a:r>
              <a:rPr lang="pt-BR" sz="1600" b="1" kern="1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Arial Unicode MS"/>
                <a:cs typeface="Arial Unicode MS"/>
              </a:rPr>
              <a:t>í</a:t>
            </a:r>
            <a:r>
              <a:rPr lang="pt-PT" sz="1600" b="1" kern="1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Arial Unicode MS"/>
                <a:cs typeface="Arial Unicode MS"/>
              </a:rPr>
              <a:t>fida, estimamos que existam hoje 39.240 indiv</a:t>
            </a:r>
            <a:r>
              <a:rPr lang="pt-BR" sz="1600" b="1" kern="1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Arial Unicode MS"/>
                <a:cs typeface="Arial Unicode MS"/>
              </a:rPr>
              <a:t>í</a:t>
            </a:r>
            <a:r>
              <a:rPr lang="pt-PT" sz="1600" b="1" kern="1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Arial Unicode MS"/>
                <a:cs typeface="Arial Unicode MS"/>
              </a:rPr>
              <a:t>duos com espinha b</a:t>
            </a:r>
            <a:r>
              <a:rPr lang="pt-BR" sz="1600" b="1" kern="1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Arial Unicode MS"/>
                <a:cs typeface="Arial Unicode MS"/>
              </a:rPr>
              <a:t>í</a:t>
            </a:r>
            <a:r>
              <a:rPr lang="it-IT" sz="1600" b="1" kern="1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Arial Unicode MS"/>
                <a:cs typeface="Arial Unicode MS"/>
              </a:rPr>
              <a:t>fida no pa</a:t>
            </a:r>
            <a:r>
              <a:rPr lang="pt-BR" sz="1600" b="1" kern="1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Arial Unicode MS"/>
                <a:cs typeface="Arial Unicode MS"/>
              </a:rPr>
              <a:t>í</a:t>
            </a:r>
            <a:r>
              <a:rPr lang="pt-PT" sz="1600" b="1" kern="1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j-lt"/>
                <a:ea typeface="Arial Unicode MS"/>
                <a:cs typeface="Arial Unicode MS"/>
              </a:rPr>
              <a:t>s</a:t>
            </a:r>
            <a:r>
              <a:rPr lang="pt-PT" sz="1600" b="1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j-lt"/>
                <a:ea typeface="Arial Unicode MS"/>
                <a:cs typeface="Arial Unicode MS"/>
              </a:rPr>
              <a:t>.</a:t>
            </a:r>
            <a:endParaRPr lang="pt-BR" sz="1600" b="1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j-lt"/>
              <a:ea typeface="Arial Unicode MS"/>
              <a:cs typeface="Arial Unicode M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0C14714-E390-4AE9-3CBA-C20282102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94" y="2231815"/>
            <a:ext cx="5787606" cy="453772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A897AFA-1D0B-C12C-704D-E93A3BB87A4A}"/>
              </a:ext>
            </a:extLst>
          </p:cNvPr>
          <p:cNvSpPr txBox="1"/>
          <p:nvPr/>
        </p:nvSpPr>
        <p:spPr>
          <a:xfrm>
            <a:off x="6574972" y="2606161"/>
            <a:ext cx="4817134" cy="126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Atende 3.896 indivíduos de alguma forma afetados pela Espinha Bífida em todo o estado todos os estados, 1.481 dos quais, têm a forma mais grave da condição, a </a:t>
            </a:r>
            <a:r>
              <a:rPr lang="pt-B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mielomeningocele</a:t>
            </a: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7569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9">
            <a:extLst>
              <a:ext uri="{FF2B5EF4-FFF2-40B4-BE49-F238E27FC236}">
                <a16:creationId xmlns:a16="http://schemas.microsoft.com/office/drawing/2014/main" xmlns="" id="{A6BC7E42-FFA4-5ED5-8C04-E073C5574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50905"/>
            <a:ext cx="41154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PT" altLang="pt-BR" sz="3200" dirty="0">
                <a:solidFill>
                  <a:srgbClr val="262626"/>
                </a:solidFill>
                <a:latin typeface="Tw Cen MT" panose="020B0602020104020603" pitchFamily="34" charset="0"/>
              </a:rPr>
              <a:t>ATUAÇÃO DA ABRASSE</a:t>
            </a:r>
            <a:endParaRPr kumimoji="0" lang="pt-PT" altLang="pt-B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officeArt object" descr="Imagem">
            <a:extLst>
              <a:ext uri="{FF2B5EF4-FFF2-40B4-BE49-F238E27FC236}">
                <a16:creationId xmlns:a16="http://schemas.microsoft.com/office/drawing/2014/main" xmlns="" id="{5BE661D9-F472-45FF-565E-0FEFD5684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02"/>
          <a:stretch>
            <a:fillRect/>
          </a:stretch>
        </p:blipFill>
        <p:spPr bwMode="auto">
          <a:xfrm>
            <a:off x="0" y="441537"/>
            <a:ext cx="75565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8E8014F8-26CA-B8DF-6EC2-974A89623F2C}"/>
              </a:ext>
            </a:extLst>
          </p:cNvPr>
          <p:cNvSpPr txBox="1"/>
          <p:nvPr/>
        </p:nvSpPr>
        <p:spPr>
          <a:xfrm>
            <a:off x="461640" y="678424"/>
            <a:ext cx="6125592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1500" dirty="0">
                <a:effectLst/>
                <a:latin typeface="+mj-lt"/>
                <a:ea typeface="Arial Unicode MS"/>
                <a:cs typeface="Arial" panose="020B0604020202020204" pitchFamily="34" charset="0"/>
              </a:rPr>
              <a:t>Grupos de Acolhimento, Integração e Orientação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1500" dirty="0">
                <a:latin typeface="+mj-lt"/>
                <a:ea typeface="Arial Unicode MS"/>
                <a:cs typeface="Arial" panose="020B0604020202020204" pitchFamily="34" charset="0"/>
              </a:rPr>
              <a:t>Líderes Regionais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1500" dirty="0">
                <a:latin typeface="+mj-lt"/>
                <a:ea typeface="Arial Unicode MS"/>
                <a:cs typeface="Arial" panose="020B0604020202020204" pitchFamily="34" charset="0"/>
              </a:rPr>
              <a:t>Ações e Campanhas de conscientização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PT" sz="1500" dirty="0">
                <a:effectLst/>
                <a:latin typeface="+mj-lt"/>
                <a:ea typeface="Arial Unicode MS"/>
                <a:cs typeface="Arial" panose="020B0604020202020204" pitchFamily="34" charset="0"/>
              </a:rPr>
              <a:t>ABRASSE nas redes sociais (@</a:t>
            </a:r>
            <a:r>
              <a:rPr lang="pt-PT" sz="1500" dirty="0" err="1">
                <a:effectLst/>
                <a:latin typeface="+mj-lt"/>
                <a:ea typeface="Arial Unicode MS"/>
                <a:cs typeface="Arial" panose="020B0604020202020204" pitchFamily="34" charset="0"/>
              </a:rPr>
              <a:t>mielomeningocele.oficial</a:t>
            </a:r>
            <a:r>
              <a:rPr lang="pt-PT" sz="1500" dirty="0">
                <a:effectLst/>
                <a:latin typeface="+mj-lt"/>
                <a:ea typeface="Arial Unicode MS"/>
                <a:cs typeface="Arial" panose="020B0604020202020204" pitchFamily="34" charset="0"/>
              </a:rPr>
              <a:t>)</a:t>
            </a:r>
          </a:p>
          <a:p>
            <a:endParaRPr lang="pt-PT" sz="1500" dirty="0">
              <a:effectLst/>
              <a:latin typeface="+mj-lt"/>
              <a:ea typeface="Arial Unicode MS"/>
            </a:endParaRPr>
          </a:p>
        </p:txBody>
      </p:sp>
      <p:pic>
        <p:nvPicPr>
          <p:cNvPr id="8" name="officeArt object" descr="Imagem 30">
            <a:extLst>
              <a:ext uri="{FF2B5EF4-FFF2-40B4-BE49-F238E27FC236}">
                <a16:creationId xmlns:a16="http://schemas.microsoft.com/office/drawing/2014/main" xmlns="" id="{94F5B27F-5C7A-B6A7-D717-F873CDA69CD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149053" y="2914650"/>
            <a:ext cx="2737397" cy="332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fficeArt object" descr="Imagem 16">
            <a:extLst>
              <a:ext uri="{FF2B5EF4-FFF2-40B4-BE49-F238E27FC236}">
                <a16:creationId xmlns:a16="http://schemas.microsoft.com/office/drawing/2014/main" xmlns="" id="{213E420F-F3D0-EBB4-2C7C-AC4EBE5B593D}"/>
              </a:ext>
            </a:extLst>
          </p:cNvPr>
          <p:cNvPicPr/>
          <p:nvPr/>
        </p:nvPicPr>
        <p:blipFill rotWithShape="1">
          <a:blip r:embed="rId4"/>
          <a:srcRect b="13184"/>
          <a:stretch/>
        </p:blipFill>
        <p:spPr>
          <a:xfrm>
            <a:off x="8758039" y="1643815"/>
            <a:ext cx="3376612" cy="309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fficeArt object" descr="Imagem 3">
            <a:extLst>
              <a:ext uri="{FF2B5EF4-FFF2-40B4-BE49-F238E27FC236}">
                <a16:creationId xmlns:a16="http://schemas.microsoft.com/office/drawing/2014/main" xmlns="" id="{C873F60E-3BA2-ED6E-6B2C-448381A2965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36354" y="2506758"/>
            <a:ext cx="2895382" cy="3672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73A4F58F-ABE1-9C33-43C2-85172564DC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9707" y="1736478"/>
            <a:ext cx="2505075" cy="444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365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59D52B4-E180-46A2-C783-F6299D093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6EF4F09B-7C11-2BE5-7EA4-7AF3BCFE36D3}"/>
              </a:ext>
            </a:extLst>
          </p:cNvPr>
          <p:cNvSpPr txBox="1"/>
          <p:nvPr/>
        </p:nvSpPr>
        <p:spPr>
          <a:xfrm>
            <a:off x="562061" y="335560"/>
            <a:ext cx="11199303" cy="3790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Acesso à cirurgia intrauterina </a:t>
            </a:r>
            <a:endParaRPr lang="pt-BR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acordo com pesquisa realizada pela ABRASSE, junto a seus associados, entre os anos de </a:t>
            </a:r>
            <a:r>
              <a:rPr lang="pt-BR" sz="2000" b="1" u="sng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2010 e 2018</a:t>
            </a:r>
            <a:r>
              <a:rPr lang="pt-BR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em média, apenas </a:t>
            </a:r>
            <a:r>
              <a:rPr lang="pt-BR" sz="2000" b="1" u="sng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12%</a:t>
            </a:r>
            <a:r>
              <a:rPr lang="pt-BR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das crianças paranaenses diagnosticadas com mielomeningocele tiveram acesso à cirurgia intrauterina.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partir de 2019, quando a ABRASSE intensificou suas ações para viabilização da disponibilidade da cirurgia intrauterina, em média, 72% dos assistidos passaram a ter acesso ao procedimento. Em </a:t>
            </a:r>
            <a:r>
              <a:rPr lang="pt-BR" sz="2000" b="1" u="sng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 e 2024 </a:t>
            </a:r>
            <a:r>
              <a:rPr lang="pt-BR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 número sobe para </a:t>
            </a:r>
            <a:r>
              <a:rPr lang="pt-BR" sz="2000" b="1" u="sng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85%.</a:t>
            </a:r>
            <a:endParaRPr lang="pt-BR" sz="1800" b="1" u="sng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704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59D52B4-E180-46A2-C783-F6299D093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6EF4F09B-7C11-2BE5-7EA4-7AF3BCFE36D3}"/>
              </a:ext>
            </a:extLst>
          </p:cNvPr>
          <p:cNvSpPr txBox="1"/>
          <p:nvPr/>
        </p:nvSpPr>
        <p:spPr>
          <a:xfrm>
            <a:off x="562061" y="335560"/>
            <a:ext cx="11199303" cy="1173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Acesso à cirurgia intrauterina</a:t>
            </a:r>
            <a:endParaRPr lang="pt-BR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8D40868B-9272-AF4E-E843-6EDDE43F2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37" y="2287281"/>
            <a:ext cx="3134966" cy="262753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058973C7-9DB7-1BED-9CA1-1623DF29D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7640" y="2349845"/>
            <a:ext cx="3060319" cy="256496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9C9A8CD0-7893-330A-8926-18F95AAF5E7B}"/>
              </a:ext>
            </a:extLst>
          </p:cNvPr>
          <p:cNvSpPr txBox="1"/>
          <p:nvPr/>
        </p:nvSpPr>
        <p:spPr>
          <a:xfrm>
            <a:off x="430635" y="774308"/>
            <a:ext cx="10028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13% das gestantes brasileiras tiveram acesso à cirurgia intrauterina antes de 2019</a:t>
            </a:r>
          </a:p>
          <a:p>
            <a:r>
              <a:rPr lang="pt-BR" sz="2000" dirty="0">
                <a:solidFill>
                  <a:schemeClr val="bg1"/>
                </a:solidFill>
              </a:rPr>
              <a:t>46% das gestantes brasileiras tiveram acesso à cirurgia intrauterina após 2019</a:t>
            </a:r>
          </a:p>
          <a:p>
            <a:r>
              <a:rPr lang="pt-BR" sz="2000" dirty="0">
                <a:solidFill>
                  <a:schemeClr val="bg1"/>
                </a:solidFill>
              </a:rPr>
              <a:t>72% das gestantes paranaenses tiveram acesso à cirurgia intrauterina após 2019, nos anos de 2023 e 2024 esse número sobe para 85%.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EC21BE43-FABB-447D-73E3-068E441E26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9296" y="2373172"/>
            <a:ext cx="3060319" cy="256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488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</TotalTime>
  <Words>780</Words>
  <Application>Microsoft Office PowerPoint</Application>
  <PresentationFormat>Widescreen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6" baseType="lpstr">
      <vt:lpstr>Arial Unicode MS</vt:lpstr>
      <vt:lpstr>Arial</vt:lpstr>
      <vt:lpstr>Calibri</vt:lpstr>
      <vt:lpstr>Calibri Light</vt:lpstr>
      <vt:lpstr>Montserrat Black</vt:lpstr>
      <vt:lpstr>Times New Roman</vt:lpstr>
      <vt:lpstr>Tw Cen MT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QUAL A INCIDÊNCIA?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</dc:creator>
  <cp:lastModifiedBy>Ivan Cerqueira Filho</cp:lastModifiedBy>
  <cp:revision>16</cp:revision>
  <dcterms:created xsi:type="dcterms:W3CDTF">2023-10-13T18:47:23Z</dcterms:created>
  <dcterms:modified xsi:type="dcterms:W3CDTF">2024-04-19T11:29:28Z</dcterms:modified>
</cp:coreProperties>
</file>