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2" r:id="rId1"/>
  </p:sldMasterIdLst>
  <p:notesMasterIdLst>
    <p:notesMasterId r:id="rId25"/>
  </p:notesMasterIdLst>
  <p:sldIdLst>
    <p:sldId id="256" r:id="rId2"/>
    <p:sldId id="289" r:id="rId3"/>
    <p:sldId id="291" r:id="rId4"/>
    <p:sldId id="290" r:id="rId5"/>
    <p:sldId id="257" r:id="rId6"/>
    <p:sldId id="258" r:id="rId7"/>
    <p:sldId id="259" r:id="rId8"/>
    <p:sldId id="281" r:id="rId9"/>
    <p:sldId id="261" r:id="rId10"/>
    <p:sldId id="260" r:id="rId11"/>
    <p:sldId id="262" r:id="rId12"/>
    <p:sldId id="263" r:id="rId13"/>
    <p:sldId id="266" r:id="rId14"/>
    <p:sldId id="265" r:id="rId15"/>
    <p:sldId id="267" r:id="rId16"/>
    <p:sldId id="283" r:id="rId17"/>
    <p:sldId id="268" r:id="rId18"/>
    <p:sldId id="269" r:id="rId19"/>
    <p:sldId id="278" r:id="rId20"/>
    <p:sldId id="285" r:id="rId21"/>
    <p:sldId id="284" r:id="rId22"/>
    <p:sldId id="287" r:id="rId23"/>
    <p:sldId id="288" r:id="rId2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e Zioli Fernandes - MPS" initials="AZF-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36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1" autoAdjust="0"/>
  </p:normalViewPr>
  <p:slideViewPr>
    <p:cSldViewPr>
      <p:cViewPr varScale="1">
        <p:scale>
          <a:sx n="62" d="100"/>
          <a:sy n="62" d="100"/>
        </p:scale>
        <p:origin x="-13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25" b="0" i="0" u="none" strike="noStrike" baseline="0">
                <a:solidFill>
                  <a:srgbClr val="000000"/>
                </a:solidFill>
                <a:latin typeface="+mn-lt"/>
                <a:ea typeface="Arial"/>
                <a:cs typeface="Arial"/>
              </a:defRPr>
            </a:pPr>
            <a:r>
              <a:rPr lang="pt-BR" sz="1400" b="1" i="0" u="none" strike="noStrike" baseline="0" dirty="0">
                <a:solidFill>
                  <a:srgbClr val="000000"/>
                </a:solidFill>
                <a:latin typeface="Garamond" pitchFamily="18" charset="0"/>
                <a:cs typeface="Arial"/>
              </a:rPr>
              <a:t>Evolução do Superávit da Seguridade Social - 2008 a 2015*                                          </a:t>
            </a:r>
            <a:r>
              <a:rPr lang="pt-BR" sz="1100" b="0" i="0" u="none" strike="noStrike" baseline="0" dirty="0">
                <a:solidFill>
                  <a:srgbClr val="000000"/>
                </a:solidFill>
                <a:latin typeface="Garamond" pitchFamily="18" charset="0"/>
                <a:cs typeface="Arial"/>
              </a:rPr>
              <a:t>(em R$ bilhões corrente</a:t>
            </a:r>
          </a:p>
        </c:rich>
      </c:tx>
      <c:layout>
        <c:manualLayout>
          <c:xMode val="edge"/>
          <c:yMode val="edge"/>
          <c:x val="0.16685316042991924"/>
          <c:y val="3.2860024099886337E-2"/>
        </c:manualLayout>
      </c:layout>
      <c:overlay val="0"/>
      <c:spPr>
        <a:noFill/>
        <a:ln w="25400">
          <a:noFill/>
        </a:ln>
      </c:spPr>
    </c:title>
    <c:autoTitleDeleted val="0"/>
    <c:plotArea>
      <c:layout>
        <c:manualLayout>
          <c:layoutTarget val="inner"/>
          <c:xMode val="edge"/>
          <c:yMode val="edge"/>
          <c:x val="8.4488959745565029E-2"/>
          <c:y val="0.21750783579237076"/>
          <c:w val="0.87218258581655717"/>
          <c:h val="0.54202634864816668"/>
        </c:manualLayout>
      </c:layout>
      <c:lineChart>
        <c:grouping val="standard"/>
        <c:varyColors val="0"/>
        <c:ser>
          <c:idx val="1"/>
          <c:order val="0"/>
          <c:tx>
            <c:v>Receitas menos despesas da Seguridade Social</c:v>
          </c:tx>
          <c:spPr>
            <a:ln w="12700">
              <a:solidFill>
                <a:srgbClr val="000000"/>
              </a:solidFill>
              <a:prstDash val="solid"/>
            </a:ln>
          </c:spPr>
          <c:marker>
            <c:symbol val="none"/>
          </c:marker>
          <c:dLbls>
            <c:dLbl>
              <c:idx val="3"/>
              <c:layout>
                <c:manualLayout>
                  <c:x val="-1.5944195316392636E-2"/>
                  <c:y val="-2.8571428571428557E-2"/>
                </c:manualLayout>
              </c:layout>
              <c:spPr>
                <a:noFill/>
                <a:ln w="25400">
                  <a:noFill/>
                </a:ln>
              </c:spPr>
              <c:txPr>
                <a:bodyPr wrap="square" lIns="38100" tIns="19050" rIns="38100" bIns="19050" anchor="ctr">
                  <a:spAutoFit/>
                </a:bodyPr>
                <a:lstStyle/>
                <a:p>
                  <a:pPr>
                    <a:defRPr/>
                  </a:pPr>
                  <a:endParaRPr lang="pt-BR"/>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2F2-41C7-8760-4F265C698990}"/>
                </c:ext>
              </c:extLst>
            </c:dLbl>
            <c:dLbl>
              <c:idx val="4"/>
              <c:layout>
                <c:manualLayout>
                  <c:x val="-1.9930244145490781E-3"/>
                  <c:y val="-2.222222222222224E-2"/>
                </c:manualLayout>
              </c:layout>
              <c:spPr>
                <a:noFill/>
                <a:ln w="25400">
                  <a:noFill/>
                </a:ln>
              </c:spPr>
              <c:txPr>
                <a:bodyPr wrap="square" lIns="38100" tIns="19050" rIns="38100" bIns="19050" anchor="ctr">
                  <a:spAutoFit/>
                </a:bodyPr>
                <a:lstStyle/>
                <a:p>
                  <a:pPr>
                    <a:defRPr/>
                  </a:pPr>
                  <a:endParaRPr lang="pt-BR"/>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2F2-41C7-8760-4F265C698990}"/>
                </c:ext>
              </c:extLst>
            </c:dLbl>
            <c:dLbl>
              <c:idx val="7"/>
              <c:layout/>
              <c:tx>
                <c:rich>
                  <a:bodyPr wrap="square" lIns="38100" tIns="19050" rIns="38100" bIns="19050" anchor="ctr">
                    <a:spAutoFit/>
                  </a:bodyPr>
                  <a:lstStyle/>
                  <a:p>
                    <a:pPr>
                      <a:defRPr/>
                    </a:pPr>
                    <a:r>
                      <a:rPr lang="en-US" dirty="0" smtClean="0"/>
                      <a:t>11,2</a:t>
                    </a:r>
                    <a:endParaRPr lang="en-US" dirty="0"/>
                  </a:p>
                </c:rich>
              </c:tx>
              <c:spPr>
                <a:solidFill>
                  <a:srgbClr val="FFFF00"/>
                </a:solidFill>
                <a:ln w="25400">
                  <a:noFill/>
                </a:ln>
              </c:spPr>
              <c:showLegendKey val="0"/>
              <c:showVal val="1"/>
              <c:showCatName val="0"/>
              <c:showSerName val="0"/>
              <c:showPercent val="0"/>
              <c:showBubbleSize val="0"/>
            </c:dLbl>
            <c:spPr>
              <a:noFill/>
              <a:ln w="25400">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'G1'!$A$5:$A$12</c:f>
              <c:numCache>
                <c:formatCode>General</c:formatCode>
                <c:ptCount val="8"/>
                <c:pt idx="0">
                  <c:v>2008</c:v>
                </c:pt>
                <c:pt idx="1">
                  <c:v>2009</c:v>
                </c:pt>
                <c:pt idx="2">
                  <c:v>2010</c:v>
                </c:pt>
                <c:pt idx="3">
                  <c:v>2011</c:v>
                </c:pt>
                <c:pt idx="4">
                  <c:v>2012</c:v>
                </c:pt>
                <c:pt idx="5">
                  <c:v>2013</c:v>
                </c:pt>
                <c:pt idx="6">
                  <c:v>2014</c:v>
                </c:pt>
                <c:pt idx="7">
                  <c:v>2015</c:v>
                </c:pt>
              </c:numCache>
            </c:numRef>
          </c:cat>
          <c:val>
            <c:numRef>
              <c:f>'G1'!$B$5:$B$12</c:f>
              <c:numCache>
                <c:formatCode>0.0</c:formatCode>
                <c:ptCount val="8"/>
                <c:pt idx="0">
                  <c:v>63.2</c:v>
                </c:pt>
                <c:pt idx="1">
                  <c:v>32.659999999999997</c:v>
                </c:pt>
                <c:pt idx="2">
                  <c:v>53.83</c:v>
                </c:pt>
                <c:pt idx="3">
                  <c:v>75.760000000000005</c:v>
                </c:pt>
                <c:pt idx="4">
                  <c:v>82.69</c:v>
                </c:pt>
                <c:pt idx="5">
                  <c:v>76.239999999999995</c:v>
                </c:pt>
                <c:pt idx="6">
                  <c:v>53.9</c:v>
                </c:pt>
                <c:pt idx="7">
                  <c:v>23.948</c:v>
                </c:pt>
              </c:numCache>
            </c:numRef>
          </c:val>
          <c:smooth val="0"/>
          <c:extLst xmlns:c16r2="http://schemas.microsoft.com/office/drawing/2015/06/chart">
            <c:ext xmlns:c16="http://schemas.microsoft.com/office/drawing/2014/chart" uri="{C3380CC4-5D6E-409C-BE32-E72D297353CC}">
              <c16:uniqueId val="{00000003-52F2-41C7-8760-4F265C698990}"/>
            </c:ext>
          </c:extLst>
        </c:ser>
        <c:dLbls>
          <c:showLegendKey val="0"/>
          <c:showVal val="0"/>
          <c:showCatName val="0"/>
          <c:showSerName val="0"/>
          <c:showPercent val="0"/>
          <c:showBubbleSize val="0"/>
        </c:dLbls>
        <c:marker val="1"/>
        <c:smooth val="0"/>
        <c:axId val="130616320"/>
        <c:axId val="130650880"/>
      </c:lineChart>
      <c:catAx>
        <c:axId val="13061632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1125" b="0" i="0" u="none" strike="noStrike" baseline="0">
                <a:solidFill>
                  <a:srgbClr val="000000"/>
                </a:solidFill>
                <a:latin typeface="Arial"/>
                <a:ea typeface="Arial"/>
                <a:cs typeface="Arial"/>
              </a:defRPr>
            </a:pPr>
            <a:endParaRPr lang="pt-BR"/>
          </a:p>
        </c:txPr>
        <c:crossAx val="130650880"/>
        <c:crosses val="autoZero"/>
        <c:auto val="1"/>
        <c:lblAlgn val="ctr"/>
        <c:lblOffset val="100"/>
        <c:noMultiLvlLbl val="0"/>
      </c:catAx>
      <c:valAx>
        <c:axId val="130650880"/>
        <c:scaling>
          <c:orientation val="minMax"/>
        </c:scaling>
        <c:delete val="0"/>
        <c:axPos val="l"/>
        <c:majorGridlines>
          <c:spPr>
            <a:ln w="3175">
              <a:solidFill>
                <a:schemeClr val="bg1">
                  <a:lumMod val="95000"/>
                </a:schemeClr>
              </a:solidFill>
              <a:prstDash val="solid"/>
            </a:ln>
          </c:spPr>
        </c:majorGridlines>
        <c:numFmt formatCode="0.0" sourceLinked="1"/>
        <c:majorTickMark val="out"/>
        <c:minorTickMark val="none"/>
        <c:tickLblPos val="nextTo"/>
        <c:spPr>
          <a:ln w="3175">
            <a:solidFill>
              <a:srgbClr val="000000"/>
            </a:solidFill>
            <a:prstDash val="solid"/>
          </a:ln>
        </c:spPr>
        <c:txPr>
          <a:bodyPr rot="0" vert="horz"/>
          <a:lstStyle/>
          <a:p>
            <a:pPr>
              <a:defRPr sz="1125" b="0" i="0" u="none" strike="noStrike" baseline="0">
                <a:solidFill>
                  <a:srgbClr val="000000"/>
                </a:solidFill>
                <a:latin typeface="Arial"/>
                <a:ea typeface="Arial"/>
                <a:cs typeface="Arial"/>
              </a:defRPr>
            </a:pPr>
            <a:endParaRPr lang="pt-BR"/>
          </a:p>
        </c:txPr>
        <c:crossAx val="130616320"/>
        <c:crosses val="autoZero"/>
        <c:crossBetween val="between"/>
      </c:valAx>
      <c:spPr>
        <a:noFill/>
        <a:ln w="25400">
          <a:noFill/>
        </a:ln>
      </c:spPr>
    </c:plotArea>
    <c:legend>
      <c:legendPos val="b"/>
      <c:legendEntry>
        <c:idx val="0"/>
        <c:txPr>
          <a:bodyPr/>
          <a:lstStyle/>
          <a:p>
            <a:pPr>
              <a:defRPr sz="1100" b="0" i="0" u="none" strike="noStrike" baseline="0">
                <a:solidFill>
                  <a:srgbClr val="000000"/>
                </a:solidFill>
                <a:latin typeface="Garamond" pitchFamily="18" charset="0"/>
                <a:ea typeface="Arial"/>
                <a:cs typeface="Arial"/>
              </a:defRPr>
            </a:pPr>
            <a:endParaRPr lang="pt-BR"/>
          </a:p>
        </c:txPr>
      </c:legendEntry>
      <c:layout>
        <c:manualLayout>
          <c:xMode val="edge"/>
          <c:yMode val="edge"/>
          <c:x val="0.29819568518060824"/>
          <c:y val="0.64257842769653828"/>
          <c:w val="0.53225678628736395"/>
          <c:h val="5.135608048993881E-2"/>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mn-lt"/>
              <a:ea typeface="Arial"/>
              <a:cs typeface="Arial"/>
            </a:defRPr>
          </a:pPr>
          <a:endParaRPr lang="pt-BR"/>
        </a:p>
      </c:txPr>
    </c:legend>
    <c:plotVisOnly val="1"/>
    <c:dispBlanksAs val="gap"/>
    <c:showDLblsOverMax val="0"/>
  </c:chart>
  <c:spPr>
    <a:solidFill>
      <a:srgbClr val="FFFFFF"/>
    </a:solidFill>
    <a:ln w="9525">
      <a:noFill/>
    </a:ln>
  </c:spPr>
  <c:txPr>
    <a:bodyPr/>
    <a:lstStyle/>
    <a:p>
      <a:pPr>
        <a:defRPr sz="1125" b="0" i="0" u="none" strike="noStrike" baseline="0">
          <a:solidFill>
            <a:srgbClr val="000000"/>
          </a:solidFill>
          <a:latin typeface="Arial"/>
          <a:ea typeface="Arial"/>
          <a:cs typeface="Arial"/>
        </a:defRPr>
      </a:pPr>
      <a:endParaRPr lang="pt-B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0.02009</cdr:x>
      <cdr:y>0.84007</cdr:y>
    </cdr:from>
    <cdr:to>
      <cdr:x>0.39876</cdr:x>
      <cdr:y>0.89128</cdr:y>
    </cdr:to>
    <cdr:sp macro="" textlink="">
      <cdr:nvSpPr>
        <cdr:cNvPr id="2" name="CaixaDeTexto 1"/>
        <cdr:cNvSpPr txBox="1"/>
      </cdr:nvSpPr>
      <cdr:spPr>
        <a:xfrm xmlns:a="http://schemas.openxmlformats.org/drawingml/2006/main">
          <a:off x="123837" y="3360708"/>
          <a:ext cx="2333621" cy="20486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t-BR" sz="1000" dirty="0">
              <a:latin typeface="Garamond" pitchFamily="18" charset="0"/>
            </a:rPr>
            <a:t>Fonte: MPS e SIAFI </a:t>
          </a:r>
          <a:r>
            <a:rPr lang="pt-BR" sz="1000" i="1" dirty="0">
              <a:latin typeface="Garamond" pitchFamily="18" charset="0"/>
            </a:rPr>
            <a:t>in</a:t>
          </a:r>
          <a:r>
            <a:rPr lang="pt-BR" sz="1000" dirty="0">
              <a:latin typeface="Garamond" pitchFamily="18" charset="0"/>
            </a:rPr>
            <a:t> ANFIP (Análise da Seguridade Social 2014</a:t>
          </a:r>
          <a:r>
            <a:rPr lang="pt-BR" sz="1000" baseline="0" dirty="0">
              <a:latin typeface="Garamond" pitchFamily="18" charset="0"/>
            </a:rPr>
            <a:t> e Análise da Seguridade Social </a:t>
          </a:r>
          <a:r>
            <a:rPr lang="pt-BR" sz="1000" baseline="0" dirty="0" smtClean="0">
              <a:latin typeface="Garamond" pitchFamily="18" charset="0"/>
            </a:rPr>
            <a:t>2015 </a:t>
          </a:r>
          <a:r>
            <a:rPr lang="pt-BR" sz="1000" baseline="0" dirty="0">
              <a:latin typeface="Garamond" pitchFamily="18" charset="0"/>
            </a:rPr>
            <a:t>- Tabelas)</a:t>
          </a:r>
          <a:endParaRPr lang="pt-BR" sz="1000" dirty="0">
            <a:latin typeface="Garamond"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2343FE-4BBA-4CC0-AC4C-D011FE920D45}" type="datetimeFigureOut">
              <a:rPr lang="pt-BR" smtClean="0"/>
              <a:t>05/12/2016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E61AAB-6F0F-41F7-9F16-E28F2D286889}" type="slidenum">
              <a:rPr lang="pt-BR" smtClean="0"/>
              <a:t>‹nº›</a:t>
            </a:fld>
            <a:endParaRPr lang="pt-BR"/>
          </a:p>
        </p:txBody>
      </p:sp>
    </p:spTree>
    <p:extLst>
      <p:ext uri="{BB962C8B-B14F-4D97-AF65-F5344CB8AC3E}">
        <p14:creationId xmlns:p14="http://schemas.microsoft.com/office/powerpoint/2010/main" val="158240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3FE61AAB-6F0F-41F7-9F16-E28F2D286889}" type="slidenum">
              <a:rPr lang="pt-BR" smtClean="0"/>
              <a:t>1</a:t>
            </a:fld>
            <a:endParaRPr lang="pt-BR"/>
          </a:p>
        </p:txBody>
      </p:sp>
    </p:spTree>
    <p:extLst>
      <p:ext uri="{BB962C8B-B14F-4D97-AF65-F5344CB8AC3E}">
        <p14:creationId xmlns:p14="http://schemas.microsoft.com/office/powerpoint/2010/main" val="3725959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ço Reservado para Imagem de Slide 1"/>
          <p:cNvSpPr>
            <a:spLocks noGrp="1" noRot="1" noChangeAspect="1"/>
          </p:cNvSpPr>
          <p:nvPr>
            <p:ph type="sldImg"/>
          </p:nvPr>
        </p:nvSpPr>
        <p:spPr bwMode="auto">
          <a:noFill/>
          <a:ln>
            <a:solidFill>
              <a:srgbClr val="000000"/>
            </a:solidFill>
            <a:miter lim="800000"/>
            <a:headEnd/>
            <a:tailEnd/>
          </a:ln>
        </p:spPr>
      </p:sp>
      <p:sp>
        <p:nvSpPr>
          <p:cNvPr id="19458"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a:t>Policiais: lei complementar 144/2014 ; Professores: Lei 8.112/90; Aposentadoria especial: Art. 57 da Lei 9.032/95</a:t>
            </a:r>
          </a:p>
        </p:txBody>
      </p:sp>
      <p:sp>
        <p:nvSpPr>
          <p:cNvPr id="19459"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36EF8B-8B8C-4820-9273-FEEB0200F045}" type="slidenum">
              <a:rPr lang="pt-BR">
                <a:cs typeface="Arial" charset="0"/>
              </a:rPr>
              <a:pPr fontAlgn="base">
                <a:spcBef>
                  <a:spcPct val="0"/>
                </a:spcBef>
                <a:spcAft>
                  <a:spcPct val="0"/>
                </a:spcAft>
                <a:defRPr/>
              </a:pPr>
              <a:t>8</a:t>
            </a:fld>
            <a:endParaRPr lang="pt-BR">
              <a:cs typeface="Arial" charset="0"/>
            </a:endParaRPr>
          </a:p>
        </p:txBody>
      </p:sp>
    </p:spTree>
    <p:extLst>
      <p:ext uri="{BB962C8B-B14F-4D97-AF65-F5344CB8AC3E}">
        <p14:creationId xmlns:p14="http://schemas.microsoft.com/office/powerpoint/2010/main" val="131006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FE61AAB-6F0F-41F7-9F16-E28F2D286889}" type="slidenum">
              <a:rPr lang="pt-BR" smtClean="0"/>
              <a:t>21</a:t>
            </a:fld>
            <a:endParaRPr lang="pt-BR"/>
          </a:p>
        </p:txBody>
      </p:sp>
    </p:spTree>
    <p:extLst>
      <p:ext uri="{BB962C8B-B14F-4D97-AF65-F5344CB8AC3E}">
        <p14:creationId xmlns:p14="http://schemas.microsoft.com/office/powerpoint/2010/main" val="148913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a:t>Clique para editar o estilo do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a:t>Clique para editar o estilo do subtítulo mestre</a:t>
            </a:r>
            <a:endParaRPr kumimoji="0" lang="en-US"/>
          </a:p>
        </p:txBody>
      </p:sp>
      <p:sp>
        <p:nvSpPr>
          <p:cNvPr id="7" name="Espaço Reservado para Data 6"/>
          <p:cNvSpPr>
            <a:spLocks noGrp="1"/>
          </p:cNvSpPr>
          <p:nvPr>
            <p:ph type="dt" sz="half" idx="10"/>
          </p:nvPr>
        </p:nvSpPr>
        <p:spPr/>
        <p:txBody>
          <a:bodyPr/>
          <a:lstStyle/>
          <a:p>
            <a:fld id="{0CBF6476-9161-40E3-98B6-6C1626DD71F9}" type="datetime1">
              <a:rPr lang="pt-BR" smtClean="0"/>
              <a:t>05/12/2016</a:t>
            </a:fld>
            <a:endParaRPr lang="pt-BR"/>
          </a:p>
        </p:txBody>
      </p:sp>
      <p:sp>
        <p:nvSpPr>
          <p:cNvPr id="20" name="Espaço Reservado para Rodapé 19"/>
          <p:cNvSpPr>
            <a:spLocks noGrp="1"/>
          </p:cNvSpPr>
          <p:nvPr>
            <p:ph type="ftr" sz="quarter" idx="11"/>
          </p:nvPr>
        </p:nvSpPr>
        <p:spPr/>
        <p:txBody>
          <a:bodyPr/>
          <a:lstStyle/>
          <a:p>
            <a:endParaRPr lang="pt-BR"/>
          </a:p>
        </p:txBody>
      </p:sp>
      <p:sp>
        <p:nvSpPr>
          <p:cNvPr id="10" name="Espaço Reservado para Número de Slide 9"/>
          <p:cNvSpPr>
            <a:spLocks noGrp="1"/>
          </p:cNvSpPr>
          <p:nvPr>
            <p:ph type="sldNum" sz="quarter" idx="12"/>
          </p:nvPr>
        </p:nvSpPr>
        <p:spPr/>
        <p:txBody>
          <a:bodyPr/>
          <a:lstStyle/>
          <a:p>
            <a:fld id="{54A6A8BD-ADF5-4B7F-8B2A-54E74686C0B2}" type="slidenum">
              <a:rPr lang="pt-BR" smtClean="0"/>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435D2811-0ED5-4ED6-9835-433D05949C68}" type="datetime1">
              <a:rPr lang="pt-BR" smtClean="0"/>
              <a:t>05/12/2016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A6A8BD-ADF5-4B7F-8B2A-54E74686C0B2}"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52EBE9F5-BA47-469E-874F-2CD32D668F22}" type="datetime1">
              <a:rPr lang="pt-BR" smtClean="0"/>
              <a:t>05/12/2016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A6A8BD-ADF5-4B7F-8B2A-54E74686C0B2}"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56F6CC10-44BE-4AD5-9743-A7FF74B03B81}" type="datetime1">
              <a:rPr lang="pt-BR" smtClean="0"/>
              <a:t>05/12/2016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A6A8BD-ADF5-4B7F-8B2A-54E74686C0B2}"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a:t>Clique para editar os estilos do texto mestre</a:t>
            </a:r>
          </a:p>
        </p:txBody>
      </p:sp>
      <p:sp>
        <p:nvSpPr>
          <p:cNvPr id="4" name="Espaço Reservado para Data 3"/>
          <p:cNvSpPr>
            <a:spLocks noGrp="1"/>
          </p:cNvSpPr>
          <p:nvPr>
            <p:ph type="dt" sz="half" idx="10"/>
          </p:nvPr>
        </p:nvSpPr>
        <p:spPr/>
        <p:txBody>
          <a:bodyPr/>
          <a:lstStyle/>
          <a:p>
            <a:fld id="{A46640ED-FDA3-4B1E-81FC-12140657D87A}" type="datetime1">
              <a:rPr lang="pt-BR" smtClean="0"/>
              <a:t>05/12/2016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4A6A8BD-ADF5-4B7F-8B2A-54E74686C0B2}" type="slidenum">
              <a:rPr lang="pt-BR" smtClean="0"/>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p>
            <a:r>
              <a:rPr kumimoji="0" lang="pt-BR"/>
              <a:t>Clique para editar o estilo do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B13C9A07-95F8-450C-8A3C-7427B6689517}" type="datetime1">
              <a:rPr lang="pt-BR" smtClean="0"/>
              <a:t>05/12/2016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A6A8BD-ADF5-4B7F-8B2A-54E74686C0B2}"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os estilos do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a:t>Clique para editar os estilos do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7" name="Espaço Reservado para Data 6"/>
          <p:cNvSpPr>
            <a:spLocks noGrp="1"/>
          </p:cNvSpPr>
          <p:nvPr>
            <p:ph type="dt" sz="half" idx="10"/>
          </p:nvPr>
        </p:nvSpPr>
        <p:spPr/>
        <p:txBody>
          <a:bodyPr/>
          <a:lstStyle/>
          <a:p>
            <a:fld id="{A43348E9-058C-4A73-8F4D-09C558933649}" type="datetime1">
              <a:rPr lang="pt-BR" smtClean="0"/>
              <a:t>05/12/2016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4A6A8BD-ADF5-4B7F-8B2A-54E74686C0B2}"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p>
            <a:r>
              <a:rPr kumimoji="0" lang="pt-BR"/>
              <a:t>Clique para editar o estilo do título mestre</a:t>
            </a:r>
            <a:endParaRPr kumimoji="0" lang="en-US"/>
          </a:p>
        </p:txBody>
      </p:sp>
      <p:sp>
        <p:nvSpPr>
          <p:cNvPr id="3" name="Espaço Reservado para Data 2"/>
          <p:cNvSpPr>
            <a:spLocks noGrp="1"/>
          </p:cNvSpPr>
          <p:nvPr>
            <p:ph type="dt" sz="half" idx="10"/>
          </p:nvPr>
        </p:nvSpPr>
        <p:spPr/>
        <p:txBody>
          <a:bodyPr/>
          <a:lstStyle/>
          <a:p>
            <a:fld id="{B82EC9A9-B16E-468A-9DF3-B7A87F643D9F}" type="datetime1">
              <a:rPr lang="pt-BR" smtClean="0"/>
              <a:t>05/12/2016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4A6A8BD-ADF5-4B7F-8B2A-54E74686C0B2}"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ço Reservado para Data 1"/>
          <p:cNvSpPr>
            <a:spLocks noGrp="1"/>
          </p:cNvSpPr>
          <p:nvPr>
            <p:ph type="dt" sz="half" idx="10"/>
          </p:nvPr>
        </p:nvSpPr>
        <p:spPr/>
        <p:txBody>
          <a:bodyPr/>
          <a:lstStyle/>
          <a:p>
            <a:fld id="{534F7D46-B78A-4F9A-9F5C-A9536A482C11}" type="datetime1">
              <a:rPr lang="pt-BR" smtClean="0"/>
              <a:t>05/12/2016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4A6A8BD-ADF5-4B7F-8B2A-54E74686C0B2}" type="slidenum">
              <a:rPr lang="pt-BR" smtClean="0"/>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a:t>Clique para editar o estilo do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a:t>Clique para editar os estilos do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5" name="Espaço Reservado para Data 4"/>
          <p:cNvSpPr>
            <a:spLocks noGrp="1"/>
          </p:cNvSpPr>
          <p:nvPr>
            <p:ph type="dt" sz="half" idx="10"/>
          </p:nvPr>
        </p:nvSpPr>
        <p:spPr/>
        <p:txBody>
          <a:bodyPr/>
          <a:lstStyle/>
          <a:p>
            <a:fld id="{DE68EB83-6B68-4B1B-8F0C-152600FDD81C}" type="datetime1">
              <a:rPr lang="pt-BR" smtClean="0"/>
              <a:t>05/12/2016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A6A8BD-ADF5-4B7F-8B2A-54E74686C0B2}"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a:t>Clique para editar o estilo do título mestre</a:t>
            </a:r>
            <a:endParaRPr kumimoji="0" lang="en-US"/>
          </a:p>
        </p:txBody>
      </p:sp>
      <p:sp>
        <p:nvSpPr>
          <p:cNvPr id="5" name="Espaço Reservado para Data 4"/>
          <p:cNvSpPr>
            <a:spLocks noGrp="1"/>
          </p:cNvSpPr>
          <p:nvPr>
            <p:ph type="dt" sz="half" idx="10"/>
          </p:nvPr>
        </p:nvSpPr>
        <p:spPr/>
        <p:txBody>
          <a:bodyPr/>
          <a:lstStyle/>
          <a:p>
            <a:fld id="{145EC60D-214A-4019-B0A6-873007319EF1}" type="datetime1">
              <a:rPr lang="pt-BR" smtClean="0"/>
              <a:t>05/12/2016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4A6A8BD-ADF5-4B7F-8B2A-54E74686C0B2}" type="slidenum">
              <a:rPr lang="pt-BR" smtClean="0"/>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p>
            <a:r>
              <a:rPr kumimoji="0" lang="pt-BR"/>
              <a:t>Clique para editar o estilo do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47CD76D-BA78-499B-A1B6-948EB95B513B}" type="datetime1">
              <a:rPr lang="pt-BR" smtClean="0"/>
              <a:t>05/12/2016</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4A6A8BD-ADF5-4B7F-8B2A-54E74686C0B2}" type="slidenum">
              <a:rPr lang="pt-BR" smtClean="0"/>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03648" y="764704"/>
            <a:ext cx="7570148" cy="1224136"/>
          </a:xfrm>
        </p:spPr>
        <p:txBody>
          <a:bodyPr>
            <a:normAutofit fontScale="90000"/>
          </a:bodyPr>
          <a:lstStyle/>
          <a:p>
            <a:pPr algn="ctr"/>
            <a:r>
              <a:rPr lang="pt-BR" sz="3600" b="1" dirty="0">
                <a:solidFill>
                  <a:srgbClr val="136320"/>
                </a:solidFill>
              </a:rPr>
              <a:t>PREVIDENCIA SOCIAL RURAL:</a:t>
            </a:r>
            <a:br>
              <a:rPr lang="pt-BR" sz="3600" b="1" dirty="0">
                <a:solidFill>
                  <a:srgbClr val="136320"/>
                </a:solidFill>
              </a:rPr>
            </a:br>
            <a:r>
              <a:rPr lang="pt-BR" sz="3600" b="1" dirty="0">
                <a:solidFill>
                  <a:srgbClr val="136320"/>
                </a:solidFill>
              </a:rPr>
              <a:t>Potencialidades e Desafios</a:t>
            </a:r>
            <a:r>
              <a:rPr lang="pt-BR" sz="3100" b="1" dirty="0">
                <a:solidFill>
                  <a:schemeClr val="accent5">
                    <a:lumMod val="75000"/>
                  </a:schemeClr>
                </a:solidFill>
              </a:rPr>
              <a:t/>
            </a:r>
            <a:br>
              <a:rPr lang="pt-BR" sz="3100" b="1" dirty="0">
                <a:solidFill>
                  <a:schemeClr val="accent5">
                    <a:lumMod val="75000"/>
                  </a:schemeClr>
                </a:solidFill>
              </a:rPr>
            </a:br>
            <a:endParaRPr lang="pt-BR" sz="3100" b="1" dirty="0">
              <a:solidFill>
                <a:schemeClr val="accent5">
                  <a:lumMod val="75000"/>
                </a:schemeClr>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772816"/>
            <a:ext cx="5016936" cy="420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ço Reservado para Número de Slide 4"/>
          <p:cNvSpPr>
            <a:spLocks noGrp="1"/>
          </p:cNvSpPr>
          <p:nvPr>
            <p:ph type="sldNum" sz="quarter" idx="12"/>
          </p:nvPr>
        </p:nvSpPr>
        <p:spPr/>
        <p:txBody>
          <a:bodyPr/>
          <a:lstStyle/>
          <a:p>
            <a:fld id="{54A6A8BD-ADF5-4B7F-8B2A-54E74686C0B2}" type="slidenum">
              <a:rPr lang="pt-BR" smtClean="0"/>
              <a:t>1</a:t>
            </a:fld>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370966" y="5429653"/>
            <a:ext cx="7643866" cy="1077218"/>
          </a:xfrm>
          <a:prstGeom prst="rect">
            <a:avLst/>
          </a:prstGeom>
          <a:solidFill>
            <a:schemeClr val="bg1"/>
          </a:solidFill>
          <a:ln>
            <a:noFill/>
          </a:ln>
        </p:spPr>
        <p:txBody>
          <a:bodyPr wrap="square" rtlCol="0">
            <a:spAutoFit/>
          </a:bodyPr>
          <a:lstStyle/>
          <a:p>
            <a:pPr algn="just"/>
            <a:r>
              <a:rPr lang="pt-BR" sz="1600" b="1" dirty="0">
                <a:solidFill>
                  <a:srgbClr val="FF0000"/>
                </a:solidFill>
              </a:rPr>
              <a:t>Mesmo em períodos de crise econômica, e mesmo diante de constante renúncia e desvinculação de recursos, a Seguridade vem mantendo-se superavitária. No entanto, a permanecer esse grave quadro recessivo, em 2016 ou em 2017   poderá haver o primeiro  déficit do sistema.</a:t>
            </a:r>
          </a:p>
        </p:txBody>
      </p:sp>
      <p:sp>
        <p:nvSpPr>
          <p:cNvPr id="6" name="Retângulo de cantos arredondados 5"/>
          <p:cNvSpPr/>
          <p:nvPr/>
        </p:nvSpPr>
        <p:spPr>
          <a:xfrm>
            <a:off x="1228090" y="5307244"/>
            <a:ext cx="7786742" cy="11996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000" dirty="0">
              <a:solidFill>
                <a:schemeClr val="tx1"/>
              </a:solidFill>
              <a:latin typeface="Calibri" pitchFamily="34" charset="0"/>
              <a:cs typeface="Calibri" pitchFamily="34" charset="0"/>
            </a:endParaRPr>
          </a:p>
        </p:txBody>
      </p:sp>
      <p:graphicFrame>
        <p:nvGraphicFramePr>
          <p:cNvPr id="7" name="Chart 4"/>
          <p:cNvGraphicFramePr>
            <a:graphicFrameLocks/>
          </p:cNvGraphicFramePr>
          <p:nvPr>
            <p:extLst>
              <p:ext uri="{D42A27DB-BD31-4B8C-83A1-F6EECF244321}">
                <p14:modId xmlns:p14="http://schemas.microsoft.com/office/powerpoint/2010/main" val="3037705857"/>
              </p:ext>
            </p:extLst>
          </p:nvPr>
        </p:nvGraphicFramePr>
        <p:xfrm>
          <a:off x="1043608" y="476672"/>
          <a:ext cx="7776864" cy="468052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54A6A8BD-ADF5-4B7F-8B2A-54E74686C0B2}" type="slidenum">
              <a:rPr lang="pt-BR" smtClean="0"/>
              <a:t>10</a:t>
            </a:fld>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aixaDeTexto 244"/>
          <p:cNvSpPr txBox="1"/>
          <p:nvPr/>
        </p:nvSpPr>
        <p:spPr>
          <a:xfrm>
            <a:off x="984678" y="5929306"/>
            <a:ext cx="8053211" cy="954107"/>
          </a:xfrm>
          <a:prstGeom prst="rect">
            <a:avLst/>
          </a:prstGeom>
          <a:noFill/>
        </p:spPr>
        <p:txBody>
          <a:bodyPr wrap="square" rtlCol="0">
            <a:spAutoFit/>
          </a:bodyPr>
          <a:lstStyle/>
          <a:p>
            <a:pPr algn="just"/>
            <a:r>
              <a:rPr lang="pt-BR" sz="1400" dirty="0">
                <a:solidFill>
                  <a:srgbClr val="FF0000"/>
                </a:solidFill>
              </a:rPr>
              <a:t>A desoneração da folha não alavancou a economia, a indústria não se reergueu, tampouco gerou e garantiu a manutenção de empregos. Essa perda de receita não pode servir para justificar o argumento de corte de gasto na Previdência.  Se as projeções para 2016 se confirmarem, ao longo dos últimos 10 anos (2007 a 2016) mais de R$ 857 bilhões foram retirados da Seguridade, numa média de quase R$ 86 bilhões/ano.</a:t>
            </a:r>
          </a:p>
        </p:txBody>
      </p:sp>
      <p:sp>
        <p:nvSpPr>
          <p:cNvPr id="246" name="Retângulo de cantos arredondados 245"/>
          <p:cNvSpPr/>
          <p:nvPr/>
        </p:nvSpPr>
        <p:spPr>
          <a:xfrm>
            <a:off x="984678" y="5915012"/>
            <a:ext cx="8149271" cy="9286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000" dirty="0">
              <a:solidFill>
                <a:srgbClr val="FF0000"/>
              </a:solidFill>
              <a:latin typeface="Calibri" pitchFamily="34" charset="0"/>
              <a:cs typeface="Calibri" pitchFamily="34" charset="0"/>
            </a:endParaRPr>
          </a:p>
        </p:txBody>
      </p:sp>
      <p:pic>
        <p:nvPicPr>
          <p:cNvPr id="6" name="Imagem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658" y="188640"/>
            <a:ext cx="8081291" cy="5572000"/>
          </a:xfrm>
          <a:prstGeom prst="rect">
            <a:avLst/>
          </a:prstGeom>
          <a:noFill/>
          <a:ln>
            <a:noFill/>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54A6A8BD-ADF5-4B7F-8B2A-54E74686C0B2}" type="slidenum">
              <a:rPr lang="pt-BR" smtClean="0"/>
              <a:t>11</a:t>
            </a:fld>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774" y="332656"/>
            <a:ext cx="7733697" cy="4980898"/>
          </a:xfrm>
          <a:prstGeom prst="rect">
            <a:avLst/>
          </a:prstGeom>
          <a:noFill/>
          <a:ln>
            <a:noFill/>
          </a:ln>
        </p:spPr>
      </p:pic>
      <p:sp>
        <p:nvSpPr>
          <p:cNvPr id="4" name="CaixaDeTexto 3"/>
          <p:cNvSpPr txBox="1"/>
          <p:nvPr/>
        </p:nvSpPr>
        <p:spPr>
          <a:xfrm>
            <a:off x="1086775" y="5524290"/>
            <a:ext cx="7416824" cy="1200329"/>
          </a:xfrm>
          <a:prstGeom prst="rect">
            <a:avLst/>
          </a:prstGeom>
          <a:noFill/>
        </p:spPr>
        <p:txBody>
          <a:bodyPr wrap="square" rtlCol="0">
            <a:spAutoFit/>
          </a:bodyPr>
          <a:lstStyle/>
          <a:p>
            <a:pPr algn="just"/>
            <a:r>
              <a:rPr lang="pt-BR" dirty="0">
                <a:solidFill>
                  <a:srgbClr val="FF0000"/>
                </a:solidFill>
              </a:rPr>
              <a:t>Chama à atenção a imunidade concedida ao agronegócio exportador. Ao longo dos últimos 8 anos, se as projeções para 2015 e 2016 estiverem corretas, serão quase R$ 32 bilhões a serem suprimidos da arrecadação nesse setor. </a:t>
            </a:r>
            <a:r>
              <a:rPr lang="pt-BR" dirty="0" smtClean="0">
                <a:solidFill>
                  <a:srgbClr val="FF0000"/>
                </a:solidFill>
              </a:rPr>
              <a:t>(art. 149, § 2.º, I, da CF).</a:t>
            </a:r>
            <a:endParaRPr lang="pt-BR" dirty="0">
              <a:solidFill>
                <a:srgbClr val="FF0000"/>
              </a:solidFill>
            </a:endParaRPr>
          </a:p>
        </p:txBody>
      </p:sp>
      <p:sp>
        <p:nvSpPr>
          <p:cNvPr id="5" name="Retângulo de cantos arredondados 4"/>
          <p:cNvSpPr/>
          <p:nvPr/>
        </p:nvSpPr>
        <p:spPr>
          <a:xfrm>
            <a:off x="1048305" y="5517232"/>
            <a:ext cx="7560840" cy="12144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000" dirty="0">
              <a:solidFill>
                <a:srgbClr val="FF0000"/>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ço Reservado para Número de Slide 7"/>
          <p:cNvSpPr>
            <a:spLocks noGrp="1"/>
          </p:cNvSpPr>
          <p:nvPr>
            <p:ph type="sldNum" sz="quarter" idx="12"/>
          </p:nvPr>
        </p:nvSpPr>
        <p:spPr/>
        <p:txBody>
          <a:bodyPr/>
          <a:lstStyle/>
          <a:p>
            <a:fld id="{54A6A8BD-ADF5-4B7F-8B2A-54E74686C0B2}" type="slidenum">
              <a:rPr lang="pt-BR" smtClean="0"/>
              <a:t>12</a:t>
            </a:fld>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259632" y="88169"/>
            <a:ext cx="7741524" cy="3628862"/>
          </a:xfrm>
          <a:prstGeom prst="rect">
            <a:avLst/>
          </a:prstGeom>
          <a:noFill/>
          <a:ln w="9525">
            <a:noFill/>
            <a:miter lim="800000"/>
            <a:headEnd/>
            <a:tailEnd/>
          </a:ln>
          <a:effectLst/>
        </p:spPr>
      </p:pic>
      <p:sp>
        <p:nvSpPr>
          <p:cNvPr id="4" name="CaixaDeTexto 3"/>
          <p:cNvSpPr txBox="1"/>
          <p:nvPr/>
        </p:nvSpPr>
        <p:spPr>
          <a:xfrm>
            <a:off x="1142977" y="4160442"/>
            <a:ext cx="8001056" cy="2677656"/>
          </a:xfrm>
          <a:prstGeom prst="rect">
            <a:avLst/>
          </a:prstGeom>
          <a:noFill/>
        </p:spPr>
        <p:txBody>
          <a:bodyPr wrap="square" rtlCol="0">
            <a:spAutoFit/>
          </a:bodyPr>
          <a:lstStyle/>
          <a:p>
            <a:pPr algn="just"/>
            <a:r>
              <a:rPr lang="pt-BR" sz="1400" b="1" dirty="0">
                <a:solidFill>
                  <a:srgbClr val="FF0000"/>
                </a:solidFill>
                <a:latin typeface="Calibri" pitchFamily="34" charset="0"/>
                <a:cs typeface="Calibri" pitchFamily="34" charset="0"/>
              </a:rPr>
              <a:t>Questão demográfica – Alguns pontos merecem  reflexões:  </a:t>
            </a:r>
          </a:p>
          <a:p>
            <a:pPr marL="400050" indent="-400050" algn="just">
              <a:buAutoNum type="romanLcParenBoth"/>
            </a:pPr>
            <a:r>
              <a:rPr lang="pt-BR" sz="1400" b="1" dirty="0">
                <a:solidFill>
                  <a:srgbClr val="FF0000"/>
                </a:solidFill>
                <a:latin typeface="Calibri" pitchFamily="34" charset="0"/>
                <a:cs typeface="Calibri" pitchFamily="34" charset="0"/>
              </a:rPr>
              <a:t>A previdência social não é financiada exclusivamente por contribuições sobre os salários. Existem outras fontes de financiamento capazes de dar sustentabilidade mesmo numa análise de longo prazo; </a:t>
            </a:r>
          </a:p>
          <a:p>
            <a:pPr marL="400050" indent="-400050" algn="just">
              <a:buAutoNum type="romanLcParenBoth"/>
            </a:pPr>
            <a:r>
              <a:rPr lang="pt-BR" sz="1400" b="1" dirty="0">
                <a:solidFill>
                  <a:srgbClr val="FF0000"/>
                </a:solidFill>
                <a:latin typeface="Calibri" pitchFamily="34" charset="0"/>
                <a:cs typeface="Calibri" pitchFamily="34" charset="0"/>
              </a:rPr>
              <a:t>Se é certo que as despesas com pagamento de benefícios irá aumentar, também é certo que poderá haver uma realocação de gastos públicos, devido à mudança de uma densa base da população jovem, no passado, para uma avolumada população idosa, no futuro. </a:t>
            </a:r>
          </a:p>
          <a:p>
            <a:pPr marL="400050" indent="-400050" algn="just">
              <a:buAutoNum type="romanLcParenBoth"/>
            </a:pPr>
            <a:r>
              <a:rPr lang="pt-BR" sz="1400" b="1" dirty="0">
                <a:solidFill>
                  <a:srgbClr val="FF0000"/>
                </a:solidFill>
                <a:latin typeface="Calibri" pitchFamily="34" charset="0"/>
                <a:cs typeface="Calibri" pitchFamily="34" charset="0"/>
              </a:rPr>
              <a:t>A população em idade ativa manter-se-á robusta, o que remete a políticas direcionadas a esse contingente e que se relacionam a melhorias no financiamento previdenciário: geração de emprego e renda, redução da informalidade, melhoria da renda oriunda do trabalho, redução da rotatividade do mercado formal de trabalho, melhoria da saúde do trabalhador, maior fiscalização (a evitar sonegações) etc.</a:t>
            </a:r>
          </a:p>
        </p:txBody>
      </p:sp>
      <p:sp>
        <p:nvSpPr>
          <p:cNvPr id="5" name="Retângulo de cantos arredondados 4"/>
          <p:cNvSpPr/>
          <p:nvPr/>
        </p:nvSpPr>
        <p:spPr>
          <a:xfrm>
            <a:off x="1071539" y="4005064"/>
            <a:ext cx="8072494" cy="28330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000" dirty="0">
              <a:solidFill>
                <a:srgbClr val="FF0000"/>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ço Reservado para Número de Slide 6"/>
          <p:cNvSpPr>
            <a:spLocks noGrp="1"/>
          </p:cNvSpPr>
          <p:nvPr>
            <p:ph type="sldNum" sz="quarter" idx="12"/>
          </p:nvPr>
        </p:nvSpPr>
        <p:spPr/>
        <p:txBody>
          <a:bodyPr/>
          <a:lstStyle/>
          <a:p>
            <a:fld id="{54A6A8BD-ADF5-4B7F-8B2A-54E74686C0B2}" type="slidenum">
              <a:rPr lang="pt-BR" smtClean="0"/>
              <a:t>13</a:t>
            </a:fld>
            <a:endParaRPr lang="pt-B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193992" y="4437112"/>
            <a:ext cx="7726018" cy="2246769"/>
          </a:xfrm>
          <a:prstGeom prst="rect">
            <a:avLst/>
          </a:prstGeom>
          <a:noFill/>
        </p:spPr>
        <p:txBody>
          <a:bodyPr wrap="square" rtlCol="0">
            <a:spAutoFit/>
          </a:bodyPr>
          <a:lstStyle/>
          <a:p>
            <a:pPr algn="just"/>
            <a:r>
              <a:rPr lang="pt-BR" sz="1400" b="1" dirty="0">
                <a:solidFill>
                  <a:srgbClr val="FF0000"/>
                </a:solidFill>
                <a:latin typeface="Calibri" pitchFamily="34" charset="0"/>
                <a:cs typeface="Calibri" pitchFamily="34" charset="0"/>
              </a:rPr>
              <a:t>Na área rural, nota-se que o trabalho anterior à idade de 14 anos ainda é regra: em 2014, 78,2% dos homens e 70,2% das mulheres ocupadas começaram a trabalhar nesta faixa etária. Em contraposição a essa lógica, na cidade esses percentuais foram muito inferiores – 45,3% e 34%, respectivamente. </a:t>
            </a:r>
          </a:p>
          <a:p>
            <a:pPr algn="just"/>
            <a:endParaRPr lang="pt-BR" sz="1400" b="1" dirty="0">
              <a:solidFill>
                <a:srgbClr val="FF0000"/>
              </a:solidFill>
              <a:latin typeface="Calibri" pitchFamily="34" charset="0"/>
              <a:cs typeface="Calibri" pitchFamily="34" charset="0"/>
            </a:endParaRPr>
          </a:p>
          <a:p>
            <a:pPr algn="just"/>
            <a:r>
              <a:rPr lang="pt-BR" sz="1400" b="1" dirty="0">
                <a:solidFill>
                  <a:srgbClr val="FF0000"/>
                </a:solidFill>
                <a:latin typeface="Calibri" pitchFamily="34" charset="0"/>
                <a:cs typeface="Calibri" pitchFamily="34" charset="0"/>
              </a:rPr>
              <a:t>Os dados informam que a grande maioria dos trabalhadores e trabalhadoras rurais, para alcançar o direito à aposentadoria por idade aos 60 e 55 anos, respectivamente, estão trabalhando em média 46 anos, no caso do homem, e, 41 anos, no caso da mulher. Essa é uma informação importante que vai na contramão da ideia de uniformização de uma idade mínima de aposentadoria entre urbano e rural. Da mesma forma, indica que o aumento na idade de aposentadoria exigirá dos trabalhadores/as rurais um tempo ainda maior à exposição ao trabalho penoso para sua sobrevivência .</a:t>
            </a:r>
          </a:p>
        </p:txBody>
      </p:sp>
      <p:sp>
        <p:nvSpPr>
          <p:cNvPr id="6" name="Retângulo de cantos arredondados 5"/>
          <p:cNvSpPr/>
          <p:nvPr/>
        </p:nvSpPr>
        <p:spPr>
          <a:xfrm>
            <a:off x="1071386" y="4365103"/>
            <a:ext cx="7848624" cy="25189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000" dirty="0">
              <a:solidFill>
                <a:srgbClr val="FF0000"/>
              </a:solidFill>
              <a:latin typeface="Calibri" pitchFamily="34" charset="0"/>
              <a:cs typeface="Calibri"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54A6A8BD-ADF5-4B7F-8B2A-54E74686C0B2}" type="slidenum">
              <a:rPr lang="pt-BR" smtClean="0"/>
              <a:t>14</a:t>
            </a:fld>
            <a:endParaRPr lang="pt-BR"/>
          </a:p>
        </p:txBody>
      </p:sp>
      <p:graphicFrame>
        <p:nvGraphicFramePr>
          <p:cNvPr id="2" name="Tabela 1"/>
          <p:cNvGraphicFramePr>
            <a:graphicFrameLocks noGrp="1"/>
          </p:cNvGraphicFramePr>
          <p:nvPr>
            <p:extLst>
              <p:ext uri="{D42A27DB-BD31-4B8C-83A1-F6EECF244321}">
                <p14:modId xmlns:p14="http://schemas.microsoft.com/office/powerpoint/2010/main" val="3325778506"/>
              </p:ext>
            </p:extLst>
          </p:nvPr>
        </p:nvGraphicFramePr>
        <p:xfrm>
          <a:off x="1130399" y="116632"/>
          <a:ext cx="7846070" cy="4032449"/>
        </p:xfrm>
        <a:graphic>
          <a:graphicData uri="http://schemas.openxmlformats.org/drawingml/2006/table">
            <a:tbl>
              <a:tblPr>
                <a:tableStyleId>{5C22544A-7EE6-4342-B048-85BDC9FD1C3A}</a:tableStyleId>
              </a:tblPr>
              <a:tblGrid>
                <a:gridCol w="69207">
                  <a:extLst>
                    <a:ext uri="{9D8B030D-6E8A-4147-A177-3AD203B41FA5}">
                      <a16:colId xmlns="" xmlns:a16="http://schemas.microsoft.com/office/drawing/2014/main" val="20000"/>
                    </a:ext>
                  </a:extLst>
                </a:gridCol>
                <a:gridCol w="1644202">
                  <a:extLst>
                    <a:ext uri="{9D8B030D-6E8A-4147-A177-3AD203B41FA5}">
                      <a16:colId xmlns="" xmlns:a16="http://schemas.microsoft.com/office/drawing/2014/main" val="20001"/>
                    </a:ext>
                  </a:extLst>
                </a:gridCol>
                <a:gridCol w="146785">
                  <a:extLst>
                    <a:ext uri="{9D8B030D-6E8A-4147-A177-3AD203B41FA5}">
                      <a16:colId xmlns="" xmlns:a16="http://schemas.microsoft.com/office/drawing/2014/main" val="20002"/>
                    </a:ext>
                  </a:extLst>
                </a:gridCol>
                <a:gridCol w="498823">
                  <a:extLst>
                    <a:ext uri="{9D8B030D-6E8A-4147-A177-3AD203B41FA5}">
                      <a16:colId xmlns="" xmlns:a16="http://schemas.microsoft.com/office/drawing/2014/main" val="20003"/>
                    </a:ext>
                  </a:extLst>
                </a:gridCol>
                <a:gridCol w="498823">
                  <a:extLst>
                    <a:ext uri="{9D8B030D-6E8A-4147-A177-3AD203B41FA5}">
                      <a16:colId xmlns="" xmlns:a16="http://schemas.microsoft.com/office/drawing/2014/main" val="20004"/>
                    </a:ext>
                  </a:extLst>
                </a:gridCol>
                <a:gridCol w="498823">
                  <a:extLst>
                    <a:ext uri="{9D8B030D-6E8A-4147-A177-3AD203B41FA5}">
                      <a16:colId xmlns="" xmlns:a16="http://schemas.microsoft.com/office/drawing/2014/main" val="20005"/>
                    </a:ext>
                  </a:extLst>
                </a:gridCol>
                <a:gridCol w="498823">
                  <a:extLst>
                    <a:ext uri="{9D8B030D-6E8A-4147-A177-3AD203B41FA5}">
                      <a16:colId xmlns="" xmlns:a16="http://schemas.microsoft.com/office/drawing/2014/main" val="20006"/>
                    </a:ext>
                  </a:extLst>
                </a:gridCol>
                <a:gridCol w="498823">
                  <a:extLst>
                    <a:ext uri="{9D8B030D-6E8A-4147-A177-3AD203B41FA5}">
                      <a16:colId xmlns="" xmlns:a16="http://schemas.microsoft.com/office/drawing/2014/main" val="20007"/>
                    </a:ext>
                  </a:extLst>
                </a:gridCol>
                <a:gridCol w="498823">
                  <a:extLst>
                    <a:ext uri="{9D8B030D-6E8A-4147-A177-3AD203B41FA5}">
                      <a16:colId xmlns="" xmlns:a16="http://schemas.microsoft.com/office/drawing/2014/main" val="20008"/>
                    </a:ext>
                  </a:extLst>
                </a:gridCol>
                <a:gridCol w="498823">
                  <a:extLst>
                    <a:ext uri="{9D8B030D-6E8A-4147-A177-3AD203B41FA5}">
                      <a16:colId xmlns="" xmlns:a16="http://schemas.microsoft.com/office/drawing/2014/main" val="20009"/>
                    </a:ext>
                  </a:extLst>
                </a:gridCol>
                <a:gridCol w="498823">
                  <a:extLst>
                    <a:ext uri="{9D8B030D-6E8A-4147-A177-3AD203B41FA5}">
                      <a16:colId xmlns="" xmlns:a16="http://schemas.microsoft.com/office/drawing/2014/main" val="20010"/>
                    </a:ext>
                  </a:extLst>
                </a:gridCol>
                <a:gridCol w="498823">
                  <a:extLst>
                    <a:ext uri="{9D8B030D-6E8A-4147-A177-3AD203B41FA5}">
                      <a16:colId xmlns="" xmlns:a16="http://schemas.microsoft.com/office/drawing/2014/main" val="20011"/>
                    </a:ext>
                  </a:extLst>
                </a:gridCol>
                <a:gridCol w="498823">
                  <a:extLst>
                    <a:ext uri="{9D8B030D-6E8A-4147-A177-3AD203B41FA5}">
                      <a16:colId xmlns="" xmlns:a16="http://schemas.microsoft.com/office/drawing/2014/main" val="20012"/>
                    </a:ext>
                  </a:extLst>
                </a:gridCol>
                <a:gridCol w="498823">
                  <a:extLst>
                    <a:ext uri="{9D8B030D-6E8A-4147-A177-3AD203B41FA5}">
                      <a16:colId xmlns="" xmlns:a16="http://schemas.microsoft.com/office/drawing/2014/main" val="20013"/>
                    </a:ext>
                  </a:extLst>
                </a:gridCol>
                <a:gridCol w="498823">
                  <a:extLst>
                    <a:ext uri="{9D8B030D-6E8A-4147-A177-3AD203B41FA5}">
                      <a16:colId xmlns="" xmlns:a16="http://schemas.microsoft.com/office/drawing/2014/main" val="20014"/>
                    </a:ext>
                  </a:extLst>
                </a:gridCol>
              </a:tblGrid>
              <a:tr h="688211">
                <a:tc>
                  <a:txBody>
                    <a:bodyPr/>
                    <a:lstStyle/>
                    <a:p>
                      <a:pPr algn="l" fontAlgn="b"/>
                      <a:endParaRPr lang="pt-BR" sz="900" b="0" i="0" u="none" strike="noStrike" dirty="0">
                        <a:solidFill>
                          <a:srgbClr val="000000"/>
                        </a:solidFill>
                        <a:effectLst/>
                        <a:latin typeface="Calibri"/>
                      </a:endParaRPr>
                    </a:p>
                  </a:txBody>
                  <a:tcPr marL="7450" marR="7450" marT="7450" marB="0" anchor="b"/>
                </a:tc>
                <a:tc gridSpan="14">
                  <a:txBody>
                    <a:bodyPr/>
                    <a:lstStyle/>
                    <a:p>
                      <a:pPr algn="l" fontAlgn="b"/>
                      <a:r>
                        <a:rPr lang="pt-BR" sz="1200" b="1" u="none" strike="noStrike" dirty="0">
                          <a:effectLst/>
                          <a:latin typeface="Arial" pitchFamily="34" charset="0"/>
                          <a:cs typeface="Arial" pitchFamily="34" charset="0"/>
                        </a:rPr>
                        <a:t>DISTRIBUIÇÃO DAS PESSOAS DE 10 ANOS OU MAIS OCUPADAS, POR SITUAÇÃO DO DOMICÍLIO, SEXO E FAIXA ETÁRIA COM QUE COMEÇARAM A TRABALHAR - 2001*, 2011 E 2014</a:t>
                      </a:r>
                      <a:endParaRPr lang="pt-BR" sz="1200" b="1" i="0" u="none" strike="noStrike" dirty="0">
                        <a:solidFill>
                          <a:srgbClr val="000000"/>
                        </a:solidFill>
                        <a:effectLst/>
                        <a:latin typeface="Arial" pitchFamily="34" charset="0"/>
                        <a:cs typeface="Arial" pitchFamily="34" charset="0"/>
                      </a:endParaRPr>
                    </a:p>
                  </a:txBody>
                  <a:tcPr marL="7450" marR="7450" marT="7450" marB="0" anchor="b">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0"/>
                  </a:ext>
                </a:extLst>
              </a:tr>
              <a:tr h="320064">
                <a:tc>
                  <a:txBody>
                    <a:bodyPr/>
                    <a:lstStyle/>
                    <a:p>
                      <a:pPr algn="l" fontAlgn="b"/>
                      <a:endParaRPr lang="pt-BR" sz="900" b="0" i="0" u="none" strike="noStrike">
                        <a:solidFill>
                          <a:srgbClr val="000000"/>
                        </a:solidFill>
                        <a:effectLst/>
                        <a:latin typeface="Calibri"/>
                      </a:endParaRPr>
                    </a:p>
                  </a:txBody>
                  <a:tcPr marL="7450" marR="7450" marT="7450" marB="0" anchor="b"/>
                </a:tc>
                <a:tc>
                  <a:txBody>
                    <a:bodyPr/>
                    <a:lstStyle/>
                    <a:p>
                      <a:pPr algn="l" fontAlgn="b"/>
                      <a:endParaRPr lang="pt-BR" sz="1200" b="0" i="0" u="none" strike="noStrike" dirty="0">
                        <a:solidFill>
                          <a:srgbClr val="000000"/>
                        </a:solidFill>
                        <a:effectLst/>
                        <a:latin typeface="Arial" pitchFamily="34" charset="0"/>
                        <a:cs typeface="Arial" pitchFamily="34" charset="0"/>
                      </a:endParaRPr>
                    </a:p>
                  </a:txBody>
                  <a:tcPr marL="7450" marR="7450" marT="74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2">
                  <a:txBody>
                    <a:bodyPr/>
                    <a:lstStyle/>
                    <a:p>
                      <a:endParaRPr lang="pt-BR"/>
                    </a:p>
                  </a:txBody>
                  <a:tcPr marL="7450" marR="7450" marT="74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tc>
                <a:tc>
                  <a:txBody>
                    <a:bodyPr/>
                    <a:lstStyle/>
                    <a:p>
                      <a:pPr algn="l" fontAlgn="b"/>
                      <a:endParaRPr lang="pt-BR" sz="1200" b="0" i="0" u="none" strike="noStrike" dirty="0">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dirty="0">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dirty="0">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dirty="0">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dirty="0">
                        <a:solidFill>
                          <a:srgbClr val="000000"/>
                        </a:solidFill>
                        <a:effectLst/>
                        <a:latin typeface="Arial" pitchFamily="34" charset="0"/>
                        <a:cs typeface="Arial" pitchFamily="34" charset="0"/>
                      </a:endParaRPr>
                    </a:p>
                  </a:txBody>
                  <a:tcPr marL="7450" marR="7450" marT="74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r" fontAlgn="b"/>
                      <a:r>
                        <a:rPr lang="pt-BR" sz="1200" b="1" u="none" strike="noStrike" dirty="0">
                          <a:effectLst/>
                          <a:latin typeface="Arial" pitchFamily="34" charset="0"/>
                          <a:cs typeface="Arial" pitchFamily="34" charset="0"/>
                        </a:rPr>
                        <a:t>em %</a:t>
                      </a:r>
                      <a:endParaRPr lang="pt-BR" sz="1200" b="1" i="0" u="none" strike="noStrike" dirty="0">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251297">
                <a:tc>
                  <a:txBody>
                    <a:bodyPr/>
                    <a:lstStyle/>
                    <a:p>
                      <a:pPr algn="l" fontAlgn="b"/>
                      <a:endParaRPr lang="pt-BR" sz="900" b="0" i="0" u="none" strike="noStrike">
                        <a:solidFill>
                          <a:srgbClr val="000000"/>
                        </a:solidFill>
                        <a:effectLst/>
                        <a:latin typeface="Calibri"/>
                      </a:endParaRPr>
                    </a:p>
                  </a:txBody>
                  <a:tcPr marL="7450" marR="7450" marT="7450" marB="0" anchor="b"/>
                </a:tc>
                <a:tc rowSpan="3">
                  <a:txBody>
                    <a:bodyPr/>
                    <a:lstStyle/>
                    <a:p>
                      <a:pPr algn="ctr" fontAlgn="ctr"/>
                      <a:r>
                        <a:rPr lang="pt-BR" sz="1200" b="1" u="none" strike="noStrike" dirty="0">
                          <a:effectLst/>
                          <a:latin typeface="Arial" pitchFamily="34" charset="0"/>
                          <a:cs typeface="Arial" pitchFamily="34" charset="0"/>
                        </a:rPr>
                        <a:t>Faixa etária</a:t>
                      </a:r>
                      <a:endParaRPr lang="pt-BR" sz="1200" b="1" i="0" u="none" strike="noStrike" dirty="0">
                        <a:solidFill>
                          <a:srgbClr val="000000"/>
                        </a:solidFill>
                        <a:effectLst/>
                        <a:latin typeface="Arial" pitchFamily="34" charset="0"/>
                        <a:cs typeface="Arial" pitchFamily="34" charset="0"/>
                      </a:endParaRPr>
                    </a:p>
                  </a:txBody>
                  <a:tcPr marL="7450" marR="7450" marT="745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7">
                  <a:txBody>
                    <a:bodyPr/>
                    <a:lstStyle/>
                    <a:p>
                      <a:pPr algn="ctr" fontAlgn="b"/>
                      <a:r>
                        <a:rPr lang="pt-BR" sz="1200" b="1" u="none" strike="noStrike" dirty="0">
                          <a:effectLst/>
                          <a:latin typeface="Arial" pitchFamily="34" charset="0"/>
                          <a:cs typeface="Arial" pitchFamily="34" charset="0"/>
                        </a:rPr>
                        <a:t>urbano</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fontAlgn="b"/>
                      <a:endParaRPr lang="pt-BR" sz="1200" b="1" i="0" u="none" strike="noStrike" dirty="0">
                        <a:solidFill>
                          <a:srgbClr val="000000"/>
                        </a:solidFill>
                        <a:effectLst/>
                        <a:latin typeface="Arial" pitchFamily="34" charset="0"/>
                        <a:cs typeface="Arial" pitchFamily="34" charset="0"/>
                      </a:endParaRPr>
                    </a:p>
                  </a:txBody>
                  <a:tcPr marL="7450" marR="7450" marT="7450"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6">
                  <a:txBody>
                    <a:bodyPr/>
                    <a:lstStyle/>
                    <a:p>
                      <a:pPr algn="ctr" fontAlgn="b"/>
                      <a:r>
                        <a:rPr lang="pt-BR" sz="1200" b="1" u="none" strike="noStrike" dirty="0">
                          <a:effectLst/>
                          <a:latin typeface="Arial" pitchFamily="34" charset="0"/>
                          <a:cs typeface="Arial" pitchFamily="34" charset="0"/>
                        </a:rPr>
                        <a:t>rural</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2"/>
                  </a:ext>
                </a:extLst>
              </a:tr>
              <a:tr h="251297">
                <a:tc>
                  <a:txBody>
                    <a:bodyPr/>
                    <a:lstStyle/>
                    <a:p>
                      <a:pPr algn="l" fontAlgn="b"/>
                      <a:endParaRPr lang="pt-BR" sz="900" b="0" i="0" u="none" strike="noStrike">
                        <a:solidFill>
                          <a:srgbClr val="000000"/>
                        </a:solidFill>
                        <a:effectLst/>
                        <a:latin typeface="Calibri"/>
                      </a:endParaRPr>
                    </a:p>
                  </a:txBody>
                  <a:tcPr marL="7450" marR="7450" marT="7450" marB="0" anchor="b"/>
                </a:tc>
                <a:tc vMerge="1">
                  <a:txBody>
                    <a:bodyPr/>
                    <a:lstStyle/>
                    <a:p>
                      <a:endParaRPr lang="pt-BR"/>
                    </a:p>
                  </a:txBody>
                  <a:tcPr/>
                </a:tc>
                <a:tc gridSpan="4">
                  <a:txBody>
                    <a:bodyPr/>
                    <a:lstStyle/>
                    <a:p>
                      <a:pPr algn="ctr" fontAlgn="b"/>
                      <a:r>
                        <a:rPr lang="pt-BR" sz="1200" b="1" u="none" strike="noStrike" dirty="0">
                          <a:effectLst/>
                          <a:latin typeface="Arial" pitchFamily="34" charset="0"/>
                          <a:cs typeface="Arial" pitchFamily="34" charset="0"/>
                        </a:rPr>
                        <a:t>homem</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pt-BR" sz="1200" b="1" i="0" u="none" strike="noStrike" dirty="0">
                        <a:solidFill>
                          <a:srgbClr val="000000"/>
                        </a:solidFill>
                        <a:effectLst/>
                        <a:latin typeface="Arial" pitchFamily="34" charset="0"/>
                        <a:cs typeface="Arial" pitchFamily="34" charset="0"/>
                      </a:endParaRPr>
                    </a:p>
                  </a:txBody>
                  <a:tcPr marL="7450" marR="7450" marT="7450" marB="0" anchor="b"/>
                </a:tc>
                <a:tc hMerge="1">
                  <a:txBody>
                    <a:bodyPr/>
                    <a:lstStyle/>
                    <a:p>
                      <a:endParaRPr lang="pt-BR"/>
                    </a:p>
                  </a:txBody>
                  <a:tcPr/>
                </a:tc>
                <a:tc hMerge="1">
                  <a:txBody>
                    <a:bodyPr/>
                    <a:lstStyle/>
                    <a:p>
                      <a:endParaRPr lang="pt-BR"/>
                    </a:p>
                  </a:txBody>
                  <a:tcPr/>
                </a:tc>
                <a:tc gridSpan="3">
                  <a:txBody>
                    <a:bodyPr/>
                    <a:lstStyle/>
                    <a:p>
                      <a:pPr algn="ctr" fontAlgn="b"/>
                      <a:r>
                        <a:rPr lang="pt-BR" sz="1200" b="1" u="none" strike="noStrike" dirty="0">
                          <a:effectLst/>
                          <a:latin typeface="Arial" pitchFamily="34" charset="0"/>
                          <a:cs typeface="Arial" pitchFamily="34" charset="0"/>
                        </a:rPr>
                        <a:t>mulher</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3">
                  <a:txBody>
                    <a:bodyPr/>
                    <a:lstStyle/>
                    <a:p>
                      <a:pPr algn="ctr" fontAlgn="b"/>
                      <a:r>
                        <a:rPr lang="pt-BR" sz="1200" b="1" u="none" strike="noStrike" dirty="0">
                          <a:effectLst/>
                          <a:latin typeface="Arial" pitchFamily="34" charset="0"/>
                          <a:cs typeface="Arial" pitchFamily="34" charset="0"/>
                        </a:rPr>
                        <a:t>homem</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gridSpan="3">
                  <a:txBody>
                    <a:bodyPr/>
                    <a:lstStyle/>
                    <a:p>
                      <a:pPr algn="ctr" fontAlgn="b"/>
                      <a:r>
                        <a:rPr lang="pt-BR" sz="1200" b="1" u="none" strike="noStrike">
                          <a:effectLst/>
                          <a:latin typeface="Arial" pitchFamily="34" charset="0"/>
                          <a:cs typeface="Arial" pitchFamily="34" charset="0"/>
                        </a:rPr>
                        <a:t>mulher</a:t>
                      </a:r>
                      <a:endParaRPr lang="pt-BR" sz="1200" b="1"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3"/>
                  </a:ext>
                </a:extLst>
              </a:tr>
              <a:tr h="251297">
                <a:tc>
                  <a:txBody>
                    <a:bodyPr/>
                    <a:lstStyle/>
                    <a:p>
                      <a:pPr algn="l" fontAlgn="b"/>
                      <a:endParaRPr lang="pt-BR" sz="900" b="0" i="0" u="none" strike="noStrike" dirty="0">
                        <a:solidFill>
                          <a:srgbClr val="000000"/>
                        </a:solidFill>
                        <a:effectLst/>
                        <a:latin typeface="Calibri"/>
                      </a:endParaRPr>
                    </a:p>
                  </a:txBody>
                  <a:tcPr marL="7450" marR="7450" marT="7450" marB="0" anchor="b">
                    <a:lnB w="12700" cap="flat" cmpd="sng" algn="ctr">
                      <a:solidFill>
                        <a:schemeClr val="tx1"/>
                      </a:solidFill>
                      <a:prstDash val="solid"/>
                      <a:round/>
                      <a:headEnd type="none" w="med" len="med"/>
                      <a:tailEnd type="none" w="med" len="med"/>
                    </a:lnB>
                  </a:tcPr>
                </a:tc>
                <a:tc vMerge="1">
                  <a:txBody>
                    <a:bodyPr/>
                    <a:lstStyle/>
                    <a:p>
                      <a:endParaRPr lang="pt-BR"/>
                    </a:p>
                  </a:txBody>
                  <a:tcPr/>
                </a:tc>
                <a:tc gridSpan="2">
                  <a:txBody>
                    <a:bodyPr/>
                    <a:lstStyle/>
                    <a:p>
                      <a:pPr algn="ctr" fontAlgn="b"/>
                      <a:r>
                        <a:rPr lang="pt-BR" sz="1200" b="1" u="none" strike="noStrike" dirty="0">
                          <a:effectLst/>
                          <a:latin typeface="Arial" pitchFamily="34" charset="0"/>
                          <a:cs typeface="Arial" pitchFamily="34" charset="0"/>
                        </a:rPr>
                        <a:t>2001</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pt-BR" sz="1200" b="1" i="0" u="none" strike="noStrike" dirty="0">
                        <a:solidFill>
                          <a:srgbClr val="000000"/>
                        </a:solidFill>
                        <a:effectLst/>
                        <a:latin typeface="Arial" pitchFamily="34" charset="0"/>
                        <a:cs typeface="Arial" pitchFamily="34" charset="0"/>
                      </a:endParaRPr>
                    </a:p>
                  </a:txBody>
                  <a:tcPr marL="7450" marR="7450" marT="7450" marB="0" anchor="b"/>
                </a:tc>
                <a:tc>
                  <a:txBody>
                    <a:bodyPr/>
                    <a:lstStyle/>
                    <a:p>
                      <a:pPr algn="ctr" fontAlgn="b"/>
                      <a:r>
                        <a:rPr lang="pt-BR" sz="1200" b="1" u="none" strike="noStrike" dirty="0">
                          <a:effectLst/>
                          <a:latin typeface="Arial" pitchFamily="34" charset="0"/>
                          <a:cs typeface="Arial" pitchFamily="34" charset="0"/>
                        </a:rPr>
                        <a:t>2011</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200" b="1" u="none" strike="noStrike">
                          <a:effectLst/>
                          <a:latin typeface="Arial" pitchFamily="34" charset="0"/>
                          <a:cs typeface="Arial" pitchFamily="34" charset="0"/>
                        </a:rPr>
                        <a:t>2014</a:t>
                      </a:r>
                      <a:endParaRPr lang="pt-BR" sz="1200" b="1"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200" b="1" u="none" strike="noStrike" dirty="0">
                          <a:effectLst/>
                          <a:latin typeface="Arial" pitchFamily="34" charset="0"/>
                          <a:cs typeface="Arial" pitchFamily="34" charset="0"/>
                        </a:rPr>
                        <a:t>2001</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200" b="1" u="none" strike="noStrike" dirty="0">
                          <a:effectLst/>
                          <a:latin typeface="Arial" pitchFamily="34" charset="0"/>
                          <a:cs typeface="Arial" pitchFamily="34" charset="0"/>
                        </a:rPr>
                        <a:t>2011</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200" b="1" u="none" strike="noStrike" dirty="0">
                          <a:effectLst/>
                          <a:latin typeface="Arial" pitchFamily="34" charset="0"/>
                          <a:cs typeface="Arial" pitchFamily="34" charset="0"/>
                        </a:rPr>
                        <a:t>2014</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200" b="1" u="none" strike="noStrike" dirty="0">
                          <a:effectLst/>
                          <a:latin typeface="Arial" pitchFamily="34" charset="0"/>
                          <a:cs typeface="Arial" pitchFamily="34" charset="0"/>
                        </a:rPr>
                        <a:t>2001</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200" b="1" u="none" strike="noStrike" dirty="0">
                          <a:effectLst/>
                          <a:latin typeface="Arial" pitchFamily="34" charset="0"/>
                          <a:cs typeface="Arial" pitchFamily="34" charset="0"/>
                        </a:rPr>
                        <a:t>2011</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200" b="1" u="none" strike="noStrike" dirty="0">
                          <a:effectLst/>
                          <a:latin typeface="Arial" pitchFamily="34" charset="0"/>
                          <a:cs typeface="Arial" pitchFamily="34" charset="0"/>
                        </a:rPr>
                        <a:t>2014</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200" b="1" u="none" strike="noStrike" dirty="0">
                          <a:effectLst/>
                          <a:latin typeface="Arial" pitchFamily="34" charset="0"/>
                          <a:cs typeface="Arial" pitchFamily="34" charset="0"/>
                        </a:rPr>
                        <a:t>2001</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200" b="1" u="none" strike="noStrike" dirty="0">
                          <a:effectLst/>
                          <a:latin typeface="Arial" pitchFamily="34" charset="0"/>
                          <a:cs typeface="Arial" pitchFamily="34" charset="0"/>
                        </a:rPr>
                        <a:t>2011</a:t>
                      </a:r>
                      <a:endParaRPr lang="pt-BR" sz="1200" b="1"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200" b="1" u="none" strike="noStrike">
                          <a:effectLst/>
                          <a:latin typeface="Arial" pitchFamily="34" charset="0"/>
                          <a:cs typeface="Arial" pitchFamily="34" charset="0"/>
                        </a:rPr>
                        <a:t>2014</a:t>
                      </a:r>
                      <a:endParaRPr lang="pt-BR" sz="1200" b="1"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51297">
                <a:tc>
                  <a:txBody>
                    <a:bodyPr/>
                    <a:lstStyle/>
                    <a:p>
                      <a:pPr algn="l" fontAlgn="b"/>
                      <a:endParaRPr lang="pt-BR" sz="900" b="0" i="0" u="none" strike="noStrike" dirty="0">
                        <a:solidFill>
                          <a:srgbClr val="000000"/>
                        </a:solidFill>
                        <a:effectLst/>
                        <a:latin typeface="Calibri"/>
                      </a:endParaRPr>
                    </a:p>
                  </a:txBody>
                  <a:tcPr marL="7450" marR="7450" marT="74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200" b="1" u="none" strike="noStrike" dirty="0">
                          <a:effectLst/>
                          <a:latin typeface="Arial" pitchFamily="34" charset="0"/>
                          <a:cs typeface="Arial" pitchFamily="34" charset="0"/>
                        </a:rPr>
                        <a:t>até 14 anos</a:t>
                      </a:r>
                      <a:endParaRPr lang="pt-BR" sz="1200" b="1" i="0" u="none" strike="noStrike" dirty="0">
                        <a:solidFill>
                          <a:srgbClr val="000000"/>
                        </a:solidFill>
                        <a:effectLst/>
                        <a:latin typeface="Arial" pitchFamily="34" charset="0"/>
                        <a:cs typeface="Arial" pitchFamily="34" charset="0"/>
                      </a:endParaRPr>
                    </a:p>
                  </a:txBody>
                  <a:tcPr marL="7450" marR="7450" marT="74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r" fontAlgn="b"/>
                      <a:r>
                        <a:rPr lang="pt-BR" sz="1200" b="0" u="none" strike="noStrike" dirty="0">
                          <a:effectLst/>
                          <a:latin typeface="Arial" pitchFamily="34" charset="0"/>
                          <a:cs typeface="Arial" pitchFamily="34" charset="0"/>
                        </a:rPr>
                        <a:t>60,8%</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algn="r" fontAlgn="b"/>
                      <a:endParaRPr lang="pt-BR" sz="1200" b="1" i="0" u="none" strike="noStrike">
                        <a:solidFill>
                          <a:srgbClr val="000000"/>
                        </a:solidFill>
                        <a:effectLst/>
                        <a:latin typeface="Arial" pitchFamily="34" charset="0"/>
                        <a:cs typeface="Arial" pitchFamily="34" charset="0"/>
                      </a:endParaRPr>
                    </a:p>
                  </a:txBody>
                  <a:tcPr marL="7450" marR="7450" marT="7450" marB="0" anchor="b"/>
                </a:tc>
                <a:tc>
                  <a:txBody>
                    <a:bodyPr/>
                    <a:lstStyle/>
                    <a:p>
                      <a:pPr algn="r" fontAlgn="b"/>
                      <a:r>
                        <a:rPr lang="pt-BR" sz="1200" b="0" u="none" strike="noStrike" dirty="0">
                          <a:effectLst/>
                          <a:latin typeface="Arial" pitchFamily="34" charset="0"/>
                          <a:cs typeface="Arial" pitchFamily="34" charset="0"/>
                        </a:rPr>
                        <a:t>45,4%</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u="none" strike="noStrike" dirty="0">
                          <a:effectLst/>
                          <a:latin typeface="Arial" pitchFamily="34" charset="0"/>
                          <a:cs typeface="Arial" pitchFamily="34" charset="0"/>
                        </a:rPr>
                        <a:t>45,3%</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u="none" strike="noStrike" dirty="0">
                          <a:effectLst/>
                          <a:latin typeface="Arial" pitchFamily="34" charset="0"/>
                          <a:cs typeface="Arial" pitchFamily="34" charset="0"/>
                        </a:rPr>
                        <a:t>45,9%</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u="none" strike="noStrike" dirty="0">
                          <a:effectLst/>
                          <a:latin typeface="Arial" pitchFamily="34" charset="0"/>
                          <a:cs typeface="Arial" pitchFamily="34" charset="0"/>
                        </a:rPr>
                        <a:t>33,6%</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u="none" strike="noStrike" dirty="0">
                          <a:effectLst/>
                          <a:latin typeface="Arial" pitchFamily="34" charset="0"/>
                          <a:cs typeface="Arial" pitchFamily="34" charset="0"/>
                        </a:rPr>
                        <a:t>34,0%</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u="none" strike="noStrike" dirty="0">
                          <a:effectLst/>
                          <a:latin typeface="Arial" pitchFamily="34" charset="0"/>
                          <a:cs typeface="Arial" pitchFamily="34" charset="0"/>
                        </a:rPr>
                        <a:t>89,9%</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u="none" strike="noStrike" dirty="0">
                          <a:effectLst/>
                          <a:latin typeface="Arial" pitchFamily="34" charset="0"/>
                          <a:cs typeface="Arial" pitchFamily="34" charset="0"/>
                        </a:rPr>
                        <a:t>80,7%</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u="none" strike="noStrike" dirty="0">
                          <a:effectLst/>
                          <a:latin typeface="Arial" pitchFamily="34" charset="0"/>
                          <a:cs typeface="Arial" pitchFamily="34" charset="0"/>
                        </a:rPr>
                        <a:t>78,2%</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u="none" strike="noStrike" dirty="0">
                          <a:effectLst/>
                          <a:latin typeface="Arial" pitchFamily="34" charset="0"/>
                          <a:cs typeface="Arial" pitchFamily="34" charset="0"/>
                        </a:rPr>
                        <a:t>84,4%</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u="none" strike="noStrike" dirty="0">
                          <a:effectLst/>
                          <a:latin typeface="Arial" pitchFamily="34" charset="0"/>
                          <a:cs typeface="Arial" pitchFamily="34" charset="0"/>
                        </a:rPr>
                        <a:t>73,7%</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pt-BR" sz="1200" b="0" u="none" strike="noStrike" dirty="0">
                          <a:effectLst/>
                          <a:latin typeface="Arial" pitchFamily="34" charset="0"/>
                          <a:cs typeface="Arial" pitchFamily="34" charset="0"/>
                        </a:rPr>
                        <a:t>70,2%</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 xmlns:a16="http://schemas.microsoft.com/office/drawing/2014/main" val="10005"/>
                  </a:ext>
                </a:extLst>
              </a:tr>
              <a:tr h="251297">
                <a:tc>
                  <a:txBody>
                    <a:bodyPr/>
                    <a:lstStyle/>
                    <a:p>
                      <a:pPr algn="l" fontAlgn="b"/>
                      <a:endParaRPr lang="pt-BR" sz="900" b="0" i="0" u="none" strike="noStrike" dirty="0">
                        <a:solidFill>
                          <a:srgbClr val="000000"/>
                        </a:solidFill>
                        <a:effectLst/>
                        <a:latin typeface="Calibri"/>
                      </a:endParaRPr>
                    </a:p>
                  </a:txBody>
                  <a:tcPr marL="7450" marR="7450" marT="74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200" b="1" u="none" strike="noStrike" dirty="0">
                          <a:effectLst/>
                          <a:latin typeface="Arial" pitchFamily="34" charset="0"/>
                          <a:cs typeface="Arial" pitchFamily="34" charset="0"/>
                        </a:rPr>
                        <a:t>15 a 17 anos</a:t>
                      </a:r>
                      <a:endParaRPr lang="pt-BR" sz="1200" b="1" i="0" u="none" strike="noStrike" dirty="0">
                        <a:solidFill>
                          <a:srgbClr val="000000"/>
                        </a:solidFill>
                        <a:effectLst/>
                        <a:latin typeface="Arial" pitchFamily="34" charset="0"/>
                        <a:cs typeface="Arial" pitchFamily="34" charset="0"/>
                      </a:endParaRPr>
                    </a:p>
                  </a:txBody>
                  <a:tcPr marL="7450" marR="7450" marT="74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b"/>
                      <a:r>
                        <a:rPr lang="pt-BR" sz="1200" b="0" u="none" strike="noStrike" dirty="0">
                          <a:effectLst/>
                          <a:latin typeface="Arial" pitchFamily="34" charset="0"/>
                          <a:cs typeface="Arial" pitchFamily="34" charset="0"/>
                        </a:rPr>
                        <a:t>23,7%</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pt-BR" sz="1200" b="1" i="0" u="none" strike="noStrike">
                        <a:solidFill>
                          <a:srgbClr val="000000"/>
                        </a:solidFill>
                        <a:effectLst/>
                        <a:latin typeface="Arial" pitchFamily="34" charset="0"/>
                        <a:cs typeface="Arial" pitchFamily="34" charset="0"/>
                      </a:endParaRPr>
                    </a:p>
                  </a:txBody>
                  <a:tcPr marL="7450" marR="7450" marT="7450" marB="0" anchor="b"/>
                </a:tc>
                <a:tc>
                  <a:txBody>
                    <a:bodyPr/>
                    <a:lstStyle/>
                    <a:p>
                      <a:pPr algn="r" fontAlgn="b"/>
                      <a:r>
                        <a:rPr lang="pt-BR" sz="1200" b="0" u="none" strike="noStrike" dirty="0">
                          <a:effectLst/>
                          <a:latin typeface="Arial" pitchFamily="34" charset="0"/>
                          <a:cs typeface="Arial" pitchFamily="34" charset="0"/>
                        </a:rPr>
                        <a:t>31,2%</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31,0%</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25,7%</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29,7%</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30,1%</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8,0%</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14,1%</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15,7%</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9,8%</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a:effectLst/>
                          <a:latin typeface="Arial" pitchFamily="34" charset="0"/>
                          <a:cs typeface="Arial" pitchFamily="34" charset="0"/>
                        </a:rPr>
                        <a:t>15,3%</a:t>
                      </a:r>
                      <a:endParaRPr lang="pt-BR" sz="1200" b="0"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a:effectLst/>
                          <a:latin typeface="Arial" pitchFamily="34" charset="0"/>
                          <a:cs typeface="Arial" pitchFamily="34" charset="0"/>
                        </a:rPr>
                        <a:t>17,3%</a:t>
                      </a:r>
                      <a:endParaRPr lang="pt-BR" sz="1200" b="0"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51297">
                <a:tc>
                  <a:txBody>
                    <a:bodyPr/>
                    <a:lstStyle/>
                    <a:p>
                      <a:pPr algn="l" fontAlgn="b"/>
                      <a:endParaRPr lang="pt-BR" sz="900" b="0" i="0" u="none" strike="noStrike" dirty="0">
                        <a:solidFill>
                          <a:srgbClr val="000000"/>
                        </a:solidFill>
                        <a:effectLst/>
                        <a:latin typeface="Calibri"/>
                      </a:endParaRPr>
                    </a:p>
                  </a:txBody>
                  <a:tcPr marL="7450" marR="7450" marT="74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200" b="1" u="none" strike="noStrike">
                          <a:effectLst/>
                          <a:latin typeface="Arial" pitchFamily="34" charset="0"/>
                          <a:cs typeface="Arial" pitchFamily="34" charset="0"/>
                        </a:rPr>
                        <a:t>18 e 19 anos</a:t>
                      </a:r>
                      <a:endParaRPr lang="pt-BR" sz="1200" b="1" i="0" u="none" strike="noStrike">
                        <a:solidFill>
                          <a:srgbClr val="000000"/>
                        </a:solidFill>
                        <a:effectLst/>
                        <a:latin typeface="Arial" pitchFamily="34" charset="0"/>
                        <a:cs typeface="Arial" pitchFamily="34" charset="0"/>
                      </a:endParaRPr>
                    </a:p>
                  </a:txBody>
                  <a:tcPr marL="7450" marR="7450" marT="74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b"/>
                      <a:r>
                        <a:rPr lang="pt-BR" sz="1200" b="0" u="none" strike="noStrike">
                          <a:effectLst/>
                          <a:latin typeface="Arial" pitchFamily="34" charset="0"/>
                          <a:cs typeface="Arial" pitchFamily="34" charset="0"/>
                        </a:rPr>
                        <a:t>10,0%</a:t>
                      </a:r>
                      <a:endParaRPr lang="pt-BR" sz="1200" b="0"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pt-BR" sz="1200" b="1" i="0" u="none" strike="noStrike">
                        <a:solidFill>
                          <a:srgbClr val="000000"/>
                        </a:solidFill>
                        <a:effectLst/>
                        <a:latin typeface="Arial" pitchFamily="34" charset="0"/>
                        <a:cs typeface="Arial" pitchFamily="34" charset="0"/>
                      </a:endParaRPr>
                    </a:p>
                  </a:txBody>
                  <a:tcPr marL="7450" marR="7450" marT="7450" marB="0" anchor="b"/>
                </a:tc>
                <a:tc>
                  <a:txBody>
                    <a:bodyPr/>
                    <a:lstStyle/>
                    <a:p>
                      <a:pPr algn="r" fontAlgn="b"/>
                      <a:r>
                        <a:rPr lang="pt-BR" sz="1200" b="0" u="none" strike="noStrike" dirty="0">
                          <a:effectLst/>
                          <a:latin typeface="Arial" pitchFamily="34" charset="0"/>
                          <a:cs typeface="Arial" pitchFamily="34" charset="0"/>
                        </a:rPr>
                        <a:t>16,5%</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16,3%</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a:effectLst/>
                          <a:latin typeface="Arial" pitchFamily="34" charset="0"/>
                          <a:cs typeface="Arial" pitchFamily="34" charset="0"/>
                        </a:rPr>
                        <a:t>14,1%</a:t>
                      </a:r>
                      <a:endParaRPr lang="pt-BR" sz="1200" b="0"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20,4%</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20,1%</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1,4%</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3,7%</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4,4%</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2,7%</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5,4%</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6,3%</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251297">
                <a:tc>
                  <a:txBody>
                    <a:bodyPr/>
                    <a:lstStyle/>
                    <a:p>
                      <a:pPr algn="l" fontAlgn="b"/>
                      <a:endParaRPr lang="pt-BR" sz="900" b="0" i="0" u="none" strike="noStrike" dirty="0">
                        <a:solidFill>
                          <a:srgbClr val="000000"/>
                        </a:solidFill>
                        <a:effectLst/>
                        <a:latin typeface="Calibri"/>
                      </a:endParaRPr>
                    </a:p>
                  </a:txBody>
                  <a:tcPr marL="7450" marR="7450" marT="745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pt-BR" sz="1200" b="1" u="none" strike="noStrike">
                          <a:effectLst/>
                          <a:latin typeface="Arial" pitchFamily="34" charset="0"/>
                          <a:cs typeface="Arial" pitchFamily="34" charset="0"/>
                        </a:rPr>
                        <a:t>20 anos ou mais</a:t>
                      </a:r>
                      <a:endParaRPr lang="pt-BR" sz="1200" b="1" i="0" u="none" strike="noStrike">
                        <a:solidFill>
                          <a:srgbClr val="000000"/>
                        </a:solidFill>
                        <a:effectLst/>
                        <a:latin typeface="Arial" pitchFamily="34" charset="0"/>
                        <a:cs typeface="Arial" pitchFamily="34" charset="0"/>
                      </a:endParaRPr>
                    </a:p>
                  </a:txBody>
                  <a:tcPr marL="7450" marR="7450" marT="74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b"/>
                      <a:r>
                        <a:rPr lang="pt-BR" sz="1200" b="0" u="none" strike="noStrike">
                          <a:effectLst/>
                          <a:latin typeface="Arial" pitchFamily="34" charset="0"/>
                          <a:cs typeface="Arial" pitchFamily="34" charset="0"/>
                        </a:rPr>
                        <a:t>5,4%</a:t>
                      </a:r>
                      <a:endParaRPr lang="pt-BR" sz="1200" b="0"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b"/>
                      <a:endParaRPr lang="pt-BR" sz="1200" b="1" i="0" u="none" strike="noStrike">
                        <a:solidFill>
                          <a:srgbClr val="000000"/>
                        </a:solidFill>
                        <a:effectLst/>
                        <a:latin typeface="Arial" pitchFamily="34" charset="0"/>
                        <a:cs typeface="Arial" pitchFamily="34" charset="0"/>
                      </a:endParaRPr>
                    </a:p>
                  </a:txBody>
                  <a:tcPr marL="7450" marR="7450" marT="7450" marB="0" anchor="b"/>
                </a:tc>
                <a:tc>
                  <a:txBody>
                    <a:bodyPr/>
                    <a:lstStyle/>
                    <a:p>
                      <a:pPr algn="r" fontAlgn="b"/>
                      <a:r>
                        <a:rPr lang="pt-BR" sz="1200" b="0" u="none" strike="noStrike">
                          <a:effectLst/>
                          <a:latin typeface="Arial" pitchFamily="34" charset="0"/>
                          <a:cs typeface="Arial" pitchFamily="34" charset="0"/>
                        </a:rPr>
                        <a:t>7,0%</a:t>
                      </a:r>
                      <a:endParaRPr lang="pt-BR" sz="1200" b="0"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7,3%</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a:effectLst/>
                          <a:latin typeface="Arial" pitchFamily="34" charset="0"/>
                          <a:cs typeface="Arial" pitchFamily="34" charset="0"/>
                        </a:rPr>
                        <a:t>14,3%</a:t>
                      </a:r>
                      <a:endParaRPr lang="pt-BR" sz="1200" b="0"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a:effectLst/>
                          <a:latin typeface="Arial" pitchFamily="34" charset="0"/>
                          <a:cs typeface="Arial" pitchFamily="34" charset="0"/>
                        </a:rPr>
                        <a:t>16,3%</a:t>
                      </a:r>
                      <a:endParaRPr lang="pt-BR" sz="1200" b="0" i="0" u="none" strike="noStrike">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15,9%</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0,6%</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1,5%</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1,7%</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3,0%</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5,5%</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pt-BR" sz="1200" b="0" u="none" strike="noStrike" dirty="0">
                          <a:effectLst/>
                          <a:latin typeface="Arial" pitchFamily="34" charset="0"/>
                          <a:cs typeface="Arial" pitchFamily="34" charset="0"/>
                        </a:rPr>
                        <a:t>6,1%</a:t>
                      </a:r>
                      <a:endParaRPr lang="pt-BR" sz="1200" b="0" i="0" u="none" strike="noStrike" dirty="0">
                        <a:solidFill>
                          <a:srgbClr val="000000"/>
                        </a:solidFill>
                        <a:effectLst/>
                        <a:latin typeface="Arial" pitchFamily="34" charset="0"/>
                        <a:cs typeface="Arial" pitchFamily="34" charset="0"/>
                      </a:endParaRPr>
                    </a:p>
                  </a:txBody>
                  <a:tcPr marL="7450" marR="7450" marT="74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23931">
                <a:tc>
                  <a:txBody>
                    <a:bodyPr/>
                    <a:lstStyle/>
                    <a:p>
                      <a:pPr algn="l" fontAlgn="b"/>
                      <a:endParaRPr lang="pt-BR" sz="900" b="0" i="0" u="none" strike="noStrike">
                        <a:solidFill>
                          <a:srgbClr val="000000"/>
                        </a:solidFill>
                        <a:effectLst/>
                        <a:latin typeface="Calibri"/>
                      </a:endParaRPr>
                    </a:p>
                  </a:txBody>
                  <a:tcPr marL="7450" marR="7450" marT="7450" marB="0" anchor="b">
                    <a:lnT w="12700" cap="flat" cmpd="sng" algn="ctr">
                      <a:solidFill>
                        <a:schemeClr val="tx1"/>
                      </a:solidFill>
                      <a:prstDash val="solid"/>
                      <a:round/>
                      <a:headEnd type="none" w="med" len="med"/>
                      <a:tailEnd type="none" w="med" len="med"/>
                    </a:lnT>
                  </a:tcPr>
                </a:tc>
                <a:tc gridSpan="3">
                  <a:txBody>
                    <a:bodyPr/>
                    <a:lstStyle/>
                    <a:p>
                      <a:pPr algn="l" fontAlgn="b"/>
                      <a:r>
                        <a:rPr lang="pt-BR" sz="1200" u="none" strike="noStrike">
                          <a:effectLst/>
                          <a:latin typeface="Arial" pitchFamily="34" charset="0"/>
                          <a:cs typeface="Arial" pitchFamily="34" charset="0"/>
                        </a:rPr>
                        <a:t>Fonte: IBGE/Pnad. Anos diversos. </a:t>
                      </a:r>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hMerge="1">
                  <a:txBody>
                    <a:bodyPr/>
                    <a:lstStyle/>
                    <a:p>
                      <a:endParaRPr lang="pt-BR"/>
                    </a:p>
                  </a:txBody>
                  <a:tcPr/>
                </a:tc>
                <a:tc hMerge="1">
                  <a:txBody>
                    <a:bodyPr/>
                    <a:lstStyle/>
                    <a:p>
                      <a:endParaRPr lang="pt-BR"/>
                    </a:p>
                  </a:txBody>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dirty="0">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dirty="0">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tc>
                  <a:txBody>
                    <a:bodyPr/>
                    <a:lstStyle/>
                    <a:p>
                      <a:pPr algn="l" fontAlgn="b"/>
                      <a:endParaRPr lang="pt-BR" sz="1200" b="0" i="0" u="none" strike="noStrike" dirty="0">
                        <a:solidFill>
                          <a:srgbClr val="000000"/>
                        </a:solidFill>
                        <a:effectLst/>
                        <a:latin typeface="Arial" pitchFamily="34" charset="0"/>
                        <a:cs typeface="Arial" pitchFamily="34" charset="0"/>
                      </a:endParaRPr>
                    </a:p>
                  </a:txBody>
                  <a:tcPr marL="7450" marR="7450" marT="7450" marB="0" anchor="b">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9"/>
                  </a:ext>
                </a:extLst>
              </a:tr>
              <a:tr h="216196">
                <a:tc>
                  <a:txBody>
                    <a:bodyPr/>
                    <a:lstStyle/>
                    <a:p>
                      <a:pPr algn="l" fontAlgn="b"/>
                      <a:endParaRPr lang="pt-BR" sz="900" b="0" i="0" u="none" strike="noStrike">
                        <a:solidFill>
                          <a:srgbClr val="000000"/>
                        </a:solidFill>
                        <a:effectLst/>
                        <a:latin typeface="Calibri"/>
                      </a:endParaRPr>
                    </a:p>
                  </a:txBody>
                  <a:tcPr marL="7450" marR="7450" marT="7450" marB="0" anchor="b"/>
                </a:tc>
                <a:tc gridSpan="14">
                  <a:txBody>
                    <a:bodyPr/>
                    <a:lstStyle/>
                    <a:p>
                      <a:pPr algn="l" fontAlgn="ctr"/>
                      <a:r>
                        <a:rPr lang="pt-BR" sz="1200" u="none" strike="noStrike" dirty="0">
                          <a:effectLst/>
                          <a:latin typeface="Arial" pitchFamily="34" charset="0"/>
                          <a:cs typeface="Arial" pitchFamily="34" charset="0"/>
                        </a:rPr>
                        <a:t>(*) Em 2001, exclusive a população da área rural de Rondônia, Acre, Amazonas, Roraima, Pará e Amapá</a:t>
                      </a:r>
                      <a:endParaRPr lang="pt-BR" sz="1200" b="0" i="0" u="none" strike="noStrike" dirty="0">
                        <a:solidFill>
                          <a:srgbClr val="000000"/>
                        </a:solidFill>
                        <a:effectLst/>
                        <a:latin typeface="Arial" pitchFamily="34" charset="0"/>
                        <a:cs typeface="Arial" pitchFamily="34" charset="0"/>
                      </a:endParaRPr>
                    </a:p>
                  </a:txBody>
                  <a:tcPr marL="7450" marR="7450" marT="745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10"/>
                  </a:ext>
                </a:extLst>
              </a:tr>
              <a:tr h="423931">
                <a:tc>
                  <a:txBody>
                    <a:bodyPr/>
                    <a:lstStyle/>
                    <a:p>
                      <a:pPr algn="l" fontAlgn="b"/>
                      <a:endParaRPr lang="pt-BR" sz="900" b="0" i="0" u="none" strike="noStrike">
                        <a:solidFill>
                          <a:srgbClr val="000000"/>
                        </a:solidFill>
                        <a:effectLst/>
                        <a:latin typeface="Calibri"/>
                      </a:endParaRPr>
                    </a:p>
                  </a:txBody>
                  <a:tcPr marL="7450" marR="7450" marT="7450" marB="0" anchor="b"/>
                </a:tc>
                <a:tc gridSpan="14">
                  <a:txBody>
                    <a:bodyPr/>
                    <a:lstStyle/>
                    <a:p>
                      <a:pPr algn="l" fontAlgn="ctr"/>
                      <a:r>
                        <a:rPr lang="pt-BR" sz="1200" u="none" strike="noStrike" dirty="0">
                          <a:effectLst/>
                          <a:latin typeface="Arial" pitchFamily="34" charset="0"/>
                          <a:cs typeface="Arial" pitchFamily="34" charset="0"/>
                        </a:rPr>
                        <a:t>OBS: Os dados dessa Tabela  se referem à idade em que os atuais ocupados começaram a trabalhar e não à idade em que as crianças hoje começam a trabalhar. Está se relatando um perfil do passado e não do presente.</a:t>
                      </a:r>
                      <a:endParaRPr lang="pt-BR" sz="1200" b="0" i="0" u="none" strike="noStrike" dirty="0">
                        <a:solidFill>
                          <a:srgbClr val="000000"/>
                        </a:solidFill>
                        <a:effectLst/>
                        <a:latin typeface="Arial" pitchFamily="34" charset="0"/>
                        <a:cs typeface="Arial" pitchFamily="34" charset="0"/>
                      </a:endParaRPr>
                    </a:p>
                  </a:txBody>
                  <a:tcPr marL="7450" marR="7450" marT="745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11"/>
                  </a:ext>
                </a:extLst>
              </a:tr>
              <a:tr h="201037">
                <a:tc>
                  <a:txBody>
                    <a:bodyPr/>
                    <a:lstStyle/>
                    <a:p>
                      <a:pPr algn="l" fontAlgn="b"/>
                      <a:endParaRPr lang="pt-BR" sz="900" b="0" i="0" u="none" strike="noStrike">
                        <a:solidFill>
                          <a:srgbClr val="000000"/>
                        </a:solidFill>
                        <a:effectLst/>
                        <a:latin typeface="Calibri"/>
                      </a:endParaRPr>
                    </a:p>
                  </a:txBody>
                  <a:tcPr marL="7450" marR="7450" marT="7450" marB="0" anchor="b"/>
                </a:tc>
                <a:tc gridSpan="2">
                  <a:txBody>
                    <a:bodyPr/>
                    <a:lstStyle/>
                    <a:p>
                      <a:pPr algn="l" fontAlgn="b"/>
                      <a:endParaRPr lang="pt-BR" sz="900" b="0" i="0" u="none" strike="noStrike">
                        <a:solidFill>
                          <a:srgbClr val="000000"/>
                        </a:solidFill>
                        <a:effectLst/>
                        <a:latin typeface="Calibri"/>
                      </a:endParaRPr>
                    </a:p>
                  </a:txBody>
                  <a:tcPr marL="7450" marR="7450" marT="7450" marB="0" anchor="b"/>
                </a:tc>
                <a:tc hMerge="1">
                  <a:txBody>
                    <a:bodyPr/>
                    <a:lstStyle/>
                    <a:p>
                      <a:endParaRPr lang="pt-BR"/>
                    </a:p>
                  </a:txBody>
                  <a:tcPr/>
                </a:tc>
                <a:tc>
                  <a:txBody>
                    <a:bodyPr/>
                    <a:lstStyle/>
                    <a:p>
                      <a:pPr algn="l" fontAlgn="b"/>
                      <a:endParaRPr lang="pt-BR" sz="900" b="0" i="0" u="none" strike="noStrike">
                        <a:solidFill>
                          <a:srgbClr val="000000"/>
                        </a:solidFill>
                        <a:effectLst/>
                        <a:latin typeface="Calibri"/>
                      </a:endParaRPr>
                    </a:p>
                  </a:txBody>
                  <a:tcPr marL="7450" marR="7450" marT="7450" marB="0" anchor="b"/>
                </a:tc>
                <a:tc>
                  <a:txBody>
                    <a:bodyPr/>
                    <a:lstStyle/>
                    <a:p>
                      <a:pPr algn="l" fontAlgn="b"/>
                      <a:endParaRPr lang="pt-BR" sz="900" b="0" i="0" u="none" strike="noStrike">
                        <a:solidFill>
                          <a:srgbClr val="000000"/>
                        </a:solidFill>
                        <a:effectLst/>
                        <a:latin typeface="Calibri"/>
                      </a:endParaRPr>
                    </a:p>
                  </a:txBody>
                  <a:tcPr marL="7450" marR="7450" marT="7450" marB="0" anchor="b"/>
                </a:tc>
                <a:tc>
                  <a:txBody>
                    <a:bodyPr/>
                    <a:lstStyle/>
                    <a:p>
                      <a:pPr algn="l" fontAlgn="b"/>
                      <a:endParaRPr lang="pt-BR" sz="900" b="0" i="0" u="none" strike="noStrike">
                        <a:solidFill>
                          <a:srgbClr val="000000"/>
                        </a:solidFill>
                        <a:effectLst/>
                        <a:latin typeface="Calibri"/>
                      </a:endParaRPr>
                    </a:p>
                  </a:txBody>
                  <a:tcPr marL="7450" marR="7450" marT="7450" marB="0" anchor="b"/>
                </a:tc>
                <a:tc>
                  <a:txBody>
                    <a:bodyPr/>
                    <a:lstStyle/>
                    <a:p>
                      <a:pPr algn="l" fontAlgn="b"/>
                      <a:endParaRPr lang="pt-BR" sz="900" b="0" i="0" u="none" strike="noStrike" dirty="0">
                        <a:solidFill>
                          <a:srgbClr val="000000"/>
                        </a:solidFill>
                        <a:effectLst/>
                        <a:latin typeface="Calibri"/>
                      </a:endParaRPr>
                    </a:p>
                  </a:txBody>
                  <a:tcPr marL="7450" marR="7450" marT="7450" marB="0" anchor="b"/>
                </a:tc>
                <a:tc>
                  <a:txBody>
                    <a:bodyPr/>
                    <a:lstStyle/>
                    <a:p>
                      <a:pPr algn="l" fontAlgn="b"/>
                      <a:endParaRPr lang="pt-BR" sz="900" b="0" i="0" u="none" strike="noStrike">
                        <a:solidFill>
                          <a:srgbClr val="000000"/>
                        </a:solidFill>
                        <a:effectLst/>
                        <a:latin typeface="Calibri"/>
                      </a:endParaRPr>
                    </a:p>
                  </a:txBody>
                  <a:tcPr marL="7450" marR="7450" marT="7450" marB="0" anchor="b"/>
                </a:tc>
                <a:tc>
                  <a:txBody>
                    <a:bodyPr/>
                    <a:lstStyle/>
                    <a:p>
                      <a:pPr algn="l" fontAlgn="b"/>
                      <a:endParaRPr lang="pt-BR" sz="900" b="0" i="0" u="none" strike="noStrike">
                        <a:solidFill>
                          <a:srgbClr val="000000"/>
                        </a:solidFill>
                        <a:effectLst/>
                        <a:latin typeface="Calibri"/>
                      </a:endParaRPr>
                    </a:p>
                  </a:txBody>
                  <a:tcPr marL="7450" marR="7450" marT="7450" marB="0" anchor="b"/>
                </a:tc>
                <a:tc>
                  <a:txBody>
                    <a:bodyPr/>
                    <a:lstStyle/>
                    <a:p>
                      <a:pPr algn="l" fontAlgn="b"/>
                      <a:endParaRPr lang="pt-BR" sz="900" b="0" i="0" u="none" strike="noStrike">
                        <a:solidFill>
                          <a:srgbClr val="000000"/>
                        </a:solidFill>
                        <a:effectLst/>
                        <a:latin typeface="Calibri"/>
                      </a:endParaRPr>
                    </a:p>
                  </a:txBody>
                  <a:tcPr marL="7450" marR="7450" marT="7450" marB="0" anchor="b"/>
                </a:tc>
                <a:tc>
                  <a:txBody>
                    <a:bodyPr/>
                    <a:lstStyle/>
                    <a:p>
                      <a:pPr algn="l" fontAlgn="b"/>
                      <a:endParaRPr lang="pt-BR" sz="900" b="0" i="0" u="none" strike="noStrike">
                        <a:solidFill>
                          <a:srgbClr val="000000"/>
                        </a:solidFill>
                        <a:effectLst/>
                        <a:latin typeface="Calibri"/>
                      </a:endParaRPr>
                    </a:p>
                  </a:txBody>
                  <a:tcPr marL="7450" marR="7450" marT="7450" marB="0" anchor="b"/>
                </a:tc>
                <a:tc>
                  <a:txBody>
                    <a:bodyPr/>
                    <a:lstStyle/>
                    <a:p>
                      <a:pPr algn="l" fontAlgn="b"/>
                      <a:endParaRPr lang="pt-BR" sz="900" b="0" i="0" u="none" strike="noStrike">
                        <a:solidFill>
                          <a:srgbClr val="000000"/>
                        </a:solidFill>
                        <a:effectLst/>
                        <a:latin typeface="Calibri"/>
                      </a:endParaRPr>
                    </a:p>
                  </a:txBody>
                  <a:tcPr marL="7450" marR="7450" marT="7450" marB="0" anchor="b"/>
                </a:tc>
                <a:tc>
                  <a:txBody>
                    <a:bodyPr/>
                    <a:lstStyle/>
                    <a:p>
                      <a:pPr algn="l" fontAlgn="b"/>
                      <a:endParaRPr lang="pt-BR" sz="900" b="0" i="0" u="none" strike="noStrike">
                        <a:solidFill>
                          <a:srgbClr val="000000"/>
                        </a:solidFill>
                        <a:effectLst/>
                        <a:latin typeface="Calibri"/>
                      </a:endParaRPr>
                    </a:p>
                  </a:txBody>
                  <a:tcPr marL="7450" marR="7450" marT="7450" marB="0" anchor="b"/>
                </a:tc>
                <a:tc>
                  <a:txBody>
                    <a:bodyPr/>
                    <a:lstStyle/>
                    <a:p>
                      <a:pPr algn="l" fontAlgn="b"/>
                      <a:endParaRPr lang="pt-BR" sz="900" b="0" i="0" u="none" strike="noStrike">
                        <a:solidFill>
                          <a:srgbClr val="000000"/>
                        </a:solidFill>
                        <a:effectLst/>
                        <a:latin typeface="Calibri"/>
                      </a:endParaRPr>
                    </a:p>
                  </a:txBody>
                  <a:tcPr marL="7450" marR="7450" marT="7450" marB="0" anchor="b"/>
                </a:tc>
                <a:tc>
                  <a:txBody>
                    <a:bodyPr/>
                    <a:lstStyle/>
                    <a:p>
                      <a:pPr algn="l" fontAlgn="b"/>
                      <a:endParaRPr lang="pt-BR" sz="900" b="0" i="0" u="none" strike="noStrike" dirty="0">
                        <a:solidFill>
                          <a:srgbClr val="000000"/>
                        </a:solidFill>
                        <a:effectLst/>
                        <a:latin typeface="Calibri"/>
                      </a:endParaRPr>
                    </a:p>
                  </a:txBody>
                  <a:tcPr marL="7450" marR="7450" marT="7450" marB="0" anchor="b"/>
                </a:tc>
                <a:extLst>
                  <a:ext uri="{0D108BD9-81ED-4DB2-BD59-A6C34878D82A}">
                    <a16:rowId xmlns=""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cstate="print"/>
          <a:srcRect/>
          <a:stretch>
            <a:fillRect/>
          </a:stretch>
        </p:blipFill>
        <p:spPr bwMode="auto">
          <a:xfrm>
            <a:off x="1142976" y="357174"/>
            <a:ext cx="7786742" cy="2135721"/>
          </a:xfrm>
          <a:prstGeom prst="rect">
            <a:avLst/>
          </a:prstGeom>
          <a:noFill/>
          <a:ln w="9525">
            <a:noFill/>
            <a:miter lim="800000"/>
            <a:headEnd/>
            <a:tailEnd/>
          </a:ln>
          <a:effectLst/>
        </p:spPr>
      </p:pic>
      <p:sp>
        <p:nvSpPr>
          <p:cNvPr id="9" name="CaixaDeTexto 8"/>
          <p:cNvSpPr txBox="1"/>
          <p:nvPr/>
        </p:nvSpPr>
        <p:spPr>
          <a:xfrm>
            <a:off x="1259632" y="2859188"/>
            <a:ext cx="7384332" cy="3570208"/>
          </a:xfrm>
          <a:prstGeom prst="rect">
            <a:avLst/>
          </a:prstGeom>
          <a:noFill/>
        </p:spPr>
        <p:txBody>
          <a:bodyPr wrap="square" rtlCol="0">
            <a:spAutoFit/>
          </a:bodyPr>
          <a:lstStyle/>
          <a:p>
            <a:pPr algn="just"/>
            <a:endParaRPr lang="pt-BR" sz="1600" b="1" dirty="0">
              <a:solidFill>
                <a:srgbClr val="FF0000"/>
              </a:solidFill>
              <a:latin typeface="Calibri" pitchFamily="34" charset="0"/>
              <a:cs typeface="Calibri" pitchFamily="34" charset="0"/>
            </a:endParaRPr>
          </a:p>
          <a:p>
            <a:pPr algn="just"/>
            <a:r>
              <a:rPr lang="pt-BR" sz="1600" b="1" dirty="0">
                <a:solidFill>
                  <a:srgbClr val="FF0000"/>
                </a:solidFill>
                <a:latin typeface="Calibri" pitchFamily="34" charset="0"/>
                <a:cs typeface="Calibri" pitchFamily="34" charset="0"/>
              </a:rPr>
              <a:t>Os dados administrativos da previdência social mostram que a idade média dos beneficiários que tiveram aposentadoria concedida ao longo de 2015 – quando consideramos a totalidade das aposentadorias por idade e por tempo de contribuição concedidas – é praticamente idêntica entre os segurados da cidade e do campo: a idade média de aposentadoria dos rurais é de 58,4, enquanto que, dos urbanos, é de 58,9. Isso ocorre porque aproximadamente metade dos benefícios concedidos aos trabalhadores urbanos em 2015 foram “por tempo de contribuição” e, dessa forma, anteriores à idade de 65 anos para homens e 60 anos para mulheres, que vigora como idade mínima para aposentadoria por idade para trabalhadores urbanos. As aposentadorias rurais, por seu turno, foram em 99% dos casos “por idade” e, portanto, concedidas em conformidade com as idades mínimas estabelecidas para homens e mulheres rurais.  </a:t>
            </a:r>
          </a:p>
          <a:p>
            <a:endParaRPr lang="pt-BR" dirty="0"/>
          </a:p>
        </p:txBody>
      </p:sp>
      <p:sp>
        <p:nvSpPr>
          <p:cNvPr id="10" name="Retângulo de cantos arredondados 9"/>
          <p:cNvSpPr/>
          <p:nvPr/>
        </p:nvSpPr>
        <p:spPr>
          <a:xfrm>
            <a:off x="1142976" y="2780928"/>
            <a:ext cx="7715304" cy="36484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000" dirty="0">
              <a:solidFill>
                <a:srgbClr val="FF0000"/>
              </a:solidFill>
              <a:latin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54A6A8BD-ADF5-4B7F-8B2A-54E74686C0B2}" type="slidenum">
              <a:rPr lang="pt-BR" smtClean="0"/>
              <a:t>15</a:t>
            </a:fld>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401880025"/>
              </p:ext>
            </p:extLst>
          </p:nvPr>
        </p:nvGraphicFramePr>
        <p:xfrm>
          <a:off x="1052662" y="836712"/>
          <a:ext cx="7983834" cy="4917584"/>
        </p:xfrm>
        <a:graphic>
          <a:graphicData uri="http://schemas.openxmlformats.org/drawingml/2006/table">
            <a:tbl>
              <a:tblPr>
                <a:tableStyleId>{5C22544A-7EE6-4342-B048-85BDC9FD1C3A}</a:tableStyleId>
              </a:tblPr>
              <a:tblGrid>
                <a:gridCol w="1304058">
                  <a:extLst>
                    <a:ext uri="{9D8B030D-6E8A-4147-A177-3AD203B41FA5}">
                      <a16:colId xmlns="" xmlns:a16="http://schemas.microsoft.com/office/drawing/2014/main" val="20000"/>
                    </a:ext>
                  </a:extLst>
                </a:gridCol>
                <a:gridCol w="844353">
                  <a:extLst>
                    <a:ext uri="{9D8B030D-6E8A-4147-A177-3AD203B41FA5}">
                      <a16:colId xmlns="" xmlns:a16="http://schemas.microsoft.com/office/drawing/2014/main" val="20001"/>
                    </a:ext>
                  </a:extLst>
                </a:gridCol>
                <a:gridCol w="806827">
                  <a:extLst>
                    <a:ext uri="{9D8B030D-6E8A-4147-A177-3AD203B41FA5}">
                      <a16:colId xmlns="" xmlns:a16="http://schemas.microsoft.com/office/drawing/2014/main" val="20002"/>
                    </a:ext>
                  </a:extLst>
                </a:gridCol>
                <a:gridCol w="797446">
                  <a:extLst>
                    <a:ext uri="{9D8B030D-6E8A-4147-A177-3AD203B41FA5}">
                      <a16:colId xmlns="" xmlns:a16="http://schemas.microsoft.com/office/drawing/2014/main" val="20003"/>
                    </a:ext>
                  </a:extLst>
                </a:gridCol>
                <a:gridCol w="778682">
                  <a:extLst>
                    <a:ext uri="{9D8B030D-6E8A-4147-A177-3AD203B41FA5}">
                      <a16:colId xmlns="" xmlns:a16="http://schemas.microsoft.com/office/drawing/2014/main" val="20004"/>
                    </a:ext>
                  </a:extLst>
                </a:gridCol>
                <a:gridCol w="872499">
                  <a:extLst>
                    <a:ext uri="{9D8B030D-6E8A-4147-A177-3AD203B41FA5}">
                      <a16:colId xmlns="" xmlns:a16="http://schemas.microsoft.com/office/drawing/2014/main" val="20005"/>
                    </a:ext>
                  </a:extLst>
                </a:gridCol>
                <a:gridCol w="834971">
                  <a:extLst>
                    <a:ext uri="{9D8B030D-6E8A-4147-A177-3AD203B41FA5}">
                      <a16:colId xmlns="" xmlns:a16="http://schemas.microsoft.com/office/drawing/2014/main" val="20006"/>
                    </a:ext>
                  </a:extLst>
                </a:gridCol>
                <a:gridCol w="881881">
                  <a:extLst>
                    <a:ext uri="{9D8B030D-6E8A-4147-A177-3AD203B41FA5}">
                      <a16:colId xmlns="" xmlns:a16="http://schemas.microsoft.com/office/drawing/2014/main" val="20007"/>
                    </a:ext>
                  </a:extLst>
                </a:gridCol>
                <a:gridCol w="863117">
                  <a:extLst>
                    <a:ext uri="{9D8B030D-6E8A-4147-A177-3AD203B41FA5}">
                      <a16:colId xmlns="" xmlns:a16="http://schemas.microsoft.com/office/drawing/2014/main" val="20008"/>
                    </a:ext>
                  </a:extLst>
                </a:gridCol>
              </a:tblGrid>
              <a:tr h="821952">
                <a:tc gridSpan="9">
                  <a:txBody>
                    <a:bodyPr/>
                    <a:lstStyle/>
                    <a:p>
                      <a:pPr algn="ctr" fontAlgn="ctr"/>
                      <a:r>
                        <a:rPr lang="pt-BR" sz="1600" b="1" u="none" strike="noStrike" dirty="0">
                          <a:effectLst/>
                        </a:rPr>
                        <a:t>Tempo médio de duração, em anos, das aposentadorias por idade e estimativa da idade média do beneficiário na cessação do benefício - 2009 a 2013</a:t>
                      </a:r>
                      <a:endParaRPr lang="pt-BR" sz="1600" b="1" i="0" u="none" strike="noStrike" dirty="0">
                        <a:solidFill>
                          <a:srgbClr val="000000"/>
                        </a:solidFill>
                        <a:effectLst/>
                        <a:latin typeface="Calibri"/>
                      </a:endParaRPr>
                    </a:p>
                  </a:txBody>
                  <a:tcPr marL="8788" marR="8788" marT="8788"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0"/>
                  </a:ext>
                </a:extLst>
              </a:tr>
              <a:tr h="547967">
                <a:tc rowSpan="3">
                  <a:txBody>
                    <a:bodyPr/>
                    <a:lstStyle/>
                    <a:p>
                      <a:pPr algn="ctr" fontAlgn="ctr"/>
                      <a:r>
                        <a:rPr lang="pt-BR" sz="1400" b="1" u="none" strike="noStrike" dirty="0">
                          <a:effectLst/>
                        </a:rPr>
                        <a:t>Ano</a:t>
                      </a:r>
                      <a:endParaRPr lang="pt-BR" sz="1400" b="1" i="0" u="none" strike="noStrike" dirty="0">
                        <a:solidFill>
                          <a:srgbClr val="000000"/>
                        </a:solidFill>
                        <a:effectLst/>
                        <a:latin typeface="Calibri"/>
                      </a:endParaRPr>
                    </a:p>
                  </a:txBody>
                  <a:tcPr marL="8788" marR="8788" marT="8788" marB="0" anchor="ctr"/>
                </a:tc>
                <a:tc gridSpan="4">
                  <a:txBody>
                    <a:bodyPr/>
                    <a:lstStyle/>
                    <a:p>
                      <a:pPr algn="ctr" fontAlgn="ctr"/>
                      <a:r>
                        <a:rPr lang="pt-BR" sz="1400" b="1" u="none" strike="noStrike" dirty="0">
                          <a:effectLst/>
                        </a:rPr>
                        <a:t>Tempo médio de </a:t>
                      </a:r>
                      <a:r>
                        <a:rPr lang="pt-BR" sz="1400" b="1" u="none" strike="noStrike" dirty="0" smtClean="0">
                          <a:effectLst/>
                        </a:rPr>
                        <a:t>duração do benefício, </a:t>
                      </a:r>
                      <a:r>
                        <a:rPr lang="pt-BR" sz="1400" b="1" u="none" strike="noStrike" dirty="0">
                          <a:effectLst/>
                        </a:rPr>
                        <a:t>em anos</a:t>
                      </a:r>
                      <a:endParaRPr lang="pt-BR" sz="1400" b="1" i="0" u="none" strike="noStrike" dirty="0">
                        <a:solidFill>
                          <a:srgbClr val="000000"/>
                        </a:solidFill>
                        <a:effectLst/>
                        <a:latin typeface="Calibri"/>
                      </a:endParaRPr>
                    </a:p>
                  </a:txBody>
                  <a:tcPr marL="8788" marR="8788" marT="8788" marB="0" anchor="ctr"/>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ctr"/>
                      <a:r>
                        <a:rPr lang="pt-BR" sz="1400" b="1" u="none" strike="noStrike">
                          <a:effectLst/>
                        </a:rPr>
                        <a:t>Estimativa da idade média do beneficiário na cessação do benefício</a:t>
                      </a:r>
                      <a:endParaRPr lang="pt-BR" sz="1400" b="1" i="0" u="none" strike="noStrike">
                        <a:solidFill>
                          <a:srgbClr val="000000"/>
                        </a:solidFill>
                        <a:effectLst/>
                        <a:latin typeface="Calibri"/>
                      </a:endParaRPr>
                    </a:p>
                  </a:txBody>
                  <a:tcPr marL="8788" marR="8788" marT="8788"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1"/>
                  </a:ext>
                </a:extLst>
              </a:tr>
              <a:tr h="273984">
                <a:tc vMerge="1">
                  <a:txBody>
                    <a:bodyPr/>
                    <a:lstStyle/>
                    <a:p>
                      <a:endParaRPr lang="pt-BR"/>
                    </a:p>
                  </a:txBody>
                  <a:tcPr/>
                </a:tc>
                <a:tc gridSpan="2">
                  <a:txBody>
                    <a:bodyPr/>
                    <a:lstStyle/>
                    <a:p>
                      <a:pPr algn="ctr" fontAlgn="b"/>
                      <a:r>
                        <a:rPr lang="pt-BR" sz="1400" b="1" u="none" strike="noStrike" dirty="0">
                          <a:effectLst/>
                        </a:rPr>
                        <a:t>Urbano</a:t>
                      </a:r>
                      <a:endParaRPr lang="pt-BR" sz="1400" b="1" i="0" u="none" strike="noStrike" dirty="0">
                        <a:solidFill>
                          <a:srgbClr val="000000"/>
                        </a:solidFill>
                        <a:effectLst/>
                        <a:latin typeface="Calibri"/>
                      </a:endParaRPr>
                    </a:p>
                  </a:txBody>
                  <a:tcPr marL="8788" marR="8788" marT="8788" marB="0" anchor="b"/>
                </a:tc>
                <a:tc hMerge="1">
                  <a:txBody>
                    <a:bodyPr/>
                    <a:lstStyle/>
                    <a:p>
                      <a:endParaRPr lang="pt-BR"/>
                    </a:p>
                  </a:txBody>
                  <a:tcPr/>
                </a:tc>
                <a:tc gridSpan="2">
                  <a:txBody>
                    <a:bodyPr/>
                    <a:lstStyle/>
                    <a:p>
                      <a:pPr algn="ctr" fontAlgn="b"/>
                      <a:r>
                        <a:rPr lang="pt-BR" sz="1400" b="1" u="none" strike="noStrike" dirty="0">
                          <a:effectLst/>
                        </a:rPr>
                        <a:t>Rural</a:t>
                      </a:r>
                      <a:endParaRPr lang="pt-BR" sz="1400" b="1" i="0" u="none" strike="noStrike" dirty="0">
                        <a:solidFill>
                          <a:srgbClr val="000000"/>
                        </a:solidFill>
                        <a:effectLst/>
                        <a:latin typeface="Calibri"/>
                      </a:endParaRPr>
                    </a:p>
                  </a:txBody>
                  <a:tcPr marL="8788" marR="8788" marT="8788" marB="0" anchor="b"/>
                </a:tc>
                <a:tc hMerge="1">
                  <a:txBody>
                    <a:bodyPr/>
                    <a:lstStyle/>
                    <a:p>
                      <a:endParaRPr lang="pt-BR"/>
                    </a:p>
                  </a:txBody>
                  <a:tcPr/>
                </a:tc>
                <a:tc gridSpan="2">
                  <a:txBody>
                    <a:bodyPr/>
                    <a:lstStyle/>
                    <a:p>
                      <a:pPr algn="ctr" fontAlgn="b"/>
                      <a:r>
                        <a:rPr lang="pt-BR" sz="1400" b="1" u="none" strike="noStrike">
                          <a:effectLst/>
                        </a:rPr>
                        <a:t>Urbano</a:t>
                      </a:r>
                      <a:endParaRPr lang="pt-BR" sz="1400" b="1" i="0" u="none" strike="noStrike">
                        <a:solidFill>
                          <a:srgbClr val="000000"/>
                        </a:solidFill>
                        <a:effectLst/>
                        <a:latin typeface="Calibri"/>
                      </a:endParaRPr>
                    </a:p>
                  </a:txBody>
                  <a:tcPr marL="8788" marR="8788" marT="8788" marB="0" anchor="b"/>
                </a:tc>
                <a:tc hMerge="1">
                  <a:txBody>
                    <a:bodyPr/>
                    <a:lstStyle/>
                    <a:p>
                      <a:endParaRPr lang="pt-BR"/>
                    </a:p>
                  </a:txBody>
                  <a:tcPr/>
                </a:tc>
                <a:tc gridSpan="2">
                  <a:txBody>
                    <a:bodyPr/>
                    <a:lstStyle/>
                    <a:p>
                      <a:pPr algn="ctr" fontAlgn="b"/>
                      <a:r>
                        <a:rPr lang="pt-BR" sz="1400" b="1" u="none" strike="noStrike">
                          <a:effectLst/>
                        </a:rPr>
                        <a:t>Rural</a:t>
                      </a:r>
                      <a:endParaRPr lang="pt-BR" sz="1400" b="1" i="0" u="none" strike="noStrike">
                        <a:solidFill>
                          <a:srgbClr val="000000"/>
                        </a:solidFill>
                        <a:effectLst/>
                        <a:latin typeface="Calibri"/>
                      </a:endParaRPr>
                    </a:p>
                  </a:txBody>
                  <a:tcPr marL="8788" marR="8788" marT="8788" marB="0" anchor="b"/>
                </a:tc>
                <a:tc hMerge="1">
                  <a:txBody>
                    <a:bodyPr/>
                    <a:lstStyle/>
                    <a:p>
                      <a:endParaRPr lang="pt-BR"/>
                    </a:p>
                  </a:txBody>
                  <a:tcPr/>
                </a:tc>
                <a:extLst>
                  <a:ext uri="{0D108BD9-81ED-4DB2-BD59-A6C34878D82A}">
                    <a16:rowId xmlns="" xmlns:a16="http://schemas.microsoft.com/office/drawing/2014/main" val="10002"/>
                  </a:ext>
                </a:extLst>
              </a:tr>
              <a:tr h="414471">
                <a:tc vMerge="1">
                  <a:txBody>
                    <a:bodyPr/>
                    <a:lstStyle/>
                    <a:p>
                      <a:endParaRPr lang="pt-BR"/>
                    </a:p>
                  </a:txBody>
                  <a:tcPr/>
                </a:tc>
                <a:tc>
                  <a:txBody>
                    <a:bodyPr/>
                    <a:lstStyle/>
                    <a:p>
                      <a:pPr algn="ctr" fontAlgn="b"/>
                      <a:r>
                        <a:rPr lang="pt-BR" sz="1400" b="1" u="none" strike="noStrike" dirty="0">
                          <a:effectLst/>
                        </a:rPr>
                        <a:t>Masculino</a:t>
                      </a:r>
                      <a:endParaRPr lang="pt-BR" sz="1400" b="1" i="0" u="none" strike="noStrike" dirty="0">
                        <a:solidFill>
                          <a:srgbClr val="000000"/>
                        </a:solidFill>
                        <a:effectLst/>
                        <a:latin typeface="Calibri"/>
                      </a:endParaRPr>
                    </a:p>
                  </a:txBody>
                  <a:tcPr marL="8788" marR="8788" marT="8788" marB="0" anchor="b"/>
                </a:tc>
                <a:tc>
                  <a:txBody>
                    <a:bodyPr/>
                    <a:lstStyle/>
                    <a:p>
                      <a:pPr algn="ctr" fontAlgn="b"/>
                      <a:r>
                        <a:rPr lang="pt-BR" sz="1400" b="1" u="none" strike="noStrike">
                          <a:effectLst/>
                        </a:rPr>
                        <a:t>Feminino</a:t>
                      </a:r>
                      <a:endParaRPr lang="pt-BR" sz="1400" b="1" i="0" u="none" strike="noStrike">
                        <a:solidFill>
                          <a:srgbClr val="000000"/>
                        </a:solidFill>
                        <a:effectLst/>
                        <a:latin typeface="Calibri"/>
                      </a:endParaRPr>
                    </a:p>
                  </a:txBody>
                  <a:tcPr marL="8788" marR="8788" marT="8788" marB="0" anchor="b"/>
                </a:tc>
                <a:tc>
                  <a:txBody>
                    <a:bodyPr/>
                    <a:lstStyle/>
                    <a:p>
                      <a:pPr algn="ctr" fontAlgn="b"/>
                      <a:r>
                        <a:rPr lang="pt-BR" sz="1400" b="1" u="none" strike="noStrike" dirty="0">
                          <a:effectLst/>
                        </a:rPr>
                        <a:t>Masculino</a:t>
                      </a:r>
                      <a:endParaRPr lang="pt-BR" sz="1400" b="1" i="0" u="none" strike="noStrike" dirty="0">
                        <a:solidFill>
                          <a:srgbClr val="000000"/>
                        </a:solidFill>
                        <a:effectLst/>
                        <a:latin typeface="Calibri"/>
                      </a:endParaRPr>
                    </a:p>
                  </a:txBody>
                  <a:tcPr marL="8788" marR="8788" marT="8788" marB="0" anchor="b"/>
                </a:tc>
                <a:tc>
                  <a:txBody>
                    <a:bodyPr/>
                    <a:lstStyle/>
                    <a:p>
                      <a:pPr algn="ctr" fontAlgn="b"/>
                      <a:r>
                        <a:rPr lang="pt-BR" sz="1400" b="1" u="none" strike="noStrike" dirty="0">
                          <a:effectLst/>
                        </a:rPr>
                        <a:t>Feminino</a:t>
                      </a:r>
                      <a:endParaRPr lang="pt-BR" sz="1400" b="1" i="0" u="none" strike="noStrike" dirty="0">
                        <a:solidFill>
                          <a:srgbClr val="000000"/>
                        </a:solidFill>
                        <a:effectLst/>
                        <a:latin typeface="Calibri"/>
                      </a:endParaRPr>
                    </a:p>
                  </a:txBody>
                  <a:tcPr marL="8788" marR="8788" marT="8788" marB="0" anchor="b"/>
                </a:tc>
                <a:tc>
                  <a:txBody>
                    <a:bodyPr/>
                    <a:lstStyle/>
                    <a:p>
                      <a:pPr algn="ctr" fontAlgn="b"/>
                      <a:r>
                        <a:rPr lang="pt-BR" sz="1400" b="1" u="none" strike="noStrike" dirty="0">
                          <a:effectLst/>
                        </a:rPr>
                        <a:t>Masculino</a:t>
                      </a:r>
                      <a:endParaRPr lang="pt-BR" sz="1400" b="1" i="0" u="none" strike="noStrike" dirty="0">
                        <a:solidFill>
                          <a:srgbClr val="000000"/>
                        </a:solidFill>
                        <a:effectLst/>
                        <a:latin typeface="Calibri"/>
                      </a:endParaRPr>
                    </a:p>
                  </a:txBody>
                  <a:tcPr marL="8788" marR="8788" marT="8788" marB="0" anchor="b"/>
                </a:tc>
                <a:tc>
                  <a:txBody>
                    <a:bodyPr/>
                    <a:lstStyle/>
                    <a:p>
                      <a:pPr algn="ctr" fontAlgn="b"/>
                      <a:r>
                        <a:rPr lang="pt-BR" sz="1400" b="1" u="none" strike="noStrike">
                          <a:effectLst/>
                        </a:rPr>
                        <a:t>Feminino</a:t>
                      </a:r>
                      <a:endParaRPr lang="pt-BR" sz="1400" b="1" i="0" u="none" strike="noStrike">
                        <a:solidFill>
                          <a:srgbClr val="000000"/>
                        </a:solidFill>
                        <a:effectLst/>
                        <a:latin typeface="Calibri"/>
                      </a:endParaRPr>
                    </a:p>
                  </a:txBody>
                  <a:tcPr marL="8788" marR="8788" marT="8788" marB="0" anchor="b"/>
                </a:tc>
                <a:tc>
                  <a:txBody>
                    <a:bodyPr/>
                    <a:lstStyle/>
                    <a:p>
                      <a:pPr algn="ctr" fontAlgn="b"/>
                      <a:r>
                        <a:rPr lang="pt-BR" sz="1400" b="1" u="none" strike="noStrike">
                          <a:effectLst/>
                        </a:rPr>
                        <a:t>Masculino</a:t>
                      </a:r>
                      <a:endParaRPr lang="pt-BR" sz="1400" b="1" i="0" u="none" strike="noStrike">
                        <a:solidFill>
                          <a:srgbClr val="000000"/>
                        </a:solidFill>
                        <a:effectLst/>
                        <a:latin typeface="Calibri"/>
                      </a:endParaRPr>
                    </a:p>
                  </a:txBody>
                  <a:tcPr marL="8788" marR="8788" marT="8788" marB="0" anchor="b"/>
                </a:tc>
                <a:tc>
                  <a:txBody>
                    <a:bodyPr/>
                    <a:lstStyle/>
                    <a:p>
                      <a:pPr algn="ctr" fontAlgn="b"/>
                      <a:r>
                        <a:rPr lang="pt-BR" sz="1400" b="1" u="none" strike="noStrike" dirty="0">
                          <a:effectLst/>
                        </a:rPr>
                        <a:t>Feminino</a:t>
                      </a:r>
                      <a:endParaRPr lang="pt-BR" sz="1400" b="1" i="0" u="none" strike="noStrike" dirty="0">
                        <a:solidFill>
                          <a:srgbClr val="000000"/>
                        </a:solidFill>
                        <a:effectLst/>
                        <a:latin typeface="Calibri"/>
                      </a:endParaRPr>
                    </a:p>
                  </a:txBody>
                  <a:tcPr marL="8788" marR="8788" marT="8788" marB="0" anchor="b"/>
                </a:tc>
                <a:extLst>
                  <a:ext uri="{0D108BD9-81ED-4DB2-BD59-A6C34878D82A}">
                    <a16:rowId xmlns="" xmlns:a16="http://schemas.microsoft.com/office/drawing/2014/main" val="10003"/>
                  </a:ext>
                </a:extLst>
              </a:tr>
              <a:tr h="273984">
                <a:tc>
                  <a:txBody>
                    <a:bodyPr/>
                    <a:lstStyle/>
                    <a:p>
                      <a:pPr algn="ctr" fontAlgn="b"/>
                      <a:r>
                        <a:rPr lang="pt-BR" sz="1400" b="1" u="none" strike="noStrike" dirty="0">
                          <a:effectLst/>
                        </a:rPr>
                        <a:t>2009</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12,8</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17,0</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16,1</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15,4</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77,8</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77,0</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a:effectLst/>
                        </a:rPr>
                        <a:t>76,1</a:t>
                      </a:r>
                      <a:endParaRPr lang="pt-BR" sz="1400" b="1" i="0" u="none" strike="noStrike">
                        <a:solidFill>
                          <a:srgbClr val="000000"/>
                        </a:solidFill>
                        <a:effectLst/>
                        <a:latin typeface="Calibri"/>
                      </a:endParaRPr>
                    </a:p>
                  </a:txBody>
                  <a:tcPr marL="8788" marR="8788" marT="8788" marB="0" anchor="b"/>
                </a:tc>
                <a:tc>
                  <a:txBody>
                    <a:bodyPr/>
                    <a:lstStyle/>
                    <a:p>
                      <a:pPr algn="r" fontAlgn="b"/>
                      <a:r>
                        <a:rPr lang="pt-BR" sz="1400" b="1" u="none" strike="noStrike" dirty="0">
                          <a:effectLst/>
                        </a:rPr>
                        <a:t>70,4</a:t>
                      </a:r>
                      <a:endParaRPr lang="pt-BR" sz="1400" b="1" i="0" u="none" strike="noStrike" dirty="0">
                        <a:solidFill>
                          <a:srgbClr val="000000"/>
                        </a:solidFill>
                        <a:effectLst/>
                        <a:latin typeface="Calibri"/>
                      </a:endParaRPr>
                    </a:p>
                  </a:txBody>
                  <a:tcPr marL="8788" marR="8788" marT="8788" marB="0" anchor="b"/>
                </a:tc>
                <a:extLst>
                  <a:ext uri="{0D108BD9-81ED-4DB2-BD59-A6C34878D82A}">
                    <a16:rowId xmlns="" xmlns:a16="http://schemas.microsoft.com/office/drawing/2014/main" val="10004"/>
                  </a:ext>
                </a:extLst>
              </a:tr>
              <a:tr h="273984">
                <a:tc>
                  <a:txBody>
                    <a:bodyPr/>
                    <a:lstStyle/>
                    <a:p>
                      <a:pPr algn="ctr" fontAlgn="b"/>
                      <a:r>
                        <a:rPr lang="pt-BR" sz="1400" b="1" u="none" strike="noStrike" dirty="0">
                          <a:effectLst/>
                        </a:rPr>
                        <a:t>2010</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a:effectLst/>
                        </a:rPr>
                        <a:t>12,9</a:t>
                      </a:r>
                      <a:endParaRPr lang="pt-BR" sz="1400" b="1" i="0" u="none" strike="noStrike">
                        <a:solidFill>
                          <a:srgbClr val="000000"/>
                        </a:solidFill>
                        <a:effectLst/>
                        <a:latin typeface="Calibri"/>
                      </a:endParaRPr>
                    </a:p>
                  </a:txBody>
                  <a:tcPr marL="8788" marR="8788" marT="8788" marB="0" anchor="b"/>
                </a:tc>
                <a:tc>
                  <a:txBody>
                    <a:bodyPr/>
                    <a:lstStyle/>
                    <a:p>
                      <a:pPr algn="r" fontAlgn="b"/>
                      <a:r>
                        <a:rPr lang="pt-BR" sz="1400" b="1" u="none" strike="noStrike" dirty="0">
                          <a:effectLst/>
                        </a:rPr>
                        <a:t>17,3</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a:effectLst/>
                        </a:rPr>
                        <a:t>16,1</a:t>
                      </a:r>
                      <a:endParaRPr lang="pt-BR" sz="1400" b="1" i="0" u="none" strike="noStrike">
                        <a:solidFill>
                          <a:srgbClr val="000000"/>
                        </a:solidFill>
                        <a:effectLst/>
                        <a:latin typeface="Calibri"/>
                      </a:endParaRPr>
                    </a:p>
                  </a:txBody>
                  <a:tcPr marL="8788" marR="8788" marT="8788" marB="0" anchor="b"/>
                </a:tc>
                <a:tc>
                  <a:txBody>
                    <a:bodyPr/>
                    <a:lstStyle/>
                    <a:p>
                      <a:pPr algn="r" fontAlgn="b"/>
                      <a:r>
                        <a:rPr lang="pt-BR" sz="1400" b="1" u="none" strike="noStrike" dirty="0">
                          <a:effectLst/>
                        </a:rPr>
                        <a:t>15,5</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77,9</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77,3</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a:effectLst/>
                        </a:rPr>
                        <a:t>76,1</a:t>
                      </a:r>
                      <a:endParaRPr lang="pt-BR" sz="1400" b="1" i="0" u="none" strike="noStrike">
                        <a:solidFill>
                          <a:srgbClr val="000000"/>
                        </a:solidFill>
                        <a:effectLst/>
                        <a:latin typeface="Calibri"/>
                      </a:endParaRPr>
                    </a:p>
                  </a:txBody>
                  <a:tcPr marL="8788" marR="8788" marT="8788" marB="0" anchor="b"/>
                </a:tc>
                <a:tc>
                  <a:txBody>
                    <a:bodyPr/>
                    <a:lstStyle/>
                    <a:p>
                      <a:pPr algn="r" fontAlgn="b"/>
                      <a:r>
                        <a:rPr lang="pt-BR" sz="1400" b="1" u="none" strike="noStrike">
                          <a:effectLst/>
                        </a:rPr>
                        <a:t>70,5</a:t>
                      </a:r>
                      <a:endParaRPr lang="pt-BR" sz="1400" b="1" i="0" u="none" strike="noStrike">
                        <a:solidFill>
                          <a:srgbClr val="000000"/>
                        </a:solidFill>
                        <a:effectLst/>
                        <a:latin typeface="Calibri"/>
                      </a:endParaRPr>
                    </a:p>
                  </a:txBody>
                  <a:tcPr marL="8788" marR="8788" marT="8788" marB="0" anchor="b"/>
                </a:tc>
                <a:extLst>
                  <a:ext uri="{0D108BD9-81ED-4DB2-BD59-A6C34878D82A}">
                    <a16:rowId xmlns="" xmlns:a16="http://schemas.microsoft.com/office/drawing/2014/main" val="10005"/>
                  </a:ext>
                </a:extLst>
              </a:tr>
              <a:tr h="273984">
                <a:tc>
                  <a:txBody>
                    <a:bodyPr/>
                    <a:lstStyle/>
                    <a:p>
                      <a:pPr algn="ctr" fontAlgn="b"/>
                      <a:r>
                        <a:rPr lang="pt-BR" sz="1400" b="1" u="none" strike="noStrike" dirty="0">
                          <a:effectLst/>
                        </a:rPr>
                        <a:t>2011</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a:effectLst/>
                        </a:rPr>
                        <a:t>12,9</a:t>
                      </a:r>
                      <a:endParaRPr lang="pt-BR" sz="1400" b="1" i="0" u="none" strike="noStrike">
                        <a:solidFill>
                          <a:srgbClr val="000000"/>
                        </a:solidFill>
                        <a:effectLst/>
                        <a:latin typeface="Calibri"/>
                      </a:endParaRPr>
                    </a:p>
                  </a:txBody>
                  <a:tcPr marL="8788" marR="8788" marT="8788" marB="0" anchor="b"/>
                </a:tc>
                <a:tc>
                  <a:txBody>
                    <a:bodyPr/>
                    <a:lstStyle/>
                    <a:p>
                      <a:pPr algn="r" fontAlgn="b"/>
                      <a:r>
                        <a:rPr lang="pt-BR" sz="1400" b="1" u="none" strike="noStrike" dirty="0">
                          <a:effectLst/>
                        </a:rPr>
                        <a:t>17,5</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16,3</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15,6</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a:effectLst/>
                        </a:rPr>
                        <a:t>77,9</a:t>
                      </a:r>
                      <a:endParaRPr lang="pt-BR" sz="1400" b="1" i="0" u="none" strike="noStrike">
                        <a:solidFill>
                          <a:srgbClr val="000000"/>
                        </a:solidFill>
                        <a:effectLst/>
                        <a:latin typeface="Calibri"/>
                      </a:endParaRPr>
                    </a:p>
                  </a:txBody>
                  <a:tcPr marL="8788" marR="8788" marT="8788" marB="0" anchor="b"/>
                </a:tc>
                <a:tc>
                  <a:txBody>
                    <a:bodyPr/>
                    <a:lstStyle/>
                    <a:p>
                      <a:pPr algn="r" fontAlgn="b"/>
                      <a:r>
                        <a:rPr lang="pt-BR" sz="1400" b="1" u="none" strike="noStrike" dirty="0">
                          <a:effectLst/>
                        </a:rPr>
                        <a:t>77,5</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76,3</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a:effectLst/>
                        </a:rPr>
                        <a:t>70,6</a:t>
                      </a:r>
                      <a:endParaRPr lang="pt-BR" sz="1400" b="1" i="0" u="none" strike="noStrike">
                        <a:solidFill>
                          <a:srgbClr val="000000"/>
                        </a:solidFill>
                        <a:effectLst/>
                        <a:latin typeface="Calibri"/>
                      </a:endParaRPr>
                    </a:p>
                  </a:txBody>
                  <a:tcPr marL="8788" marR="8788" marT="8788" marB="0" anchor="b"/>
                </a:tc>
                <a:extLst>
                  <a:ext uri="{0D108BD9-81ED-4DB2-BD59-A6C34878D82A}">
                    <a16:rowId xmlns="" xmlns:a16="http://schemas.microsoft.com/office/drawing/2014/main" val="10006"/>
                  </a:ext>
                </a:extLst>
              </a:tr>
              <a:tr h="273984">
                <a:tc>
                  <a:txBody>
                    <a:bodyPr/>
                    <a:lstStyle/>
                    <a:p>
                      <a:pPr algn="ctr" fontAlgn="b"/>
                      <a:r>
                        <a:rPr lang="pt-BR" sz="1400" b="1" u="none" strike="noStrike" dirty="0">
                          <a:effectLst/>
                        </a:rPr>
                        <a:t>2012</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a:effectLst/>
                        </a:rPr>
                        <a:t>12,9</a:t>
                      </a:r>
                      <a:endParaRPr lang="pt-BR" sz="1400" b="1" i="0" u="none" strike="noStrike">
                        <a:solidFill>
                          <a:srgbClr val="000000"/>
                        </a:solidFill>
                        <a:effectLst/>
                        <a:latin typeface="Calibri"/>
                      </a:endParaRPr>
                    </a:p>
                  </a:txBody>
                  <a:tcPr marL="8788" marR="8788" marT="8788" marB="0" anchor="b"/>
                </a:tc>
                <a:tc>
                  <a:txBody>
                    <a:bodyPr/>
                    <a:lstStyle/>
                    <a:p>
                      <a:pPr algn="r" fontAlgn="b"/>
                      <a:r>
                        <a:rPr lang="pt-BR" sz="1400" b="1" u="none" strike="noStrike">
                          <a:effectLst/>
                        </a:rPr>
                        <a:t>17,8</a:t>
                      </a:r>
                      <a:endParaRPr lang="pt-BR" sz="1400" b="1" i="0" u="none" strike="noStrike">
                        <a:solidFill>
                          <a:srgbClr val="000000"/>
                        </a:solidFill>
                        <a:effectLst/>
                        <a:latin typeface="Calibri"/>
                      </a:endParaRPr>
                    </a:p>
                  </a:txBody>
                  <a:tcPr marL="8788" marR="8788" marT="8788" marB="0" anchor="b"/>
                </a:tc>
                <a:tc>
                  <a:txBody>
                    <a:bodyPr/>
                    <a:lstStyle/>
                    <a:p>
                      <a:pPr algn="r" fontAlgn="b"/>
                      <a:r>
                        <a:rPr lang="pt-BR" sz="1400" b="1" u="none" strike="noStrike" dirty="0">
                          <a:effectLst/>
                        </a:rPr>
                        <a:t>16,6</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16,2</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a:effectLst/>
                        </a:rPr>
                        <a:t>77,9</a:t>
                      </a:r>
                      <a:endParaRPr lang="pt-BR" sz="1400" b="1" i="0" u="none" strike="noStrike">
                        <a:solidFill>
                          <a:srgbClr val="000000"/>
                        </a:solidFill>
                        <a:effectLst/>
                        <a:latin typeface="Calibri"/>
                      </a:endParaRPr>
                    </a:p>
                  </a:txBody>
                  <a:tcPr marL="8788" marR="8788" marT="8788" marB="0" anchor="b"/>
                </a:tc>
                <a:tc>
                  <a:txBody>
                    <a:bodyPr/>
                    <a:lstStyle/>
                    <a:p>
                      <a:pPr algn="r" fontAlgn="b"/>
                      <a:r>
                        <a:rPr lang="pt-BR" sz="1400" b="1" u="none" strike="noStrike">
                          <a:effectLst/>
                        </a:rPr>
                        <a:t>77,8</a:t>
                      </a:r>
                      <a:endParaRPr lang="pt-BR" sz="1400" b="1" i="0" u="none" strike="noStrike">
                        <a:solidFill>
                          <a:srgbClr val="000000"/>
                        </a:solidFill>
                        <a:effectLst/>
                        <a:latin typeface="Calibri"/>
                      </a:endParaRPr>
                    </a:p>
                  </a:txBody>
                  <a:tcPr marL="8788" marR="8788" marT="8788" marB="0" anchor="b"/>
                </a:tc>
                <a:tc>
                  <a:txBody>
                    <a:bodyPr/>
                    <a:lstStyle/>
                    <a:p>
                      <a:pPr algn="r" fontAlgn="b"/>
                      <a:r>
                        <a:rPr lang="pt-BR" sz="1400" b="1" u="none" strike="noStrike" dirty="0">
                          <a:effectLst/>
                        </a:rPr>
                        <a:t>76,6</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a:effectLst/>
                        </a:rPr>
                        <a:t>71,2</a:t>
                      </a:r>
                      <a:endParaRPr lang="pt-BR" sz="1400" b="1" i="0" u="none" strike="noStrike">
                        <a:solidFill>
                          <a:srgbClr val="000000"/>
                        </a:solidFill>
                        <a:effectLst/>
                        <a:latin typeface="Calibri"/>
                      </a:endParaRPr>
                    </a:p>
                  </a:txBody>
                  <a:tcPr marL="8788" marR="8788" marT="8788" marB="0" anchor="b"/>
                </a:tc>
                <a:extLst>
                  <a:ext uri="{0D108BD9-81ED-4DB2-BD59-A6C34878D82A}">
                    <a16:rowId xmlns="" xmlns:a16="http://schemas.microsoft.com/office/drawing/2014/main" val="10007"/>
                  </a:ext>
                </a:extLst>
              </a:tr>
              <a:tr h="273984">
                <a:tc>
                  <a:txBody>
                    <a:bodyPr/>
                    <a:lstStyle/>
                    <a:p>
                      <a:pPr algn="ctr" fontAlgn="b"/>
                      <a:r>
                        <a:rPr lang="pt-BR" sz="1400" b="1" u="none" strike="noStrike" dirty="0">
                          <a:effectLst/>
                        </a:rPr>
                        <a:t>2013</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a:effectLst/>
                        </a:rPr>
                        <a:t>13,1</a:t>
                      </a:r>
                      <a:endParaRPr lang="pt-BR" sz="1400" b="1" i="0" u="none" strike="noStrike">
                        <a:solidFill>
                          <a:srgbClr val="000000"/>
                        </a:solidFill>
                        <a:effectLst/>
                        <a:latin typeface="Calibri"/>
                      </a:endParaRPr>
                    </a:p>
                  </a:txBody>
                  <a:tcPr marL="8788" marR="8788" marT="8788" marB="0" anchor="b"/>
                </a:tc>
                <a:tc>
                  <a:txBody>
                    <a:bodyPr/>
                    <a:lstStyle/>
                    <a:p>
                      <a:pPr algn="r" fontAlgn="b"/>
                      <a:r>
                        <a:rPr lang="pt-BR" sz="1400" b="1" u="none" strike="noStrike" dirty="0">
                          <a:effectLst/>
                        </a:rPr>
                        <a:t>18,0</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17,0</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17,0</a:t>
                      </a:r>
                      <a:endParaRPr lang="pt-BR" sz="1400" b="1" i="0" u="none" strike="noStrike" dirty="0">
                        <a:solidFill>
                          <a:srgbClr val="000000"/>
                        </a:solidFill>
                        <a:effectLst/>
                        <a:latin typeface="Calibri"/>
                      </a:endParaRPr>
                    </a:p>
                  </a:txBody>
                  <a:tcPr marL="8788" marR="8788" marT="8788" marB="0" anchor="b"/>
                </a:tc>
                <a:tc>
                  <a:txBody>
                    <a:bodyPr/>
                    <a:lstStyle/>
                    <a:p>
                      <a:pPr algn="r" fontAlgn="b"/>
                      <a:r>
                        <a:rPr lang="pt-BR" sz="1400" b="1" u="none" strike="noStrike" dirty="0">
                          <a:effectLst/>
                        </a:rPr>
                        <a:t>78,1</a:t>
                      </a:r>
                      <a:endParaRPr lang="pt-BR" sz="1400" b="1" i="0" u="none" strike="noStrike" dirty="0">
                        <a:solidFill>
                          <a:srgbClr val="000000"/>
                        </a:solidFill>
                        <a:effectLst/>
                        <a:latin typeface="Calibri"/>
                      </a:endParaRPr>
                    </a:p>
                  </a:txBody>
                  <a:tcPr marL="8788" marR="8788" marT="8788" marB="0" anchor="b">
                    <a:solidFill>
                      <a:srgbClr val="FFFF00"/>
                    </a:solidFill>
                  </a:tcPr>
                </a:tc>
                <a:tc>
                  <a:txBody>
                    <a:bodyPr/>
                    <a:lstStyle/>
                    <a:p>
                      <a:pPr algn="r" fontAlgn="b"/>
                      <a:r>
                        <a:rPr lang="pt-BR" sz="1400" b="1" u="none" strike="noStrike" dirty="0">
                          <a:effectLst/>
                        </a:rPr>
                        <a:t>78,0</a:t>
                      </a:r>
                      <a:endParaRPr lang="pt-BR" sz="1400" b="1" i="0" u="none" strike="noStrike" dirty="0">
                        <a:solidFill>
                          <a:srgbClr val="000000"/>
                        </a:solidFill>
                        <a:effectLst/>
                        <a:latin typeface="Calibri"/>
                      </a:endParaRPr>
                    </a:p>
                  </a:txBody>
                  <a:tcPr marL="8788" marR="8788" marT="8788" marB="0" anchor="b">
                    <a:solidFill>
                      <a:srgbClr val="FFFF00"/>
                    </a:solidFill>
                  </a:tcPr>
                </a:tc>
                <a:tc>
                  <a:txBody>
                    <a:bodyPr/>
                    <a:lstStyle/>
                    <a:p>
                      <a:pPr algn="r" fontAlgn="b"/>
                      <a:r>
                        <a:rPr lang="pt-BR" sz="1400" b="1" u="none" strike="noStrike" dirty="0">
                          <a:effectLst/>
                        </a:rPr>
                        <a:t>77,0</a:t>
                      </a:r>
                      <a:endParaRPr lang="pt-BR" sz="1400" b="1" i="0" u="none" strike="noStrike" dirty="0">
                        <a:solidFill>
                          <a:srgbClr val="000000"/>
                        </a:solidFill>
                        <a:effectLst/>
                        <a:latin typeface="Calibri"/>
                      </a:endParaRPr>
                    </a:p>
                  </a:txBody>
                  <a:tcPr marL="8788" marR="8788" marT="8788" marB="0" anchor="b">
                    <a:solidFill>
                      <a:srgbClr val="FFFF00"/>
                    </a:solidFill>
                  </a:tcPr>
                </a:tc>
                <a:tc>
                  <a:txBody>
                    <a:bodyPr/>
                    <a:lstStyle/>
                    <a:p>
                      <a:pPr algn="r" fontAlgn="b"/>
                      <a:r>
                        <a:rPr lang="pt-BR" sz="1400" b="1" u="none" strike="noStrike" dirty="0">
                          <a:effectLst/>
                        </a:rPr>
                        <a:t>72,0</a:t>
                      </a:r>
                      <a:endParaRPr lang="pt-BR" sz="1400" b="1" i="0" u="none" strike="noStrike" dirty="0">
                        <a:solidFill>
                          <a:srgbClr val="000000"/>
                        </a:solidFill>
                        <a:effectLst/>
                        <a:latin typeface="Calibri"/>
                      </a:endParaRPr>
                    </a:p>
                  </a:txBody>
                  <a:tcPr marL="8788" marR="8788" marT="8788" marB="0" anchor="b">
                    <a:solidFill>
                      <a:srgbClr val="FFFF00"/>
                    </a:solidFill>
                  </a:tcPr>
                </a:tc>
                <a:extLst>
                  <a:ext uri="{0D108BD9-81ED-4DB2-BD59-A6C34878D82A}">
                    <a16:rowId xmlns="" xmlns:a16="http://schemas.microsoft.com/office/drawing/2014/main" val="10008"/>
                  </a:ext>
                </a:extLst>
              </a:tr>
              <a:tr h="1468253">
                <a:tc gridSpan="9">
                  <a:txBody>
                    <a:bodyPr/>
                    <a:lstStyle/>
                    <a:p>
                      <a:pPr algn="l" fontAlgn="ctr"/>
                      <a:r>
                        <a:rPr lang="pt-BR" sz="1400" u="none" strike="noStrike" dirty="0">
                          <a:effectLst/>
                        </a:rPr>
                        <a:t>Fonte: Anuário Estatístico da Previdência Social – AEPS. In: GALIZA, M.; VALADARES, A. Previdência rural: contextualizando o debate em torno do financiamento e das regras de acesso. Nota Técnica </a:t>
                      </a:r>
                      <a:r>
                        <a:rPr lang="pt-BR" sz="1400" u="none" strike="noStrike" dirty="0" smtClean="0">
                          <a:effectLst/>
                        </a:rPr>
                        <a:t>n.º </a:t>
                      </a:r>
                      <a:r>
                        <a:rPr lang="pt-BR" sz="1400" u="none" strike="noStrike" dirty="0">
                          <a:effectLst/>
                        </a:rPr>
                        <a:t>25. Brasília: IPEA, 2016 </a:t>
                      </a:r>
                      <a:endParaRPr lang="pt-BR" sz="1400" b="0" i="0" u="none" strike="noStrike" dirty="0">
                        <a:solidFill>
                          <a:srgbClr val="000000"/>
                        </a:solidFill>
                        <a:effectLst/>
                        <a:latin typeface="Calibri"/>
                      </a:endParaRPr>
                    </a:p>
                  </a:txBody>
                  <a:tcPr marL="8788" marR="8788" marT="8788"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9"/>
                  </a:ext>
                </a:extLst>
              </a:tr>
            </a:tbl>
          </a:graphicData>
        </a:graphic>
      </p:graphicFrame>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ço Reservado para Número de Slide 4"/>
          <p:cNvSpPr>
            <a:spLocks noGrp="1"/>
          </p:cNvSpPr>
          <p:nvPr>
            <p:ph type="sldNum" sz="quarter" idx="12"/>
          </p:nvPr>
        </p:nvSpPr>
        <p:spPr/>
        <p:txBody>
          <a:bodyPr/>
          <a:lstStyle/>
          <a:p>
            <a:fld id="{54A6A8BD-ADF5-4B7F-8B2A-54E74686C0B2}" type="slidenum">
              <a:rPr lang="pt-BR" smtClean="0"/>
              <a:t>16</a:t>
            </a:fld>
            <a:endParaRPr lang="pt-BR"/>
          </a:p>
        </p:txBody>
      </p:sp>
      <p:sp>
        <p:nvSpPr>
          <p:cNvPr id="3" name="Retângulo de cantos arredondados 2"/>
          <p:cNvSpPr/>
          <p:nvPr/>
        </p:nvSpPr>
        <p:spPr>
          <a:xfrm>
            <a:off x="1187624" y="5733256"/>
            <a:ext cx="7776864" cy="9874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FF0000"/>
              </a:solidFill>
            </a:endParaRPr>
          </a:p>
        </p:txBody>
      </p:sp>
      <p:sp>
        <p:nvSpPr>
          <p:cNvPr id="7" name="Retângulo 6"/>
          <p:cNvSpPr/>
          <p:nvPr/>
        </p:nvSpPr>
        <p:spPr>
          <a:xfrm>
            <a:off x="1403648" y="5766560"/>
            <a:ext cx="7416824" cy="954107"/>
          </a:xfrm>
          <a:prstGeom prst="rect">
            <a:avLst/>
          </a:prstGeom>
        </p:spPr>
        <p:txBody>
          <a:bodyPr wrap="square">
            <a:spAutoFit/>
          </a:bodyPr>
          <a:lstStyle/>
          <a:p>
            <a:pPr lvl="0" algn="just"/>
            <a:r>
              <a:rPr lang="pt-BR" sz="1400" dirty="0">
                <a:solidFill>
                  <a:srgbClr val="FF0000"/>
                </a:solidFill>
              </a:rPr>
              <a:t>A tabela mostra que a expectativa de vida dos trabalhadores e trabalhadoras rurais não é a mesma dos urbanos. Os dados indicam que os rurais estão vivendo menos, principalmente as mulheres rurais com mais de 55 anos, cuja expectativa de vida é menor em cinco anos se comparado às mulheres urbanas.</a:t>
            </a:r>
          </a:p>
        </p:txBody>
      </p:sp>
    </p:spTree>
    <p:extLst>
      <p:ext uri="{BB962C8B-B14F-4D97-AF65-F5344CB8AC3E}">
        <p14:creationId xmlns:p14="http://schemas.microsoft.com/office/powerpoint/2010/main" val="4124130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142976" y="142852"/>
            <a:ext cx="8001024" cy="4857784"/>
          </a:xfrm>
          <a:prstGeom prst="rect">
            <a:avLst/>
          </a:prstGeom>
          <a:noFill/>
          <a:ln w="9525">
            <a:noFill/>
            <a:miter lim="800000"/>
            <a:headEnd/>
            <a:tailEnd/>
          </a:ln>
          <a:effectLst/>
        </p:spPr>
      </p:pic>
      <p:sp>
        <p:nvSpPr>
          <p:cNvPr id="4" name="CaixaDeTexto 3"/>
          <p:cNvSpPr txBox="1"/>
          <p:nvPr/>
        </p:nvSpPr>
        <p:spPr>
          <a:xfrm>
            <a:off x="1285852" y="5286388"/>
            <a:ext cx="7643866" cy="1200329"/>
          </a:xfrm>
          <a:prstGeom prst="rect">
            <a:avLst/>
          </a:prstGeom>
          <a:noFill/>
        </p:spPr>
        <p:txBody>
          <a:bodyPr wrap="square" rtlCol="0">
            <a:spAutoFit/>
          </a:bodyPr>
          <a:lstStyle/>
          <a:p>
            <a:pPr algn="just"/>
            <a:r>
              <a:rPr lang="pt-BR" dirty="0">
                <a:solidFill>
                  <a:srgbClr val="FF0000"/>
                </a:solidFill>
              </a:rPr>
              <a:t>O Gráfico apresenta a importância da previdência no combate à pobreza, majorada se considerarmos que a maioria dos benefícios emitidos pela previdência é no valor do salário mínimo (69,2%, incluindo assistenciais e EPU; se considerarmos somente o RGPS o percentual é de 64,4% em dez/2015). </a:t>
            </a:r>
          </a:p>
        </p:txBody>
      </p:sp>
      <p:sp>
        <p:nvSpPr>
          <p:cNvPr id="5" name="Retângulo de cantos arredondados 4"/>
          <p:cNvSpPr/>
          <p:nvPr/>
        </p:nvSpPr>
        <p:spPr>
          <a:xfrm>
            <a:off x="1285852" y="5214950"/>
            <a:ext cx="7643866" cy="15001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000" dirty="0">
              <a:solidFill>
                <a:srgbClr val="FF0000"/>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ço Reservado para Número de Slide 6"/>
          <p:cNvSpPr>
            <a:spLocks noGrp="1"/>
          </p:cNvSpPr>
          <p:nvPr>
            <p:ph type="sldNum" sz="quarter" idx="12"/>
          </p:nvPr>
        </p:nvSpPr>
        <p:spPr/>
        <p:txBody>
          <a:bodyPr/>
          <a:lstStyle/>
          <a:p>
            <a:fld id="{54A6A8BD-ADF5-4B7F-8B2A-54E74686C0B2}" type="slidenum">
              <a:rPr lang="pt-BR" smtClean="0"/>
              <a:t>17</a:t>
            </a:fld>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238250" y="332656"/>
            <a:ext cx="7691468" cy="4429156"/>
          </a:xfrm>
          <a:prstGeom prst="rect">
            <a:avLst/>
          </a:prstGeom>
          <a:noFill/>
          <a:ln w="9525">
            <a:noFill/>
            <a:miter lim="800000"/>
            <a:headEnd/>
            <a:tailEnd/>
          </a:ln>
          <a:effectLst/>
        </p:spPr>
      </p:pic>
      <p:sp>
        <p:nvSpPr>
          <p:cNvPr id="4" name="CaixaDeTexto 3"/>
          <p:cNvSpPr txBox="1"/>
          <p:nvPr/>
        </p:nvSpPr>
        <p:spPr>
          <a:xfrm>
            <a:off x="1357290" y="4963647"/>
            <a:ext cx="7643866" cy="1815882"/>
          </a:xfrm>
          <a:prstGeom prst="rect">
            <a:avLst/>
          </a:prstGeom>
          <a:noFill/>
        </p:spPr>
        <p:txBody>
          <a:bodyPr wrap="square" rtlCol="0">
            <a:spAutoFit/>
          </a:bodyPr>
          <a:lstStyle/>
          <a:p>
            <a:pPr algn="just"/>
            <a:r>
              <a:rPr lang="pt-BR" sz="1600" dirty="0">
                <a:solidFill>
                  <a:srgbClr val="FF0000"/>
                </a:solidFill>
                <a:latin typeface="Arial Narrow" pitchFamily="34" charset="0"/>
              </a:rPr>
              <a:t>Esse recorte com e sem as transferências previdenciárias para o percentual de pobres no Brasil denota a importância de se defender um crescimento permanente do salário mínimo, um verdadeiro instrumento de redistribuição de renda, não só como elemento de valorização do trabalho, mas como renda substituta do trabalho, elemento vital para a vida </a:t>
            </a:r>
            <a:r>
              <a:rPr lang="pt-BR" sz="1600" dirty="0" smtClean="0">
                <a:solidFill>
                  <a:srgbClr val="FF0000"/>
                </a:solidFill>
                <a:latin typeface="Arial Narrow" pitchFamily="34" charset="0"/>
              </a:rPr>
              <a:t>pós-laboral.</a:t>
            </a:r>
          </a:p>
          <a:p>
            <a:pPr algn="just"/>
            <a:endParaRPr lang="pt-BR" sz="1600" dirty="0" smtClean="0">
              <a:solidFill>
                <a:srgbClr val="FF0000"/>
              </a:solidFill>
              <a:latin typeface="Arial Narrow" pitchFamily="34" charset="0"/>
            </a:endParaRPr>
          </a:p>
          <a:p>
            <a:pPr algn="just"/>
            <a:r>
              <a:rPr lang="pt-BR" sz="1600" dirty="0" smtClean="0">
                <a:solidFill>
                  <a:srgbClr val="FF0000"/>
                </a:solidFill>
                <a:latin typeface="Arial Narrow" pitchFamily="34" charset="0"/>
              </a:rPr>
              <a:t>Se o benefício previdenciário fosse reajustado somente pela inflação, o valor do piso previdenciário atual seria de R$ 496,00 e não de R$ 880,00.</a:t>
            </a:r>
            <a:endParaRPr lang="pt-BR" sz="1600" dirty="0">
              <a:solidFill>
                <a:srgbClr val="FF0000"/>
              </a:solidFill>
              <a:latin typeface="Arial Narrow" pitchFamily="34" charset="0"/>
            </a:endParaRPr>
          </a:p>
        </p:txBody>
      </p:sp>
      <p:sp>
        <p:nvSpPr>
          <p:cNvPr id="5" name="Retângulo de cantos arredondados 4"/>
          <p:cNvSpPr/>
          <p:nvPr/>
        </p:nvSpPr>
        <p:spPr>
          <a:xfrm>
            <a:off x="1238250" y="4869160"/>
            <a:ext cx="7762906" cy="18722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2000" dirty="0">
              <a:solidFill>
                <a:srgbClr val="FF0000"/>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ço Reservado para Número de Slide 6"/>
          <p:cNvSpPr>
            <a:spLocks noGrp="1"/>
          </p:cNvSpPr>
          <p:nvPr>
            <p:ph type="sldNum" sz="quarter" idx="12"/>
          </p:nvPr>
        </p:nvSpPr>
        <p:spPr/>
        <p:txBody>
          <a:bodyPr/>
          <a:lstStyle/>
          <a:p>
            <a:fld id="{54A6A8BD-ADF5-4B7F-8B2A-54E74686C0B2}" type="slidenum">
              <a:rPr lang="pt-BR" smtClean="0"/>
              <a:t>18</a:t>
            </a:fld>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180844" y="260648"/>
            <a:ext cx="7643866" cy="6355586"/>
          </a:xfrm>
          <a:prstGeom prst="rect">
            <a:avLst/>
          </a:prstGeom>
          <a:noFill/>
        </p:spPr>
        <p:txBody>
          <a:bodyPr wrap="square" rtlCol="0">
            <a:spAutoFit/>
          </a:bodyPr>
          <a:lstStyle/>
          <a:p>
            <a:pPr algn="just">
              <a:spcBef>
                <a:spcPts val="600"/>
              </a:spcBef>
            </a:pPr>
            <a:r>
              <a:rPr lang="pt-BR" b="1" dirty="0">
                <a:solidFill>
                  <a:srgbClr val="00B050"/>
                </a:solidFill>
                <a:latin typeface="Arial Narrow" panose="020B0606020202030204" pitchFamily="34" charset="0"/>
                <a:cs typeface="Lucida Sans Unicode" panose="020B0602030504020204" pitchFamily="34" charset="0"/>
              </a:rPr>
              <a:t>IMPORTÂNCIA  SÓCIA ECONÔMICA DA PREVIDENCIA SOCIAL RURAL</a:t>
            </a: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r>
              <a:rPr lang="pt-BR" sz="1600" b="1" dirty="0">
                <a:solidFill>
                  <a:srgbClr val="FF0000"/>
                </a:solidFill>
                <a:latin typeface="Arial Narrow" panose="020B0606020202030204" pitchFamily="34" charset="0"/>
                <a:cs typeface="Lucida Sans Unicode" panose="020B0602030504020204" pitchFamily="34" charset="0"/>
              </a:rPr>
              <a:t>68% dos benefícios rurais são pagos em municípios com até 50 mil habitantes. Isso demonstra que a Previdência Social tem importante papel como distribuidora  de renda entre os municípios brasileiros;</a:t>
            </a:r>
          </a:p>
          <a:p>
            <a:pPr algn="just">
              <a:spcBef>
                <a:spcPts val="600"/>
              </a:spcBef>
            </a:pPr>
            <a:endParaRPr lang="pt-BR" sz="1600" b="1" dirty="0">
              <a:latin typeface="Arial Narrow" panose="020B0606020202030204" pitchFamily="34" charset="0"/>
              <a:cs typeface="Lucida Sans Unicode" panose="020B0602030504020204"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4155126162"/>
              </p:ext>
            </p:extLst>
          </p:nvPr>
        </p:nvGraphicFramePr>
        <p:xfrm>
          <a:off x="1210157" y="1124744"/>
          <a:ext cx="7632848" cy="4032450"/>
        </p:xfrm>
        <a:graphic>
          <a:graphicData uri="http://schemas.openxmlformats.org/drawingml/2006/table">
            <a:tbl>
              <a:tblPr>
                <a:tableStyleId>{5C22544A-7EE6-4342-B048-85BDC9FD1C3A}</a:tableStyleId>
              </a:tblPr>
              <a:tblGrid>
                <a:gridCol w="1519592">
                  <a:extLst>
                    <a:ext uri="{9D8B030D-6E8A-4147-A177-3AD203B41FA5}">
                      <a16:colId xmlns="" xmlns:a16="http://schemas.microsoft.com/office/drawing/2014/main" val="20000"/>
                    </a:ext>
                  </a:extLst>
                </a:gridCol>
                <a:gridCol w="1550604">
                  <a:extLst>
                    <a:ext uri="{9D8B030D-6E8A-4147-A177-3AD203B41FA5}">
                      <a16:colId xmlns="" xmlns:a16="http://schemas.microsoft.com/office/drawing/2014/main" val="20001"/>
                    </a:ext>
                  </a:extLst>
                </a:gridCol>
                <a:gridCol w="1523468">
                  <a:extLst>
                    <a:ext uri="{9D8B030D-6E8A-4147-A177-3AD203B41FA5}">
                      <a16:colId xmlns="" xmlns:a16="http://schemas.microsoft.com/office/drawing/2014/main" val="20002"/>
                    </a:ext>
                  </a:extLst>
                </a:gridCol>
                <a:gridCol w="1504086">
                  <a:extLst>
                    <a:ext uri="{9D8B030D-6E8A-4147-A177-3AD203B41FA5}">
                      <a16:colId xmlns="" xmlns:a16="http://schemas.microsoft.com/office/drawing/2014/main" val="20003"/>
                    </a:ext>
                  </a:extLst>
                </a:gridCol>
                <a:gridCol w="1535098">
                  <a:extLst>
                    <a:ext uri="{9D8B030D-6E8A-4147-A177-3AD203B41FA5}">
                      <a16:colId xmlns="" xmlns:a16="http://schemas.microsoft.com/office/drawing/2014/main" val="20004"/>
                    </a:ext>
                  </a:extLst>
                </a:gridCol>
              </a:tblGrid>
              <a:tr h="1088811">
                <a:tc gridSpan="5">
                  <a:txBody>
                    <a:bodyPr/>
                    <a:lstStyle/>
                    <a:p>
                      <a:pPr algn="ctr" fontAlgn="ctr"/>
                      <a:r>
                        <a:rPr lang="pt-BR" sz="1400" b="1" u="none" strike="noStrike" dirty="0">
                          <a:effectLst/>
                        </a:rPr>
                        <a:t> Valor (em R$) dos Benefícios Emitidos para a Clientela Rural, segundo Sexo e Faixa de População - Jan/2016</a:t>
                      </a:r>
                      <a:endParaRPr lang="pt-BR" sz="1400" b="1" i="0" u="none" strike="noStrike" dirty="0">
                        <a:solidFill>
                          <a:srgbClr val="000000"/>
                        </a:solidFill>
                        <a:effectLst/>
                        <a:latin typeface="Calibri"/>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0"/>
                  </a:ext>
                </a:extLst>
              </a:tr>
              <a:tr h="490836">
                <a:tc>
                  <a:txBody>
                    <a:bodyPr/>
                    <a:lstStyle/>
                    <a:p>
                      <a:pPr algn="ctr" fontAlgn="ctr"/>
                      <a:r>
                        <a:rPr lang="pt-BR" sz="1400" b="1" u="none" strike="noStrike" dirty="0">
                          <a:effectLst/>
                        </a:rPr>
                        <a:t>Faixa de população</a:t>
                      </a:r>
                      <a:endParaRPr lang="pt-BR" sz="1400" b="1" i="0" u="none" strike="noStrike" dirty="0">
                        <a:solidFill>
                          <a:srgbClr val="000000"/>
                        </a:solidFill>
                        <a:effectLst/>
                        <a:latin typeface="Calibri"/>
                      </a:endParaRPr>
                    </a:p>
                  </a:txBody>
                  <a:tcPr marL="9525" marR="9525" marT="9525" marB="0" anchor="ctr"/>
                </a:tc>
                <a:tc>
                  <a:txBody>
                    <a:bodyPr/>
                    <a:lstStyle/>
                    <a:p>
                      <a:pPr algn="ctr" fontAlgn="ctr"/>
                      <a:r>
                        <a:rPr lang="pt-BR" sz="1400" b="1" u="none" strike="noStrike" dirty="0">
                          <a:effectLst/>
                        </a:rPr>
                        <a:t>Número de Municípios</a:t>
                      </a:r>
                      <a:endParaRPr lang="pt-BR" sz="1400" b="1" i="0" u="none" strike="noStrike" dirty="0">
                        <a:solidFill>
                          <a:srgbClr val="000000"/>
                        </a:solidFill>
                        <a:effectLst/>
                        <a:latin typeface="Calibri"/>
                      </a:endParaRPr>
                    </a:p>
                  </a:txBody>
                  <a:tcPr marL="9525" marR="9525" marT="9525" marB="0" anchor="ctr"/>
                </a:tc>
                <a:tc>
                  <a:txBody>
                    <a:bodyPr/>
                    <a:lstStyle/>
                    <a:p>
                      <a:pPr algn="ctr" fontAlgn="ctr"/>
                      <a:r>
                        <a:rPr lang="pt-BR" sz="1200" b="1" u="none" strike="noStrike">
                          <a:effectLst/>
                        </a:rPr>
                        <a:t>Homem</a:t>
                      </a:r>
                      <a:endParaRPr lang="pt-BR" sz="1200" b="1" i="0" u="none" strike="noStrike">
                        <a:solidFill>
                          <a:srgbClr val="000000"/>
                        </a:solidFill>
                        <a:effectLst/>
                        <a:latin typeface="Calibri"/>
                      </a:endParaRPr>
                    </a:p>
                  </a:txBody>
                  <a:tcPr marL="9525" marR="9525" marT="9525" marB="0" anchor="ctr"/>
                </a:tc>
                <a:tc>
                  <a:txBody>
                    <a:bodyPr/>
                    <a:lstStyle/>
                    <a:p>
                      <a:pPr algn="ctr" fontAlgn="ctr"/>
                      <a:r>
                        <a:rPr lang="pt-BR" sz="1200" b="1" u="none" strike="noStrike">
                          <a:effectLst/>
                        </a:rPr>
                        <a:t>Mulher</a:t>
                      </a:r>
                      <a:endParaRPr lang="pt-BR" sz="1200" b="1" i="0" u="none" strike="noStrike">
                        <a:solidFill>
                          <a:srgbClr val="000000"/>
                        </a:solidFill>
                        <a:effectLst/>
                        <a:latin typeface="Calibri"/>
                      </a:endParaRPr>
                    </a:p>
                  </a:txBody>
                  <a:tcPr marL="9525" marR="9525" marT="9525" marB="0" anchor="ctr"/>
                </a:tc>
                <a:tc>
                  <a:txBody>
                    <a:bodyPr/>
                    <a:lstStyle/>
                    <a:p>
                      <a:pPr algn="ctr" fontAlgn="ctr"/>
                      <a:r>
                        <a:rPr lang="pt-BR" sz="1200" b="1" u="none" strike="noStrike" dirty="0">
                          <a:effectLst/>
                        </a:rPr>
                        <a:t>Total</a:t>
                      </a:r>
                      <a:endParaRPr lang="pt-BR" sz="1200" b="1" i="0" u="none" strike="noStrike" dirty="0">
                        <a:solidFill>
                          <a:srgbClr val="000000"/>
                        </a:solidFill>
                        <a:effectLst/>
                        <a:latin typeface="Calibri"/>
                      </a:endParaRPr>
                    </a:p>
                  </a:txBody>
                  <a:tcPr marL="9525" marR="9525" marT="9525" marB="0" anchor="ctr"/>
                </a:tc>
                <a:extLst>
                  <a:ext uri="{0D108BD9-81ED-4DB2-BD59-A6C34878D82A}">
                    <a16:rowId xmlns="" xmlns:a16="http://schemas.microsoft.com/office/drawing/2014/main" val="10001"/>
                  </a:ext>
                </a:extLst>
              </a:tr>
              <a:tr h="354394">
                <a:tc>
                  <a:txBody>
                    <a:bodyPr/>
                    <a:lstStyle/>
                    <a:p>
                      <a:pPr algn="l" fontAlgn="b"/>
                      <a:r>
                        <a:rPr lang="pt-BR" sz="1400" u="none" strike="noStrike" dirty="0">
                          <a:effectLst/>
                        </a:rPr>
                        <a:t>Até 20 mil</a:t>
                      </a:r>
                      <a:endParaRPr lang="pt-BR" sz="1400" b="0" i="0" u="none" strike="noStrike" dirty="0">
                        <a:solidFill>
                          <a:srgbClr val="000000"/>
                        </a:solidFill>
                        <a:effectLst/>
                        <a:latin typeface="Calibri"/>
                      </a:endParaRPr>
                    </a:p>
                  </a:txBody>
                  <a:tcPr marL="9525" marR="9525" marT="9525" marB="0" anchor="b"/>
                </a:tc>
                <a:tc>
                  <a:txBody>
                    <a:bodyPr/>
                    <a:lstStyle/>
                    <a:p>
                      <a:pPr algn="r" fontAlgn="b"/>
                      <a:r>
                        <a:rPr lang="pt-BR" sz="1400" u="none" strike="noStrike">
                          <a:effectLst/>
                        </a:rPr>
                        <a:t>3.818</a:t>
                      </a:r>
                      <a:endParaRPr lang="pt-BR" sz="1400" b="0" i="0" u="none" strike="noStrike">
                        <a:solidFill>
                          <a:srgbClr val="000000"/>
                        </a:solidFill>
                        <a:effectLst/>
                        <a:latin typeface="Calibri"/>
                      </a:endParaRPr>
                    </a:p>
                  </a:txBody>
                  <a:tcPr marL="9525" marR="9525" marT="9525" marB="0" anchor="b"/>
                </a:tc>
                <a:tc>
                  <a:txBody>
                    <a:bodyPr/>
                    <a:lstStyle/>
                    <a:p>
                      <a:pPr algn="r" fontAlgn="b"/>
                      <a:r>
                        <a:rPr lang="pt-BR" sz="1200" u="none" strike="noStrike">
                          <a:effectLst/>
                        </a:rPr>
                        <a:t>1.056.691.764,14</a:t>
                      </a:r>
                      <a:endParaRPr lang="pt-BR" sz="1200" b="0" i="0" u="none" strike="noStrike">
                        <a:solidFill>
                          <a:srgbClr val="000000"/>
                        </a:solidFill>
                        <a:effectLst/>
                        <a:latin typeface="Calibri"/>
                      </a:endParaRPr>
                    </a:p>
                  </a:txBody>
                  <a:tcPr marL="9525" marR="9525" marT="9525" marB="0" anchor="b"/>
                </a:tc>
                <a:tc>
                  <a:txBody>
                    <a:bodyPr/>
                    <a:lstStyle/>
                    <a:p>
                      <a:pPr algn="r" fontAlgn="b"/>
                      <a:r>
                        <a:rPr lang="pt-BR" sz="1200" u="none" strike="noStrike">
                          <a:effectLst/>
                        </a:rPr>
                        <a:t>1.749.232.468,27</a:t>
                      </a:r>
                      <a:endParaRPr lang="pt-BR" sz="1200" b="0" i="0" u="none" strike="noStrike">
                        <a:solidFill>
                          <a:srgbClr val="000000"/>
                        </a:solidFill>
                        <a:effectLst/>
                        <a:latin typeface="Calibri"/>
                      </a:endParaRPr>
                    </a:p>
                  </a:txBody>
                  <a:tcPr marL="9525" marR="9525" marT="9525" marB="0" anchor="b"/>
                </a:tc>
                <a:tc>
                  <a:txBody>
                    <a:bodyPr/>
                    <a:lstStyle/>
                    <a:p>
                      <a:pPr algn="r" fontAlgn="b"/>
                      <a:r>
                        <a:rPr lang="pt-BR" sz="1200" u="none" strike="noStrike" dirty="0">
                          <a:effectLst/>
                        </a:rPr>
                        <a:t>2.815.136.804,49</a:t>
                      </a:r>
                      <a:endParaRPr lang="pt-BR" sz="1200" b="0" i="0" u="none" strike="noStrike" dirty="0">
                        <a:solidFill>
                          <a:srgbClr val="000000"/>
                        </a:solidFill>
                        <a:effectLst/>
                        <a:latin typeface="Calibri"/>
                      </a:endParaRPr>
                    </a:p>
                  </a:txBody>
                  <a:tcPr marL="9525" marR="9525" marT="9525" marB="0" anchor="b">
                    <a:solidFill>
                      <a:srgbClr val="FFFF00"/>
                    </a:solidFill>
                  </a:tcPr>
                </a:tc>
                <a:extLst>
                  <a:ext uri="{0D108BD9-81ED-4DB2-BD59-A6C34878D82A}">
                    <a16:rowId xmlns="" xmlns:a16="http://schemas.microsoft.com/office/drawing/2014/main" val="10002"/>
                  </a:ext>
                </a:extLst>
              </a:tr>
              <a:tr h="354394">
                <a:tc>
                  <a:txBody>
                    <a:bodyPr/>
                    <a:lstStyle/>
                    <a:p>
                      <a:pPr algn="l" fontAlgn="b"/>
                      <a:r>
                        <a:rPr lang="pt-BR" sz="1400" u="none" strike="noStrike" dirty="0">
                          <a:effectLst/>
                        </a:rPr>
                        <a:t>De 20 a 50 mil</a:t>
                      </a:r>
                      <a:endParaRPr lang="pt-BR" sz="1400" b="0" i="0" u="none" strike="noStrike" dirty="0">
                        <a:solidFill>
                          <a:srgbClr val="000000"/>
                        </a:solidFill>
                        <a:effectLst/>
                        <a:latin typeface="Calibri"/>
                      </a:endParaRPr>
                    </a:p>
                  </a:txBody>
                  <a:tcPr marL="9525" marR="9525" marT="9525" marB="0" anchor="b"/>
                </a:tc>
                <a:tc>
                  <a:txBody>
                    <a:bodyPr/>
                    <a:lstStyle/>
                    <a:p>
                      <a:pPr algn="r" fontAlgn="b"/>
                      <a:r>
                        <a:rPr lang="pt-BR" sz="1400" u="none" strike="noStrike">
                          <a:effectLst/>
                        </a:rPr>
                        <a:t>1.090</a:t>
                      </a:r>
                      <a:endParaRPr lang="pt-BR" sz="1400" b="0" i="0" u="none" strike="noStrike">
                        <a:solidFill>
                          <a:srgbClr val="000000"/>
                        </a:solidFill>
                        <a:effectLst/>
                        <a:latin typeface="Calibri"/>
                      </a:endParaRPr>
                    </a:p>
                  </a:txBody>
                  <a:tcPr marL="9525" marR="9525" marT="9525" marB="0" anchor="b"/>
                </a:tc>
                <a:tc>
                  <a:txBody>
                    <a:bodyPr/>
                    <a:lstStyle/>
                    <a:p>
                      <a:pPr algn="r" fontAlgn="b"/>
                      <a:r>
                        <a:rPr lang="pt-BR" sz="1200" u="none" strike="noStrike">
                          <a:effectLst/>
                        </a:rPr>
                        <a:t>1.030.037.688,14</a:t>
                      </a:r>
                      <a:endParaRPr lang="pt-BR" sz="1200" b="0" i="0" u="none" strike="noStrike">
                        <a:solidFill>
                          <a:srgbClr val="000000"/>
                        </a:solidFill>
                        <a:effectLst/>
                        <a:latin typeface="Calibri"/>
                      </a:endParaRPr>
                    </a:p>
                  </a:txBody>
                  <a:tcPr marL="9525" marR="9525" marT="9525" marB="0" anchor="b"/>
                </a:tc>
                <a:tc>
                  <a:txBody>
                    <a:bodyPr/>
                    <a:lstStyle/>
                    <a:p>
                      <a:pPr algn="r" fontAlgn="b"/>
                      <a:r>
                        <a:rPr lang="pt-BR" sz="1200" u="none" strike="noStrike">
                          <a:effectLst/>
                        </a:rPr>
                        <a:t>1.771.328.083,96</a:t>
                      </a:r>
                      <a:endParaRPr lang="pt-BR" sz="1200" b="0" i="0" u="none" strike="noStrike">
                        <a:solidFill>
                          <a:srgbClr val="000000"/>
                        </a:solidFill>
                        <a:effectLst/>
                        <a:latin typeface="Calibri"/>
                      </a:endParaRPr>
                    </a:p>
                  </a:txBody>
                  <a:tcPr marL="9525" marR="9525" marT="9525" marB="0" anchor="b"/>
                </a:tc>
                <a:tc>
                  <a:txBody>
                    <a:bodyPr/>
                    <a:lstStyle/>
                    <a:p>
                      <a:pPr algn="r" fontAlgn="b"/>
                      <a:r>
                        <a:rPr lang="pt-BR" sz="1200" u="none" strike="noStrike" dirty="0">
                          <a:effectLst/>
                        </a:rPr>
                        <a:t>2.812.833.206,24</a:t>
                      </a:r>
                      <a:endParaRPr lang="pt-BR" sz="1200" b="0" i="0" u="none" strike="noStrike" dirty="0">
                        <a:solidFill>
                          <a:srgbClr val="000000"/>
                        </a:solidFill>
                        <a:effectLst/>
                        <a:latin typeface="Calibri"/>
                      </a:endParaRPr>
                    </a:p>
                  </a:txBody>
                  <a:tcPr marL="9525" marR="9525" marT="9525" marB="0" anchor="b">
                    <a:solidFill>
                      <a:srgbClr val="FFFF00"/>
                    </a:solidFill>
                  </a:tcPr>
                </a:tc>
                <a:extLst>
                  <a:ext uri="{0D108BD9-81ED-4DB2-BD59-A6C34878D82A}">
                    <a16:rowId xmlns="" xmlns:a16="http://schemas.microsoft.com/office/drawing/2014/main" val="10003"/>
                  </a:ext>
                </a:extLst>
              </a:tr>
              <a:tr h="354394">
                <a:tc>
                  <a:txBody>
                    <a:bodyPr/>
                    <a:lstStyle/>
                    <a:p>
                      <a:pPr algn="l" fontAlgn="b"/>
                      <a:r>
                        <a:rPr lang="pt-BR" sz="1400" u="none" strike="noStrike" dirty="0">
                          <a:effectLst/>
                        </a:rPr>
                        <a:t>De 50 a 100 mil</a:t>
                      </a:r>
                      <a:endParaRPr lang="pt-BR" sz="1400" b="0" i="0" u="none" strike="noStrike" dirty="0">
                        <a:solidFill>
                          <a:srgbClr val="000000"/>
                        </a:solidFill>
                        <a:effectLst/>
                        <a:latin typeface="Calibri"/>
                      </a:endParaRPr>
                    </a:p>
                  </a:txBody>
                  <a:tcPr marL="9525" marR="9525" marT="9525" marB="0" anchor="b"/>
                </a:tc>
                <a:tc>
                  <a:txBody>
                    <a:bodyPr/>
                    <a:lstStyle/>
                    <a:p>
                      <a:pPr algn="r" fontAlgn="b"/>
                      <a:r>
                        <a:rPr lang="pt-BR" sz="1400" u="none" strike="noStrike" dirty="0">
                          <a:effectLst/>
                        </a:rPr>
                        <a:t>351</a:t>
                      </a:r>
                      <a:endParaRPr lang="pt-BR" sz="1400" b="0" i="0" u="none" strike="noStrike" dirty="0">
                        <a:solidFill>
                          <a:srgbClr val="000000"/>
                        </a:solidFill>
                        <a:effectLst/>
                        <a:latin typeface="Calibri"/>
                      </a:endParaRPr>
                    </a:p>
                  </a:txBody>
                  <a:tcPr marL="9525" marR="9525" marT="9525" marB="0" anchor="b"/>
                </a:tc>
                <a:tc>
                  <a:txBody>
                    <a:bodyPr/>
                    <a:lstStyle/>
                    <a:p>
                      <a:pPr algn="r" fontAlgn="b"/>
                      <a:r>
                        <a:rPr lang="pt-BR" sz="1200" u="none" strike="noStrike">
                          <a:effectLst/>
                        </a:rPr>
                        <a:t>502.396.312,33</a:t>
                      </a:r>
                      <a:endParaRPr lang="pt-BR" sz="1200" b="0" i="0" u="none" strike="noStrike">
                        <a:solidFill>
                          <a:srgbClr val="000000"/>
                        </a:solidFill>
                        <a:effectLst/>
                        <a:latin typeface="Calibri"/>
                      </a:endParaRPr>
                    </a:p>
                  </a:txBody>
                  <a:tcPr marL="9525" marR="9525" marT="9525" marB="0" anchor="b"/>
                </a:tc>
                <a:tc>
                  <a:txBody>
                    <a:bodyPr/>
                    <a:lstStyle/>
                    <a:p>
                      <a:pPr algn="r" fontAlgn="b"/>
                      <a:r>
                        <a:rPr lang="pt-BR" sz="1200" u="none" strike="noStrike">
                          <a:effectLst/>
                        </a:rPr>
                        <a:t>880.478.025,06</a:t>
                      </a:r>
                      <a:endParaRPr lang="pt-BR" sz="1200" b="0" i="0" u="none" strike="noStrike">
                        <a:solidFill>
                          <a:srgbClr val="000000"/>
                        </a:solidFill>
                        <a:effectLst/>
                        <a:latin typeface="Calibri"/>
                      </a:endParaRPr>
                    </a:p>
                  </a:txBody>
                  <a:tcPr marL="9525" marR="9525" marT="9525" marB="0" anchor="b"/>
                </a:tc>
                <a:tc>
                  <a:txBody>
                    <a:bodyPr/>
                    <a:lstStyle/>
                    <a:p>
                      <a:pPr algn="r" fontAlgn="b"/>
                      <a:r>
                        <a:rPr lang="pt-BR" sz="1200" u="none" strike="noStrike" dirty="0">
                          <a:effectLst/>
                        </a:rPr>
                        <a:t>1.388.896.170,49</a:t>
                      </a:r>
                      <a:endParaRPr lang="pt-BR" sz="12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4"/>
                  </a:ext>
                </a:extLst>
              </a:tr>
              <a:tr h="383818">
                <a:tc>
                  <a:txBody>
                    <a:bodyPr/>
                    <a:lstStyle/>
                    <a:p>
                      <a:pPr algn="l" fontAlgn="b"/>
                      <a:r>
                        <a:rPr lang="pt-BR" sz="1400" u="none" strike="noStrike" dirty="0">
                          <a:effectLst/>
                        </a:rPr>
                        <a:t>Mais de 100 mil</a:t>
                      </a:r>
                      <a:endParaRPr lang="pt-BR" sz="1400" b="0" i="0" u="none" strike="noStrike" dirty="0">
                        <a:solidFill>
                          <a:srgbClr val="000000"/>
                        </a:solidFill>
                        <a:effectLst/>
                        <a:latin typeface="Calibri"/>
                      </a:endParaRPr>
                    </a:p>
                  </a:txBody>
                  <a:tcPr marL="9525" marR="9525" marT="9525" marB="0" anchor="b"/>
                </a:tc>
                <a:tc>
                  <a:txBody>
                    <a:bodyPr/>
                    <a:lstStyle/>
                    <a:p>
                      <a:pPr algn="r" fontAlgn="b"/>
                      <a:r>
                        <a:rPr lang="pt-BR" sz="1400" u="none" strike="noStrike" dirty="0">
                          <a:effectLst/>
                        </a:rPr>
                        <a:t>305</a:t>
                      </a:r>
                      <a:endParaRPr lang="pt-BR" sz="1400" b="0" i="0" u="none" strike="noStrike" dirty="0">
                        <a:solidFill>
                          <a:srgbClr val="000000"/>
                        </a:solidFill>
                        <a:effectLst/>
                        <a:latin typeface="Calibri"/>
                      </a:endParaRPr>
                    </a:p>
                  </a:txBody>
                  <a:tcPr marL="9525" marR="9525" marT="9525" marB="0" anchor="b"/>
                </a:tc>
                <a:tc>
                  <a:txBody>
                    <a:bodyPr/>
                    <a:lstStyle/>
                    <a:p>
                      <a:pPr algn="r" fontAlgn="b"/>
                      <a:r>
                        <a:rPr lang="pt-BR" sz="1200" u="none" strike="noStrike" dirty="0">
                          <a:effectLst/>
                        </a:rPr>
                        <a:t>379.357.473,06</a:t>
                      </a:r>
                      <a:endParaRPr lang="pt-BR" sz="1200" b="0" i="0" u="none" strike="noStrike" dirty="0">
                        <a:solidFill>
                          <a:srgbClr val="000000"/>
                        </a:solidFill>
                        <a:effectLst/>
                        <a:latin typeface="Calibri"/>
                      </a:endParaRPr>
                    </a:p>
                  </a:txBody>
                  <a:tcPr marL="9525" marR="9525" marT="9525" marB="0" anchor="b"/>
                </a:tc>
                <a:tc>
                  <a:txBody>
                    <a:bodyPr/>
                    <a:lstStyle/>
                    <a:p>
                      <a:pPr algn="r" fontAlgn="b"/>
                      <a:r>
                        <a:rPr lang="pt-BR" sz="1200" u="none" strike="noStrike" dirty="0">
                          <a:effectLst/>
                        </a:rPr>
                        <a:t>828.661.381,35</a:t>
                      </a:r>
                      <a:endParaRPr lang="pt-BR" sz="1200" b="0" i="0" u="none" strike="noStrike" dirty="0">
                        <a:solidFill>
                          <a:srgbClr val="000000"/>
                        </a:solidFill>
                        <a:effectLst/>
                        <a:latin typeface="Calibri"/>
                      </a:endParaRPr>
                    </a:p>
                  </a:txBody>
                  <a:tcPr marL="9525" marR="9525" marT="9525" marB="0" anchor="b"/>
                </a:tc>
                <a:tc>
                  <a:txBody>
                    <a:bodyPr/>
                    <a:lstStyle/>
                    <a:p>
                      <a:pPr algn="r" fontAlgn="b"/>
                      <a:r>
                        <a:rPr lang="pt-BR" sz="1200" u="none" strike="noStrike" dirty="0">
                          <a:effectLst/>
                        </a:rPr>
                        <a:t>1.216.080.730,24</a:t>
                      </a:r>
                      <a:endParaRPr lang="pt-BR" sz="12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5"/>
                  </a:ext>
                </a:extLst>
              </a:tr>
              <a:tr h="354394">
                <a:tc>
                  <a:txBody>
                    <a:bodyPr/>
                    <a:lstStyle/>
                    <a:p>
                      <a:pPr algn="l" fontAlgn="b"/>
                      <a:r>
                        <a:rPr lang="pt-BR" sz="1400" u="none" strike="noStrike">
                          <a:effectLst/>
                        </a:rPr>
                        <a:t>Total</a:t>
                      </a:r>
                      <a:endParaRPr lang="pt-BR" sz="1400" b="0" i="0" u="none" strike="noStrike">
                        <a:solidFill>
                          <a:srgbClr val="000000"/>
                        </a:solidFill>
                        <a:effectLst/>
                        <a:latin typeface="Calibri"/>
                      </a:endParaRPr>
                    </a:p>
                  </a:txBody>
                  <a:tcPr marL="9525" marR="9525" marT="9525" marB="0" anchor="b"/>
                </a:tc>
                <a:tc>
                  <a:txBody>
                    <a:bodyPr/>
                    <a:lstStyle/>
                    <a:p>
                      <a:pPr algn="r" fontAlgn="b"/>
                      <a:r>
                        <a:rPr lang="pt-BR" sz="1400" u="none" strike="noStrike" dirty="0">
                          <a:effectLst/>
                        </a:rPr>
                        <a:t>5.564</a:t>
                      </a:r>
                      <a:endParaRPr lang="pt-BR" sz="1400" b="0" i="0" u="none" strike="noStrike" dirty="0">
                        <a:solidFill>
                          <a:srgbClr val="000000"/>
                        </a:solidFill>
                        <a:effectLst/>
                        <a:latin typeface="Calibri"/>
                      </a:endParaRPr>
                    </a:p>
                  </a:txBody>
                  <a:tcPr marL="9525" marR="9525" marT="9525" marB="0" anchor="b"/>
                </a:tc>
                <a:tc>
                  <a:txBody>
                    <a:bodyPr/>
                    <a:lstStyle/>
                    <a:p>
                      <a:pPr algn="r" fontAlgn="b"/>
                      <a:r>
                        <a:rPr lang="pt-BR" sz="1200" u="none" strike="noStrike" dirty="0">
                          <a:effectLst/>
                        </a:rPr>
                        <a:t>2.968.483.237,67</a:t>
                      </a:r>
                      <a:endParaRPr lang="pt-BR" sz="1200" b="0" i="0" u="none" strike="noStrike" dirty="0">
                        <a:solidFill>
                          <a:srgbClr val="000000"/>
                        </a:solidFill>
                        <a:effectLst/>
                        <a:latin typeface="Calibri"/>
                      </a:endParaRPr>
                    </a:p>
                  </a:txBody>
                  <a:tcPr marL="9525" marR="9525" marT="9525" marB="0" anchor="b"/>
                </a:tc>
                <a:tc>
                  <a:txBody>
                    <a:bodyPr/>
                    <a:lstStyle/>
                    <a:p>
                      <a:pPr algn="r" fontAlgn="b"/>
                      <a:r>
                        <a:rPr lang="pt-BR" sz="1200" u="none" strike="noStrike">
                          <a:effectLst/>
                        </a:rPr>
                        <a:t>5.229.699.958,64</a:t>
                      </a:r>
                      <a:endParaRPr lang="pt-BR" sz="1200" b="0" i="0" u="none" strike="noStrike">
                        <a:solidFill>
                          <a:srgbClr val="000000"/>
                        </a:solidFill>
                        <a:effectLst/>
                        <a:latin typeface="Calibri"/>
                      </a:endParaRPr>
                    </a:p>
                  </a:txBody>
                  <a:tcPr marL="9525" marR="9525" marT="9525" marB="0" anchor="b"/>
                </a:tc>
                <a:tc>
                  <a:txBody>
                    <a:bodyPr/>
                    <a:lstStyle/>
                    <a:p>
                      <a:pPr algn="r" fontAlgn="b"/>
                      <a:r>
                        <a:rPr lang="pt-BR" sz="1200" u="none" strike="noStrike" dirty="0">
                          <a:effectLst/>
                        </a:rPr>
                        <a:t>8.232.946.911,46</a:t>
                      </a:r>
                      <a:endParaRPr lang="pt-BR" sz="1200" b="0" i="0" u="none" strike="noStrike" dirty="0">
                        <a:solidFill>
                          <a:srgbClr val="000000"/>
                        </a:solidFill>
                        <a:effectLst/>
                        <a:latin typeface="Calibri"/>
                      </a:endParaRPr>
                    </a:p>
                  </a:txBody>
                  <a:tcPr marL="9525" marR="9525" marT="9525" marB="0" anchor="b">
                    <a:solidFill>
                      <a:srgbClr val="FFFF00"/>
                    </a:solidFill>
                  </a:tcPr>
                </a:tc>
                <a:extLst>
                  <a:ext uri="{0D108BD9-81ED-4DB2-BD59-A6C34878D82A}">
                    <a16:rowId xmlns="" xmlns:a16="http://schemas.microsoft.com/office/drawing/2014/main" val="10006"/>
                  </a:ext>
                </a:extLst>
              </a:tr>
              <a:tr h="337518">
                <a:tc gridSpan="3">
                  <a:txBody>
                    <a:bodyPr/>
                    <a:lstStyle/>
                    <a:p>
                      <a:pPr algn="l" fontAlgn="b"/>
                      <a:r>
                        <a:rPr lang="pt-BR" sz="1400" u="none" strike="noStrike" dirty="0">
                          <a:effectLst/>
                        </a:rPr>
                        <a:t>Fonte: SUIBE/</a:t>
                      </a:r>
                      <a:r>
                        <a:rPr lang="pt-BR" sz="1400" u="none" strike="noStrike" dirty="0" err="1">
                          <a:effectLst/>
                        </a:rPr>
                        <a:t>Dataprev</a:t>
                      </a:r>
                      <a:r>
                        <a:rPr lang="pt-BR" sz="1400" u="none" strike="noStrike" dirty="0">
                          <a:effectLst/>
                        </a:rPr>
                        <a:t> (Extração realizada em 19/02/2016).</a:t>
                      </a:r>
                      <a:endParaRPr lang="pt-BR" sz="1400" b="0" i="0" u="none" strike="noStrike" dirty="0">
                        <a:solidFill>
                          <a:srgbClr val="000000"/>
                        </a:solidFill>
                        <a:effectLst/>
                        <a:latin typeface="Calibri"/>
                      </a:endParaRPr>
                    </a:p>
                  </a:txBody>
                  <a:tcPr marL="9525" marR="9525" marT="9525" marB="0" anchor="b"/>
                </a:tc>
                <a:tc hMerge="1">
                  <a:txBody>
                    <a:bodyPr/>
                    <a:lstStyle/>
                    <a:p>
                      <a:endParaRPr lang="pt-BR"/>
                    </a:p>
                  </a:txBody>
                  <a:tcPr/>
                </a:tc>
                <a:tc hMerge="1">
                  <a:txBody>
                    <a:bodyPr/>
                    <a:lstStyle/>
                    <a:p>
                      <a:endParaRPr lang="pt-BR"/>
                    </a:p>
                  </a:txBody>
                  <a:tcPr/>
                </a:tc>
                <a:tc>
                  <a:txBody>
                    <a:bodyPr/>
                    <a:lstStyle/>
                    <a:p>
                      <a:pPr algn="l" fontAlgn="b"/>
                      <a:endParaRPr lang="pt-BR" sz="1100" b="0" i="0" u="none" strike="noStrike">
                        <a:solidFill>
                          <a:srgbClr val="000000"/>
                        </a:solidFill>
                        <a:effectLst/>
                        <a:latin typeface="Calibri"/>
                      </a:endParaRPr>
                    </a:p>
                  </a:txBody>
                  <a:tcPr marL="9525" marR="9525" marT="9525" marB="0" anchor="b"/>
                </a:tc>
                <a:tc>
                  <a:txBody>
                    <a:bodyPr/>
                    <a:lstStyle/>
                    <a:p>
                      <a:pPr algn="l" fontAlgn="b"/>
                      <a:endParaRPr lang="pt-BR"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7"/>
                  </a:ext>
                </a:extLst>
              </a:tr>
              <a:tr h="313891">
                <a:tc gridSpan="2">
                  <a:txBody>
                    <a:bodyPr/>
                    <a:lstStyle/>
                    <a:p>
                      <a:pPr algn="l" fontAlgn="b"/>
                      <a:r>
                        <a:rPr lang="pt-BR" sz="1400" u="none" strike="noStrike" dirty="0">
                          <a:effectLst/>
                        </a:rPr>
                        <a:t>Elaboração: Galiza e Valadares. Ipea, 2016.</a:t>
                      </a:r>
                      <a:endParaRPr lang="pt-BR" sz="1400" b="0" i="0" u="none" strike="noStrike" dirty="0">
                        <a:solidFill>
                          <a:srgbClr val="000000"/>
                        </a:solidFill>
                        <a:effectLst/>
                        <a:latin typeface="Calibri"/>
                      </a:endParaRPr>
                    </a:p>
                  </a:txBody>
                  <a:tcPr marL="9525" marR="9525" marT="9525" marB="0" anchor="b"/>
                </a:tc>
                <a:tc hMerge="1">
                  <a:txBody>
                    <a:bodyPr/>
                    <a:lstStyle/>
                    <a:p>
                      <a:endParaRPr lang="pt-BR"/>
                    </a:p>
                  </a:txBody>
                  <a:tcPr/>
                </a:tc>
                <a:tc>
                  <a:txBody>
                    <a:bodyPr/>
                    <a:lstStyle/>
                    <a:p>
                      <a:pPr algn="l" fontAlgn="b"/>
                      <a:endParaRPr lang="pt-BR" sz="1000" b="0" i="0" u="none" strike="noStrike" dirty="0">
                        <a:solidFill>
                          <a:srgbClr val="000000"/>
                        </a:solidFill>
                        <a:effectLst/>
                        <a:latin typeface="Calibri"/>
                      </a:endParaRPr>
                    </a:p>
                  </a:txBody>
                  <a:tcPr marL="9525" marR="9525" marT="9525" marB="0" anchor="b"/>
                </a:tc>
                <a:tc>
                  <a:txBody>
                    <a:bodyPr/>
                    <a:lstStyle/>
                    <a:p>
                      <a:pPr algn="l" fontAlgn="b"/>
                      <a:endParaRPr lang="pt-BR" sz="1100" b="0" i="0" u="none" strike="noStrike">
                        <a:solidFill>
                          <a:srgbClr val="000000"/>
                        </a:solidFill>
                        <a:effectLst/>
                        <a:latin typeface="Calibri"/>
                      </a:endParaRPr>
                    </a:p>
                  </a:txBody>
                  <a:tcPr marL="9525" marR="9525" marT="9525" marB="0" anchor="b"/>
                </a:tc>
                <a:tc>
                  <a:txBody>
                    <a:bodyPr/>
                    <a:lstStyle/>
                    <a:p>
                      <a:pPr algn="l" fontAlgn="b"/>
                      <a:endParaRPr lang="pt-BR"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8"/>
                  </a:ext>
                </a:extLst>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ço Reservado para Número de Slide 7"/>
          <p:cNvSpPr>
            <a:spLocks noGrp="1"/>
          </p:cNvSpPr>
          <p:nvPr>
            <p:ph type="sldNum" sz="quarter" idx="12"/>
          </p:nvPr>
        </p:nvSpPr>
        <p:spPr/>
        <p:txBody>
          <a:bodyPr/>
          <a:lstStyle/>
          <a:p>
            <a:fld id="{54A6A8BD-ADF5-4B7F-8B2A-54E74686C0B2}" type="slidenum">
              <a:rPr lang="pt-BR" smtClean="0"/>
              <a:t>19</a:t>
            </a:fld>
            <a:endParaRPr lang="pt-BR"/>
          </a:p>
        </p:txBody>
      </p:sp>
    </p:spTree>
    <p:extLst>
      <p:ext uri="{BB962C8B-B14F-4D97-AF65-F5344CB8AC3E}">
        <p14:creationId xmlns:p14="http://schemas.microsoft.com/office/powerpoint/2010/main" val="225439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908720"/>
            <a:ext cx="7858180" cy="5616624"/>
          </a:xfrm>
        </p:spPr>
        <p:txBody>
          <a:bodyPr>
            <a:normAutofit/>
          </a:bodyPr>
          <a:lstStyle/>
          <a:p>
            <a:pPr lvl="1" algn="ctr" rtl="0">
              <a:spcBef>
                <a:spcPct val="0"/>
              </a:spcBef>
            </a:pPr>
            <a:r>
              <a:rPr lang="pt-BR" sz="2700" b="1" dirty="0" smtClean="0">
                <a:solidFill>
                  <a:srgbClr val="136320"/>
                </a:solidFill>
              </a:rPr>
              <a:t>PREVIDÊNCIA  RURAL: </a:t>
            </a:r>
            <a:br>
              <a:rPr lang="pt-BR" sz="2700" b="1" dirty="0" smtClean="0">
                <a:solidFill>
                  <a:srgbClr val="136320"/>
                </a:solidFill>
              </a:rPr>
            </a:br>
            <a:r>
              <a:rPr lang="pt-BR" sz="2700" dirty="0">
                <a:solidFill>
                  <a:srgbClr val="136320"/>
                </a:solidFill>
              </a:rPr>
              <a:t/>
            </a:r>
            <a:br>
              <a:rPr lang="pt-BR" sz="2700" dirty="0">
                <a:solidFill>
                  <a:srgbClr val="136320"/>
                </a:solidFill>
              </a:rPr>
            </a:br>
            <a:r>
              <a:rPr lang="pt-BR" sz="2700" dirty="0" smtClean="0">
                <a:solidFill>
                  <a:srgbClr val="136320"/>
                </a:solidFill>
              </a:rPr>
              <a:t>P</a:t>
            </a:r>
            <a:r>
              <a:rPr lang="pt-BR" sz="2700" dirty="0" smtClean="0">
                <a:solidFill>
                  <a:srgbClr val="136320"/>
                </a:solidFill>
              </a:rPr>
              <a:t>olítica pública estratégica para a sociedade e para o Estado brasileiro.</a:t>
            </a:r>
            <a:br>
              <a:rPr lang="pt-BR" sz="2700" dirty="0" smtClean="0">
                <a:solidFill>
                  <a:srgbClr val="136320"/>
                </a:solidFill>
              </a:rPr>
            </a:br>
            <a:r>
              <a:rPr lang="pt-BR" sz="2700" dirty="0">
                <a:solidFill>
                  <a:srgbClr val="136320"/>
                </a:solidFill>
              </a:rPr>
              <a:t/>
            </a:r>
            <a:br>
              <a:rPr lang="pt-BR" sz="2700" dirty="0">
                <a:solidFill>
                  <a:srgbClr val="136320"/>
                </a:solidFill>
              </a:rPr>
            </a:br>
            <a:r>
              <a:rPr lang="pt-BR" sz="2700" dirty="0" smtClean="0">
                <a:solidFill>
                  <a:srgbClr val="136320"/>
                </a:solidFill>
              </a:rPr>
              <a:t/>
            </a:r>
            <a:br>
              <a:rPr lang="pt-BR" sz="2700" dirty="0" smtClean="0">
                <a:solidFill>
                  <a:srgbClr val="136320"/>
                </a:solidFill>
              </a:rPr>
            </a:br>
            <a:r>
              <a:rPr lang="pt-BR" sz="2700" dirty="0" smtClean="0">
                <a:solidFill>
                  <a:srgbClr val="136320"/>
                </a:solidFill>
              </a:rPr>
              <a:t>Política que exige análise para além da visão meramente </a:t>
            </a:r>
            <a:r>
              <a:rPr lang="pt-BR" sz="2700" smtClean="0">
                <a:solidFill>
                  <a:srgbClr val="136320"/>
                </a:solidFill>
              </a:rPr>
              <a:t>fiscal  -  </a:t>
            </a:r>
            <a:r>
              <a:rPr lang="pt-BR" sz="2700" dirty="0" smtClean="0">
                <a:solidFill>
                  <a:srgbClr val="136320"/>
                </a:solidFill>
              </a:rPr>
              <a:t>relação receita x despesa.</a:t>
            </a:r>
            <a:br>
              <a:rPr lang="pt-BR" sz="2700" dirty="0" smtClean="0">
                <a:solidFill>
                  <a:srgbClr val="136320"/>
                </a:solidFill>
              </a:rPr>
            </a:br>
            <a:r>
              <a:rPr lang="pt-BR" sz="2700" dirty="0" smtClean="0">
                <a:solidFill>
                  <a:srgbClr val="136320"/>
                </a:solidFill>
              </a:rPr>
              <a:t/>
            </a:r>
            <a:br>
              <a:rPr lang="pt-BR" sz="2700" dirty="0" smtClean="0">
                <a:solidFill>
                  <a:srgbClr val="136320"/>
                </a:solidFill>
              </a:rPr>
            </a:br>
            <a:r>
              <a:rPr lang="pt-BR" sz="2700" dirty="0">
                <a:solidFill>
                  <a:srgbClr val="136320"/>
                </a:solidFill>
              </a:rPr>
              <a:t/>
            </a:r>
            <a:br>
              <a:rPr lang="pt-BR" sz="2700" dirty="0">
                <a:solidFill>
                  <a:srgbClr val="136320"/>
                </a:solidFill>
              </a:rPr>
            </a:br>
            <a:r>
              <a:rPr lang="pt-BR" sz="2700" dirty="0" smtClean="0">
                <a:solidFill>
                  <a:srgbClr val="136320"/>
                </a:solidFill>
              </a:rPr>
              <a:t/>
            </a:r>
            <a:br>
              <a:rPr lang="pt-BR" sz="2700" dirty="0" smtClean="0">
                <a:solidFill>
                  <a:srgbClr val="136320"/>
                </a:solidFill>
              </a:rPr>
            </a:br>
            <a:r>
              <a:rPr lang="pt-BR" sz="2000" b="1" dirty="0" smtClean="0">
                <a:solidFill>
                  <a:srgbClr val="136320"/>
                </a:solidFill>
                <a:latin typeface="Arial" pitchFamily="34" charset="0"/>
                <a:cs typeface="Arial" pitchFamily="34" charset="0"/>
              </a:rPr>
              <a:t/>
            </a:r>
            <a:br>
              <a:rPr lang="pt-BR" sz="2000" b="1" dirty="0" smtClean="0">
                <a:solidFill>
                  <a:srgbClr val="136320"/>
                </a:solidFill>
                <a:latin typeface="Arial" pitchFamily="34" charset="0"/>
                <a:cs typeface="Arial" pitchFamily="34" charset="0"/>
              </a:rPr>
            </a:br>
            <a:endParaRPr lang="pt-BR" sz="1600" dirty="0">
              <a:solidFill>
                <a:srgbClr val="136320"/>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ço Reservado para Número de Slide 4"/>
          <p:cNvSpPr>
            <a:spLocks noGrp="1"/>
          </p:cNvSpPr>
          <p:nvPr>
            <p:ph type="sldNum" sz="quarter" idx="12"/>
          </p:nvPr>
        </p:nvSpPr>
        <p:spPr/>
        <p:txBody>
          <a:bodyPr/>
          <a:lstStyle/>
          <a:p>
            <a:fld id="{54A6A8BD-ADF5-4B7F-8B2A-54E74686C0B2}" type="slidenum">
              <a:rPr lang="pt-BR" smtClean="0"/>
              <a:t>2</a:t>
            </a:fld>
            <a:endParaRPr lang="pt-BR"/>
          </a:p>
        </p:txBody>
      </p:sp>
    </p:spTree>
    <p:extLst>
      <p:ext uri="{BB962C8B-B14F-4D97-AF65-F5344CB8AC3E}">
        <p14:creationId xmlns:p14="http://schemas.microsoft.com/office/powerpoint/2010/main" val="2106392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180844" y="260648"/>
            <a:ext cx="7643866" cy="6432530"/>
          </a:xfrm>
          <a:prstGeom prst="rect">
            <a:avLst/>
          </a:prstGeom>
          <a:noFill/>
        </p:spPr>
        <p:txBody>
          <a:bodyPr wrap="square" rtlCol="0">
            <a:spAutoFit/>
          </a:bodyPr>
          <a:lstStyle/>
          <a:p>
            <a:pPr algn="just">
              <a:spcBef>
                <a:spcPts val="600"/>
              </a:spcBef>
            </a:pPr>
            <a:r>
              <a:rPr lang="pt-BR" b="1" dirty="0">
                <a:solidFill>
                  <a:srgbClr val="00B050"/>
                </a:solidFill>
                <a:latin typeface="Arial Narrow" panose="020B0606020202030204" pitchFamily="34" charset="0"/>
                <a:cs typeface="Lucida Sans Unicode" panose="020B0602030504020204" pitchFamily="34" charset="0"/>
              </a:rPr>
              <a:t>IMPORTÂNCIA  SÓCIA ECONÔMICA DA PREVIDENCIA SOCIAL RURAL</a:t>
            </a: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r>
              <a:rPr lang="pt-BR" sz="1600" b="1" dirty="0">
                <a:latin typeface="Arial Narrow" panose="020B0606020202030204" pitchFamily="34" charset="0"/>
                <a:cs typeface="Lucida Sans Unicode" panose="020B0602030504020204" pitchFamily="34" charset="0"/>
              </a:rPr>
              <a:t> </a:t>
            </a:r>
            <a:r>
              <a:rPr lang="pt-BR" sz="1600" b="1" dirty="0">
                <a:solidFill>
                  <a:srgbClr val="FF0000"/>
                </a:solidFill>
                <a:latin typeface="Arial Narrow" panose="020B0606020202030204" pitchFamily="34" charset="0"/>
                <a:cs typeface="Lucida Sans Unicode" panose="020B0602030504020204" pitchFamily="34" charset="0"/>
              </a:rPr>
              <a:t>Em 71% dos municípios brasileiros o rapasse da Previdência Social ultrapassa os repasses do Fundo de Participação dos Municípios (FMP).</a:t>
            </a:r>
          </a:p>
          <a:p>
            <a:pPr algn="just">
              <a:spcBef>
                <a:spcPts val="600"/>
              </a:spcBef>
            </a:pPr>
            <a:endParaRPr lang="pt-BR" sz="1600" b="1" dirty="0">
              <a:latin typeface="Arial Narrow" panose="020B0606020202030204" pitchFamily="34" charset="0"/>
              <a:cs typeface="Lucida Sans Unicode" panose="020B0602030504020204"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2176879887"/>
              </p:ext>
            </p:extLst>
          </p:nvPr>
        </p:nvGraphicFramePr>
        <p:xfrm>
          <a:off x="1191861" y="980728"/>
          <a:ext cx="7632849" cy="4063910"/>
        </p:xfrm>
        <a:graphic>
          <a:graphicData uri="http://schemas.openxmlformats.org/drawingml/2006/table">
            <a:tbl>
              <a:tblPr>
                <a:tableStyleId>{5C22544A-7EE6-4342-B048-85BDC9FD1C3A}</a:tableStyleId>
              </a:tblPr>
              <a:tblGrid>
                <a:gridCol w="2211969">
                  <a:extLst>
                    <a:ext uri="{9D8B030D-6E8A-4147-A177-3AD203B41FA5}">
                      <a16:colId xmlns="" xmlns:a16="http://schemas.microsoft.com/office/drawing/2014/main" val="20000"/>
                    </a:ext>
                  </a:extLst>
                </a:gridCol>
                <a:gridCol w="1433106">
                  <a:extLst>
                    <a:ext uri="{9D8B030D-6E8A-4147-A177-3AD203B41FA5}">
                      <a16:colId xmlns="" xmlns:a16="http://schemas.microsoft.com/office/drawing/2014/main" val="20001"/>
                    </a:ext>
                  </a:extLst>
                </a:gridCol>
                <a:gridCol w="1386374">
                  <a:extLst>
                    <a:ext uri="{9D8B030D-6E8A-4147-A177-3AD203B41FA5}">
                      <a16:colId xmlns="" xmlns:a16="http://schemas.microsoft.com/office/drawing/2014/main" val="20002"/>
                    </a:ext>
                  </a:extLst>
                </a:gridCol>
                <a:gridCol w="1355220">
                  <a:extLst>
                    <a:ext uri="{9D8B030D-6E8A-4147-A177-3AD203B41FA5}">
                      <a16:colId xmlns="" xmlns:a16="http://schemas.microsoft.com/office/drawing/2014/main" val="20003"/>
                    </a:ext>
                  </a:extLst>
                </a:gridCol>
                <a:gridCol w="1246180">
                  <a:extLst>
                    <a:ext uri="{9D8B030D-6E8A-4147-A177-3AD203B41FA5}">
                      <a16:colId xmlns="" xmlns:a16="http://schemas.microsoft.com/office/drawing/2014/main" val="20004"/>
                    </a:ext>
                  </a:extLst>
                </a:gridCol>
              </a:tblGrid>
              <a:tr h="465742">
                <a:tc gridSpan="5">
                  <a:txBody>
                    <a:bodyPr/>
                    <a:lstStyle/>
                    <a:p>
                      <a:pPr algn="ctr" fontAlgn="ctr"/>
                      <a:r>
                        <a:rPr lang="pt-BR" sz="1600" b="1" u="none" strike="noStrike" dirty="0">
                          <a:solidFill>
                            <a:schemeClr val="tx1"/>
                          </a:solidFill>
                          <a:effectLst/>
                        </a:rPr>
                        <a:t>Número de municípios em que os pagamentos da previdência superam o FPM - por região</a:t>
                      </a:r>
                      <a:endParaRPr lang="pt-BR" sz="1600" b="1" i="0" u="none" strike="noStrike" dirty="0">
                        <a:solidFill>
                          <a:schemeClr val="tx1"/>
                        </a:solidFill>
                        <a:effectLst/>
                        <a:latin typeface="Calibri"/>
                      </a:endParaRPr>
                    </a:p>
                  </a:txBody>
                  <a:tcPr marL="9525" marR="9525" marT="9525"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0"/>
                  </a:ext>
                </a:extLst>
              </a:tr>
              <a:tr h="417973">
                <a:tc>
                  <a:txBody>
                    <a:bodyPr/>
                    <a:lstStyle/>
                    <a:p>
                      <a:pPr algn="ctr" fontAlgn="ctr"/>
                      <a:r>
                        <a:rPr lang="pt-BR" sz="1600" b="1" u="none" strike="noStrike" dirty="0">
                          <a:effectLst/>
                        </a:rPr>
                        <a:t>Regiões</a:t>
                      </a:r>
                      <a:endParaRPr lang="pt-BR" sz="1600" b="1" i="0" u="none" strike="noStrike" dirty="0">
                        <a:solidFill>
                          <a:srgbClr val="000000"/>
                        </a:solidFill>
                        <a:effectLst/>
                        <a:latin typeface="Calibri"/>
                      </a:endParaRPr>
                    </a:p>
                  </a:txBody>
                  <a:tcPr marL="9525" marR="9525" marT="9525" marB="0" anchor="ctr"/>
                </a:tc>
                <a:tc>
                  <a:txBody>
                    <a:bodyPr/>
                    <a:lstStyle/>
                    <a:p>
                      <a:pPr algn="ctr" fontAlgn="ctr"/>
                      <a:r>
                        <a:rPr lang="pt-BR" sz="1600" b="1" u="none" strike="noStrike" dirty="0">
                          <a:effectLst/>
                        </a:rPr>
                        <a:t>2003</a:t>
                      </a:r>
                      <a:endParaRPr lang="pt-BR" sz="1600" b="1" i="0" u="none" strike="noStrike" dirty="0">
                        <a:solidFill>
                          <a:srgbClr val="000000"/>
                        </a:solidFill>
                        <a:effectLst/>
                        <a:latin typeface="Calibri"/>
                      </a:endParaRPr>
                    </a:p>
                  </a:txBody>
                  <a:tcPr marL="9525" marR="9525" marT="9525" marB="0" anchor="ctr"/>
                </a:tc>
                <a:tc>
                  <a:txBody>
                    <a:bodyPr/>
                    <a:lstStyle/>
                    <a:p>
                      <a:pPr algn="ctr" fontAlgn="ctr"/>
                      <a:r>
                        <a:rPr lang="pt-BR" sz="1600" b="1" u="none" strike="noStrike" dirty="0">
                          <a:effectLst/>
                        </a:rPr>
                        <a:t>∆%</a:t>
                      </a:r>
                      <a:endParaRPr lang="pt-BR" sz="1600" b="1" i="0" u="none" strike="noStrike" dirty="0">
                        <a:solidFill>
                          <a:srgbClr val="000000"/>
                        </a:solidFill>
                        <a:effectLst/>
                        <a:latin typeface="Calibri"/>
                      </a:endParaRPr>
                    </a:p>
                  </a:txBody>
                  <a:tcPr marL="9525" marR="9525" marT="9525" marB="0" anchor="ctr"/>
                </a:tc>
                <a:tc>
                  <a:txBody>
                    <a:bodyPr/>
                    <a:lstStyle/>
                    <a:p>
                      <a:pPr algn="ctr" fontAlgn="ctr"/>
                      <a:r>
                        <a:rPr lang="pt-BR" sz="1600" b="1" u="none" strike="noStrike" dirty="0">
                          <a:effectLst/>
                        </a:rPr>
                        <a:t>2010</a:t>
                      </a:r>
                      <a:endParaRPr lang="pt-BR" sz="1600" b="1" i="0" u="none" strike="noStrike" dirty="0">
                        <a:solidFill>
                          <a:srgbClr val="000000"/>
                        </a:solidFill>
                        <a:effectLst/>
                        <a:latin typeface="Calibri"/>
                      </a:endParaRPr>
                    </a:p>
                  </a:txBody>
                  <a:tcPr marL="9525" marR="9525" marT="9525" marB="0" anchor="ctr"/>
                </a:tc>
                <a:tc>
                  <a:txBody>
                    <a:bodyPr/>
                    <a:lstStyle/>
                    <a:p>
                      <a:pPr algn="ctr" fontAlgn="ctr"/>
                      <a:r>
                        <a:rPr lang="pt-BR" sz="1600" b="1" u="none" strike="noStrike" dirty="0">
                          <a:effectLst/>
                        </a:rPr>
                        <a:t>∆%</a:t>
                      </a:r>
                      <a:endParaRPr lang="pt-BR" sz="1600" b="1" i="0" u="none" strike="noStrike" dirty="0">
                        <a:solidFill>
                          <a:srgbClr val="000000"/>
                        </a:solidFill>
                        <a:effectLst/>
                        <a:latin typeface="Calibri"/>
                      </a:endParaRPr>
                    </a:p>
                  </a:txBody>
                  <a:tcPr marL="9525" marR="9525" marT="9525" marB="0" anchor="ctr"/>
                </a:tc>
                <a:extLst>
                  <a:ext uri="{0D108BD9-81ED-4DB2-BD59-A6C34878D82A}">
                    <a16:rowId xmlns="" xmlns:a16="http://schemas.microsoft.com/office/drawing/2014/main" val="10001"/>
                  </a:ext>
                </a:extLst>
              </a:tr>
              <a:tr h="417973">
                <a:tc>
                  <a:txBody>
                    <a:bodyPr/>
                    <a:lstStyle/>
                    <a:p>
                      <a:pPr algn="l" fontAlgn="b"/>
                      <a:r>
                        <a:rPr lang="pt-BR" sz="1600" u="none" strike="noStrike" dirty="0">
                          <a:effectLst/>
                        </a:rPr>
                        <a:t>Norte </a:t>
                      </a:r>
                      <a:endParaRPr lang="pt-BR" sz="1600" b="0" i="0" u="none" strike="noStrike" dirty="0">
                        <a:solidFill>
                          <a:srgbClr val="000000"/>
                        </a:solidFill>
                        <a:effectLst/>
                        <a:latin typeface="Calibri"/>
                      </a:endParaRPr>
                    </a:p>
                  </a:txBody>
                  <a:tcPr marL="9525" marR="9525" marT="9525" marB="0" anchor="b"/>
                </a:tc>
                <a:tc>
                  <a:txBody>
                    <a:bodyPr/>
                    <a:lstStyle/>
                    <a:p>
                      <a:pPr algn="r" fontAlgn="b"/>
                      <a:r>
                        <a:rPr lang="pt-BR" sz="1600" u="none" strike="noStrike" dirty="0">
                          <a:effectLst/>
                        </a:rPr>
                        <a:t>194</a:t>
                      </a:r>
                      <a:endParaRPr lang="pt-BR" sz="1600" b="0" i="0" u="none" strike="noStrike" dirty="0">
                        <a:solidFill>
                          <a:srgbClr val="000000"/>
                        </a:solidFill>
                        <a:effectLst/>
                        <a:latin typeface="Calibri"/>
                      </a:endParaRPr>
                    </a:p>
                  </a:txBody>
                  <a:tcPr marL="9525" marR="9525" marT="9525" marB="0" anchor="b"/>
                </a:tc>
                <a:tc>
                  <a:txBody>
                    <a:bodyPr/>
                    <a:lstStyle/>
                    <a:p>
                      <a:pPr algn="r" fontAlgn="b"/>
                      <a:r>
                        <a:rPr lang="pt-BR" sz="1600" u="none" strike="noStrike">
                          <a:effectLst/>
                        </a:rPr>
                        <a:t>5,1</a:t>
                      </a:r>
                      <a:endParaRPr lang="pt-BR" sz="1600" b="0" i="0" u="none" strike="noStrike">
                        <a:solidFill>
                          <a:srgbClr val="000000"/>
                        </a:solidFill>
                        <a:effectLst/>
                        <a:latin typeface="Calibri"/>
                      </a:endParaRPr>
                    </a:p>
                  </a:txBody>
                  <a:tcPr marL="9525" marR="9525" marT="9525" marB="0" anchor="b"/>
                </a:tc>
                <a:tc>
                  <a:txBody>
                    <a:bodyPr/>
                    <a:lstStyle/>
                    <a:p>
                      <a:pPr algn="r" fontAlgn="b"/>
                      <a:r>
                        <a:rPr lang="pt-BR" sz="1600" u="none" strike="noStrike">
                          <a:effectLst/>
                        </a:rPr>
                        <a:t>232</a:t>
                      </a:r>
                      <a:endParaRPr lang="pt-BR" sz="1600" b="0" i="0" u="none" strike="noStrike">
                        <a:solidFill>
                          <a:srgbClr val="000000"/>
                        </a:solidFill>
                        <a:effectLst/>
                        <a:latin typeface="Calibri"/>
                      </a:endParaRPr>
                    </a:p>
                  </a:txBody>
                  <a:tcPr marL="9525" marR="9525" marT="9525" marB="0" anchor="b"/>
                </a:tc>
                <a:tc>
                  <a:txBody>
                    <a:bodyPr/>
                    <a:lstStyle/>
                    <a:p>
                      <a:pPr algn="r" fontAlgn="b"/>
                      <a:r>
                        <a:rPr lang="pt-BR" sz="1600" u="none" strike="noStrike">
                          <a:effectLst/>
                        </a:rPr>
                        <a:t>6,0</a:t>
                      </a:r>
                      <a:endParaRPr lang="pt-BR" sz="16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2"/>
                  </a:ext>
                </a:extLst>
              </a:tr>
              <a:tr h="417973">
                <a:tc>
                  <a:txBody>
                    <a:bodyPr/>
                    <a:lstStyle/>
                    <a:p>
                      <a:pPr algn="l" fontAlgn="b"/>
                      <a:r>
                        <a:rPr lang="pt-BR" sz="1600" u="none" strike="noStrike" dirty="0">
                          <a:effectLst/>
                        </a:rPr>
                        <a:t>Nordeste</a:t>
                      </a:r>
                      <a:endParaRPr lang="pt-BR" sz="1600" b="0" i="0" u="none" strike="noStrike" dirty="0">
                        <a:solidFill>
                          <a:srgbClr val="000000"/>
                        </a:solidFill>
                        <a:effectLst/>
                        <a:latin typeface="Calibri"/>
                      </a:endParaRPr>
                    </a:p>
                  </a:txBody>
                  <a:tcPr marL="9525" marR="9525" marT="9525" marB="0" anchor="b"/>
                </a:tc>
                <a:tc>
                  <a:txBody>
                    <a:bodyPr/>
                    <a:lstStyle/>
                    <a:p>
                      <a:pPr algn="r" fontAlgn="b"/>
                      <a:r>
                        <a:rPr lang="pt-BR" sz="1600" u="none" strike="noStrike" dirty="0">
                          <a:effectLst/>
                        </a:rPr>
                        <a:t>1.239</a:t>
                      </a:r>
                      <a:endParaRPr lang="pt-BR" sz="1600" b="0" i="0" u="none" strike="noStrike" dirty="0">
                        <a:solidFill>
                          <a:srgbClr val="000000"/>
                        </a:solidFill>
                        <a:effectLst/>
                        <a:latin typeface="Calibri"/>
                      </a:endParaRPr>
                    </a:p>
                  </a:txBody>
                  <a:tcPr marL="9525" marR="9525" marT="9525" marB="0" anchor="b"/>
                </a:tc>
                <a:tc>
                  <a:txBody>
                    <a:bodyPr/>
                    <a:lstStyle/>
                    <a:p>
                      <a:pPr algn="r" fontAlgn="b"/>
                      <a:r>
                        <a:rPr lang="pt-BR" sz="1600" u="none" strike="noStrike">
                          <a:effectLst/>
                        </a:rPr>
                        <a:t>32,8</a:t>
                      </a:r>
                      <a:endParaRPr lang="pt-BR" sz="1600" b="0" i="0" u="none" strike="noStrike">
                        <a:solidFill>
                          <a:srgbClr val="000000"/>
                        </a:solidFill>
                        <a:effectLst/>
                        <a:latin typeface="Calibri"/>
                      </a:endParaRPr>
                    </a:p>
                  </a:txBody>
                  <a:tcPr marL="9525" marR="9525" marT="9525" marB="0" anchor="b"/>
                </a:tc>
                <a:tc>
                  <a:txBody>
                    <a:bodyPr/>
                    <a:lstStyle/>
                    <a:p>
                      <a:pPr algn="r" fontAlgn="b"/>
                      <a:r>
                        <a:rPr lang="pt-BR" sz="1600" u="none" strike="noStrike">
                          <a:effectLst/>
                        </a:rPr>
                        <a:t>1.209</a:t>
                      </a:r>
                      <a:endParaRPr lang="pt-BR" sz="1600" b="0" i="0" u="none" strike="noStrike">
                        <a:solidFill>
                          <a:srgbClr val="000000"/>
                        </a:solidFill>
                        <a:effectLst/>
                        <a:latin typeface="Calibri"/>
                      </a:endParaRPr>
                    </a:p>
                  </a:txBody>
                  <a:tcPr marL="9525" marR="9525" marT="9525" marB="0" anchor="b"/>
                </a:tc>
                <a:tc>
                  <a:txBody>
                    <a:bodyPr/>
                    <a:lstStyle/>
                    <a:p>
                      <a:pPr algn="r" fontAlgn="b"/>
                      <a:r>
                        <a:rPr lang="pt-BR" sz="1600" u="none" strike="noStrike">
                          <a:effectLst/>
                        </a:rPr>
                        <a:t>31,2</a:t>
                      </a:r>
                      <a:endParaRPr lang="pt-BR" sz="16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3"/>
                  </a:ext>
                </a:extLst>
              </a:tr>
              <a:tr h="417973">
                <a:tc>
                  <a:txBody>
                    <a:bodyPr/>
                    <a:lstStyle/>
                    <a:p>
                      <a:pPr algn="l" fontAlgn="b"/>
                      <a:r>
                        <a:rPr lang="pt-BR" sz="1600" u="none" strike="noStrike" dirty="0">
                          <a:effectLst/>
                        </a:rPr>
                        <a:t>Sudeste</a:t>
                      </a:r>
                      <a:endParaRPr lang="pt-BR" sz="1600" b="0" i="0" u="none" strike="noStrike" dirty="0">
                        <a:solidFill>
                          <a:srgbClr val="000000"/>
                        </a:solidFill>
                        <a:effectLst/>
                        <a:latin typeface="Calibri"/>
                      </a:endParaRPr>
                    </a:p>
                  </a:txBody>
                  <a:tcPr marL="9525" marR="9525" marT="9525" marB="0" anchor="b"/>
                </a:tc>
                <a:tc>
                  <a:txBody>
                    <a:bodyPr/>
                    <a:lstStyle/>
                    <a:p>
                      <a:pPr algn="r" fontAlgn="b"/>
                      <a:r>
                        <a:rPr lang="pt-BR" sz="1600" u="none" strike="noStrike" dirty="0">
                          <a:effectLst/>
                        </a:rPr>
                        <a:t>1.262</a:t>
                      </a:r>
                      <a:endParaRPr lang="pt-BR" sz="1600" b="0" i="0" u="none" strike="noStrike" dirty="0">
                        <a:solidFill>
                          <a:srgbClr val="000000"/>
                        </a:solidFill>
                        <a:effectLst/>
                        <a:latin typeface="Calibri"/>
                      </a:endParaRPr>
                    </a:p>
                  </a:txBody>
                  <a:tcPr marL="9525" marR="9525" marT="9525" marB="0" anchor="b"/>
                </a:tc>
                <a:tc>
                  <a:txBody>
                    <a:bodyPr/>
                    <a:lstStyle/>
                    <a:p>
                      <a:pPr algn="r" fontAlgn="b"/>
                      <a:r>
                        <a:rPr lang="pt-BR" sz="1600" u="none" strike="noStrike">
                          <a:effectLst/>
                        </a:rPr>
                        <a:t>33,4</a:t>
                      </a:r>
                      <a:endParaRPr lang="pt-BR" sz="1600" b="0" i="0" u="none" strike="noStrike">
                        <a:solidFill>
                          <a:srgbClr val="000000"/>
                        </a:solidFill>
                        <a:effectLst/>
                        <a:latin typeface="Calibri"/>
                      </a:endParaRPr>
                    </a:p>
                  </a:txBody>
                  <a:tcPr marL="9525" marR="9525" marT="9525" marB="0" anchor="b"/>
                </a:tc>
                <a:tc>
                  <a:txBody>
                    <a:bodyPr/>
                    <a:lstStyle/>
                    <a:p>
                      <a:pPr algn="r" fontAlgn="b"/>
                      <a:r>
                        <a:rPr lang="pt-BR" sz="1600" u="none" strike="noStrike">
                          <a:effectLst/>
                        </a:rPr>
                        <a:t>1.255</a:t>
                      </a:r>
                      <a:endParaRPr lang="pt-BR" sz="1600" b="0" i="0" u="none" strike="noStrike">
                        <a:solidFill>
                          <a:srgbClr val="000000"/>
                        </a:solidFill>
                        <a:effectLst/>
                        <a:latin typeface="Calibri"/>
                      </a:endParaRPr>
                    </a:p>
                  </a:txBody>
                  <a:tcPr marL="9525" marR="9525" marT="9525" marB="0" anchor="b"/>
                </a:tc>
                <a:tc>
                  <a:txBody>
                    <a:bodyPr/>
                    <a:lstStyle/>
                    <a:p>
                      <a:pPr algn="r" fontAlgn="b"/>
                      <a:r>
                        <a:rPr lang="pt-BR" sz="1600" u="none" strike="noStrike">
                          <a:effectLst/>
                        </a:rPr>
                        <a:t>32,4</a:t>
                      </a:r>
                      <a:endParaRPr lang="pt-BR" sz="16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4"/>
                  </a:ext>
                </a:extLst>
              </a:tr>
              <a:tr h="417973">
                <a:tc>
                  <a:txBody>
                    <a:bodyPr/>
                    <a:lstStyle/>
                    <a:p>
                      <a:pPr algn="l" fontAlgn="b"/>
                      <a:r>
                        <a:rPr lang="pt-BR" sz="1600" u="none" strike="noStrike">
                          <a:effectLst/>
                        </a:rPr>
                        <a:t>Centro-Oeste</a:t>
                      </a:r>
                      <a:endParaRPr lang="pt-BR" sz="1600" b="0" i="0" u="none" strike="noStrike">
                        <a:solidFill>
                          <a:srgbClr val="000000"/>
                        </a:solidFill>
                        <a:effectLst/>
                        <a:latin typeface="Calibri"/>
                      </a:endParaRPr>
                    </a:p>
                  </a:txBody>
                  <a:tcPr marL="9525" marR="9525" marT="9525" marB="0" anchor="b"/>
                </a:tc>
                <a:tc>
                  <a:txBody>
                    <a:bodyPr/>
                    <a:lstStyle/>
                    <a:p>
                      <a:pPr algn="r" fontAlgn="b"/>
                      <a:r>
                        <a:rPr lang="pt-BR" sz="1600" u="none" strike="noStrike" dirty="0">
                          <a:effectLst/>
                        </a:rPr>
                        <a:t>237</a:t>
                      </a:r>
                      <a:endParaRPr lang="pt-BR" sz="1600" b="0" i="0" u="none" strike="noStrike" dirty="0">
                        <a:solidFill>
                          <a:srgbClr val="000000"/>
                        </a:solidFill>
                        <a:effectLst/>
                        <a:latin typeface="Calibri"/>
                      </a:endParaRPr>
                    </a:p>
                  </a:txBody>
                  <a:tcPr marL="9525" marR="9525" marT="9525" marB="0" anchor="b"/>
                </a:tc>
                <a:tc>
                  <a:txBody>
                    <a:bodyPr/>
                    <a:lstStyle/>
                    <a:p>
                      <a:pPr algn="r" fontAlgn="b"/>
                      <a:r>
                        <a:rPr lang="pt-BR" sz="1600" u="none" strike="noStrike">
                          <a:effectLst/>
                        </a:rPr>
                        <a:t>6,3</a:t>
                      </a:r>
                      <a:endParaRPr lang="pt-BR" sz="1600" b="0" i="0" u="none" strike="noStrike">
                        <a:solidFill>
                          <a:srgbClr val="000000"/>
                        </a:solidFill>
                        <a:effectLst/>
                        <a:latin typeface="Calibri"/>
                      </a:endParaRPr>
                    </a:p>
                  </a:txBody>
                  <a:tcPr marL="9525" marR="9525" marT="9525" marB="0" anchor="b"/>
                </a:tc>
                <a:tc>
                  <a:txBody>
                    <a:bodyPr/>
                    <a:lstStyle/>
                    <a:p>
                      <a:pPr algn="r" fontAlgn="b"/>
                      <a:r>
                        <a:rPr lang="pt-BR" sz="1600" u="none" strike="noStrike">
                          <a:effectLst/>
                        </a:rPr>
                        <a:t>275</a:t>
                      </a:r>
                      <a:endParaRPr lang="pt-BR" sz="1600" b="0" i="0" u="none" strike="noStrike">
                        <a:solidFill>
                          <a:srgbClr val="000000"/>
                        </a:solidFill>
                        <a:effectLst/>
                        <a:latin typeface="Calibri"/>
                      </a:endParaRPr>
                    </a:p>
                  </a:txBody>
                  <a:tcPr marL="9525" marR="9525" marT="9525" marB="0" anchor="b"/>
                </a:tc>
                <a:tc>
                  <a:txBody>
                    <a:bodyPr/>
                    <a:lstStyle/>
                    <a:p>
                      <a:pPr algn="r" fontAlgn="b"/>
                      <a:r>
                        <a:rPr lang="pt-BR" sz="1600" u="none" strike="noStrike">
                          <a:effectLst/>
                        </a:rPr>
                        <a:t>7,1</a:t>
                      </a:r>
                      <a:endParaRPr lang="pt-BR" sz="16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5"/>
                  </a:ext>
                </a:extLst>
              </a:tr>
              <a:tr h="402051">
                <a:tc>
                  <a:txBody>
                    <a:bodyPr/>
                    <a:lstStyle/>
                    <a:p>
                      <a:pPr algn="l" fontAlgn="b"/>
                      <a:r>
                        <a:rPr lang="pt-BR" sz="1600" u="none" strike="noStrike" dirty="0">
                          <a:effectLst/>
                        </a:rPr>
                        <a:t>Sul</a:t>
                      </a:r>
                      <a:endParaRPr lang="pt-BR" sz="1600" b="0" i="0" u="none" strike="noStrike" dirty="0">
                        <a:solidFill>
                          <a:srgbClr val="000000"/>
                        </a:solidFill>
                        <a:effectLst/>
                        <a:latin typeface="Calibri"/>
                      </a:endParaRPr>
                    </a:p>
                  </a:txBody>
                  <a:tcPr marL="9525" marR="9525" marT="9525" marB="0" anchor="b"/>
                </a:tc>
                <a:tc>
                  <a:txBody>
                    <a:bodyPr/>
                    <a:lstStyle/>
                    <a:p>
                      <a:pPr algn="r" fontAlgn="b"/>
                      <a:r>
                        <a:rPr lang="pt-BR" sz="1600" u="none" strike="noStrike" dirty="0">
                          <a:effectLst/>
                        </a:rPr>
                        <a:t>841</a:t>
                      </a:r>
                      <a:endParaRPr lang="pt-BR" sz="1600" b="0" i="0" u="none" strike="noStrike" dirty="0">
                        <a:solidFill>
                          <a:srgbClr val="000000"/>
                        </a:solidFill>
                        <a:effectLst/>
                        <a:latin typeface="Calibri"/>
                      </a:endParaRPr>
                    </a:p>
                  </a:txBody>
                  <a:tcPr marL="9525" marR="9525" marT="9525" marB="0" anchor="b"/>
                </a:tc>
                <a:tc>
                  <a:txBody>
                    <a:bodyPr/>
                    <a:lstStyle/>
                    <a:p>
                      <a:pPr algn="r" fontAlgn="b"/>
                      <a:r>
                        <a:rPr lang="pt-BR" sz="1600" u="none" strike="noStrike">
                          <a:effectLst/>
                        </a:rPr>
                        <a:t>22,3</a:t>
                      </a:r>
                      <a:endParaRPr lang="pt-BR" sz="1600" b="0" i="0" u="none" strike="noStrike">
                        <a:solidFill>
                          <a:srgbClr val="000000"/>
                        </a:solidFill>
                        <a:effectLst/>
                        <a:latin typeface="Calibri"/>
                      </a:endParaRPr>
                    </a:p>
                  </a:txBody>
                  <a:tcPr marL="9525" marR="9525" marT="9525" marB="0" anchor="b"/>
                </a:tc>
                <a:tc>
                  <a:txBody>
                    <a:bodyPr/>
                    <a:lstStyle/>
                    <a:p>
                      <a:pPr algn="r" fontAlgn="b"/>
                      <a:r>
                        <a:rPr lang="pt-BR" sz="1600" u="none" strike="noStrike">
                          <a:effectLst/>
                        </a:rPr>
                        <a:t>904</a:t>
                      </a:r>
                      <a:endParaRPr lang="pt-BR" sz="1600" b="0" i="0" u="none" strike="noStrike">
                        <a:solidFill>
                          <a:srgbClr val="000000"/>
                        </a:solidFill>
                        <a:effectLst/>
                        <a:latin typeface="Calibri"/>
                      </a:endParaRPr>
                    </a:p>
                  </a:txBody>
                  <a:tcPr marL="9525" marR="9525" marT="9525" marB="0" anchor="b"/>
                </a:tc>
                <a:tc>
                  <a:txBody>
                    <a:bodyPr/>
                    <a:lstStyle/>
                    <a:p>
                      <a:pPr algn="r" fontAlgn="b"/>
                      <a:r>
                        <a:rPr lang="pt-BR" sz="1600" u="none" strike="noStrike">
                          <a:effectLst/>
                        </a:rPr>
                        <a:t>23,3</a:t>
                      </a:r>
                      <a:endParaRPr lang="pt-BR" sz="16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6"/>
                  </a:ext>
                </a:extLst>
              </a:tr>
              <a:tr h="417973">
                <a:tc>
                  <a:txBody>
                    <a:bodyPr/>
                    <a:lstStyle/>
                    <a:p>
                      <a:pPr algn="l" fontAlgn="b"/>
                      <a:r>
                        <a:rPr lang="pt-BR" sz="1600" u="none" strike="noStrike">
                          <a:effectLst/>
                        </a:rPr>
                        <a:t>Total Ben &gt; FPM</a:t>
                      </a:r>
                      <a:endParaRPr lang="pt-BR" sz="1600" b="1" i="0" u="none" strike="noStrike">
                        <a:solidFill>
                          <a:srgbClr val="000000"/>
                        </a:solidFill>
                        <a:effectLst/>
                        <a:latin typeface="Calibri"/>
                      </a:endParaRPr>
                    </a:p>
                  </a:txBody>
                  <a:tcPr marL="9525" marR="9525" marT="9525" marB="0" anchor="b"/>
                </a:tc>
                <a:tc>
                  <a:txBody>
                    <a:bodyPr/>
                    <a:lstStyle/>
                    <a:p>
                      <a:pPr algn="r" fontAlgn="b"/>
                      <a:r>
                        <a:rPr lang="pt-BR" sz="1600" u="none" strike="noStrike" dirty="0">
                          <a:effectLst/>
                        </a:rPr>
                        <a:t>3.773</a:t>
                      </a:r>
                      <a:endParaRPr lang="pt-BR" sz="16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pt-BR" sz="1600" u="none" strike="noStrike" dirty="0">
                          <a:effectLst/>
                        </a:rPr>
                        <a:t>100,0</a:t>
                      </a:r>
                      <a:endParaRPr lang="pt-BR" sz="1600" b="1" i="0" u="none" strike="noStrike" dirty="0">
                        <a:solidFill>
                          <a:srgbClr val="000000"/>
                        </a:solidFill>
                        <a:effectLst/>
                        <a:latin typeface="Calibri"/>
                      </a:endParaRPr>
                    </a:p>
                  </a:txBody>
                  <a:tcPr marL="9525" marR="9525" marT="9525" marB="0" anchor="b"/>
                </a:tc>
                <a:tc>
                  <a:txBody>
                    <a:bodyPr/>
                    <a:lstStyle/>
                    <a:p>
                      <a:pPr algn="r" fontAlgn="b"/>
                      <a:r>
                        <a:rPr lang="pt-BR" sz="1600" u="none" strike="noStrike" dirty="0">
                          <a:effectLst/>
                        </a:rPr>
                        <a:t>3.875</a:t>
                      </a:r>
                      <a:endParaRPr lang="pt-BR" sz="1600" b="1" i="0" u="none" strike="noStrike" dirty="0">
                        <a:solidFill>
                          <a:srgbClr val="000000"/>
                        </a:solidFill>
                        <a:effectLst/>
                        <a:latin typeface="Calibri"/>
                      </a:endParaRPr>
                    </a:p>
                  </a:txBody>
                  <a:tcPr marL="9525" marR="9525" marT="9525" marB="0" anchor="b">
                    <a:solidFill>
                      <a:srgbClr val="FFFF00"/>
                    </a:solidFill>
                  </a:tcPr>
                </a:tc>
                <a:tc>
                  <a:txBody>
                    <a:bodyPr/>
                    <a:lstStyle/>
                    <a:p>
                      <a:pPr algn="r" fontAlgn="b"/>
                      <a:r>
                        <a:rPr lang="pt-BR" sz="1600" u="none" strike="noStrike" dirty="0">
                          <a:effectLst/>
                        </a:rPr>
                        <a:t>100,0</a:t>
                      </a:r>
                      <a:endParaRPr lang="pt-BR" sz="1600" b="1"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7"/>
                  </a:ext>
                </a:extLst>
              </a:tr>
              <a:tr h="656816">
                <a:tc>
                  <a:txBody>
                    <a:bodyPr/>
                    <a:lstStyle/>
                    <a:p>
                      <a:pPr algn="l" fontAlgn="b"/>
                      <a:r>
                        <a:rPr lang="pt-BR" sz="1600" u="none" strike="noStrike" dirty="0">
                          <a:effectLst/>
                        </a:rPr>
                        <a:t>Fonte: MPS (Benefícios) e Tesouro Nacional (FPM) </a:t>
                      </a:r>
                      <a:endParaRPr lang="pt-BR" sz="1600" b="0" i="0" u="none" strike="noStrike" dirty="0">
                        <a:solidFill>
                          <a:srgbClr val="000000"/>
                        </a:solidFill>
                        <a:effectLst/>
                        <a:latin typeface="Calibri"/>
                      </a:endParaRPr>
                    </a:p>
                  </a:txBody>
                  <a:tcPr marL="9525" marR="9525" marT="9525" marB="0" anchor="b"/>
                </a:tc>
                <a:tc>
                  <a:txBody>
                    <a:bodyPr/>
                    <a:lstStyle/>
                    <a:p>
                      <a:pPr algn="l" fontAlgn="b"/>
                      <a:endParaRPr lang="pt-BR" sz="1600" b="0" i="0" u="none" strike="noStrike" dirty="0">
                        <a:solidFill>
                          <a:srgbClr val="000000"/>
                        </a:solidFill>
                        <a:effectLst/>
                        <a:latin typeface="Calibri"/>
                      </a:endParaRPr>
                    </a:p>
                  </a:txBody>
                  <a:tcPr marL="9525" marR="9525" marT="9525" marB="0" anchor="b"/>
                </a:tc>
                <a:tc>
                  <a:txBody>
                    <a:bodyPr/>
                    <a:lstStyle/>
                    <a:p>
                      <a:pPr algn="l" fontAlgn="b"/>
                      <a:endParaRPr lang="pt-BR" sz="1600" b="0" i="0" u="none" strike="noStrike" dirty="0">
                        <a:solidFill>
                          <a:srgbClr val="000000"/>
                        </a:solidFill>
                        <a:effectLst/>
                        <a:latin typeface="Calibri"/>
                      </a:endParaRPr>
                    </a:p>
                  </a:txBody>
                  <a:tcPr marL="9525" marR="9525" marT="9525" marB="0" anchor="b"/>
                </a:tc>
                <a:tc>
                  <a:txBody>
                    <a:bodyPr/>
                    <a:lstStyle/>
                    <a:p>
                      <a:pPr algn="l" fontAlgn="b"/>
                      <a:endParaRPr lang="pt-BR" sz="1600" b="0" i="0" u="none" strike="noStrike" dirty="0">
                        <a:solidFill>
                          <a:srgbClr val="000000"/>
                        </a:solidFill>
                        <a:effectLst/>
                        <a:latin typeface="Calibri"/>
                      </a:endParaRPr>
                    </a:p>
                  </a:txBody>
                  <a:tcPr marL="9525" marR="9525" marT="9525" marB="0" anchor="b"/>
                </a:tc>
                <a:tc>
                  <a:txBody>
                    <a:bodyPr/>
                    <a:lstStyle/>
                    <a:p>
                      <a:pPr algn="l" fontAlgn="b"/>
                      <a:endParaRPr lang="pt-BR" sz="16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8"/>
                  </a:ext>
                </a:extLst>
              </a:tr>
            </a:tbl>
          </a:graphicData>
        </a:graphic>
      </p:graphicFrame>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ço Reservado para Número de Slide 7"/>
          <p:cNvSpPr>
            <a:spLocks noGrp="1"/>
          </p:cNvSpPr>
          <p:nvPr>
            <p:ph type="sldNum" sz="quarter" idx="12"/>
          </p:nvPr>
        </p:nvSpPr>
        <p:spPr/>
        <p:txBody>
          <a:bodyPr/>
          <a:lstStyle/>
          <a:p>
            <a:fld id="{54A6A8BD-ADF5-4B7F-8B2A-54E74686C0B2}" type="slidenum">
              <a:rPr lang="pt-BR" smtClean="0"/>
              <a:t>20</a:t>
            </a:fld>
            <a:endParaRPr lang="pt-BR"/>
          </a:p>
        </p:txBody>
      </p:sp>
    </p:spTree>
    <p:extLst>
      <p:ext uri="{BB962C8B-B14F-4D97-AF65-F5344CB8AC3E}">
        <p14:creationId xmlns:p14="http://schemas.microsoft.com/office/powerpoint/2010/main" val="172106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180844" y="260648"/>
            <a:ext cx="7643866" cy="6217087"/>
          </a:xfrm>
          <a:prstGeom prst="rect">
            <a:avLst/>
          </a:prstGeom>
          <a:noFill/>
        </p:spPr>
        <p:txBody>
          <a:bodyPr wrap="square" rtlCol="0">
            <a:spAutoFit/>
          </a:bodyPr>
          <a:lstStyle/>
          <a:p>
            <a:pPr algn="just">
              <a:spcBef>
                <a:spcPts val="600"/>
              </a:spcBef>
            </a:pPr>
            <a:r>
              <a:rPr lang="pt-BR" b="1" dirty="0">
                <a:solidFill>
                  <a:srgbClr val="00B050"/>
                </a:solidFill>
                <a:latin typeface="Arial Narrow" panose="020B0606020202030204" pitchFamily="34" charset="0"/>
                <a:cs typeface="Lucida Sans Unicode" panose="020B0602030504020204" pitchFamily="34" charset="0"/>
              </a:rPr>
              <a:t>IMPORTÂNCIA  SÓCIA ECONÔMICA DA PREVIDENCIA SOCIAL RURAL</a:t>
            </a:r>
          </a:p>
          <a:p>
            <a:pPr algn="just">
              <a:spcBef>
                <a:spcPts val="600"/>
              </a:spcBef>
            </a:pPr>
            <a:endParaRPr lang="pt-BR" b="1" dirty="0">
              <a:solidFill>
                <a:srgbClr val="FF0000"/>
              </a:solidFill>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a:p>
            <a:pPr algn="just">
              <a:spcBef>
                <a:spcPts val="600"/>
              </a:spcBef>
            </a:pPr>
            <a:endParaRPr lang="pt-BR" sz="1600" b="1" dirty="0">
              <a:latin typeface="Arial Narrow" panose="020B0606020202030204" pitchFamily="34" charset="0"/>
              <a:cs typeface="Lucida Sans Unicode" panose="020B0602030504020204" pitchFamily="34" charset="0"/>
            </a:endParaRPr>
          </a:p>
        </p:txBody>
      </p:sp>
      <p:graphicFrame>
        <p:nvGraphicFramePr>
          <p:cNvPr id="5" name="Tabela 4"/>
          <p:cNvGraphicFramePr>
            <a:graphicFrameLocks noGrp="1"/>
          </p:cNvGraphicFramePr>
          <p:nvPr>
            <p:extLst>
              <p:ext uri="{D42A27DB-BD31-4B8C-83A1-F6EECF244321}">
                <p14:modId xmlns:p14="http://schemas.microsoft.com/office/powerpoint/2010/main" val="543268551"/>
              </p:ext>
            </p:extLst>
          </p:nvPr>
        </p:nvGraphicFramePr>
        <p:xfrm>
          <a:off x="1115616" y="980724"/>
          <a:ext cx="7709093" cy="5349262"/>
        </p:xfrm>
        <a:graphic>
          <a:graphicData uri="http://schemas.openxmlformats.org/drawingml/2006/table">
            <a:tbl>
              <a:tblPr/>
              <a:tblGrid>
                <a:gridCol w="1278761">
                  <a:extLst>
                    <a:ext uri="{9D8B030D-6E8A-4147-A177-3AD203B41FA5}">
                      <a16:colId xmlns="" xmlns:a16="http://schemas.microsoft.com/office/drawing/2014/main" val="20000"/>
                    </a:ext>
                  </a:extLst>
                </a:gridCol>
                <a:gridCol w="1771480">
                  <a:extLst>
                    <a:ext uri="{9D8B030D-6E8A-4147-A177-3AD203B41FA5}">
                      <a16:colId xmlns="" xmlns:a16="http://schemas.microsoft.com/office/drawing/2014/main" val="20001"/>
                    </a:ext>
                  </a:extLst>
                </a:gridCol>
                <a:gridCol w="1701736">
                  <a:extLst>
                    <a:ext uri="{9D8B030D-6E8A-4147-A177-3AD203B41FA5}">
                      <a16:colId xmlns="" xmlns:a16="http://schemas.microsoft.com/office/drawing/2014/main" val="20002"/>
                    </a:ext>
                  </a:extLst>
                </a:gridCol>
                <a:gridCol w="1548302">
                  <a:extLst>
                    <a:ext uri="{9D8B030D-6E8A-4147-A177-3AD203B41FA5}">
                      <a16:colId xmlns="" xmlns:a16="http://schemas.microsoft.com/office/drawing/2014/main" val="20003"/>
                    </a:ext>
                  </a:extLst>
                </a:gridCol>
                <a:gridCol w="1408814">
                  <a:extLst>
                    <a:ext uri="{9D8B030D-6E8A-4147-A177-3AD203B41FA5}">
                      <a16:colId xmlns="" xmlns:a16="http://schemas.microsoft.com/office/drawing/2014/main" val="20004"/>
                    </a:ext>
                  </a:extLst>
                </a:gridCol>
              </a:tblGrid>
              <a:tr h="446457">
                <a:tc gridSpan="5">
                  <a:txBody>
                    <a:bodyPr/>
                    <a:lstStyle/>
                    <a:p>
                      <a:pPr algn="ctr" fontAlgn="ctr"/>
                      <a:r>
                        <a:rPr lang="pt-BR" sz="1400" b="1" i="0" u="none" strike="noStrike" dirty="0">
                          <a:solidFill>
                            <a:srgbClr val="000000"/>
                          </a:solidFill>
                          <a:effectLst/>
                          <a:latin typeface="Calibri"/>
                        </a:rPr>
                        <a:t>Taxa de permanência* da juventude no campo  - 1980-2010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0"/>
                  </a:ext>
                </a:extLst>
              </a:tr>
              <a:tr h="275753">
                <a:tc gridSpan="2">
                  <a:txBody>
                    <a:bodyPr/>
                    <a:lstStyle/>
                    <a:p>
                      <a:pPr algn="ctr" fontAlgn="ctr"/>
                      <a:r>
                        <a:rPr lang="pt-BR" sz="1400" b="0" i="0" u="none" strike="noStrike" dirty="0">
                          <a:solidFill>
                            <a:srgbClr val="000000"/>
                          </a:solidFill>
                          <a:effectLst/>
                          <a:latin typeface="Calibri"/>
                        </a:rPr>
                        <a:t>Censo de origem</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gridSpan="3">
                  <a:txBody>
                    <a:bodyPr/>
                    <a:lstStyle/>
                    <a:p>
                      <a:pPr algn="ctr" fontAlgn="ctr"/>
                      <a:r>
                        <a:rPr lang="pt-BR" sz="1400" b="0" i="0" u="none" strike="noStrike">
                          <a:solidFill>
                            <a:srgbClr val="000000"/>
                          </a:solidFill>
                          <a:effectLst/>
                          <a:latin typeface="Calibri"/>
                        </a:rPr>
                        <a:t>Taxa de Permanência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01"/>
                  </a:ext>
                </a:extLst>
              </a:tr>
              <a:tr h="275753">
                <a:tc>
                  <a:txBody>
                    <a:bodyPr/>
                    <a:lstStyle/>
                    <a:p>
                      <a:pPr algn="l" fontAlgn="ctr"/>
                      <a:r>
                        <a:rPr lang="pt-BR" sz="1200" b="0" i="0" u="none" strike="noStrike">
                          <a:solidFill>
                            <a:srgbClr val="000000"/>
                          </a:solidFill>
                          <a:effectLst/>
                          <a:latin typeface="Calibri"/>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400" b="0" i="0" u="none" strike="noStrike" dirty="0">
                          <a:solidFill>
                            <a:srgbClr val="000000"/>
                          </a:solidFill>
                          <a:effectLst/>
                          <a:latin typeface="Calibri"/>
                        </a:rPr>
                        <a:t>Faixa Etária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400" b="0" i="0" u="none" strike="noStrike">
                          <a:solidFill>
                            <a:srgbClr val="000000"/>
                          </a:solidFill>
                          <a:effectLst/>
                          <a:latin typeface="Calibri"/>
                        </a:rPr>
                        <a:t>1980-1991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400" b="0" i="0" u="none" strike="noStrike">
                          <a:solidFill>
                            <a:srgbClr val="000000"/>
                          </a:solidFill>
                          <a:effectLst/>
                          <a:latin typeface="Calibri"/>
                        </a:rPr>
                        <a:t>1991-2000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pt-BR" sz="1400" b="0" i="0" u="none" strike="noStrike">
                          <a:solidFill>
                            <a:srgbClr val="000000"/>
                          </a:solidFill>
                          <a:effectLst/>
                          <a:latin typeface="Calibri"/>
                        </a:rPr>
                        <a:t>2000-2010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 xmlns:a16="http://schemas.microsoft.com/office/drawing/2014/main" val="10002"/>
                  </a:ext>
                </a:extLst>
              </a:tr>
              <a:tr h="275753">
                <a:tc rowSpan="3">
                  <a:txBody>
                    <a:bodyPr/>
                    <a:lstStyle/>
                    <a:p>
                      <a:pPr algn="ctr" fontAlgn="ctr"/>
                      <a:r>
                        <a:rPr lang="pt-BR" sz="1400" b="0" i="0" u="none" strike="noStrike" dirty="0">
                          <a:solidFill>
                            <a:srgbClr val="000000"/>
                          </a:solidFill>
                          <a:effectLst/>
                          <a:latin typeface="Calibri"/>
                        </a:rPr>
                        <a:t>1980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effectLst/>
                          <a:latin typeface="Calibri"/>
                        </a:rPr>
                        <a:t>15-19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effectLst/>
                          <a:latin typeface="Calibri"/>
                        </a:rPr>
                        <a:t>60,6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B"/>
                    </a:solidFill>
                  </a:tcPr>
                </a:tc>
                <a:tc>
                  <a:txBody>
                    <a:bodyPr/>
                    <a:lstStyle/>
                    <a:p>
                      <a:pPr algn="ctr" fontAlgn="ctr"/>
                      <a:r>
                        <a:rPr lang="pt-BR" sz="1400" b="0" i="0" u="none" strike="noStrike">
                          <a:solidFill>
                            <a:srgbClr val="000000"/>
                          </a:solidFill>
                          <a:effectLst/>
                          <a:latin typeface="Calibri"/>
                        </a:rPr>
                        <a:t>75,7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85,0</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75753">
                <a:tc vMerge="1">
                  <a:txBody>
                    <a:bodyPr/>
                    <a:lstStyle/>
                    <a:p>
                      <a:endParaRPr lang="pt-BR"/>
                    </a:p>
                  </a:txBody>
                  <a:tcPr/>
                </a:tc>
                <a:tc>
                  <a:txBody>
                    <a:bodyPr/>
                    <a:lstStyle/>
                    <a:p>
                      <a:pPr algn="ctr" fontAlgn="ctr"/>
                      <a:r>
                        <a:rPr lang="pt-BR" sz="1400" b="0" i="0" u="none" strike="noStrike" dirty="0">
                          <a:solidFill>
                            <a:srgbClr val="000000"/>
                          </a:solidFill>
                          <a:effectLst/>
                          <a:latin typeface="Calibri"/>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effectLst/>
                          <a:latin typeface="Calibri"/>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pt-BR" sz="1400" b="0" i="0" u="none" strike="noStrike">
                          <a:solidFill>
                            <a:srgbClr val="000000"/>
                          </a:solidFill>
                          <a:effectLst/>
                          <a:latin typeface="Calibri"/>
                        </a:rPr>
                        <a:t>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87,4</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75753">
                <a:tc vMerge="1">
                  <a:txBody>
                    <a:bodyPr/>
                    <a:lstStyle/>
                    <a:p>
                      <a:endParaRPr lang="pt-BR"/>
                    </a:p>
                  </a:txBody>
                  <a:tcPr/>
                </a:tc>
                <a:tc>
                  <a:txBody>
                    <a:bodyPr/>
                    <a:lstStyle/>
                    <a:p>
                      <a:pPr algn="ctr" fontAlgn="ctr"/>
                      <a:r>
                        <a:rPr lang="pt-BR" sz="1400" b="0" i="0" u="none" strike="noStrike" dirty="0">
                          <a:solidFill>
                            <a:srgbClr val="000000"/>
                          </a:solidFill>
                          <a:effectLst/>
                          <a:latin typeface="Calibri"/>
                        </a:rPr>
                        <a:t>25-29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effectLst/>
                          <a:latin typeface="Calibri"/>
                        </a:rPr>
                        <a:t>74,8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9"/>
                    </a:solidFill>
                  </a:tcPr>
                </a:tc>
                <a:tc>
                  <a:txBody>
                    <a:bodyPr/>
                    <a:lstStyle/>
                    <a:p>
                      <a:pPr algn="ctr" fontAlgn="ctr"/>
                      <a:r>
                        <a:rPr lang="pt-BR" sz="1400" b="0" i="0" u="none" strike="noStrike">
                          <a:solidFill>
                            <a:srgbClr val="000000"/>
                          </a:solidFill>
                          <a:effectLst/>
                          <a:latin typeface="Calibri"/>
                        </a:rPr>
                        <a:t>75,9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88,6</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75753">
                <a:tc rowSpan="3">
                  <a:txBody>
                    <a:bodyPr/>
                    <a:lstStyle/>
                    <a:p>
                      <a:pPr algn="ctr" fontAlgn="ctr"/>
                      <a:r>
                        <a:rPr lang="pt-BR" sz="1400" b="0" i="0" u="none" strike="noStrike" dirty="0">
                          <a:solidFill>
                            <a:srgbClr val="000000"/>
                          </a:solidFill>
                          <a:effectLst/>
                          <a:latin typeface="Calibri"/>
                        </a:rPr>
                        <a:t>1991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effectLst/>
                          <a:latin typeface="Calibri"/>
                        </a:rPr>
                        <a:t>15-19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B"/>
                    </a:solidFill>
                  </a:tcPr>
                </a:tc>
                <a:tc>
                  <a:txBody>
                    <a:bodyPr/>
                    <a:lstStyle/>
                    <a:p>
                      <a:pPr algn="ctr" fontAlgn="ctr"/>
                      <a:r>
                        <a:rPr lang="pt-BR" sz="1400" b="0" i="0" u="none" strike="noStrike">
                          <a:solidFill>
                            <a:srgbClr val="000000"/>
                          </a:solidFill>
                          <a:effectLst/>
                          <a:latin typeface="Calibri"/>
                        </a:rPr>
                        <a:t>82,9</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75753">
                <a:tc vMerge="1">
                  <a:txBody>
                    <a:bodyPr/>
                    <a:lstStyle/>
                    <a:p>
                      <a:endParaRPr lang="pt-BR"/>
                    </a:p>
                  </a:txBody>
                  <a:tcPr/>
                </a:tc>
                <a:tc>
                  <a:txBody>
                    <a:bodyPr/>
                    <a:lstStyle/>
                    <a:p>
                      <a:pPr algn="ctr" fontAlgn="ctr"/>
                      <a:r>
                        <a:rPr lang="pt-BR" sz="1400" b="0" i="0" u="none" strike="noStrike">
                          <a:solidFill>
                            <a:srgbClr val="000000"/>
                          </a:solidFill>
                          <a:effectLst/>
                          <a:latin typeface="Calibri"/>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69,5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r>
                        <a:rPr lang="pt-BR" sz="1400" b="0" i="0" u="none" strike="noStrike">
                          <a:solidFill>
                            <a:srgbClr val="000000"/>
                          </a:solidFill>
                          <a:effectLst/>
                          <a:latin typeface="Calibri"/>
                        </a:rPr>
                        <a:t>86,5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75753">
                <a:tc vMerge="1">
                  <a:txBody>
                    <a:bodyPr/>
                    <a:lstStyle/>
                    <a:p>
                      <a:endParaRPr lang="pt-BR"/>
                    </a:p>
                  </a:txBody>
                  <a:tcPr/>
                </a:tc>
                <a:tc>
                  <a:txBody>
                    <a:bodyPr/>
                    <a:lstStyle/>
                    <a:p>
                      <a:pPr algn="ctr" fontAlgn="ctr"/>
                      <a:r>
                        <a:rPr lang="pt-BR" sz="1400" b="0" i="0" u="none" strike="noStrike">
                          <a:solidFill>
                            <a:srgbClr val="000000"/>
                          </a:solidFill>
                          <a:effectLst/>
                          <a:latin typeface="Calibri"/>
                        </a:rPr>
                        <a:t>25-29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75,6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a:txBody>
                    <a:bodyPr/>
                    <a:lstStyle/>
                    <a:p>
                      <a:pPr algn="ctr" fontAlgn="ctr"/>
                      <a:r>
                        <a:rPr lang="pt-BR" sz="1400" b="0" i="0" u="none" strike="noStrike">
                          <a:solidFill>
                            <a:srgbClr val="000000"/>
                          </a:solidFill>
                          <a:effectLst/>
                          <a:latin typeface="Calibri"/>
                        </a:rPr>
                        <a:t>85,1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75753">
                <a:tc rowSpan="3">
                  <a:txBody>
                    <a:bodyPr/>
                    <a:lstStyle/>
                    <a:p>
                      <a:pPr algn="ctr" fontAlgn="ctr"/>
                      <a:r>
                        <a:rPr lang="pt-BR" sz="1400" b="0" i="0" u="none" strike="noStrike" dirty="0">
                          <a:solidFill>
                            <a:srgbClr val="000000"/>
                          </a:solidFill>
                          <a:effectLst/>
                          <a:latin typeface="Calibri"/>
                        </a:rPr>
                        <a:t>2000</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15-19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65,7</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B"/>
                    </a:solidFill>
                  </a:tcPr>
                </a:tc>
                <a:extLst>
                  <a:ext uri="{0D108BD9-81ED-4DB2-BD59-A6C34878D82A}">
                    <a16:rowId xmlns="" xmlns:a16="http://schemas.microsoft.com/office/drawing/2014/main" val="10009"/>
                  </a:ext>
                </a:extLst>
              </a:tr>
              <a:tr h="275753">
                <a:tc vMerge="1">
                  <a:txBody>
                    <a:bodyPr/>
                    <a:lstStyle/>
                    <a:p>
                      <a:endParaRPr lang="pt-BR"/>
                    </a:p>
                  </a:txBody>
                  <a:tcPr/>
                </a:tc>
                <a:tc>
                  <a:txBody>
                    <a:bodyPr/>
                    <a:lstStyle/>
                    <a:p>
                      <a:pPr algn="ctr" fontAlgn="ctr"/>
                      <a:r>
                        <a:rPr lang="pt-BR" sz="1400" b="0" i="0" u="none" strike="noStrike">
                          <a:solidFill>
                            <a:srgbClr val="000000"/>
                          </a:solidFill>
                          <a:effectLst/>
                          <a:latin typeface="Calibri"/>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76,5</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extLst>
                  <a:ext uri="{0D108BD9-81ED-4DB2-BD59-A6C34878D82A}">
                    <a16:rowId xmlns="" xmlns:a16="http://schemas.microsoft.com/office/drawing/2014/main" val="10010"/>
                  </a:ext>
                </a:extLst>
              </a:tr>
              <a:tr h="275753">
                <a:tc vMerge="1">
                  <a:txBody>
                    <a:bodyPr/>
                    <a:lstStyle/>
                    <a:p>
                      <a:endParaRPr lang="pt-BR"/>
                    </a:p>
                  </a:txBody>
                  <a:tcPr/>
                </a:tc>
                <a:tc>
                  <a:txBody>
                    <a:bodyPr/>
                    <a:lstStyle/>
                    <a:p>
                      <a:pPr algn="ctr" fontAlgn="ctr"/>
                      <a:r>
                        <a:rPr lang="pt-BR" sz="1400" b="0" i="0" u="none" strike="noStrike">
                          <a:solidFill>
                            <a:srgbClr val="000000"/>
                          </a:solidFill>
                          <a:effectLst/>
                          <a:latin typeface="Calibri"/>
                        </a:rPr>
                        <a:t>25-29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dirty="0">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400" b="0" i="0" u="none" strike="noStrike">
                          <a:solidFill>
                            <a:srgbClr val="000000"/>
                          </a:solidFill>
                          <a:effectLst/>
                          <a:latin typeface="Calibri"/>
                        </a:rPr>
                        <a:t>84,3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extLst>
                  <a:ext uri="{0D108BD9-81ED-4DB2-BD59-A6C34878D82A}">
                    <a16:rowId xmlns="" xmlns:a16="http://schemas.microsoft.com/office/drawing/2014/main" val="10011"/>
                  </a:ext>
                </a:extLst>
              </a:tr>
              <a:tr h="262622">
                <a:tc gridSpan="5">
                  <a:txBody>
                    <a:bodyPr/>
                    <a:lstStyle/>
                    <a:p>
                      <a:pPr algn="just" fontAlgn="ctr"/>
                      <a:r>
                        <a:rPr lang="pt-BR" sz="1400" b="0" i="0" u="none" strike="noStrike">
                          <a:solidFill>
                            <a:srgbClr val="000000"/>
                          </a:solidFill>
                          <a:effectLst/>
                          <a:latin typeface="Calibri"/>
                        </a:rPr>
                        <a:t>Fonte: IBGE/Censo Demográfico (Universo).</a:t>
                      </a:r>
                      <a:r>
                        <a:rPr lang="pt-BR" sz="1400" b="0" i="1" u="none" strike="noStrike">
                          <a:solidFill>
                            <a:srgbClr val="000000"/>
                          </a:solidFill>
                          <a:effectLst/>
                          <a:latin typeface="Calibri"/>
                        </a:rPr>
                        <a:t>In:</a:t>
                      </a:r>
                      <a:r>
                        <a:rPr lang="pt-BR" sz="1400" b="0" i="0" u="none" strike="noStrike">
                          <a:solidFill>
                            <a:srgbClr val="000000"/>
                          </a:solidFill>
                          <a:effectLst/>
                          <a:latin typeface="Calibri"/>
                        </a:rPr>
                        <a:t> GALIZA e VALADARES (2016).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12"/>
                  </a:ext>
                </a:extLst>
              </a:tr>
              <a:tr h="446457">
                <a:tc gridSpan="5">
                  <a:txBody>
                    <a:bodyPr/>
                    <a:lstStyle/>
                    <a:p>
                      <a:pPr algn="just" fontAlgn="ctr"/>
                      <a:r>
                        <a:rPr lang="pt-BR" sz="1400" b="0" i="0" u="none" strike="noStrike" dirty="0">
                          <a:solidFill>
                            <a:srgbClr val="000000"/>
                          </a:solidFill>
                          <a:effectLst/>
                          <a:latin typeface="Calibri"/>
                        </a:rPr>
                        <a:t>Nota: (*) A taxa de permanência deve ser interpretada como o percentual de pessoas de determinada coorte que permaneceu no campo em relação ao Censo Demográfico anterior. </a:t>
                      </a:r>
                    </a:p>
                  </a:txBody>
                  <a:tcPr marL="9525" marR="9525" marT="9525" marB="0" anchor="ctr">
                    <a:lnL>
                      <a:noFill/>
                    </a:lnL>
                    <a:lnR>
                      <a:noFill/>
                    </a:lnR>
                    <a:lnT>
                      <a:noFill/>
                    </a:lnT>
                    <a:lnB>
                      <a:noFill/>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13"/>
                  </a:ext>
                </a:extLst>
              </a:tr>
              <a:tr h="202218">
                <a:tc>
                  <a:txBody>
                    <a:bodyPr/>
                    <a:lstStyle/>
                    <a:p>
                      <a:pPr algn="just" fontAlgn="ctr"/>
                      <a:endParaRPr lang="pt-BR" sz="9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just" fontAlgn="ctr"/>
                      <a:endParaRPr lang="pt-BR" sz="14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just" fontAlgn="ctr"/>
                      <a:endParaRPr lang="pt-BR" sz="1400" b="0" i="0" u="none" strike="noStrike" dirty="0">
                        <a:solidFill>
                          <a:srgbClr val="000000"/>
                        </a:solidFill>
                        <a:effectLst/>
                        <a:latin typeface="Calibri"/>
                      </a:endParaRPr>
                    </a:p>
                  </a:txBody>
                  <a:tcPr marL="9525" marR="9525" marT="9525" marB="0" anchor="ctr">
                    <a:lnL>
                      <a:noFill/>
                    </a:lnL>
                    <a:lnR>
                      <a:noFill/>
                    </a:lnR>
                    <a:lnT>
                      <a:noFill/>
                    </a:lnT>
                    <a:lnB>
                      <a:noFill/>
                    </a:lnB>
                  </a:tcPr>
                </a:tc>
                <a:tc>
                  <a:txBody>
                    <a:bodyPr/>
                    <a:lstStyle/>
                    <a:p>
                      <a:pPr algn="just" fontAlgn="ctr"/>
                      <a:endParaRPr lang="pt-BR" sz="1400" b="0" i="0" u="none" strike="noStrike">
                        <a:solidFill>
                          <a:srgbClr val="000000"/>
                        </a:solidFill>
                        <a:effectLst/>
                        <a:latin typeface="Calibri"/>
                      </a:endParaRPr>
                    </a:p>
                  </a:txBody>
                  <a:tcPr marL="9525" marR="9525" marT="9525" marB="0" anchor="ctr">
                    <a:lnL>
                      <a:noFill/>
                    </a:lnL>
                    <a:lnR>
                      <a:noFill/>
                    </a:lnR>
                    <a:lnT>
                      <a:noFill/>
                    </a:lnT>
                    <a:lnB>
                      <a:noFill/>
                    </a:lnB>
                  </a:tcPr>
                </a:tc>
                <a:tc>
                  <a:txBody>
                    <a:bodyPr/>
                    <a:lstStyle/>
                    <a:p>
                      <a:pPr algn="just" fontAlgn="ctr"/>
                      <a:endParaRPr lang="pt-BR" sz="1400" b="0" i="0" u="none" strike="noStrike">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 xmlns:a16="http://schemas.microsoft.com/office/drawing/2014/main" val="10014"/>
                  </a:ext>
                </a:extLst>
              </a:tr>
              <a:tr h="937558">
                <a:tc gridSpan="5">
                  <a:txBody>
                    <a:bodyPr/>
                    <a:lstStyle/>
                    <a:p>
                      <a:pPr algn="just" fontAlgn="auto"/>
                      <a:r>
                        <a:rPr lang="pt-BR" sz="1400" b="0" i="0" u="none" strike="noStrike" dirty="0">
                          <a:solidFill>
                            <a:srgbClr val="FF0000"/>
                          </a:solidFill>
                          <a:effectLst/>
                          <a:latin typeface="Calibri"/>
                        </a:rPr>
                        <a:t>Quanto à permanência das famílias no campo, é possível verificar a partir dos resultados dos últimos  censos demográficos que, a despeito dos critérios arbitrários de divisão entre rural e urbano, uma proporção maior da população rural têm, sobretudo no último decênio, continuado a viver no campo</a:t>
                      </a:r>
                    </a:p>
                  </a:txBody>
                  <a:tcPr marL="9525" marR="9525" marT="9525" marB="0" anchor="b">
                    <a:lnL>
                      <a:noFill/>
                    </a:lnL>
                    <a:lnR>
                      <a:noFill/>
                    </a:lnR>
                    <a:lnT>
                      <a:noFill/>
                    </a:lnT>
                    <a:lnB>
                      <a:noFill/>
                    </a:lnB>
                    <a:solidFill>
                      <a:srgbClr val="D9D9D9"/>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 xmlns:a16="http://schemas.microsoft.com/office/drawing/2014/main" val="10015"/>
                  </a:ext>
                </a:extLst>
              </a:tr>
            </a:tbl>
          </a:graphicData>
        </a:graphic>
      </p:graphicFrame>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spaço Reservado para Número de Slide 8"/>
          <p:cNvSpPr>
            <a:spLocks noGrp="1"/>
          </p:cNvSpPr>
          <p:nvPr>
            <p:ph type="sldNum" sz="quarter" idx="12"/>
          </p:nvPr>
        </p:nvSpPr>
        <p:spPr/>
        <p:txBody>
          <a:bodyPr/>
          <a:lstStyle/>
          <a:p>
            <a:fld id="{54A6A8BD-ADF5-4B7F-8B2A-54E74686C0B2}" type="slidenum">
              <a:rPr lang="pt-BR" smtClean="0"/>
              <a:t>21</a:t>
            </a:fld>
            <a:endParaRPr lang="pt-BR"/>
          </a:p>
        </p:txBody>
      </p:sp>
    </p:spTree>
    <p:extLst>
      <p:ext uri="{BB962C8B-B14F-4D97-AF65-F5344CB8AC3E}">
        <p14:creationId xmlns:p14="http://schemas.microsoft.com/office/powerpoint/2010/main" val="1584360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180844" y="260648"/>
            <a:ext cx="7643866" cy="6140142"/>
          </a:xfrm>
          <a:prstGeom prst="rect">
            <a:avLst/>
          </a:prstGeom>
          <a:noFill/>
        </p:spPr>
        <p:txBody>
          <a:bodyPr wrap="square" rtlCol="0">
            <a:spAutoFit/>
          </a:bodyPr>
          <a:lstStyle/>
          <a:p>
            <a:pPr algn="just">
              <a:spcBef>
                <a:spcPts val="600"/>
              </a:spcBef>
            </a:pPr>
            <a:r>
              <a:rPr lang="pt-BR" sz="2000" b="1" dirty="0">
                <a:solidFill>
                  <a:srgbClr val="00B050"/>
                </a:solidFill>
                <a:latin typeface="Calibri" pitchFamily="34" charset="0"/>
                <a:cs typeface="Lucida Sans Unicode" panose="020B0602030504020204" pitchFamily="34" charset="0"/>
              </a:rPr>
              <a:t>ALGUMAS PROPOSTAS PARA O DEBATE VISANDO A SUSTENTABILIDADE DO SISTEMA DE SEGURIDADE SOCIAL </a:t>
            </a:r>
          </a:p>
          <a:p>
            <a:pPr algn="just">
              <a:spcBef>
                <a:spcPts val="600"/>
              </a:spcBef>
            </a:pPr>
            <a:endParaRPr lang="pt-BR" sz="800" b="1" dirty="0">
              <a:solidFill>
                <a:srgbClr val="FF0000"/>
              </a:solidFill>
              <a:latin typeface="Calibri" pitchFamily="34" charset="0"/>
              <a:cs typeface="Lucida Sans Unicode" panose="020B0602030504020204" pitchFamily="34" charset="0"/>
            </a:endParaRPr>
          </a:p>
          <a:p>
            <a:pPr algn="just"/>
            <a:endParaRPr lang="pt-BR" b="1" dirty="0" smtClean="0">
              <a:latin typeface="Calibri" pitchFamily="34" charset="0"/>
              <a:cs typeface="Calibri"/>
            </a:endParaRPr>
          </a:p>
          <a:p>
            <a:pPr marL="285750" indent="-285750" algn="just">
              <a:buFont typeface="Arial" pitchFamily="34" charset="0"/>
              <a:buChar char="•"/>
            </a:pPr>
            <a:r>
              <a:rPr lang="pt-BR" b="1" dirty="0" smtClean="0">
                <a:latin typeface="Calibri" pitchFamily="34" charset="0"/>
                <a:cs typeface="Calibri"/>
              </a:rPr>
              <a:t>Aprimorar mecanismos de combate </a:t>
            </a:r>
            <a:r>
              <a:rPr lang="pt-BR" b="1" dirty="0">
                <a:latin typeface="Calibri" pitchFamily="34" charset="0"/>
                <a:cs typeface="Calibri"/>
              </a:rPr>
              <a:t>à sonegação das contribuições; </a:t>
            </a:r>
          </a:p>
          <a:p>
            <a:pPr marL="285750" indent="-285750" algn="just">
              <a:buFont typeface="Arial" pitchFamily="34" charset="0"/>
              <a:buChar char="•"/>
            </a:pPr>
            <a:endParaRPr lang="pt-BR" b="1" dirty="0">
              <a:latin typeface="Calibri" pitchFamily="34" charset="0"/>
              <a:cs typeface="Calibri"/>
            </a:endParaRPr>
          </a:p>
          <a:p>
            <a:pPr marL="285750" indent="-285750" algn="just">
              <a:buFont typeface="Arial" pitchFamily="34" charset="0"/>
              <a:buChar char="•"/>
            </a:pPr>
            <a:r>
              <a:rPr lang="pt-BR" b="1" dirty="0">
                <a:latin typeface="Calibri" pitchFamily="34" charset="0"/>
                <a:cs typeface="Calibri"/>
              </a:rPr>
              <a:t>Agilizar a cobrança </a:t>
            </a:r>
            <a:r>
              <a:rPr lang="pt-BR" b="1" dirty="0" smtClean="0">
                <a:latin typeface="Calibri" pitchFamily="34" charset="0"/>
                <a:cs typeface="Calibri"/>
              </a:rPr>
              <a:t>da dívida ativa da Previdência Social; </a:t>
            </a:r>
            <a:endParaRPr lang="pt-BR" b="1" dirty="0">
              <a:latin typeface="Calibri" pitchFamily="34" charset="0"/>
              <a:cs typeface="Calibri"/>
            </a:endParaRPr>
          </a:p>
          <a:p>
            <a:pPr marL="285750" indent="-285750" algn="just">
              <a:buFont typeface="Arial" pitchFamily="34" charset="0"/>
              <a:buChar char="•"/>
            </a:pPr>
            <a:endParaRPr lang="pt-BR" b="1" dirty="0">
              <a:latin typeface="Calibri" pitchFamily="34" charset="0"/>
              <a:cs typeface="Calibri"/>
            </a:endParaRPr>
          </a:p>
          <a:p>
            <a:pPr marL="285750" indent="-285750" algn="just">
              <a:buFont typeface="Arial" pitchFamily="34" charset="0"/>
              <a:buChar char="•"/>
            </a:pPr>
            <a:r>
              <a:rPr lang="pt-BR" b="1" dirty="0">
                <a:latin typeface="Calibri" pitchFamily="34" charset="0"/>
                <a:cs typeface="Calibri"/>
              </a:rPr>
              <a:t>Rever os critérios e  regras aplicáveis às renúncias previdenciárias; </a:t>
            </a:r>
          </a:p>
          <a:p>
            <a:pPr marL="285750" indent="-285750" algn="just">
              <a:buFont typeface="Arial" pitchFamily="34" charset="0"/>
              <a:buChar char="•"/>
            </a:pPr>
            <a:endParaRPr lang="pt-BR" b="1" dirty="0">
              <a:latin typeface="Calibri" pitchFamily="34" charset="0"/>
              <a:cs typeface="Calibri"/>
            </a:endParaRPr>
          </a:p>
          <a:p>
            <a:pPr marL="285750" indent="-285750" algn="just">
              <a:buFont typeface="Arial" pitchFamily="34" charset="0"/>
              <a:buChar char="•"/>
            </a:pPr>
            <a:r>
              <a:rPr lang="pt-BR" b="1" dirty="0">
                <a:latin typeface="Calibri" pitchFamily="34" charset="0"/>
                <a:cs typeface="Calibri"/>
              </a:rPr>
              <a:t>Rediscutir as desonerações de determinados setores e exigir contrapartida das empresas beneficiadas; </a:t>
            </a:r>
            <a:endParaRPr lang="pt-BR" b="1" dirty="0" smtClean="0">
              <a:latin typeface="Calibri" pitchFamily="34" charset="0"/>
              <a:cs typeface="Calibri"/>
            </a:endParaRPr>
          </a:p>
          <a:p>
            <a:pPr marL="285750" indent="-285750" algn="just">
              <a:buFont typeface="Arial" pitchFamily="34" charset="0"/>
              <a:buChar char="•"/>
            </a:pPr>
            <a:endParaRPr lang="pt-BR" b="1" dirty="0">
              <a:latin typeface="Calibri" pitchFamily="34" charset="0"/>
              <a:ea typeface="Calibri"/>
              <a:cs typeface="Times New Roman"/>
            </a:endParaRPr>
          </a:p>
          <a:p>
            <a:pPr marL="285750" indent="-285750" algn="just">
              <a:buFont typeface="Arial" pitchFamily="34" charset="0"/>
              <a:buChar char="•"/>
            </a:pPr>
            <a:r>
              <a:rPr lang="pt-BR" b="1" dirty="0" smtClean="0">
                <a:latin typeface="Calibri"/>
                <a:ea typeface="Calibri"/>
                <a:cs typeface="Times New Roman"/>
              </a:rPr>
              <a:t>Fim </a:t>
            </a:r>
            <a:r>
              <a:rPr lang="pt-BR" b="1" dirty="0">
                <a:latin typeface="Calibri"/>
                <a:ea typeface="Calibri"/>
                <a:cs typeface="Times New Roman"/>
              </a:rPr>
              <a:t>da aplicação da DRU - Desvinculação de Receitas da União - sobre o orçamento da Seguridade Social.</a:t>
            </a:r>
          </a:p>
          <a:p>
            <a:pPr algn="just"/>
            <a:endParaRPr lang="pt-BR" b="1" dirty="0">
              <a:latin typeface="Calibri" pitchFamily="34" charset="0"/>
              <a:cs typeface="Calibri"/>
            </a:endParaRPr>
          </a:p>
          <a:p>
            <a:pPr marL="285750" indent="-285750" algn="just">
              <a:buFont typeface="Arial" pitchFamily="34" charset="0"/>
              <a:buChar char="•"/>
            </a:pPr>
            <a:r>
              <a:rPr lang="pt-BR" b="1" dirty="0">
                <a:latin typeface="Calibri" pitchFamily="34" charset="0"/>
                <a:cs typeface="Calibri"/>
              </a:rPr>
              <a:t>Aprimorar a forma de arrecadação  das contribuições provenientes do setor rural por meio de informações lançadas no </a:t>
            </a:r>
            <a:r>
              <a:rPr lang="pt-BR" b="1" dirty="0" smtClean="0">
                <a:latin typeface="Calibri" pitchFamily="34" charset="0"/>
                <a:cs typeface="Calibri"/>
              </a:rPr>
              <a:t>CNIS-Rural;</a:t>
            </a:r>
          </a:p>
          <a:p>
            <a:pPr marL="285750" indent="-285750" algn="just">
              <a:buFont typeface="Arial" pitchFamily="34" charset="0"/>
              <a:buChar char="•"/>
            </a:pPr>
            <a:endParaRPr lang="pt-BR" b="1" dirty="0">
              <a:latin typeface="Calibri" pitchFamily="34" charset="0"/>
              <a:ea typeface="Calibri"/>
              <a:cs typeface="Times New Roman"/>
            </a:endParaRPr>
          </a:p>
          <a:p>
            <a:pPr marL="285750" indent="-285750" algn="just">
              <a:buFont typeface="Arial" pitchFamily="34" charset="0"/>
              <a:buChar char="•"/>
            </a:pPr>
            <a:r>
              <a:rPr lang="pt-BR" b="1" dirty="0" smtClean="0">
                <a:latin typeface="Calibri"/>
                <a:ea typeface="Calibri"/>
                <a:cs typeface="Times New Roman"/>
              </a:rPr>
              <a:t>Alienação </a:t>
            </a:r>
            <a:r>
              <a:rPr lang="pt-BR" b="1" dirty="0">
                <a:latin typeface="Calibri"/>
                <a:ea typeface="Calibri"/>
                <a:cs typeface="Times New Roman"/>
              </a:rPr>
              <a:t>de imóveis da Previdência Social e de outros patrimônios em desuso, por meio de leilão; </a:t>
            </a:r>
            <a:endParaRPr lang="pt-BR" b="1" dirty="0" smtClean="0">
              <a:latin typeface="Calibri"/>
              <a:ea typeface="Calibri"/>
              <a:cs typeface="Times New Roman"/>
            </a:endParaRPr>
          </a:p>
          <a:p>
            <a:pPr marL="285750" indent="-285750" algn="just">
              <a:buFont typeface="Arial" pitchFamily="34" charset="0"/>
              <a:buChar char="•"/>
            </a:pPr>
            <a:endParaRPr lang="pt-BR" sz="1600" b="1" dirty="0">
              <a:latin typeface="Calibri"/>
              <a:ea typeface="Calibri"/>
              <a:cs typeface="Times New Roman"/>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ço Reservado para Número de Slide 5"/>
          <p:cNvSpPr>
            <a:spLocks noGrp="1"/>
          </p:cNvSpPr>
          <p:nvPr>
            <p:ph type="sldNum" sz="quarter" idx="12"/>
          </p:nvPr>
        </p:nvSpPr>
        <p:spPr/>
        <p:txBody>
          <a:bodyPr/>
          <a:lstStyle/>
          <a:p>
            <a:fld id="{54A6A8BD-ADF5-4B7F-8B2A-54E74686C0B2}" type="slidenum">
              <a:rPr lang="pt-BR" smtClean="0"/>
              <a:t>22</a:t>
            </a:fld>
            <a:endParaRPr lang="pt-BR"/>
          </a:p>
        </p:txBody>
      </p:sp>
    </p:spTree>
    <p:extLst>
      <p:ext uri="{BB962C8B-B14F-4D97-AF65-F5344CB8AC3E}">
        <p14:creationId xmlns:p14="http://schemas.microsoft.com/office/powerpoint/2010/main" val="342918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180844" y="260648"/>
            <a:ext cx="7643866" cy="1384995"/>
          </a:xfrm>
          <a:prstGeom prst="rect">
            <a:avLst/>
          </a:prstGeom>
          <a:noFill/>
        </p:spPr>
        <p:txBody>
          <a:bodyPr wrap="square" rtlCol="0">
            <a:spAutoFit/>
          </a:bodyPr>
          <a:lstStyle/>
          <a:p>
            <a:pPr algn="just">
              <a:spcBef>
                <a:spcPts val="600"/>
              </a:spcBef>
            </a:pPr>
            <a:endParaRPr lang="pt-BR" sz="800" b="1" dirty="0">
              <a:solidFill>
                <a:srgbClr val="FF0000"/>
              </a:solidFill>
              <a:latin typeface="Calibri" pitchFamily="34" charset="0"/>
              <a:cs typeface="Lucida Sans Unicode" panose="020B0602030504020204" pitchFamily="34" charset="0"/>
            </a:endParaRPr>
          </a:p>
          <a:p>
            <a:pPr algn="ctr"/>
            <a:r>
              <a:rPr lang="pt-BR" sz="3600" b="1" dirty="0" smtClean="0">
                <a:latin typeface="Calibri" pitchFamily="34" charset="0"/>
                <a:cs typeface="Calibri"/>
              </a:rPr>
              <a:t>FIM</a:t>
            </a:r>
          </a:p>
          <a:p>
            <a:pPr algn="ctr"/>
            <a:r>
              <a:rPr lang="pt-BR" sz="2000" b="1" dirty="0" smtClean="0">
                <a:latin typeface="Calibri" pitchFamily="34" charset="0"/>
                <a:cs typeface="Calibri"/>
              </a:rPr>
              <a:t>Esse estudo está disponível na internet, no seguinte endereço: </a:t>
            </a:r>
            <a:r>
              <a:rPr lang="pt-BR" sz="2000" b="1" dirty="0" smtClean="0">
                <a:solidFill>
                  <a:srgbClr val="FF0000"/>
                </a:solidFill>
                <a:latin typeface="Calibri" pitchFamily="34" charset="0"/>
                <a:cs typeface="Calibri"/>
              </a:rPr>
              <a:t>www.contag.org.br</a:t>
            </a:r>
            <a:r>
              <a:rPr lang="pt-BR" sz="2000" b="1" dirty="0" smtClean="0">
                <a:latin typeface="Calibri" pitchFamily="34" charset="0"/>
                <a:cs typeface="Calibri"/>
              </a:rPr>
              <a:t> </a:t>
            </a:r>
            <a:endParaRPr lang="pt-BR" sz="2000" b="1" dirty="0">
              <a:latin typeface="Calibri" pitchFamily="34" charset="0"/>
              <a:cs typeface="Calibri"/>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1793596"/>
            <a:ext cx="5016936" cy="4202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ço Reservado para Número de Slide 6"/>
          <p:cNvSpPr>
            <a:spLocks noGrp="1"/>
          </p:cNvSpPr>
          <p:nvPr>
            <p:ph type="sldNum" sz="quarter" idx="12"/>
          </p:nvPr>
        </p:nvSpPr>
        <p:spPr/>
        <p:txBody>
          <a:bodyPr/>
          <a:lstStyle/>
          <a:p>
            <a:fld id="{54A6A8BD-ADF5-4B7F-8B2A-54E74686C0B2}" type="slidenum">
              <a:rPr lang="pt-BR" smtClean="0"/>
              <a:t>23</a:t>
            </a:fld>
            <a:endParaRPr lang="pt-BR"/>
          </a:p>
        </p:txBody>
      </p:sp>
    </p:spTree>
    <p:extLst>
      <p:ext uri="{BB962C8B-B14F-4D97-AF65-F5344CB8AC3E}">
        <p14:creationId xmlns:p14="http://schemas.microsoft.com/office/powerpoint/2010/main" val="103282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180844" y="179249"/>
            <a:ext cx="7643866" cy="6678751"/>
          </a:xfrm>
          <a:prstGeom prst="rect">
            <a:avLst/>
          </a:prstGeom>
          <a:noFill/>
        </p:spPr>
        <p:txBody>
          <a:bodyPr wrap="square" rtlCol="0">
            <a:spAutoFit/>
          </a:bodyPr>
          <a:lstStyle/>
          <a:p>
            <a:pPr algn="just">
              <a:spcBef>
                <a:spcPts val="600"/>
              </a:spcBef>
            </a:pPr>
            <a:r>
              <a:rPr lang="pt-BR" b="1" dirty="0">
                <a:solidFill>
                  <a:srgbClr val="00B050"/>
                </a:solidFill>
                <a:latin typeface="Arial Narrow" panose="020B0606020202030204" pitchFamily="34" charset="0"/>
                <a:cs typeface="Lucida Sans Unicode" panose="020B0602030504020204" pitchFamily="34" charset="0"/>
              </a:rPr>
              <a:t>IMPORTÂNCIA  SÓCIA ECONÔMICA DA PREVIDENCIA SOCIAL RURAL</a:t>
            </a:r>
          </a:p>
          <a:p>
            <a:pPr algn="just">
              <a:spcBef>
                <a:spcPts val="600"/>
              </a:spcBef>
            </a:pPr>
            <a:endParaRPr lang="pt-BR" b="1" dirty="0">
              <a:solidFill>
                <a:srgbClr val="FF0000"/>
              </a:solidFill>
              <a:latin typeface="Arial Narrow" panose="020B0606020202030204" pitchFamily="34" charset="0"/>
              <a:cs typeface="Lucida Sans Unicode" panose="020B0602030504020204" pitchFamily="34" charset="0"/>
            </a:endParaRPr>
          </a:p>
          <a:p>
            <a:pPr algn="just">
              <a:spcBef>
                <a:spcPts val="600"/>
              </a:spcBef>
            </a:pPr>
            <a:r>
              <a:rPr lang="pt-BR" sz="2000" b="1" dirty="0">
                <a:latin typeface="Arial Narrow" panose="020B0606020202030204" pitchFamily="34" charset="0"/>
                <a:cs typeface="Lucida Sans Unicode" panose="020B0602030504020204" pitchFamily="34" charset="0"/>
              </a:rPr>
              <a:t> </a:t>
            </a:r>
            <a:endParaRPr lang="pt-BR" sz="2000" b="1" dirty="0" smtClean="0">
              <a:latin typeface="Arial Narrow" panose="020B0606020202030204" pitchFamily="34" charset="0"/>
              <a:cs typeface="Lucida Sans Unicode" panose="020B0602030504020204" pitchFamily="34" charset="0"/>
            </a:endParaRPr>
          </a:p>
          <a:p>
            <a:pPr algn="just">
              <a:spcBef>
                <a:spcPts val="600"/>
              </a:spcBef>
            </a:pPr>
            <a:endParaRPr lang="pt-BR" sz="2000" b="1" dirty="0">
              <a:latin typeface="Arial Narrow" panose="020B0606020202030204" pitchFamily="34" charset="0"/>
              <a:cs typeface="Lucida Sans Unicode" panose="020B0602030504020204" pitchFamily="34" charset="0"/>
            </a:endParaRPr>
          </a:p>
          <a:p>
            <a:pPr algn="just">
              <a:spcBef>
                <a:spcPts val="600"/>
              </a:spcBef>
            </a:pPr>
            <a:endParaRPr lang="pt-BR" sz="2000" b="1" dirty="0" smtClean="0">
              <a:latin typeface="Arial Narrow" panose="020B0606020202030204" pitchFamily="34" charset="0"/>
              <a:cs typeface="Lucida Sans Unicode" panose="020B0602030504020204" pitchFamily="34" charset="0"/>
            </a:endParaRPr>
          </a:p>
          <a:p>
            <a:pPr algn="just">
              <a:spcBef>
                <a:spcPts val="600"/>
              </a:spcBef>
            </a:pPr>
            <a:endParaRPr lang="pt-BR" sz="2000" b="1" dirty="0">
              <a:latin typeface="Arial Narrow" panose="020B0606020202030204" pitchFamily="34" charset="0"/>
              <a:cs typeface="Lucida Sans Unicode" panose="020B0602030504020204" pitchFamily="34" charset="0"/>
            </a:endParaRPr>
          </a:p>
          <a:p>
            <a:pPr algn="just">
              <a:spcBef>
                <a:spcPts val="600"/>
              </a:spcBef>
            </a:pPr>
            <a:endParaRPr lang="pt-BR" sz="2000" b="1" dirty="0" smtClean="0">
              <a:latin typeface="Arial Narrow" panose="020B0606020202030204" pitchFamily="34" charset="0"/>
              <a:cs typeface="Lucida Sans Unicode" panose="020B0602030504020204" pitchFamily="34" charset="0"/>
            </a:endParaRPr>
          </a:p>
          <a:p>
            <a:pPr algn="just">
              <a:spcBef>
                <a:spcPts val="600"/>
              </a:spcBef>
            </a:pPr>
            <a:endParaRPr lang="pt-BR" sz="2000" b="1" dirty="0">
              <a:latin typeface="Arial Narrow" panose="020B0606020202030204" pitchFamily="34" charset="0"/>
              <a:cs typeface="Lucida Sans Unicode" panose="020B0602030504020204" pitchFamily="34" charset="0"/>
            </a:endParaRPr>
          </a:p>
          <a:p>
            <a:pPr algn="just">
              <a:spcBef>
                <a:spcPts val="600"/>
              </a:spcBef>
            </a:pPr>
            <a:endParaRPr lang="pt-BR" sz="2000" b="1" dirty="0" smtClean="0">
              <a:latin typeface="Arial Narrow" panose="020B0606020202030204" pitchFamily="34" charset="0"/>
              <a:cs typeface="Lucida Sans Unicode" panose="020B0602030504020204" pitchFamily="34" charset="0"/>
            </a:endParaRPr>
          </a:p>
          <a:p>
            <a:pPr algn="just">
              <a:spcBef>
                <a:spcPts val="600"/>
              </a:spcBef>
            </a:pPr>
            <a:endParaRPr lang="pt-BR" sz="2000" b="1" dirty="0">
              <a:latin typeface="Arial Narrow" panose="020B0606020202030204" pitchFamily="34" charset="0"/>
              <a:cs typeface="Lucida Sans Unicode" panose="020B0602030504020204" pitchFamily="34" charset="0"/>
            </a:endParaRPr>
          </a:p>
          <a:p>
            <a:pPr algn="just">
              <a:spcBef>
                <a:spcPts val="600"/>
              </a:spcBef>
            </a:pPr>
            <a:endParaRPr lang="pt-BR" sz="2000" b="1" dirty="0" smtClean="0">
              <a:latin typeface="Arial Narrow" panose="020B0606020202030204" pitchFamily="34" charset="0"/>
              <a:cs typeface="Lucida Sans Unicode" panose="020B0602030504020204" pitchFamily="34" charset="0"/>
            </a:endParaRPr>
          </a:p>
          <a:p>
            <a:pPr algn="just">
              <a:spcBef>
                <a:spcPts val="600"/>
              </a:spcBef>
            </a:pPr>
            <a:endParaRPr lang="pt-BR" sz="2000" b="1" dirty="0" smtClean="0">
              <a:latin typeface="Arial Narrow" panose="020B0606020202030204" pitchFamily="34" charset="0"/>
              <a:cs typeface="Lucida Sans Unicode" panose="020B0602030504020204" pitchFamily="34" charset="0"/>
            </a:endParaRPr>
          </a:p>
          <a:p>
            <a:pPr algn="just">
              <a:spcBef>
                <a:spcPts val="600"/>
              </a:spcBef>
            </a:pPr>
            <a:endParaRPr lang="pt-BR" sz="2000" b="1" dirty="0">
              <a:latin typeface="Arial Narrow" panose="020B0606020202030204" pitchFamily="34" charset="0"/>
              <a:cs typeface="Lucida Sans Unicode" panose="020B0602030504020204" pitchFamily="34" charset="0"/>
            </a:endParaRPr>
          </a:p>
          <a:p>
            <a:pPr algn="just">
              <a:spcBef>
                <a:spcPts val="600"/>
              </a:spcBef>
            </a:pPr>
            <a:endParaRPr lang="pt-BR" sz="1400" b="1" dirty="0" smtClean="0">
              <a:solidFill>
                <a:srgbClr val="FF0000"/>
              </a:solidFill>
              <a:latin typeface="Arial Narrow" panose="020B0606020202030204" pitchFamily="34" charset="0"/>
              <a:cs typeface="Lucida Sans Unicode" panose="020B0602030504020204" pitchFamily="34" charset="0"/>
            </a:endParaRPr>
          </a:p>
          <a:p>
            <a:pPr marL="285750" indent="-285750" algn="just">
              <a:spcBef>
                <a:spcPts val="600"/>
              </a:spcBef>
              <a:buFont typeface="Arial" pitchFamily="34" charset="0"/>
              <a:buChar char="•"/>
            </a:pPr>
            <a:r>
              <a:rPr lang="pt-BR" sz="1300" b="1" dirty="0" smtClean="0">
                <a:solidFill>
                  <a:srgbClr val="FF0000"/>
                </a:solidFill>
                <a:latin typeface="Arial Narrow" panose="020B0606020202030204" pitchFamily="34" charset="0"/>
                <a:cs typeface="Lucida Sans Unicode" panose="020B0602030504020204" pitchFamily="34" charset="0"/>
              </a:rPr>
              <a:t>A </a:t>
            </a:r>
            <a:r>
              <a:rPr lang="pt-BR" sz="1300" b="1" dirty="0">
                <a:solidFill>
                  <a:srgbClr val="FF0000"/>
                </a:solidFill>
                <a:latin typeface="Arial Narrow" panose="020B0606020202030204" pitchFamily="34" charset="0"/>
                <a:cs typeface="Lucida Sans Unicode" panose="020B0602030504020204" pitchFamily="34" charset="0"/>
              </a:rPr>
              <a:t>Previdência Social é uma política de estímulo à Agricultura Familiar que exerce importante papel na soberania e segurança alimentar </a:t>
            </a:r>
            <a:r>
              <a:rPr lang="pt-BR" sz="1300" b="1" dirty="0" smtClean="0">
                <a:solidFill>
                  <a:srgbClr val="FF0000"/>
                </a:solidFill>
                <a:latin typeface="Arial Narrow" panose="020B0606020202030204" pitchFamily="34" charset="0"/>
                <a:cs typeface="Lucida Sans Unicode" panose="020B0602030504020204" pitchFamily="34" charset="0"/>
              </a:rPr>
              <a:t>e nutricional do </a:t>
            </a:r>
            <a:r>
              <a:rPr lang="pt-BR" sz="1300" b="1" dirty="0">
                <a:solidFill>
                  <a:srgbClr val="FF0000"/>
                </a:solidFill>
                <a:latin typeface="Arial Narrow" panose="020B0606020202030204" pitchFamily="34" charset="0"/>
                <a:cs typeface="Lucida Sans Unicode" panose="020B0602030504020204" pitchFamily="34" charset="0"/>
              </a:rPr>
              <a:t>país;</a:t>
            </a:r>
          </a:p>
          <a:p>
            <a:pPr marL="285750" indent="-285750" algn="just">
              <a:spcBef>
                <a:spcPts val="600"/>
              </a:spcBef>
              <a:buFont typeface="Arial" pitchFamily="34" charset="0"/>
              <a:buChar char="•"/>
            </a:pPr>
            <a:r>
              <a:rPr lang="pt-BR" sz="1300" b="1" dirty="0" smtClean="0">
                <a:solidFill>
                  <a:srgbClr val="FF0000"/>
                </a:solidFill>
                <a:latin typeface="Arial Narrow" panose="020B0606020202030204" pitchFamily="34" charset="0"/>
                <a:cs typeface="Lucida Sans Unicode" panose="020B0602030504020204" pitchFamily="34" charset="0"/>
              </a:rPr>
              <a:t>A </a:t>
            </a:r>
            <a:r>
              <a:rPr lang="pt-BR" sz="1300" b="1" dirty="0">
                <a:solidFill>
                  <a:srgbClr val="FF0000"/>
                </a:solidFill>
                <a:latin typeface="Arial Narrow" panose="020B0606020202030204" pitchFamily="34" charset="0"/>
                <a:cs typeface="Lucida Sans Unicode" panose="020B0602030504020204" pitchFamily="34" charset="0"/>
              </a:rPr>
              <a:t>Previdência Social potencializa a Agricultura Familiar ao ser fonte de investimento em várias etapas da produção;</a:t>
            </a:r>
          </a:p>
          <a:p>
            <a:pPr marL="285750" indent="-285750" algn="just">
              <a:spcBef>
                <a:spcPts val="600"/>
              </a:spcBef>
              <a:buFont typeface="Arial" pitchFamily="34" charset="0"/>
              <a:buChar char="•"/>
            </a:pPr>
            <a:r>
              <a:rPr lang="pt-BR" sz="1300" b="1" dirty="0" smtClean="0">
                <a:solidFill>
                  <a:srgbClr val="FF0000"/>
                </a:solidFill>
                <a:latin typeface="Arial Narrow" panose="020B0606020202030204" pitchFamily="34" charset="0"/>
                <a:cs typeface="Lucida Sans Unicode" panose="020B0602030504020204" pitchFamily="34" charset="0"/>
              </a:rPr>
              <a:t>Em </a:t>
            </a:r>
            <a:r>
              <a:rPr lang="pt-BR" sz="1300" b="1" dirty="0">
                <a:solidFill>
                  <a:srgbClr val="FF0000"/>
                </a:solidFill>
                <a:latin typeface="Arial Narrow" panose="020B0606020202030204" pitchFamily="34" charset="0"/>
                <a:cs typeface="Lucida Sans Unicode" panose="020B0602030504020204" pitchFamily="34" charset="0"/>
              </a:rPr>
              <a:t>períodos de emergência ou calamidade (secas ou inundações) a Previdência Social tem sido uma política de grande suporte como  garantia de subsistência das </a:t>
            </a:r>
            <a:r>
              <a:rPr lang="pt-BR" sz="1300" b="1" dirty="0" smtClean="0">
                <a:solidFill>
                  <a:srgbClr val="FF0000"/>
                </a:solidFill>
                <a:latin typeface="Arial Narrow" panose="020B0606020202030204" pitchFamily="34" charset="0"/>
                <a:cs typeface="Lucida Sans Unicode" panose="020B0602030504020204" pitchFamily="34" charset="0"/>
              </a:rPr>
              <a:t>famílias.</a:t>
            </a:r>
            <a:endParaRPr lang="pt-BR" sz="1300" b="1" dirty="0">
              <a:solidFill>
                <a:srgbClr val="FF0000"/>
              </a:solidFill>
              <a:latin typeface="Arial Narrow" panose="020B0606020202030204" pitchFamily="34" charset="0"/>
              <a:cs typeface="Lucida Sans Unicode" panose="020B0602030504020204"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spaço Reservado para Número de Slide 5"/>
          <p:cNvSpPr>
            <a:spLocks noGrp="1"/>
          </p:cNvSpPr>
          <p:nvPr>
            <p:ph type="sldNum" sz="quarter" idx="12"/>
          </p:nvPr>
        </p:nvSpPr>
        <p:spPr/>
        <p:txBody>
          <a:bodyPr/>
          <a:lstStyle/>
          <a:p>
            <a:fld id="{54A6A8BD-ADF5-4B7F-8B2A-54E74686C0B2}" type="slidenum">
              <a:rPr lang="pt-BR" smtClean="0"/>
              <a:t>3</a:t>
            </a:fld>
            <a:endParaRPr lang="pt-BR"/>
          </a:p>
        </p:txBody>
      </p:sp>
      <p:pic>
        <p:nvPicPr>
          <p:cNvPr id="5" name="Picture 5"/>
          <p:cNvPicPr>
            <a:picLocks noChangeAspect="1"/>
          </p:cNvPicPr>
          <p:nvPr/>
        </p:nvPicPr>
        <p:blipFill>
          <a:blip r:embed="rId3"/>
          <a:stretch>
            <a:fillRect/>
          </a:stretch>
        </p:blipFill>
        <p:spPr>
          <a:xfrm>
            <a:off x="1224264" y="692696"/>
            <a:ext cx="7557025" cy="4465515"/>
          </a:xfrm>
          <a:prstGeom prst="rect">
            <a:avLst/>
          </a:prstGeom>
        </p:spPr>
      </p:pic>
    </p:spTree>
    <p:extLst>
      <p:ext uri="{BB962C8B-B14F-4D97-AF65-F5344CB8AC3E}">
        <p14:creationId xmlns:p14="http://schemas.microsoft.com/office/powerpoint/2010/main" val="80357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908720"/>
            <a:ext cx="7858180" cy="5616624"/>
          </a:xfrm>
        </p:spPr>
        <p:txBody>
          <a:bodyPr>
            <a:normAutofit/>
          </a:bodyPr>
          <a:lstStyle/>
          <a:p>
            <a:pPr lvl="1" algn="ctr" rtl="0">
              <a:spcBef>
                <a:spcPct val="0"/>
              </a:spcBef>
            </a:pPr>
            <a:r>
              <a:rPr lang="pt-BR" sz="2700" noProof="0" dirty="0">
                <a:solidFill>
                  <a:srgbClr val="136320"/>
                </a:solidFill>
                <a:latin typeface="Gill Sans MT"/>
                <a:ea typeface="+mj-ea"/>
                <a:cs typeface="+mj-cs"/>
              </a:rPr>
              <a:t/>
            </a:r>
            <a:br>
              <a:rPr lang="pt-BR" sz="2700" noProof="0" dirty="0">
                <a:solidFill>
                  <a:srgbClr val="136320"/>
                </a:solidFill>
                <a:latin typeface="Gill Sans MT"/>
                <a:ea typeface="+mj-ea"/>
                <a:cs typeface="+mj-cs"/>
              </a:rPr>
            </a:br>
            <a:r>
              <a:rPr kumimoji="0" lang="pt-BR" sz="3600" b="0" i="0" u="none" strike="noStrike" kern="1200" cap="none" spc="0" normalizeH="0" baseline="0" noProof="0" dirty="0" smtClean="0">
                <a:ln>
                  <a:noFill/>
                </a:ln>
                <a:solidFill>
                  <a:srgbClr val="136320"/>
                </a:solidFill>
                <a:effectLst>
                  <a:outerShdw blurRad="50000" dist="30000" dir="5400000" algn="tl" rotWithShape="0">
                    <a:srgbClr val="000000">
                      <a:alpha val="30000"/>
                    </a:srgbClr>
                  </a:outerShdw>
                </a:effectLst>
                <a:uLnTx/>
                <a:uFillTx/>
                <a:latin typeface="Gill Sans MT"/>
                <a:ea typeface="+mj-ea"/>
                <a:cs typeface="+mj-cs"/>
              </a:rPr>
              <a:t>Uma política inclusiva de proteção previdenciária dos trabalhadores e trabalhadoras rurais depende de um eficiente </a:t>
            </a:r>
            <a:r>
              <a:rPr kumimoji="0" lang="pt-BR" sz="3600" b="0" i="0" u="none" strike="noStrike" kern="1200" cap="none" spc="0" normalizeH="0" baseline="0" noProof="0" dirty="0" smtClean="0">
                <a:ln>
                  <a:noFill/>
                </a:ln>
                <a:solidFill>
                  <a:srgbClr val="136320"/>
                </a:solidFill>
                <a:effectLst>
                  <a:outerShdw blurRad="50000" dist="30000" dir="5400000" algn="tl" rotWithShape="0">
                    <a:srgbClr val="000000">
                      <a:alpha val="30000"/>
                    </a:srgbClr>
                  </a:outerShdw>
                </a:effectLst>
                <a:uLnTx/>
                <a:uFillTx/>
                <a:latin typeface="Gill Sans MT"/>
                <a:ea typeface="+mj-ea"/>
                <a:cs typeface="+mj-cs"/>
              </a:rPr>
              <a:t>sistema </a:t>
            </a:r>
            <a:r>
              <a:rPr kumimoji="0" lang="pt-BR" sz="3600" b="0" i="0" u="none" strike="noStrike" kern="1200" cap="none" spc="0" normalizeH="0" baseline="0" noProof="0" dirty="0" smtClean="0">
                <a:ln>
                  <a:noFill/>
                </a:ln>
                <a:solidFill>
                  <a:srgbClr val="136320"/>
                </a:solidFill>
                <a:effectLst>
                  <a:outerShdw blurRad="50000" dist="30000" dir="5400000" algn="tl" rotWithShape="0">
                    <a:srgbClr val="000000">
                      <a:alpha val="30000"/>
                    </a:srgbClr>
                  </a:outerShdw>
                </a:effectLst>
                <a:uLnTx/>
                <a:uFillTx/>
                <a:latin typeface="Gill Sans MT"/>
                <a:ea typeface="+mj-ea"/>
                <a:cs typeface="+mj-cs"/>
              </a:rPr>
              <a:t>de Seguridade Social, amparado </a:t>
            </a:r>
            <a:r>
              <a:rPr kumimoji="0" lang="pt-BR" sz="3600" b="0" i="0" u="none" strike="noStrike" kern="1200" cap="none" spc="0" normalizeH="0" baseline="0" noProof="0" dirty="0" smtClean="0">
                <a:ln>
                  <a:noFill/>
                </a:ln>
                <a:solidFill>
                  <a:srgbClr val="136320"/>
                </a:solidFill>
                <a:effectLst>
                  <a:outerShdw blurRad="50000" dist="30000" dir="5400000" algn="tl" rotWithShape="0">
                    <a:srgbClr val="000000">
                      <a:alpha val="30000"/>
                    </a:srgbClr>
                  </a:outerShdw>
                </a:effectLst>
                <a:uLnTx/>
                <a:uFillTx/>
                <a:latin typeface="Gill Sans MT"/>
                <a:ea typeface="+mj-ea"/>
                <a:cs typeface="+mj-cs"/>
              </a:rPr>
              <a:t>na </a:t>
            </a:r>
            <a:r>
              <a:rPr kumimoji="0" lang="pt-BR" sz="3600" b="0" i="0" u="none" strike="noStrike" kern="1200" cap="none" spc="0" normalizeH="0" baseline="0" noProof="0" dirty="0" smtClean="0">
                <a:ln>
                  <a:noFill/>
                </a:ln>
                <a:solidFill>
                  <a:srgbClr val="136320"/>
                </a:solidFill>
                <a:effectLst>
                  <a:outerShdw blurRad="50000" dist="30000" dir="5400000" algn="tl" rotWithShape="0">
                    <a:srgbClr val="000000">
                      <a:alpha val="30000"/>
                    </a:srgbClr>
                  </a:outerShdw>
                </a:effectLst>
                <a:uLnTx/>
                <a:uFillTx/>
                <a:latin typeface="Gill Sans MT"/>
                <a:ea typeface="+mj-ea"/>
                <a:cs typeface="+mj-cs"/>
              </a:rPr>
              <a:t>solidariedade.</a:t>
            </a:r>
            <a:br>
              <a:rPr kumimoji="0" lang="pt-BR" sz="3600" b="0" i="0" u="none" strike="noStrike" kern="1200" cap="none" spc="0" normalizeH="0" baseline="0" noProof="0" dirty="0" smtClean="0">
                <a:ln>
                  <a:noFill/>
                </a:ln>
                <a:solidFill>
                  <a:srgbClr val="136320"/>
                </a:solidFill>
                <a:effectLst>
                  <a:outerShdw blurRad="50000" dist="30000" dir="5400000" algn="tl" rotWithShape="0">
                    <a:srgbClr val="000000">
                      <a:alpha val="30000"/>
                    </a:srgbClr>
                  </a:outerShdw>
                </a:effectLst>
                <a:uLnTx/>
                <a:uFillTx/>
                <a:latin typeface="Gill Sans MT"/>
                <a:ea typeface="+mj-ea"/>
                <a:cs typeface="+mj-cs"/>
              </a:rPr>
            </a:br>
            <a:r>
              <a:rPr lang="pt-BR" sz="3600" kern="1200" dirty="0">
                <a:solidFill>
                  <a:srgbClr val="136320"/>
                </a:solidFill>
                <a:effectLst>
                  <a:outerShdw blurRad="50000" dist="30000" dir="5400000" algn="tl" rotWithShape="0">
                    <a:srgbClr val="000000">
                      <a:alpha val="30000"/>
                    </a:srgbClr>
                  </a:outerShdw>
                </a:effectLst>
                <a:latin typeface="Gill Sans MT"/>
                <a:ea typeface="+mj-ea"/>
                <a:cs typeface="+mj-cs"/>
              </a:rPr>
              <a:t/>
            </a:r>
            <a:br>
              <a:rPr lang="pt-BR" sz="3600" kern="1200" dirty="0">
                <a:solidFill>
                  <a:srgbClr val="136320"/>
                </a:solidFill>
                <a:effectLst>
                  <a:outerShdw blurRad="50000" dist="30000" dir="5400000" algn="tl" rotWithShape="0">
                    <a:srgbClr val="000000">
                      <a:alpha val="30000"/>
                    </a:srgbClr>
                  </a:outerShdw>
                </a:effectLst>
                <a:latin typeface="Gill Sans MT"/>
                <a:ea typeface="+mj-ea"/>
                <a:cs typeface="+mj-cs"/>
              </a:rPr>
            </a:br>
            <a:r>
              <a:rPr lang="pt-BR" sz="3600" kern="1200" dirty="0" smtClean="0">
                <a:solidFill>
                  <a:srgbClr val="136320"/>
                </a:solidFill>
                <a:effectLst>
                  <a:outerShdw blurRad="50000" dist="30000" dir="5400000" algn="tl" rotWithShape="0">
                    <a:srgbClr val="000000">
                      <a:alpha val="30000"/>
                    </a:srgbClr>
                  </a:outerShdw>
                </a:effectLst>
                <a:latin typeface="Gill Sans MT"/>
                <a:ea typeface="+mj-ea"/>
                <a:cs typeface="+mj-cs"/>
              </a:rPr>
              <a:t/>
            </a:r>
            <a:br>
              <a:rPr lang="pt-BR" sz="3600" kern="1200" dirty="0" smtClean="0">
                <a:solidFill>
                  <a:srgbClr val="136320"/>
                </a:solidFill>
                <a:effectLst>
                  <a:outerShdw blurRad="50000" dist="30000" dir="5400000" algn="tl" rotWithShape="0">
                    <a:srgbClr val="000000">
                      <a:alpha val="30000"/>
                    </a:srgbClr>
                  </a:outerShdw>
                </a:effectLst>
                <a:latin typeface="Gill Sans MT"/>
                <a:ea typeface="+mj-ea"/>
                <a:cs typeface="+mj-cs"/>
              </a:rPr>
            </a:br>
            <a:r>
              <a:rPr kumimoji="0" lang="pt-BR" sz="3600" b="0" i="0" u="none" strike="noStrike" kern="1200" cap="none" spc="0" normalizeH="0" baseline="0" noProof="0" dirty="0" smtClean="0">
                <a:ln>
                  <a:noFill/>
                </a:ln>
                <a:solidFill>
                  <a:srgbClr val="136320"/>
                </a:solidFill>
                <a:effectLst>
                  <a:outerShdw blurRad="50000" dist="30000" dir="5400000" algn="tl" rotWithShape="0">
                    <a:srgbClr val="000000">
                      <a:alpha val="30000"/>
                    </a:srgbClr>
                  </a:outerShdw>
                </a:effectLst>
                <a:uLnTx/>
                <a:uFillTx/>
                <a:latin typeface="Gill Sans MT"/>
                <a:ea typeface="+mj-ea"/>
                <a:cs typeface="+mj-cs"/>
              </a:rPr>
              <a:t/>
            </a:r>
            <a:br>
              <a:rPr kumimoji="0" lang="pt-BR" sz="3600" b="0" i="0" u="none" strike="noStrike" kern="1200" cap="none" spc="0" normalizeH="0" baseline="0" noProof="0" dirty="0" smtClean="0">
                <a:ln>
                  <a:noFill/>
                </a:ln>
                <a:solidFill>
                  <a:srgbClr val="136320"/>
                </a:solidFill>
                <a:effectLst>
                  <a:outerShdw blurRad="50000" dist="30000" dir="5400000" algn="tl" rotWithShape="0">
                    <a:srgbClr val="000000">
                      <a:alpha val="30000"/>
                    </a:srgbClr>
                  </a:outerShdw>
                </a:effectLst>
                <a:uLnTx/>
                <a:uFillTx/>
                <a:latin typeface="Gill Sans MT"/>
                <a:ea typeface="+mj-ea"/>
                <a:cs typeface="+mj-cs"/>
              </a:rPr>
            </a:br>
            <a:r>
              <a:rPr lang="pt-BR" sz="1600" dirty="0" smtClean="0">
                <a:solidFill>
                  <a:srgbClr val="136320"/>
                </a:solidFill>
                <a:latin typeface="Arial" pitchFamily="34" charset="0"/>
                <a:cs typeface="Arial" pitchFamily="34" charset="0"/>
              </a:rPr>
              <a:t/>
            </a:r>
            <a:br>
              <a:rPr lang="pt-BR" sz="1600" dirty="0" smtClean="0">
                <a:solidFill>
                  <a:srgbClr val="136320"/>
                </a:solidFill>
                <a:latin typeface="Arial" pitchFamily="34" charset="0"/>
                <a:cs typeface="Arial" pitchFamily="34" charset="0"/>
              </a:rPr>
            </a:br>
            <a:endParaRPr lang="pt-BR" sz="1600" dirty="0">
              <a:solidFill>
                <a:srgbClr val="136320"/>
              </a:solidFill>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ço Reservado para Número de Slide 4"/>
          <p:cNvSpPr>
            <a:spLocks noGrp="1"/>
          </p:cNvSpPr>
          <p:nvPr>
            <p:ph type="sldNum" sz="quarter" idx="12"/>
          </p:nvPr>
        </p:nvSpPr>
        <p:spPr/>
        <p:txBody>
          <a:bodyPr/>
          <a:lstStyle/>
          <a:p>
            <a:fld id="{54A6A8BD-ADF5-4B7F-8B2A-54E74686C0B2}" type="slidenum">
              <a:rPr lang="pt-BR" smtClean="0"/>
              <a:t>4</a:t>
            </a:fld>
            <a:endParaRPr lang="pt-BR"/>
          </a:p>
        </p:txBody>
      </p:sp>
    </p:spTree>
    <p:extLst>
      <p:ext uri="{BB962C8B-B14F-4D97-AF65-F5344CB8AC3E}">
        <p14:creationId xmlns:p14="http://schemas.microsoft.com/office/powerpoint/2010/main" val="68437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ext Box 3"/>
          <p:cNvSpPr txBox="1">
            <a:spLocks noChangeArrowheads="1"/>
          </p:cNvSpPr>
          <p:nvPr/>
        </p:nvSpPr>
        <p:spPr bwMode="auto">
          <a:xfrm>
            <a:off x="303450" y="3758189"/>
            <a:ext cx="2428876" cy="646331"/>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a:spAutoFit/>
            <a:flatTx/>
          </a:bodyPr>
          <a:lstStyle>
            <a:defPPr>
              <a:defRPr lang="pt-B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spcBef>
                <a:spcPct val="50000"/>
              </a:spcBef>
              <a:defRPr/>
            </a:pPr>
            <a:r>
              <a:rPr lang="pt-BR" b="1" dirty="0">
                <a:solidFill>
                  <a:schemeClr val="tx1"/>
                </a:solidFill>
                <a:cs typeface="Times New Roman" pitchFamily="18" charset="0"/>
              </a:rPr>
              <a:t>SEGURIDADE SOCIAL</a:t>
            </a:r>
          </a:p>
        </p:txBody>
      </p:sp>
      <p:sp>
        <p:nvSpPr>
          <p:cNvPr id="68" name="Text Box 4"/>
          <p:cNvSpPr txBox="1">
            <a:spLocks noChangeArrowheads="1"/>
          </p:cNvSpPr>
          <p:nvPr/>
        </p:nvSpPr>
        <p:spPr bwMode="auto">
          <a:xfrm>
            <a:off x="6056846" y="2546125"/>
            <a:ext cx="2822565" cy="857256"/>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a:spAutoFit/>
            <a:flatTx/>
          </a:bodyPr>
          <a:lstStyle>
            <a:defPPr>
              <a:defRPr lang="pt-B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spcBef>
                <a:spcPct val="50000"/>
              </a:spcBef>
              <a:defRPr/>
            </a:pPr>
            <a:r>
              <a:rPr lang="pt-BR" sz="1600" b="1" dirty="0">
                <a:solidFill>
                  <a:schemeClr val="tx1"/>
                </a:solidFill>
                <a:cs typeface="Times New Roman" pitchFamily="18" charset="0"/>
              </a:rPr>
              <a:t>REPARTIÇÃO - CONTRIBUTIVA  SEGURADOS    </a:t>
            </a:r>
          </a:p>
        </p:txBody>
      </p:sp>
      <p:sp>
        <p:nvSpPr>
          <p:cNvPr id="69" name="Text Box 5"/>
          <p:cNvSpPr txBox="1">
            <a:spLocks noChangeArrowheads="1"/>
          </p:cNvSpPr>
          <p:nvPr/>
        </p:nvSpPr>
        <p:spPr bwMode="auto">
          <a:xfrm>
            <a:off x="6236224" y="4021131"/>
            <a:ext cx="2665412" cy="338138"/>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a:spAutoFit/>
            <a:flatTx/>
          </a:bodyPr>
          <a:lstStyle>
            <a:defPPr>
              <a:defRPr lang="pt-B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spcBef>
                <a:spcPct val="50000"/>
              </a:spcBef>
              <a:defRPr/>
            </a:pPr>
            <a:r>
              <a:rPr lang="pt-BR" sz="1600" b="1" dirty="0">
                <a:solidFill>
                  <a:schemeClr val="tx1"/>
                </a:solidFill>
                <a:cs typeface="Times New Roman" pitchFamily="18" charset="0"/>
              </a:rPr>
              <a:t>DIREITO</a:t>
            </a:r>
            <a:r>
              <a:rPr lang="pt-BR" sz="1600" b="1" dirty="0">
                <a:solidFill>
                  <a:schemeClr val="bg1">
                    <a:lumMod val="50000"/>
                  </a:schemeClr>
                </a:solidFill>
                <a:cs typeface="Times New Roman" pitchFamily="18" charset="0"/>
              </a:rPr>
              <a:t> </a:t>
            </a:r>
            <a:r>
              <a:rPr lang="pt-BR" sz="1600" b="1" dirty="0">
                <a:solidFill>
                  <a:schemeClr val="tx1"/>
                </a:solidFill>
                <a:cs typeface="Times New Roman" pitchFamily="18" charset="0"/>
              </a:rPr>
              <a:t>DE TODOS</a:t>
            </a:r>
          </a:p>
        </p:txBody>
      </p:sp>
      <p:sp>
        <p:nvSpPr>
          <p:cNvPr id="70" name="Text Box 6"/>
          <p:cNvSpPr txBox="1">
            <a:spLocks noChangeArrowheads="1"/>
          </p:cNvSpPr>
          <p:nvPr/>
        </p:nvSpPr>
        <p:spPr bwMode="auto">
          <a:xfrm>
            <a:off x="6236224" y="5179324"/>
            <a:ext cx="2643187" cy="584200"/>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a:spAutoFit/>
            <a:flatTx/>
          </a:bodyPr>
          <a:lstStyle>
            <a:defPPr>
              <a:defRPr lang="pt-B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spcBef>
                <a:spcPct val="50000"/>
              </a:spcBef>
              <a:defRPr/>
            </a:pPr>
            <a:r>
              <a:rPr lang="pt-BR" sz="1600" b="1" dirty="0">
                <a:solidFill>
                  <a:schemeClr val="tx1"/>
                </a:solidFill>
                <a:cs typeface="Times New Roman" pitchFamily="18" charset="0"/>
              </a:rPr>
              <a:t>DESTINADA</a:t>
            </a:r>
            <a:r>
              <a:rPr lang="pt-BR" sz="1600" b="1" dirty="0">
                <a:solidFill>
                  <a:schemeClr val="bg1">
                    <a:lumMod val="50000"/>
                  </a:schemeClr>
                </a:solidFill>
                <a:cs typeface="Times New Roman" pitchFamily="18" charset="0"/>
              </a:rPr>
              <a:t> </a:t>
            </a:r>
            <a:r>
              <a:rPr lang="pt-BR" sz="1600" b="1" dirty="0">
                <a:solidFill>
                  <a:schemeClr val="tx1"/>
                </a:solidFill>
                <a:cs typeface="Times New Roman" pitchFamily="18" charset="0"/>
              </a:rPr>
              <a:t>A QUEM PRECISAR</a:t>
            </a:r>
          </a:p>
        </p:txBody>
      </p:sp>
      <p:sp>
        <p:nvSpPr>
          <p:cNvPr id="71" name="Text Box 7"/>
          <p:cNvSpPr txBox="1">
            <a:spLocks noChangeArrowheads="1"/>
          </p:cNvSpPr>
          <p:nvPr/>
        </p:nvSpPr>
        <p:spPr bwMode="auto">
          <a:xfrm>
            <a:off x="3345257" y="5160031"/>
            <a:ext cx="2014538" cy="584775"/>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a:spAutoFit/>
            <a:flatTx/>
          </a:bodyPr>
          <a:lstStyle>
            <a:defPPr>
              <a:defRPr lang="pt-B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spcBef>
                <a:spcPct val="50000"/>
              </a:spcBef>
              <a:defRPr/>
            </a:pPr>
            <a:r>
              <a:rPr lang="pt-BR" sz="1600" b="1" dirty="0">
                <a:solidFill>
                  <a:schemeClr val="tx1"/>
                </a:solidFill>
                <a:cs typeface="Times New Roman" pitchFamily="18" charset="0"/>
              </a:rPr>
              <a:t>ASSISTÊNCIA SOCIAL</a:t>
            </a:r>
          </a:p>
        </p:txBody>
      </p:sp>
      <p:sp>
        <p:nvSpPr>
          <p:cNvPr id="72" name="Text Box 8"/>
          <p:cNvSpPr txBox="1">
            <a:spLocks noChangeArrowheads="1"/>
          </p:cNvSpPr>
          <p:nvPr/>
        </p:nvSpPr>
        <p:spPr bwMode="auto">
          <a:xfrm>
            <a:off x="3416695" y="4021566"/>
            <a:ext cx="1871662" cy="369332"/>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a:spAutoFit/>
            <a:flatTx/>
          </a:bodyPr>
          <a:lstStyle>
            <a:defPPr>
              <a:defRPr lang="pt-B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spcBef>
                <a:spcPct val="50000"/>
              </a:spcBef>
              <a:defRPr/>
            </a:pPr>
            <a:r>
              <a:rPr lang="pt-BR" b="1" dirty="0">
                <a:solidFill>
                  <a:schemeClr val="bg1">
                    <a:lumMod val="50000"/>
                  </a:schemeClr>
                </a:solidFill>
                <a:cs typeface="Times New Roman" pitchFamily="18" charset="0"/>
              </a:rPr>
              <a:t> </a:t>
            </a:r>
            <a:r>
              <a:rPr lang="pt-BR" sz="1600" b="1" dirty="0">
                <a:solidFill>
                  <a:schemeClr val="tx1"/>
                </a:solidFill>
                <a:cs typeface="Times New Roman" pitchFamily="18" charset="0"/>
              </a:rPr>
              <a:t>SAÚDE</a:t>
            </a:r>
            <a:r>
              <a:rPr lang="pt-BR" sz="1600" b="1" dirty="0">
                <a:solidFill>
                  <a:schemeClr val="bg1">
                    <a:lumMod val="50000"/>
                  </a:schemeClr>
                </a:solidFill>
                <a:cs typeface="Times New Roman" pitchFamily="18" charset="0"/>
              </a:rPr>
              <a:t> </a:t>
            </a:r>
          </a:p>
        </p:txBody>
      </p:sp>
      <p:sp>
        <p:nvSpPr>
          <p:cNvPr id="73" name="Text Box 9"/>
          <p:cNvSpPr txBox="1">
            <a:spLocks noChangeArrowheads="1"/>
          </p:cNvSpPr>
          <p:nvPr/>
        </p:nvSpPr>
        <p:spPr bwMode="auto">
          <a:xfrm>
            <a:off x="3428992" y="2790975"/>
            <a:ext cx="1928812" cy="338138"/>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a:spAutoFit/>
            <a:flatTx/>
          </a:bodyPr>
          <a:lstStyle>
            <a:defPPr>
              <a:defRPr lang="pt-B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spcBef>
                <a:spcPct val="50000"/>
              </a:spcBef>
              <a:defRPr/>
            </a:pPr>
            <a:r>
              <a:rPr lang="pt-BR" sz="1600" b="1" dirty="0">
                <a:solidFill>
                  <a:schemeClr val="bg1">
                    <a:lumMod val="50000"/>
                  </a:schemeClr>
                </a:solidFill>
                <a:cs typeface="Times New Roman" pitchFamily="18" charset="0"/>
              </a:rPr>
              <a:t>  </a:t>
            </a:r>
            <a:r>
              <a:rPr lang="pt-BR" sz="1600" b="1" dirty="0">
                <a:solidFill>
                  <a:schemeClr val="tx1"/>
                </a:solidFill>
                <a:cs typeface="Times New Roman" pitchFamily="18" charset="0"/>
              </a:rPr>
              <a:t>PREVIDÊNCIA</a:t>
            </a:r>
          </a:p>
        </p:txBody>
      </p:sp>
      <p:sp>
        <p:nvSpPr>
          <p:cNvPr id="74" name="Line 10"/>
          <p:cNvSpPr>
            <a:spLocks noChangeShapeType="1"/>
          </p:cNvSpPr>
          <p:nvPr/>
        </p:nvSpPr>
        <p:spPr bwMode="auto">
          <a:xfrm flipH="1">
            <a:off x="2928926" y="2960044"/>
            <a:ext cx="0" cy="2492375"/>
          </a:xfrm>
          <a:prstGeom prst="line">
            <a:avLst/>
          </a:prstGeom>
          <a:noFill/>
          <a:ln w="25400">
            <a:solidFill>
              <a:schemeClr val="bg1">
                <a:lumMod val="65000"/>
              </a:schemeClr>
            </a:solidFill>
            <a:round/>
            <a:headEnd/>
            <a:tailEnd/>
          </a:ln>
        </p:spPr>
        <p:txBody>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pt-BR" b="1" dirty="0">
              <a:ln>
                <a:solidFill>
                  <a:sysClr val="windowText" lastClr="000000"/>
                </a:solidFill>
              </a:ln>
              <a:solidFill>
                <a:schemeClr val="bg1">
                  <a:lumMod val="50000"/>
                </a:schemeClr>
              </a:solidFill>
              <a:latin typeface="+mn-lt"/>
            </a:endParaRPr>
          </a:p>
        </p:txBody>
      </p:sp>
      <p:sp>
        <p:nvSpPr>
          <p:cNvPr id="75" name="Line 12"/>
          <p:cNvSpPr>
            <a:spLocks noChangeShapeType="1"/>
          </p:cNvSpPr>
          <p:nvPr/>
        </p:nvSpPr>
        <p:spPr bwMode="auto">
          <a:xfrm>
            <a:off x="2946643" y="5452419"/>
            <a:ext cx="428625" cy="0"/>
          </a:xfrm>
          <a:prstGeom prst="line">
            <a:avLst/>
          </a:prstGeom>
          <a:noFill/>
          <a:ln w="25400">
            <a:solidFill>
              <a:schemeClr val="bg1">
                <a:lumMod val="65000"/>
              </a:schemeClr>
            </a:solidFill>
            <a:round/>
            <a:headEnd/>
            <a:tailEnd/>
          </a:ln>
        </p:spPr>
        <p:txBody>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pt-BR" b="1">
              <a:solidFill>
                <a:schemeClr val="bg1">
                  <a:lumMod val="50000"/>
                </a:schemeClr>
              </a:solidFill>
              <a:latin typeface="+mn-lt"/>
            </a:endParaRPr>
          </a:p>
        </p:txBody>
      </p:sp>
      <p:sp>
        <p:nvSpPr>
          <p:cNvPr id="76" name="Line 17"/>
          <p:cNvSpPr>
            <a:spLocks noChangeShapeType="1"/>
          </p:cNvSpPr>
          <p:nvPr/>
        </p:nvSpPr>
        <p:spPr bwMode="auto">
          <a:xfrm>
            <a:off x="2732326" y="4221312"/>
            <a:ext cx="642942" cy="0"/>
          </a:xfrm>
          <a:prstGeom prst="line">
            <a:avLst/>
          </a:prstGeom>
          <a:noFill/>
          <a:ln w="25400">
            <a:solidFill>
              <a:schemeClr val="bg1">
                <a:lumMod val="65000"/>
              </a:schemeClr>
            </a:solidFill>
            <a:round/>
            <a:headEnd/>
            <a:tailEnd/>
          </a:ln>
        </p:spPr>
        <p:txBody>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pt-BR" b="1">
              <a:solidFill>
                <a:schemeClr val="bg1">
                  <a:lumMod val="50000"/>
                </a:schemeClr>
              </a:solidFill>
              <a:latin typeface="+mn-lt"/>
            </a:endParaRPr>
          </a:p>
        </p:txBody>
      </p:sp>
      <p:sp>
        <p:nvSpPr>
          <p:cNvPr id="77" name="Text Box 20"/>
          <p:cNvSpPr txBox="1">
            <a:spLocks noChangeArrowheads="1"/>
          </p:cNvSpPr>
          <p:nvPr/>
        </p:nvSpPr>
        <p:spPr bwMode="auto">
          <a:xfrm>
            <a:off x="2285984" y="6165304"/>
            <a:ext cx="1943100" cy="338138"/>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a:spAutoFit/>
            <a:flatTx/>
          </a:bodyPr>
          <a:lstStyle>
            <a:defPPr>
              <a:defRPr lang="pt-B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eaLnBrk="1" hangingPunct="1">
              <a:spcBef>
                <a:spcPct val="50000"/>
              </a:spcBef>
              <a:defRPr/>
            </a:pPr>
            <a:r>
              <a:rPr lang="pt-BR" sz="1600" b="1" dirty="0">
                <a:solidFill>
                  <a:schemeClr val="tx1"/>
                </a:solidFill>
                <a:cs typeface="Times New Roman" pitchFamily="18" charset="0"/>
              </a:rPr>
              <a:t>UNIVERSALISTA</a:t>
            </a:r>
            <a:r>
              <a:rPr lang="pt-BR" sz="1600" b="1" dirty="0">
                <a:solidFill>
                  <a:schemeClr val="bg1">
                    <a:lumMod val="50000"/>
                  </a:schemeClr>
                </a:solidFill>
                <a:cs typeface="Times New Roman" pitchFamily="18" charset="0"/>
              </a:rPr>
              <a:t> </a:t>
            </a:r>
          </a:p>
        </p:txBody>
      </p:sp>
      <p:sp>
        <p:nvSpPr>
          <p:cNvPr id="78" name="Line 12"/>
          <p:cNvSpPr>
            <a:spLocks noChangeShapeType="1"/>
          </p:cNvSpPr>
          <p:nvPr/>
        </p:nvSpPr>
        <p:spPr bwMode="auto">
          <a:xfrm>
            <a:off x="2910923" y="2974753"/>
            <a:ext cx="500063" cy="0"/>
          </a:xfrm>
          <a:prstGeom prst="line">
            <a:avLst/>
          </a:prstGeom>
          <a:noFill/>
          <a:ln w="25400">
            <a:solidFill>
              <a:schemeClr val="bg1">
                <a:lumMod val="65000"/>
              </a:schemeClr>
            </a:solidFill>
            <a:round/>
            <a:headEnd/>
            <a:tailEnd/>
          </a:ln>
        </p:spPr>
        <p:txBody>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pt-BR" b="1">
              <a:solidFill>
                <a:schemeClr val="bg1">
                  <a:lumMod val="50000"/>
                </a:schemeClr>
              </a:solidFill>
              <a:latin typeface="+mn-lt"/>
            </a:endParaRPr>
          </a:p>
        </p:txBody>
      </p:sp>
      <p:sp>
        <p:nvSpPr>
          <p:cNvPr id="79" name="Line 17"/>
          <p:cNvSpPr>
            <a:spLocks noChangeShapeType="1"/>
          </p:cNvSpPr>
          <p:nvPr/>
        </p:nvSpPr>
        <p:spPr bwMode="auto">
          <a:xfrm>
            <a:off x="1500170" y="6261908"/>
            <a:ext cx="785813" cy="0"/>
          </a:xfrm>
          <a:prstGeom prst="line">
            <a:avLst/>
          </a:prstGeom>
          <a:noFill/>
          <a:ln w="25400">
            <a:solidFill>
              <a:schemeClr val="bg1">
                <a:lumMod val="65000"/>
              </a:schemeClr>
            </a:solidFill>
            <a:round/>
            <a:headEnd/>
            <a:tailEnd/>
          </a:ln>
        </p:spPr>
        <p:txBody>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pt-BR" b="1">
              <a:solidFill>
                <a:schemeClr val="bg1">
                  <a:lumMod val="50000"/>
                </a:schemeClr>
              </a:solidFill>
              <a:latin typeface="+mn-lt"/>
            </a:endParaRPr>
          </a:p>
        </p:txBody>
      </p:sp>
      <p:sp>
        <p:nvSpPr>
          <p:cNvPr id="80" name="Line 17"/>
          <p:cNvSpPr>
            <a:spLocks noChangeShapeType="1"/>
          </p:cNvSpPr>
          <p:nvPr/>
        </p:nvSpPr>
        <p:spPr bwMode="auto">
          <a:xfrm flipH="1" flipV="1">
            <a:off x="1517888" y="4404520"/>
            <a:ext cx="0" cy="1857388"/>
          </a:xfrm>
          <a:prstGeom prst="line">
            <a:avLst/>
          </a:prstGeom>
          <a:noFill/>
          <a:ln w="25400">
            <a:solidFill>
              <a:schemeClr val="bg1">
                <a:lumMod val="65000"/>
              </a:schemeClr>
            </a:solidFill>
            <a:round/>
            <a:headEnd/>
            <a:tailEnd/>
          </a:ln>
        </p:spPr>
        <p:txBody>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pt-BR" b="1">
              <a:solidFill>
                <a:schemeClr val="bg1">
                  <a:lumMod val="50000"/>
                </a:schemeClr>
              </a:solidFill>
              <a:latin typeface="+mn-lt"/>
            </a:endParaRPr>
          </a:p>
        </p:txBody>
      </p:sp>
      <p:sp>
        <p:nvSpPr>
          <p:cNvPr id="81" name="Line 17"/>
          <p:cNvSpPr>
            <a:spLocks noChangeShapeType="1"/>
          </p:cNvSpPr>
          <p:nvPr/>
        </p:nvSpPr>
        <p:spPr bwMode="auto">
          <a:xfrm flipV="1">
            <a:off x="5359795" y="2960044"/>
            <a:ext cx="714375" cy="0"/>
          </a:xfrm>
          <a:prstGeom prst="line">
            <a:avLst/>
          </a:prstGeom>
          <a:noFill/>
          <a:ln w="25400">
            <a:solidFill>
              <a:schemeClr val="bg1">
                <a:lumMod val="65000"/>
              </a:schemeClr>
            </a:solidFill>
            <a:round/>
            <a:headEnd/>
            <a:tailEnd/>
          </a:ln>
        </p:spPr>
        <p:txBody>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pt-BR" b="1">
              <a:solidFill>
                <a:schemeClr val="bg1">
                  <a:lumMod val="50000"/>
                </a:schemeClr>
              </a:solidFill>
              <a:latin typeface="+mn-lt"/>
            </a:endParaRPr>
          </a:p>
        </p:txBody>
      </p:sp>
      <p:sp>
        <p:nvSpPr>
          <p:cNvPr id="82" name="Line 17"/>
          <p:cNvSpPr>
            <a:spLocks noChangeShapeType="1"/>
          </p:cNvSpPr>
          <p:nvPr/>
        </p:nvSpPr>
        <p:spPr bwMode="auto">
          <a:xfrm>
            <a:off x="5296848" y="4221312"/>
            <a:ext cx="920750" cy="1588"/>
          </a:xfrm>
          <a:prstGeom prst="line">
            <a:avLst/>
          </a:prstGeom>
          <a:noFill/>
          <a:ln w="25400">
            <a:solidFill>
              <a:schemeClr val="bg1">
                <a:lumMod val="65000"/>
              </a:schemeClr>
            </a:solidFill>
            <a:round/>
            <a:headEnd/>
            <a:tailEnd/>
          </a:ln>
        </p:spPr>
        <p:txBody>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pt-BR" b="1">
              <a:solidFill>
                <a:schemeClr val="bg1">
                  <a:lumMod val="50000"/>
                </a:schemeClr>
              </a:solidFill>
              <a:latin typeface="+mn-lt"/>
            </a:endParaRPr>
          </a:p>
        </p:txBody>
      </p:sp>
      <p:sp>
        <p:nvSpPr>
          <p:cNvPr id="83" name="Line 17"/>
          <p:cNvSpPr>
            <a:spLocks noChangeShapeType="1"/>
          </p:cNvSpPr>
          <p:nvPr/>
        </p:nvSpPr>
        <p:spPr bwMode="auto">
          <a:xfrm flipV="1">
            <a:off x="5357804" y="5471424"/>
            <a:ext cx="857251" cy="0"/>
          </a:xfrm>
          <a:prstGeom prst="line">
            <a:avLst/>
          </a:prstGeom>
          <a:noFill/>
          <a:ln w="25400">
            <a:solidFill>
              <a:schemeClr val="bg1">
                <a:lumMod val="65000"/>
              </a:schemeClr>
            </a:solidFill>
            <a:round/>
            <a:headEnd/>
            <a:tailEnd/>
          </a:ln>
        </p:spPr>
        <p:txBody>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defRPr/>
            </a:pPr>
            <a:endParaRPr lang="pt-BR" b="1">
              <a:solidFill>
                <a:schemeClr val="bg1">
                  <a:lumMod val="50000"/>
                </a:schemeClr>
              </a:solidFill>
              <a:latin typeface="+mn-lt"/>
            </a:endParaRPr>
          </a:p>
        </p:txBody>
      </p:sp>
      <p:sp>
        <p:nvSpPr>
          <p:cNvPr id="84" name="CaixaDeTexto 83"/>
          <p:cNvSpPr txBox="1"/>
          <p:nvPr/>
        </p:nvSpPr>
        <p:spPr>
          <a:xfrm>
            <a:off x="1282346" y="568631"/>
            <a:ext cx="6295197" cy="1200329"/>
          </a:xfrm>
          <a:prstGeom prst="rect">
            <a:avLst/>
          </a:prstGeom>
          <a:noFill/>
        </p:spPr>
        <p:txBody>
          <a:bodyPr wrap="square" rtlCol="0">
            <a:spAutoFit/>
          </a:bodyPr>
          <a:lstStyle/>
          <a:p>
            <a:r>
              <a:rPr lang="pt-BR" sz="3600" dirty="0">
                <a:effectLst>
                  <a:outerShdw blurRad="38100" dist="38100" dir="2700000" algn="tl">
                    <a:srgbClr val="000000">
                      <a:alpha val="43137"/>
                    </a:srgbClr>
                  </a:outerShdw>
                </a:effectLst>
                <a:latin typeface="Calibri" pitchFamily="34" charset="0"/>
                <a:cs typeface="Calibri" pitchFamily="34" charset="0"/>
              </a:rPr>
              <a:t>Sistema de proteção social vigente no Brasil</a:t>
            </a:r>
          </a:p>
        </p:txBody>
      </p:sp>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ço Reservado para Número de Slide 3"/>
          <p:cNvSpPr>
            <a:spLocks noGrp="1"/>
          </p:cNvSpPr>
          <p:nvPr>
            <p:ph type="sldNum" sz="quarter" idx="12"/>
          </p:nvPr>
        </p:nvSpPr>
        <p:spPr/>
        <p:txBody>
          <a:bodyPr/>
          <a:lstStyle/>
          <a:p>
            <a:fld id="{54A6A8BD-ADF5-4B7F-8B2A-54E74686C0B2}" type="slidenum">
              <a:rPr lang="pt-BR" smtClean="0"/>
              <a:t>5</a:t>
            </a:fld>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1640" y="692696"/>
            <a:ext cx="6048672" cy="1143000"/>
          </a:xfrm>
        </p:spPr>
        <p:txBody>
          <a:bodyPr>
            <a:normAutofit fontScale="90000"/>
          </a:bodyPr>
          <a:lstStyle/>
          <a:p>
            <a:pPr algn="ctr"/>
            <a:r>
              <a:rPr lang="pt-BR" sz="4400" b="1" dirty="0">
                <a:latin typeface="Calibri" pitchFamily="34" charset="0"/>
              </a:rPr>
              <a:t/>
            </a:r>
            <a:br>
              <a:rPr lang="pt-BR" sz="4400" b="1" dirty="0">
                <a:latin typeface="Calibri" pitchFamily="34" charset="0"/>
              </a:rPr>
            </a:br>
            <a:r>
              <a:rPr lang="pt-BR" sz="4000" b="1" dirty="0">
                <a:latin typeface="Calibri" pitchFamily="34" charset="0"/>
              </a:rPr>
              <a:t>Princípios constitucionais que orientam a Seguridade Social</a:t>
            </a:r>
            <a:br>
              <a:rPr lang="pt-BR" sz="4000" b="1" dirty="0">
                <a:latin typeface="Calibri" pitchFamily="34" charset="0"/>
              </a:rPr>
            </a:br>
            <a:endParaRPr lang="pt-BR" sz="4000" dirty="0"/>
          </a:p>
        </p:txBody>
      </p:sp>
      <p:sp>
        <p:nvSpPr>
          <p:cNvPr id="3" name="Espaço Reservado para Conteúdo 2"/>
          <p:cNvSpPr>
            <a:spLocks noGrp="1"/>
          </p:cNvSpPr>
          <p:nvPr>
            <p:ph idx="1"/>
          </p:nvPr>
        </p:nvSpPr>
        <p:spPr>
          <a:xfrm>
            <a:off x="1000100" y="2204864"/>
            <a:ext cx="8143900" cy="4331568"/>
          </a:xfrm>
        </p:spPr>
        <p:txBody>
          <a:bodyPr>
            <a:normAutofit/>
          </a:bodyPr>
          <a:lstStyle/>
          <a:p>
            <a:r>
              <a:rPr lang="pt-BR" sz="2400" b="1" u="sng" dirty="0">
                <a:latin typeface="Calibri" pitchFamily="34" charset="0"/>
              </a:rPr>
              <a:t>Solidariedade</a:t>
            </a:r>
            <a:r>
              <a:rPr lang="pt-BR" sz="2400" b="1" dirty="0">
                <a:latin typeface="Calibri" pitchFamily="34" charset="0"/>
              </a:rPr>
              <a:t>;</a:t>
            </a:r>
          </a:p>
          <a:p>
            <a:r>
              <a:rPr lang="pt-BR" sz="2400" b="1" dirty="0">
                <a:latin typeface="Calibri" pitchFamily="34" charset="0"/>
              </a:rPr>
              <a:t>Universalidade;</a:t>
            </a:r>
          </a:p>
          <a:p>
            <a:r>
              <a:rPr lang="pt-BR" sz="2400" b="1" dirty="0">
                <a:latin typeface="Calibri" pitchFamily="34" charset="0"/>
              </a:rPr>
              <a:t>Uniformidade e equivalência dos benefícios e serviços às populações urbana e rural;</a:t>
            </a:r>
          </a:p>
          <a:p>
            <a:r>
              <a:rPr lang="pt-BR" sz="2400" b="1" dirty="0">
                <a:latin typeface="Calibri" pitchFamily="34" charset="0"/>
              </a:rPr>
              <a:t>Seletividade e distributividade na prestação de benefícios e serviços;</a:t>
            </a:r>
          </a:p>
          <a:p>
            <a:r>
              <a:rPr lang="pt-BR" sz="2400" b="1" u="sng" dirty="0">
                <a:latin typeface="Calibri" pitchFamily="34" charset="0"/>
              </a:rPr>
              <a:t>Equidade na forma de participação do custeio;</a:t>
            </a:r>
          </a:p>
          <a:p>
            <a:r>
              <a:rPr lang="pt-BR" sz="2400" b="1" u="sng" dirty="0">
                <a:latin typeface="Calibri" pitchFamily="34" charset="0"/>
              </a:rPr>
              <a:t>Diversidade da base de financiamento</a:t>
            </a:r>
            <a:r>
              <a:rPr lang="pt-BR" sz="2400" b="1" dirty="0">
                <a:latin typeface="Calibri" pitchFamily="34" charset="0"/>
              </a:rPr>
              <a:t>;</a:t>
            </a:r>
          </a:p>
          <a:p>
            <a:r>
              <a:rPr lang="pt-BR" sz="2400" b="1" dirty="0">
                <a:latin typeface="Calibri" pitchFamily="34" charset="0"/>
              </a:rPr>
              <a:t>Caráter contributivo e equilíbrio financeiro e atuarial – aplicável à Previdência Social.</a:t>
            </a:r>
          </a:p>
          <a:p>
            <a:endParaRPr lang="pt-BR" sz="2800" b="1" dirty="0">
              <a:latin typeface="Calibri" pitchFamily="34" charset="0"/>
            </a:endParaRPr>
          </a:p>
          <a:p>
            <a:endParaRPr lang="pt-BR" sz="2800" b="1" dirty="0">
              <a:latin typeface="Calibri" pitchFamily="34" charset="0"/>
            </a:endParaRPr>
          </a:p>
          <a:p>
            <a:endParaRPr lang="pt-BR"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ço Reservado para Número de Slide 7"/>
          <p:cNvSpPr>
            <a:spLocks noGrp="1"/>
          </p:cNvSpPr>
          <p:nvPr>
            <p:ph type="sldNum" sz="quarter" idx="12"/>
          </p:nvPr>
        </p:nvSpPr>
        <p:spPr/>
        <p:txBody>
          <a:bodyPr/>
          <a:lstStyle/>
          <a:p>
            <a:fld id="{54A6A8BD-ADF5-4B7F-8B2A-54E74686C0B2}" type="slidenum">
              <a:rPr lang="pt-BR" smtClean="0"/>
              <a:t>6</a:t>
            </a:fld>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6088720" cy="797226"/>
          </a:xfrm>
        </p:spPr>
        <p:txBody>
          <a:bodyPr>
            <a:normAutofit fontScale="90000"/>
          </a:bodyPr>
          <a:lstStyle/>
          <a:p>
            <a:r>
              <a:rPr lang="pt-BR" sz="4400" b="1" kern="0" dirty="0">
                <a:latin typeface="Calibri" pitchFamily="34" charset="0"/>
                <a:cs typeface="Times New Roman" pitchFamily="18" charset="0"/>
              </a:rPr>
              <a:t/>
            </a:r>
            <a:br>
              <a:rPr lang="pt-BR" sz="4400" b="1" kern="0" dirty="0">
                <a:latin typeface="Calibri" pitchFamily="34" charset="0"/>
                <a:cs typeface="Times New Roman" pitchFamily="18" charset="0"/>
              </a:rPr>
            </a:br>
            <a:r>
              <a:rPr lang="pt-BR" sz="4400" b="1" kern="0" dirty="0">
                <a:latin typeface="Calibri" pitchFamily="34" charset="0"/>
                <a:cs typeface="Times New Roman" pitchFamily="18" charset="0"/>
              </a:rPr>
              <a:t>   Fontes de Financiamento </a:t>
            </a:r>
            <a:r>
              <a:rPr lang="pt-BR" sz="4400" b="1" kern="0" dirty="0">
                <a:cs typeface="Times New Roman" pitchFamily="18" charset="0"/>
              </a:rPr>
              <a:t/>
            </a:r>
            <a:br>
              <a:rPr lang="pt-BR" sz="4400" b="1" kern="0" dirty="0">
                <a:cs typeface="Times New Roman" pitchFamily="18" charset="0"/>
              </a:rPr>
            </a:br>
            <a:endParaRPr lang="pt-BR" dirty="0"/>
          </a:p>
        </p:txBody>
      </p:sp>
      <p:sp>
        <p:nvSpPr>
          <p:cNvPr id="3" name="Retângulo 5"/>
          <p:cNvSpPr>
            <a:spLocks noChangeArrowheads="1"/>
          </p:cNvSpPr>
          <p:nvPr/>
        </p:nvSpPr>
        <p:spPr bwMode="auto">
          <a:xfrm>
            <a:off x="642938" y="1357313"/>
            <a:ext cx="7929562" cy="954087"/>
          </a:xfrm>
          <a:prstGeom prst="rect">
            <a:avLst/>
          </a:prstGeom>
          <a:noFill/>
          <a:ln w="9525">
            <a:noFill/>
            <a:miter lim="800000"/>
            <a:headEnd/>
            <a:tailEnd/>
          </a:ln>
        </p:spPr>
        <p:txBody>
          <a:bodyPr>
            <a:spAutoFit/>
          </a:bodyPr>
          <a:lstStyle/>
          <a:p>
            <a:pPr algn="ctr" eaLnBrk="1" hangingPunct="1">
              <a:defRPr/>
            </a:pPr>
            <a:endParaRPr lang="pt-BR" sz="2800" b="1">
              <a:solidFill>
                <a:schemeClr val="bg1">
                  <a:lumMod val="50000"/>
                </a:schemeClr>
              </a:solidFill>
              <a:latin typeface="Arial" panose="020B0604020202020204" pitchFamily="34" charset="0"/>
              <a:cs typeface="Arial" charset="0"/>
            </a:endParaRPr>
          </a:p>
          <a:p>
            <a:pPr algn="ctr" eaLnBrk="1" hangingPunct="1">
              <a:defRPr/>
            </a:pPr>
            <a:endParaRPr lang="pt-BR" sz="2800" b="1">
              <a:solidFill>
                <a:schemeClr val="bg1">
                  <a:lumMod val="50000"/>
                </a:schemeClr>
              </a:solidFill>
              <a:latin typeface="Arial" panose="020B0604020202020204" pitchFamily="34" charset="0"/>
              <a:cs typeface="Arial" charset="0"/>
            </a:endParaRPr>
          </a:p>
        </p:txBody>
      </p:sp>
      <p:sp>
        <p:nvSpPr>
          <p:cNvPr id="4" name="Text Box 7"/>
          <p:cNvSpPr txBox="1">
            <a:spLocks noChangeArrowheads="1"/>
          </p:cNvSpPr>
          <p:nvPr/>
        </p:nvSpPr>
        <p:spPr bwMode="auto">
          <a:xfrm>
            <a:off x="285750" y="3370263"/>
            <a:ext cx="2341563" cy="646112"/>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a:spAutoFit/>
            <a:flatTx/>
          </a:bodyPr>
          <a:lstStyle/>
          <a:p>
            <a:pPr algn="ctr" eaLnBrk="1" hangingPunct="1">
              <a:spcBef>
                <a:spcPct val="50000"/>
              </a:spcBef>
              <a:defRPr/>
            </a:pPr>
            <a:r>
              <a:rPr lang="pt-BR" b="1" dirty="0">
                <a:solidFill>
                  <a:schemeClr val="tx1"/>
                </a:solidFill>
                <a:cs typeface="Times New Roman" pitchFamily="18" charset="0"/>
              </a:rPr>
              <a:t>FONTES DE FINANCIAMENTO</a:t>
            </a:r>
          </a:p>
        </p:txBody>
      </p:sp>
      <p:sp>
        <p:nvSpPr>
          <p:cNvPr id="5" name="Text Box 12"/>
          <p:cNvSpPr txBox="1">
            <a:spLocks noChangeArrowheads="1"/>
          </p:cNvSpPr>
          <p:nvPr/>
        </p:nvSpPr>
        <p:spPr bwMode="auto">
          <a:xfrm>
            <a:off x="3341688" y="2298700"/>
            <a:ext cx="3097212" cy="708025"/>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a:spAutoFit/>
            <a:flatTx/>
          </a:bodyPr>
          <a:lstStyle/>
          <a:p>
            <a:pPr algn="ctr" eaLnBrk="1" hangingPunct="1">
              <a:spcBef>
                <a:spcPct val="50000"/>
              </a:spcBef>
              <a:defRPr/>
            </a:pPr>
            <a:r>
              <a:rPr lang="pt-BR" sz="1600" b="1" dirty="0">
                <a:solidFill>
                  <a:schemeClr val="tx1"/>
                </a:solidFill>
                <a:cs typeface="Times New Roman" pitchFamily="18" charset="0"/>
              </a:rPr>
              <a:t>RECEITA ou FATURAMENTO</a:t>
            </a:r>
          </a:p>
          <a:p>
            <a:pPr algn="ctr" eaLnBrk="1" hangingPunct="1">
              <a:spcBef>
                <a:spcPct val="50000"/>
              </a:spcBef>
              <a:defRPr/>
            </a:pPr>
            <a:r>
              <a:rPr lang="pt-BR" sz="1600" b="1" dirty="0">
                <a:solidFill>
                  <a:schemeClr val="tx1"/>
                </a:solidFill>
                <a:cs typeface="Times New Roman" pitchFamily="18" charset="0"/>
              </a:rPr>
              <a:t>(Art.195,I,b)</a:t>
            </a:r>
          </a:p>
        </p:txBody>
      </p:sp>
      <p:sp>
        <p:nvSpPr>
          <p:cNvPr id="6" name="Text Box 13"/>
          <p:cNvSpPr txBox="1">
            <a:spLocks noChangeArrowheads="1"/>
          </p:cNvSpPr>
          <p:nvPr/>
        </p:nvSpPr>
        <p:spPr bwMode="auto">
          <a:xfrm>
            <a:off x="3341688" y="1441450"/>
            <a:ext cx="3143250" cy="708025"/>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a:spAutoFit/>
            <a:flatTx/>
          </a:bodyPr>
          <a:lstStyle/>
          <a:p>
            <a:pPr algn="ctr" eaLnBrk="1" hangingPunct="1">
              <a:spcBef>
                <a:spcPct val="50000"/>
              </a:spcBef>
              <a:defRPr/>
            </a:pPr>
            <a:r>
              <a:rPr lang="pt-BR" sz="1600" b="1" dirty="0">
                <a:solidFill>
                  <a:schemeClr val="tx1"/>
                </a:solidFill>
                <a:cs typeface="Times New Roman" pitchFamily="18" charset="0"/>
              </a:rPr>
              <a:t>FOLHA DE SALÁRIOS </a:t>
            </a:r>
          </a:p>
          <a:p>
            <a:pPr algn="ctr" eaLnBrk="1" hangingPunct="1">
              <a:spcBef>
                <a:spcPct val="50000"/>
              </a:spcBef>
              <a:defRPr/>
            </a:pPr>
            <a:r>
              <a:rPr lang="pt-BR" sz="1600" b="1" dirty="0">
                <a:solidFill>
                  <a:schemeClr val="tx1"/>
                </a:solidFill>
                <a:cs typeface="Times New Roman" pitchFamily="18" charset="0"/>
              </a:rPr>
              <a:t> (Art. 195,I,a)  e  ( 195,II)</a:t>
            </a:r>
          </a:p>
        </p:txBody>
      </p:sp>
      <p:sp>
        <p:nvSpPr>
          <p:cNvPr id="7" name="Line 14"/>
          <p:cNvSpPr>
            <a:spLocks noChangeShapeType="1"/>
          </p:cNvSpPr>
          <p:nvPr/>
        </p:nvSpPr>
        <p:spPr bwMode="auto">
          <a:xfrm>
            <a:off x="2913063" y="1798638"/>
            <a:ext cx="0" cy="3643312"/>
          </a:xfrm>
          <a:prstGeom prst="line">
            <a:avLst/>
          </a:prstGeom>
          <a:noFill/>
          <a:ln w="28575">
            <a:solidFill>
              <a:schemeClr val="bg1">
                <a:lumMod val="65000"/>
              </a:schemeClr>
            </a:solidFill>
            <a:round/>
            <a:headEnd/>
            <a:tailEnd/>
          </a:ln>
        </p:spPr>
        <p:txBody>
          <a:bodyPr/>
          <a:lstStyle/>
          <a:p>
            <a:pPr eaLnBrk="1" hangingPunct="1">
              <a:defRPr/>
            </a:pPr>
            <a:endParaRPr lang="pt-BR" b="1">
              <a:solidFill>
                <a:schemeClr val="bg1">
                  <a:lumMod val="50000"/>
                </a:schemeClr>
              </a:solidFill>
              <a:latin typeface="+mj-lt"/>
            </a:endParaRPr>
          </a:p>
        </p:txBody>
      </p:sp>
      <p:sp>
        <p:nvSpPr>
          <p:cNvPr id="8" name="Line 24"/>
          <p:cNvSpPr>
            <a:spLocks noChangeShapeType="1"/>
          </p:cNvSpPr>
          <p:nvPr/>
        </p:nvSpPr>
        <p:spPr bwMode="auto">
          <a:xfrm>
            <a:off x="2913063" y="3656013"/>
            <a:ext cx="428625" cy="0"/>
          </a:xfrm>
          <a:prstGeom prst="line">
            <a:avLst/>
          </a:prstGeom>
          <a:noFill/>
          <a:ln w="28575">
            <a:solidFill>
              <a:schemeClr val="bg1">
                <a:lumMod val="65000"/>
              </a:schemeClr>
            </a:solidFill>
            <a:round/>
            <a:headEnd/>
            <a:tailEnd/>
          </a:ln>
        </p:spPr>
        <p:txBody>
          <a:bodyPr/>
          <a:lstStyle/>
          <a:p>
            <a:pPr eaLnBrk="1" hangingPunct="1">
              <a:defRPr/>
            </a:pPr>
            <a:endParaRPr lang="pt-BR" b="1">
              <a:solidFill>
                <a:schemeClr val="bg1">
                  <a:lumMod val="50000"/>
                </a:schemeClr>
              </a:solidFill>
              <a:latin typeface="+mj-lt"/>
            </a:endParaRPr>
          </a:p>
        </p:txBody>
      </p:sp>
      <p:sp>
        <p:nvSpPr>
          <p:cNvPr id="9" name="Text Box 25"/>
          <p:cNvSpPr txBox="1">
            <a:spLocks noChangeArrowheads="1"/>
          </p:cNvSpPr>
          <p:nvPr/>
        </p:nvSpPr>
        <p:spPr bwMode="auto">
          <a:xfrm>
            <a:off x="3367088" y="3162300"/>
            <a:ext cx="3071812" cy="708025"/>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a:spAutoFit/>
            <a:flatTx/>
          </a:bodyPr>
          <a:lstStyle/>
          <a:p>
            <a:pPr algn="ctr" eaLnBrk="1" hangingPunct="1">
              <a:spcBef>
                <a:spcPct val="50000"/>
              </a:spcBef>
              <a:defRPr/>
            </a:pPr>
            <a:r>
              <a:rPr lang="pt-BR" sz="1600" b="1" dirty="0">
                <a:solidFill>
                  <a:schemeClr val="tx1"/>
                </a:solidFill>
                <a:cs typeface="Times New Roman" pitchFamily="18" charset="0"/>
              </a:rPr>
              <a:t>LUCRO</a:t>
            </a:r>
          </a:p>
          <a:p>
            <a:pPr algn="ctr" eaLnBrk="1" hangingPunct="1">
              <a:spcBef>
                <a:spcPct val="50000"/>
              </a:spcBef>
              <a:defRPr/>
            </a:pPr>
            <a:r>
              <a:rPr lang="pt-BR" sz="1600" b="1" dirty="0">
                <a:solidFill>
                  <a:schemeClr val="tx1"/>
                </a:solidFill>
                <a:cs typeface="Times New Roman" pitchFamily="18" charset="0"/>
              </a:rPr>
              <a:t>(Art. 195,I,c)</a:t>
            </a:r>
          </a:p>
        </p:txBody>
      </p:sp>
      <p:sp>
        <p:nvSpPr>
          <p:cNvPr id="10" name="Text Box 26"/>
          <p:cNvSpPr txBox="1">
            <a:spLocks noChangeArrowheads="1"/>
          </p:cNvSpPr>
          <p:nvPr/>
        </p:nvSpPr>
        <p:spPr bwMode="auto">
          <a:xfrm>
            <a:off x="3341688" y="4040765"/>
            <a:ext cx="3071812" cy="830997"/>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a:spAutoFit/>
            <a:flatTx/>
          </a:bodyPr>
          <a:lstStyle/>
          <a:p>
            <a:pPr algn="ctr" eaLnBrk="1" hangingPunct="1">
              <a:spcBef>
                <a:spcPct val="50000"/>
              </a:spcBef>
              <a:defRPr/>
            </a:pPr>
            <a:r>
              <a:rPr lang="pt-BR" sz="1600" b="1" dirty="0">
                <a:solidFill>
                  <a:schemeClr val="tx1"/>
                </a:solidFill>
                <a:cs typeface="Times New Roman" pitchFamily="18" charset="0"/>
              </a:rPr>
              <a:t>CONCURSOS de PROGNÓSTICOS (Art. 195,III)</a:t>
            </a:r>
          </a:p>
        </p:txBody>
      </p:sp>
      <p:sp>
        <p:nvSpPr>
          <p:cNvPr id="11" name="Text Box 27"/>
          <p:cNvSpPr txBox="1">
            <a:spLocks noChangeArrowheads="1"/>
          </p:cNvSpPr>
          <p:nvPr/>
        </p:nvSpPr>
        <p:spPr bwMode="auto">
          <a:xfrm>
            <a:off x="3357563" y="5087937"/>
            <a:ext cx="3071812" cy="584775"/>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a:spAutoFit/>
            <a:flatTx/>
          </a:bodyPr>
          <a:lstStyle/>
          <a:p>
            <a:pPr algn="ctr" eaLnBrk="1" hangingPunct="1">
              <a:spcBef>
                <a:spcPct val="50000"/>
              </a:spcBef>
              <a:defRPr/>
            </a:pPr>
            <a:r>
              <a:rPr lang="pt-BR" sz="1600" b="1" dirty="0">
                <a:solidFill>
                  <a:schemeClr val="tx1"/>
                </a:solidFill>
                <a:cs typeface="Times New Roman" pitchFamily="18" charset="0"/>
              </a:rPr>
              <a:t>IMPORTAÇÃO DE BENS E SERVIÇOS (Art.195,IV)</a:t>
            </a:r>
          </a:p>
        </p:txBody>
      </p:sp>
      <p:sp>
        <p:nvSpPr>
          <p:cNvPr id="12" name="Line 28"/>
          <p:cNvSpPr>
            <a:spLocks noChangeShapeType="1"/>
          </p:cNvSpPr>
          <p:nvPr/>
        </p:nvSpPr>
        <p:spPr bwMode="auto">
          <a:xfrm>
            <a:off x="2913063" y="1798638"/>
            <a:ext cx="428625" cy="0"/>
          </a:xfrm>
          <a:prstGeom prst="line">
            <a:avLst/>
          </a:prstGeom>
          <a:noFill/>
          <a:ln w="28575">
            <a:solidFill>
              <a:schemeClr val="bg1">
                <a:lumMod val="65000"/>
              </a:schemeClr>
            </a:solidFill>
            <a:round/>
            <a:headEnd/>
            <a:tailEnd/>
          </a:ln>
        </p:spPr>
        <p:txBody>
          <a:bodyPr/>
          <a:lstStyle/>
          <a:p>
            <a:pPr eaLnBrk="1" hangingPunct="1">
              <a:defRPr/>
            </a:pPr>
            <a:endParaRPr lang="pt-BR" b="1">
              <a:solidFill>
                <a:schemeClr val="bg1">
                  <a:lumMod val="50000"/>
                </a:schemeClr>
              </a:solidFill>
              <a:latin typeface="+mj-lt"/>
            </a:endParaRPr>
          </a:p>
        </p:txBody>
      </p:sp>
      <p:sp>
        <p:nvSpPr>
          <p:cNvPr id="13" name="Line 29"/>
          <p:cNvSpPr>
            <a:spLocks noChangeShapeType="1"/>
          </p:cNvSpPr>
          <p:nvPr/>
        </p:nvSpPr>
        <p:spPr bwMode="auto">
          <a:xfrm>
            <a:off x="2913063" y="2655888"/>
            <a:ext cx="428625" cy="0"/>
          </a:xfrm>
          <a:prstGeom prst="line">
            <a:avLst/>
          </a:prstGeom>
          <a:noFill/>
          <a:ln w="28575">
            <a:solidFill>
              <a:schemeClr val="bg1">
                <a:lumMod val="65000"/>
              </a:schemeClr>
            </a:solidFill>
            <a:round/>
            <a:headEnd/>
            <a:tailEnd/>
          </a:ln>
        </p:spPr>
        <p:txBody>
          <a:bodyPr/>
          <a:lstStyle/>
          <a:p>
            <a:pPr eaLnBrk="1" hangingPunct="1">
              <a:defRPr/>
            </a:pPr>
            <a:endParaRPr lang="pt-BR" b="1">
              <a:solidFill>
                <a:schemeClr val="bg1">
                  <a:lumMod val="50000"/>
                </a:schemeClr>
              </a:solidFill>
              <a:latin typeface="+mj-lt"/>
            </a:endParaRPr>
          </a:p>
        </p:txBody>
      </p:sp>
      <p:sp>
        <p:nvSpPr>
          <p:cNvPr id="14" name="Line 30"/>
          <p:cNvSpPr>
            <a:spLocks noChangeShapeType="1"/>
          </p:cNvSpPr>
          <p:nvPr/>
        </p:nvSpPr>
        <p:spPr bwMode="auto">
          <a:xfrm>
            <a:off x="2913063" y="4513263"/>
            <a:ext cx="428625" cy="0"/>
          </a:xfrm>
          <a:prstGeom prst="line">
            <a:avLst/>
          </a:prstGeom>
          <a:noFill/>
          <a:ln w="28575">
            <a:solidFill>
              <a:schemeClr val="bg1">
                <a:lumMod val="65000"/>
              </a:schemeClr>
            </a:solidFill>
            <a:round/>
            <a:headEnd/>
            <a:tailEnd/>
          </a:ln>
        </p:spPr>
        <p:txBody>
          <a:bodyPr/>
          <a:lstStyle/>
          <a:p>
            <a:pPr eaLnBrk="1" hangingPunct="1">
              <a:defRPr/>
            </a:pPr>
            <a:endParaRPr lang="pt-BR" b="1">
              <a:solidFill>
                <a:schemeClr val="bg1">
                  <a:lumMod val="50000"/>
                </a:schemeClr>
              </a:solidFill>
              <a:latin typeface="+mj-lt"/>
            </a:endParaRPr>
          </a:p>
        </p:txBody>
      </p:sp>
      <p:sp>
        <p:nvSpPr>
          <p:cNvPr id="15" name="AutoShape 34"/>
          <p:cNvSpPr>
            <a:spLocks/>
          </p:cNvSpPr>
          <p:nvPr/>
        </p:nvSpPr>
        <p:spPr bwMode="auto">
          <a:xfrm>
            <a:off x="6643688" y="1428750"/>
            <a:ext cx="487362" cy="4464050"/>
          </a:xfrm>
          <a:prstGeom prst="rightBrace">
            <a:avLst>
              <a:gd name="adj1" fmla="val 83364"/>
              <a:gd name="adj2" fmla="val 50000"/>
            </a:avLst>
          </a:prstGeom>
          <a:ln w="12700">
            <a:solidFill>
              <a:schemeClr val="bg1">
                <a:lumMod val="65000"/>
              </a:schemeClr>
            </a:solidFill>
            <a:headEnd/>
            <a:tailEnd/>
          </a:ln>
        </p:spPr>
        <p:style>
          <a:lnRef idx="1">
            <a:schemeClr val="dk1"/>
          </a:lnRef>
          <a:fillRef idx="0">
            <a:schemeClr val="dk1"/>
          </a:fillRef>
          <a:effectRef idx="0">
            <a:schemeClr val="dk1"/>
          </a:effectRef>
          <a:fontRef idx="minor">
            <a:schemeClr val="tx1"/>
          </a:fontRef>
        </p:style>
        <p:txBody>
          <a:bodyPr wrap="none" anchor="ctr"/>
          <a:lstStyle/>
          <a:p>
            <a:pPr algn="ctr">
              <a:defRPr/>
            </a:pPr>
            <a:endParaRPr lang="pt-BR" sz="1600" b="1" dirty="0">
              <a:ln w="18000">
                <a:solidFill>
                  <a:schemeClr val="accent2">
                    <a:satMod val="140000"/>
                  </a:schemeClr>
                </a:solidFill>
                <a:prstDash val="solid"/>
                <a:miter lim="800000"/>
              </a:ln>
              <a:solidFill>
                <a:schemeClr val="bg1">
                  <a:lumMod val="50000"/>
                </a:schemeClr>
              </a:solidFill>
              <a:effectLst>
                <a:outerShdw blurRad="25500" dist="23000" dir="7020000" algn="tl">
                  <a:srgbClr val="000000">
                    <a:alpha val="50000"/>
                  </a:srgbClr>
                </a:outerShdw>
              </a:effectLst>
              <a:latin typeface="+mj-lt"/>
              <a:cs typeface="Times New Roman" pitchFamily="18" charset="0"/>
            </a:endParaRPr>
          </a:p>
        </p:txBody>
      </p:sp>
      <p:sp>
        <p:nvSpPr>
          <p:cNvPr id="16" name="Text Box 36"/>
          <p:cNvSpPr txBox="1">
            <a:spLocks noChangeArrowheads="1"/>
          </p:cNvSpPr>
          <p:nvPr/>
        </p:nvSpPr>
        <p:spPr bwMode="auto">
          <a:xfrm>
            <a:off x="7215188" y="3500438"/>
            <a:ext cx="1714500" cy="369887"/>
          </a:xfrm>
          <a:prstGeom prst="rect">
            <a:avLst/>
          </a:prstGeom>
          <a:solidFill>
            <a:schemeClr val="bg1">
              <a:lumMod val="85000"/>
            </a:schemeClr>
          </a:solidFill>
          <a:ln>
            <a:noFill/>
            <a:headEnd/>
            <a:tailEnd/>
          </a:ln>
        </p:spPr>
        <p:style>
          <a:lnRef idx="2">
            <a:schemeClr val="accent1"/>
          </a:lnRef>
          <a:fillRef idx="1">
            <a:schemeClr val="lt1"/>
          </a:fillRef>
          <a:effectRef idx="0">
            <a:schemeClr val="accent1"/>
          </a:effectRef>
          <a:fontRef idx="minor">
            <a:schemeClr val="dk1"/>
          </a:fontRef>
        </p:style>
        <p:txBody>
          <a:bodyPr>
            <a:spAutoFit/>
            <a:flatTx/>
          </a:bodyPr>
          <a:lstStyle/>
          <a:p>
            <a:pPr algn="ctr" eaLnBrk="1" hangingPunct="1">
              <a:spcBef>
                <a:spcPct val="50000"/>
              </a:spcBef>
              <a:defRPr/>
            </a:pPr>
            <a:r>
              <a:rPr lang="pt-BR" b="1" dirty="0">
                <a:solidFill>
                  <a:schemeClr val="tx1"/>
                </a:solidFill>
                <a:cs typeface="Times New Roman" pitchFamily="18" charset="0"/>
              </a:rPr>
              <a:t>RECEITAS</a:t>
            </a:r>
          </a:p>
        </p:txBody>
      </p:sp>
      <p:sp>
        <p:nvSpPr>
          <p:cNvPr id="17" name="Line 30"/>
          <p:cNvSpPr>
            <a:spLocks noChangeShapeType="1"/>
          </p:cNvSpPr>
          <p:nvPr/>
        </p:nvSpPr>
        <p:spPr bwMode="auto">
          <a:xfrm>
            <a:off x="2913063" y="5441950"/>
            <a:ext cx="428625" cy="0"/>
          </a:xfrm>
          <a:prstGeom prst="line">
            <a:avLst/>
          </a:prstGeom>
          <a:noFill/>
          <a:ln w="28575">
            <a:solidFill>
              <a:schemeClr val="bg1">
                <a:lumMod val="65000"/>
              </a:schemeClr>
            </a:solidFill>
            <a:round/>
            <a:headEnd/>
            <a:tailEnd/>
          </a:ln>
        </p:spPr>
        <p:txBody>
          <a:bodyPr/>
          <a:lstStyle/>
          <a:p>
            <a:pPr eaLnBrk="1" hangingPunct="1">
              <a:defRPr/>
            </a:pPr>
            <a:endParaRPr lang="pt-BR" b="1">
              <a:solidFill>
                <a:schemeClr val="bg1">
                  <a:lumMod val="50000"/>
                </a:schemeClr>
              </a:solidFill>
              <a:latin typeface="+mj-lt"/>
            </a:endParaRPr>
          </a:p>
        </p:txBody>
      </p:sp>
      <p:sp>
        <p:nvSpPr>
          <p:cNvPr id="18" name="Line 29"/>
          <p:cNvSpPr>
            <a:spLocks noChangeShapeType="1"/>
          </p:cNvSpPr>
          <p:nvPr/>
        </p:nvSpPr>
        <p:spPr bwMode="auto">
          <a:xfrm>
            <a:off x="2627313" y="3656013"/>
            <a:ext cx="285750" cy="0"/>
          </a:xfrm>
          <a:prstGeom prst="line">
            <a:avLst/>
          </a:prstGeom>
          <a:noFill/>
          <a:ln w="28575">
            <a:solidFill>
              <a:schemeClr val="bg1">
                <a:lumMod val="65000"/>
              </a:schemeClr>
            </a:solidFill>
            <a:round/>
            <a:headEnd/>
            <a:tailEnd/>
          </a:ln>
        </p:spPr>
        <p:txBody>
          <a:bodyPr/>
          <a:lstStyle/>
          <a:p>
            <a:pPr eaLnBrk="1" hangingPunct="1">
              <a:defRPr/>
            </a:pPr>
            <a:endParaRPr lang="pt-BR" b="1">
              <a:solidFill>
                <a:schemeClr val="bg1">
                  <a:lumMod val="50000"/>
                </a:schemeClr>
              </a:solidFill>
              <a:latin typeface="+mj-lt"/>
            </a:endParaRPr>
          </a:p>
        </p:txBody>
      </p:sp>
      <p:cxnSp>
        <p:nvCxnSpPr>
          <p:cNvPr id="20" name="Conector reto 19"/>
          <p:cNvCxnSpPr/>
          <p:nvPr/>
        </p:nvCxnSpPr>
        <p:spPr>
          <a:xfrm>
            <a:off x="2913063" y="5441950"/>
            <a:ext cx="0" cy="651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2913063" y="6093296"/>
            <a:ext cx="45402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3385344" y="5876241"/>
            <a:ext cx="3055937" cy="77656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spcBef>
                <a:spcPct val="50000"/>
              </a:spcBef>
              <a:defRPr/>
            </a:pPr>
            <a:r>
              <a:rPr lang="pt-BR" sz="1400" b="1" dirty="0">
                <a:solidFill>
                  <a:schemeClr val="tx1"/>
                </a:solidFill>
                <a:cs typeface="Times New Roman" pitchFamily="18" charset="0"/>
              </a:rPr>
              <a:t>CONTRIBUIÇÃO DO PRODUTOR RURAL PESSOA FÍSICA   (Art.195, § 8º</a:t>
            </a:r>
            <a:r>
              <a:rPr lang="pt-BR" b="1" dirty="0">
                <a:solidFill>
                  <a:schemeClr val="tx1"/>
                </a:solidFill>
                <a:cs typeface="Times New Roman" pitchFamily="18" charset="0"/>
              </a:rPr>
              <a:t>)</a:t>
            </a:r>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Espaço Reservado para Número de Slide 25"/>
          <p:cNvSpPr>
            <a:spLocks noGrp="1"/>
          </p:cNvSpPr>
          <p:nvPr>
            <p:ph type="sldNum" sz="quarter" idx="12"/>
          </p:nvPr>
        </p:nvSpPr>
        <p:spPr/>
        <p:txBody>
          <a:bodyPr/>
          <a:lstStyle/>
          <a:p>
            <a:fld id="{54A6A8BD-ADF5-4B7F-8B2A-54E74686C0B2}" type="slidenum">
              <a:rPr lang="pt-BR" smtClean="0"/>
              <a:t>7</a:t>
            </a:fld>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36526"/>
            <a:ext cx="6192688" cy="1325563"/>
          </a:xfrm>
        </p:spPr>
        <p:txBody>
          <a:bodyPr rtlCol="0">
            <a:normAutofit fontScale="90000"/>
          </a:bodyPr>
          <a:lstStyle/>
          <a:p>
            <a:pPr algn="ctr" eaLnBrk="1" fontAlgn="auto" hangingPunct="1">
              <a:spcAft>
                <a:spcPts val="0"/>
              </a:spcAft>
              <a:defRPr/>
            </a:pPr>
            <a:r>
              <a:rPr lang="pt-BR" b="1" dirty="0">
                <a:latin typeface="+mn-lt"/>
              </a:rPr>
              <a:t>Base constitucional da previdência social rural</a:t>
            </a:r>
          </a:p>
        </p:txBody>
      </p:sp>
      <p:sp>
        <p:nvSpPr>
          <p:cNvPr id="18434" name="Espaço Reservado para Conteúdo 2"/>
          <p:cNvSpPr>
            <a:spLocks noGrp="1"/>
          </p:cNvSpPr>
          <p:nvPr>
            <p:ph idx="1"/>
          </p:nvPr>
        </p:nvSpPr>
        <p:spPr>
          <a:xfrm>
            <a:off x="1109998" y="1484784"/>
            <a:ext cx="7932115" cy="5373216"/>
          </a:xfrm>
        </p:spPr>
        <p:txBody>
          <a:bodyPr>
            <a:normAutofit/>
          </a:bodyPr>
          <a:lstStyle/>
          <a:p>
            <a:pPr marL="0" indent="0" algn="just" eaLnBrk="1" hangingPunct="1">
              <a:lnSpc>
                <a:spcPct val="110000"/>
              </a:lnSpc>
              <a:buFont typeface="Arial" charset="0"/>
              <a:buNone/>
            </a:pPr>
            <a:r>
              <a:rPr lang="pt-BR" sz="2200" dirty="0"/>
              <a:t>Art. 195............</a:t>
            </a:r>
          </a:p>
          <a:p>
            <a:pPr marL="0" indent="0" algn="just">
              <a:lnSpc>
                <a:spcPct val="110000"/>
              </a:lnSpc>
              <a:buNone/>
            </a:pPr>
            <a:r>
              <a:rPr lang="pt-BR" sz="2200" dirty="0"/>
              <a:t>§8º O produtor, o parceiro, o meeiro e o arrendatário rurais e o pescador artesanal, bem como os respectivos cônjuges, que exerçam suas atividades em regime de economia familiar, sem empregados permanentes, </a:t>
            </a:r>
            <a:r>
              <a:rPr lang="pt-BR" sz="2200" b="1" dirty="0"/>
              <a:t>contribuirão para a seguridade social mediante a aplicação de uma alíquota sobre o resultado da comercialização da produção e farão jus aos benefícios nos termos da lei.</a:t>
            </a:r>
            <a:r>
              <a:rPr lang="pt-BR" sz="2200" dirty="0"/>
              <a:t> </a:t>
            </a:r>
          </a:p>
          <a:p>
            <a:pPr marL="0" indent="0" algn="just">
              <a:lnSpc>
                <a:spcPct val="110000"/>
              </a:lnSpc>
              <a:buNone/>
            </a:pPr>
            <a:r>
              <a:rPr lang="pt-BR" sz="2200" dirty="0"/>
              <a:t>..........................................................</a:t>
            </a:r>
          </a:p>
          <a:p>
            <a:pPr marL="0" indent="0" algn="just" eaLnBrk="1" hangingPunct="1">
              <a:lnSpc>
                <a:spcPct val="110000"/>
              </a:lnSpc>
              <a:buFont typeface="Arial" charset="0"/>
              <a:buNone/>
            </a:pPr>
            <a:endParaRPr lang="pt-BR" sz="2200" b="1" dirty="0"/>
          </a:p>
          <a:p>
            <a:pPr marL="0" indent="0" algn="just" eaLnBrk="1" hangingPunct="1">
              <a:lnSpc>
                <a:spcPct val="110000"/>
              </a:lnSpc>
              <a:buFont typeface="Arial" charset="0"/>
              <a:buNone/>
            </a:pPr>
            <a:endParaRPr lang="pt-BR" sz="2200" b="1" dirty="0"/>
          </a:p>
          <a:p>
            <a:pPr marL="0" indent="0" algn="just" eaLnBrk="1" hangingPunct="1">
              <a:lnSpc>
                <a:spcPct val="110000"/>
              </a:lnSpc>
              <a:buFont typeface="Arial" charset="0"/>
              <a:buNone/>
            </a:pPr>
            <a:endParaRPr lang="pt-BR" sz="2200" dirty="0"/>
          </a:p>
        </p:txBody>
      </p:sp>
      <p:sp>
        <p:nvSpPr>
          <p:cNvPr id="4" name="Espaço Reservado para Número de Slide 3"/>
          <p:cNvSpPr>
            <a:spLocks noGrp="1"/>
          </p:cNvSpPr>
          <p:nvPr>
            <p:ph type="sldNum" sz="quarter" idx="12"/>
          </p:nvPr>
        </p:nvSpPr>
        <p:spPr/>
        <p:txBody>
          <a:bodyPr/>
          <a:lstStyle/>
          <a:p>
            <a:pPr>
              <a:defRPr/>
            </a:pPr>
            <a:fld id="{20C11CFE-288E-4805-A422-7809FAAE6DBD}" type="slidenum">
              <a:rPr lang="pt-BR"/>
              <a:pPr>
                <a:defRPr/>
              </a:pPr>
              <a:t>8</a:t>
            </a:fld>
            <a:endParaRPr lang="pt-BR"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de cantos arredondados 2"/>
          <p:cNvSpPr/>
          <p:nvPr/>
        </p:nvSpPr>
        <p:spPr>
          <a:xfrm>
            <a:off x="1187624" y="5085184"/>
            <a:ext cx="7776864" cy="15121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pt-BR" sz="1600" dirty="0">
                <a:solidFill>
                  <a:srgbClr val="FF0000"/>
                </a:solidFill>
              </a:rPr>
              <a:t>Manter essa regra </a:t>
            </a:r>
            <a:r>
              <a:rPr lang="pt-BR" sz="1600" dirty="0" smtClean="0">
                <a:solidFill>
                  <a:srgbClr val="FF0000"/>
                </a:solidFill>
              </a:rPr>
              <a:t> de contribuição é </a:t>
            </a:r>
            <a:r>
              <a:rPr lang="pt-BR" sz="1600" dirty="0">
                <a:solidFill>
                  <a:srgbClr val="FF0000"/>
                </a:solidFill>
              </a:rPr>
              <a:t>necessário, pois se for exigido contribuição individual </a:t>
            </a:r>
            <a:r>
              <a:rPr lang="pt-BR" sz="1600" dirty="0" smtClean="0">
                <a:solidFill>
                  <a:srgbClr val="FF0000"/>
                </a:solidFill>
              </a:rPr>
              <a:t>dos agricultores familiares para </a:t>
            </a:r>
            <a:r>
              <a:rPr lang="pt-BR" sz="1600" dirty="0">
                <a:solidFill>
                  <a:srgbClr val="FF0000"/>
                </a:solidFill>
              </a:rPr>
              <a:t>acesso aos benefícios previdenciários, </a:t>
            </a:r>
            <a:r>
              <a:rPr lang="pt-BR" sz="1600" dirty="0" smtClean="0">
                <a:solidFill>
                  <a:srgbClr val="FF0000"/>
                </a:solidFill>
              </a:rPr>
              <a:t> muitos serão </a:t>
            </a:r>
            <a:r>
              <a:rPr lang="pt-BR" sz="1600" dirty="0">
                <a:solidFill>
                  <a:srgbClr val="FF0000"/>
                </a:solidFill>
              </a:rPr>
              <a:t>excluídos desse sistema protetivo já que a maioria não consegue ter renda mensal devido a sazonalidade da produção rural e às condições climáticas que nem sempre permite ao agricultor obter renda proveniente da produção.</a:t>
            </a:r>
          </a:p>
        </p:txBody>
      </p:sp>
    </p:spTree>
    <p:extLst>
      <p:ext uri="{BB962C8B-B14F-4D97-AF65-F5344CB8AC3E}">
        <p14:creationId xmlns:p14="http://schemas.microsoft.com/office/powerpoint/2010/main" val="4186096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188640"/>
            <a:ext cx="7743236" cy="1143000"/>
          </a:xfrm>
        </p:spPr>
        <p:txBody>
          <a:bodyPr>
            <a:normAutofit/>
          </a:bodyPr>
          <a:lstStyle/>
          <a:p>
            <a:r>
              <a:rPr lang="pt-BR" sz="4000" dirty="0"/>
              <a:t>Mito do “déficit” previdenciário</a:t>
            </a:r>
          </a:p>
        </p:txBody>
      </p:sp>
      <p:sp>
        <p:nvSpPr>
          <p:cNvPr id="3" name="Retângulo de cantos arredondados 2"/>
          <p:cNvSpPr/>
          <p:nvPr/>
        </p:nvSpPr>
        <p:spPr>
          <a:xfrm>
            <a:off x="1142976" y="4797152"/>
            <a:ext cx="7643868" cy="19442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90000"/>
              </a:lnSpc>
              <a:buFont typeface="Wingdings" panose="05000000000000000000" pitchFamily="2" charset="2"/>
              <a:buChar char="§"/>
            </a:pPr>
            <a:r>
              <a:rPr lang="pt-BR" dirty="0" smtClean="0">
                <a:solidFill>
                  <a:srgbClr val="FF0000"/>
                </a:solidFill>
                <a:latin typeface="Arial Narrow" pitchFamily="34" charset="0"/>
                <a:cs typeface="Calibri" pitchFamily="34" charset="0"/>
              </a:rPr>
              <a:t>O </a:t>
            </a:r>
            <a:r>
              <a:rPr lang="pt-BR" dirty="0">
                <a:solidFill>
                  <a:srgbClr val="FF0000"/>
                </a:solidFill>
                <a:latin typeface="Arial Narrow" pitchFamily="34" charset="0"/>
                <a:cs typeface="Calibri" pitchFamily="34" charset="0"/>
              </a:rPr>
              <a:t>suposto déficit </a:t>
            </a:r>
            <a:r>
              <a:rPr lang="pt-BR" dirty="0" smtClean="0">
                <a:solidFill>
                  <a:srgbClr val="FF0000"/>
                </a:solidFill>
                <a:latin typeface="Arial Narrow" pitchFamily="34" charset="0"/>
                <a:cs typeface="Calibri" pitchFamily="34" charset="0"/>
              </a:rPr>
              <a:t>é calculado considerando apenas </a:t>
            </a:r>
            <a:r>
              <a:rPr lang="pt-BR" altLang="pt-BR" dirty="0" smtClean="0">
                <a:solidFill>
                  <a:srgbClr val="FF0000"/>
                </a:solidFill>
                <a:latin typeface="Arial Narrow" pitchFamily="34" charset="0"/>
              </a:rPr>
              <a:t>as </a:t>
            </a:r>
            <a:r>
              <a:rPr lang="pt-BR" altLang="pt-BR" dirty="0">
                <a:solidFill>
                  <a:srgbClr val="FF0000"/>
                </a:solidFill>
                <a:latin typeface="Arial Narrow" pitchFamily="34" charset="0"/>
              </a:rPr>
              <a:t>contribuições sociais </a:t>
            </a:r>
            <a:r>
              <a:rPr lang="pt-BR" altLang="pt-BR" dirty="0" smtClean="0">
                <a:solidFill>
                  <a:srgbClr val="FF0000"/>
                </a:solidFill>
                <a:latin typeface="Arial Narrow" pitchFamily="34" charset="0"/>
              </a:rPr>
              <a:t>que devem ser utilizadas </a:t>
            </a:r>
            <a:r>
              <a:rPr lang="pt-BR" altLang="pt-BR" dirty="0">
                <a:solidFill>
                  <a:srgbClr val="FF0000"/>
                </a:solidFill>
                <a:latin typeface="Arial Narrow" pitchFamily="34" charset="0"/>
              </a:rPr>
              <a:t>para o pagamento dos </a:t>
            </a:r>
            <a:r>
              <a:rPr lang="pt-BR" altLang="pt-BR" dirty="0" smtClean="0">
                <a:solidFill>
                  <a:srgbClr val="FF0000"/>
                </a:solidFill>
                <a:latin typeface="Arial Narrow" pitchFamily="34" charset="0"/>
              </a:rPr>
              <a:t>benefícios, </a:t>
            </a:r>
            <a:r>
              <a:rPr lang="pt-BR" altLang="pt-BR" dirty="0">
                <a:solidFill>
                  <a:srgbClr val="FF0000"/>
                </a:solidFill>
                <a:latin typeface="Arial Narrow" pitchFamily="34" charset="0"/>
              </a:rPr>
              <a:t>por força do art. 167, XI da CF</a:t>
            </a:r>
            <a:r>
              <a:rPr lang="pt-BR" altLang="pt-BR" dirty="0" smtClean="0">
                <a:solidFill>
                  <a:srgbClr val="FF0000"/>
                </a:solidFill>
                <a:latin typeface="Arial Narrow" pitchFamily="34" charset="0"/>
              </a:rPr>
              <a:t>. </a:t>
            </a:r>
          </a:p>
          <a:p>
            <a:pPr marL="285750" indent="-285750">
              <a:lnSpc>
                <a:spcPct val="90000"/>
              </a:lnSpc>
              <a:buFont typeface="Wingdings" panose="05000000000000000000" pitchFamily="2" charset="2"/>
              <a:buChar char="§"/>
            </a:pPr>
            <a:r>
              <a:rPr lang="pt-BR" dirty="0" smtClean="0">
                <a:solidFill>
                  <a:srgbClr val="FF0000"/>
                </a:solidFill>
                <a:latin typeface="Arial Narrow" pitchFamily="34" charset="0"/>
                <a:cs typeface="Calibri" pitchFamily="34" charset="0"/>
              </a:rPr>
              <a:t>Tal forma de cálculo não </a:t>
            </a:r>
            <a:r>
              <a:rPr lang="pt-BR" dirty="0">
                <a:solidFill>
                  <a:srgbClr val="FF0000"/>
                </a:solidFill>
                <a:latin typeface="Arial Narrow" pitchFamily="34" charset="0"/>
                <a:cs typeface="Calibri" pitchFamily="34" charset="0"/>
              </a:rPr>
              <a:t>considera a pluralidade de fontes de financiamento previstas </a:t>
            </a:r>
            <a:r>
              <a:rPr lang="pt-BR" dirty="0" smtClean="0">
                <a:solidFill>
                  <a:srgbClr val="FF0000"/>
                </a:solidFill>
                <a:latin typeface="Arial Narrow" pitchFamily="34" charset="0"/>
                <a:cs typeface="Calibri" pitchFamily="34" charset="0"/>
              </a:rPr>
              <a:t>no </a:t>
            </a:r>
            <a:r>
              <a:rPr lang="pt-BR" altLang="pt-BR" dirty="0" smtClean="0">
                <a:solidFill>
                  <a:srgbClr val="FF0000"/>
                </a:solidFill>
                <a:latin typeface="Arial Narrow" pitchFamily="34" charset="0"/>
              </a:rPr>
              <a:t>Art</a:t>
            </a:r>
            <a:r>
              <a:rPr lang="pt-BR" altLang="pt-BR" dirty="0">
                <a:solidFill>
                  <a:srgbClr val="FF0000"/>
                </a:solidFill>
                <a:latin typeface="Arial Narrow" pitchFamily="34" charset="0"/>
              </a:rPr>
              <a:t>. 195, da CF </a:t>
            </a:r>
            <a:r>
              <a:rPr lang="pt-BR" dirty="0" smtClean="0">
                <a:solidFill>
                  <a:srgbClr val="FF0000"/>
                </a:solidFill>
                <a:latin typeface="Arial Narrow" pitchFamily="34" charset="0"/>
                <a:cs typeface="Calibri" pitchFamily="34" charset="0"/>
              </a:rPr>
              <a:t>.  </a:t>
            </a:r>
            <a:r>
              <a:rPr lang="pt-BR" dirty="0">
                <a:solidFill>
                  <a:srgbClr val="FF0000"/>
                </a:solidFill>
                <a:latin typeface="Arial Narrow" pitchFamily="34" charset="0"/>
                <a:cs typeface="Calibri" pitchFamily="34" charset="0"/>
              </a:rPr>
              <a:t>É um erro excluir a previdência como parte da Seguridade Social</a:t>
            </a:r>
          </a:p>
        </p:txBody>
      </p:sp>
      <p:sp>
        <p:nvSpPr>
          <p:cNvPr id="4" name="Seta dobrada 3"/>
          <p:cNvSpPr/>
          <p:nvPr/>
        </p:nvSpPr>
        <p:spPr>
          <a:xfrm flipH="1">
            <a:off x="8001024" y="3857628"/>
            <a:ext cx="785820" cy="939524"/>
          </a:xfrm>
          <a:prstGeom prst="bentArrow">
            <a:avLst>
              <a:gd name="adj1" fmla="val 25000"/>
              <a:gd name="adj2" fmla="val 30908"/>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a:solidFill>
                <a:schemeClr val="tx1"/>
              </a:solidFill>
            </a:endParaRPr>
          </a:p>
        </p:txBody>
      </p:sp>
      <p:pic>
        <p:nvPicPr>
          <p:cNvPr id="1027" name="Picture 3"/>
          <p:cNvPicPr>
            <a:picLocks noChangeAspect="1" noChangeArrowheads="1"/>
          </p:cNvPicPr>
          <p:nvPr/>
        </p:nvPicPr>
        <p:blipFill>
          <a:blip r:embed="rId2" cstate="print"/>
          <a:srcRect/>
          <a:stretch>
            <a:fillRect/>
          </a:stretch>
        </p:blipFill>
        <p:spPr bwMode="auto">
          <a:xfrm>
            <a:off x="1142976" y="1500174"/>
            <a:ext cx="6786610" cy="3139111"/>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563"/>
            <a:ext cx="1052659" cy="8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ço Reservado para Número de Slide 7"/>
          <p:cNvSpPr>
            <a:spLocks noGrp="1"/>
          </p:cNvSpPr>
          <p:nvPr>
            <p:ph type="sldNum" sz="quarter" idx="12"/>
          </p:nvPr>
        </p:nvSpPr>
        <p:spPr/>
        <p:txBody>
          <a:bodyPr/>
          <a:lstStyle/>
          <a:p>
            <a:fld id="{54A6A8BD-ADF5-4B7F-8B2A-54E74686C0B2}" type="slidenum">
              <a:rPr lang="pt-BR" smtClean="0"/>
              <a:t>9</a:t>
            </a:fld>
            <a:endParaRPr lang="pt-B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2696</TotalTime>
  <Words>2265</Words>
  <Application>Microsoft Office PowerPoint</Application>
  <PresentationFormat>Apresentação na tela (4:3)</PresentationFormat>
  <Paragraphs>437</Paragraphs>
  <Slides>23</Slides>
  <Notes>3</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Solstício</vt:lpstr>
      <vt:lpstr>PREVIDENCIA SOCIAL RURAL: Potencialidades e Desafios </vt:lpstr>
      <vt:lpstr>PREVIDÊNCIA  RURAL:   Política pública estratégica para a sociedade e para o Estado brasileiro.   Política que exige análise para além da visão meramente fiscal  -  relação receita x despesa.     </vt:lpstr>
      <vt:lpstr>Apresentação do PowerPoint</vt:lpstr>
      <vt:lpstr> Uma política inclusiva de proteção previdenciária dos trabalhadores e trabalhadoras rurais depende de um eficiente sistema de Seguridade Social, amparado na solidariedade.     </vt:lpstr>
      <vt:lpstr>Apresentação do PowerPoint</vt:lpstr>
      <vt:lpstr> Princípios constitucionais que orientam a Seguridade Social </vt:lpstr>
      <vt:lpstr>    Fontes de Financiamento  </vt:lpstr>
      <vt:lpstr>Base constitucional da previdência social rural</vt:lpstr>
      <vt:lpstr>Mito do “déficit” previdenciário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Reforma da Previdência</dc:title>
  <dc:creator>admin</dc:creator>
  <cp:lastModifiedBy>evandro</cp:lastModifiedBy>
  <cp:revision>238</cp:revision>
  <dcterms:created xsi:type="dcterms:W3CDTF">2016-03-11T22:28:30Z</dcterms:created>
  <dcterms:modified xsi:type="dcterms:W3CDTF">2016-12-06T02:27:51Z</dcterms:modified>
</cp:coreProperties>
</file>