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74" r:id="rId5"/>
    <p:sldMasterId id="2147483694" r:id="rId6"/>
  </p:sldMasterIdLst>
  <p:notesMasterIdLst>
    <p:notesMasterId r:id="rId16"/>
  </p:notesMasterIdLst>
  <p:handoutMasterIdLst>
    <p:handoutMasterId r:id="rId17"/>
  </p:handoutMasterIdLst>
  <p:sldIdLst>
    <p:sldId id="1733" r:id="rId7"/>
    <p:sldId id="6220" r:id="rId8"/>
    <p:sldId id="6621" r:id="rId9"/>
    <p:sldId id="6624" r:id="rId10"/>
    <p:sldId id="6372" r:id="rId11"/>
    <p:sldId id="6369" r:id="rId12"/>
    <p:sldId id="6281" r:id="rId13"/>
    <p:sldId id="6622" r:id="rId14"/>
    <p:sldId id="1749" r:id="rId15"/>
  </p:sldIdLst>
  <p:sldSz cx="9144000" cy="6858000" type="screen4x3"/>
  <p:notesSz cx="6580188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4247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C32572-307E-8184-0201-46D2C901F590}" name="Leonardo Pereira" initials="LP" userId="S::lpereira@absolar.org.br::aee451c9-9956-4978-80a0-5ca7049160da" providerId="AD"/>
  <p188:author id="{2F6B4E74-74E0-E9F2-1B0B-F00B11956E87}" name="Giovanni Pereira" initials="GP" userId="S::gpereira@absolar.org.br::367fc42f-84ef-4b8f-9d59-c7b969a2ce45" providerId="AD"/>
  <p188:author id="{30762E87-D427-3FAF-8468-931312528A83}" name="Giovanna Bonafe" initials="GB" userId="S::gbonafe@absolar.org.br::b1eac829-ba35-46c6-9f16-d4fcdc5a1da0" providerId="AD"/>
  <p188:author id="{66CE21FB-2FAC-6765-24BD-8C71FDF4F742}" name="Mirelly Almeida" initials="MA" userId="S::malmeida@absolar.org.br::6883375c-b224-447b-b9ca-a6456ad941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ardo Corinaldesi" initials="RC" lastIdx="5" clrIdx="6">
    <p:extLst>
      <p:ext uri="{19B8F6BF-5375-455C-9EA6-DF929625EA0E}">
        <p15:presenceInfo xmlns:p15="http://schemas.microsoft.com/office/powerpoint/2012/main" userId="S::rcorinaldesi@absolar.org.br::97be323f-8324-4f59-bbad-b70a99375980" providerId="AD"/>
      </p:ext>
    </p:extLst>
  </p:cmAuthor>
  <p:cmAuthor id="1" name="Nathália Buzetto" initials="NB" lastIdx="9" clrIdx="0">
    <p:extLst>
      <p:ext uri="{19B8F6BF-5375-455C-9EA6-DF929625EA0E}">
        <p15:presenceInfo xmlns:p15="http://schemas.microsoft.com/office/powerpoint/2012/main" userId="S::nbuzetto@absolar.org.br::f2e9a6be-b705-4628-9e59-a22fddd27fd4" providerId="AD"/>
      </p:ext>
    </p:extLst>
  </p:cmAuthor>
  <p:cmAuthor id="8" name="Leonardo Pereira" initials="LP" lastIdx="4" clrIdx="7">
    <p:extLst>
      <p:ext uri="{19B8F6BF-5375-455C-9EA6-DF929625EA0E}">
        <p15:presenceInfo xmlns:p15="http://schemas.microsoft.com/office/powerpoint/2012/main" userId="S::lpereira@absolar.org.br::aee451c9-9956-4978-80a0-5ca7049160da" providerId="AD"/>
      </p:ext>
    </p:extLst>
  </p:cmAuthor>
  <p:cmAuthor id="2" name="Camila Gomes" initials="CG" lastIdx="6" clrIdx="1">
    <p:extLst>
      <p:ext uri="{19B8F6BF-5375-455C-9EA6-DF929625EA0E}">
        <p15:presenceInfo xmlns:p15="http://schemas.microsoft.com/office/powerpoint/2012/main" userId="S::cgomes@absolar.org.br::58d223c1-5e52-4cd6-9306-00b803489132" providerId="AD"/>
      </p:ext>
    </p:extLst>
  </p:cmAuthor>
  <p:cmAuthor id="9" name="Giovanna Bonafe" initials="GB" lastIdx="16" clrIdx="8">
    <p:extLst>
      <p:ext uri="{19B8F6BF-5375-455C-9EA6-DF929625EA0E}">
        <p15:presenceInfo xmlns:p15="http://schemas.microsoft.com/office/powerpoint/2012/main" userId="S::gbonafe@absolar.org.br::b1eac829-ba35-46c6-9f16-d4fcdc5a1da0" providerId="AD"/>
      </p:ext>
    </p:extLst>
  </p:cmAuthor>
  <p:cmAuthor id="3" name="Rodrigo Sauaia" initials="RS" lastIdx="117" clrIdx="2">
    <p:extLst>
      <p:ext uri="{19B8F6BF-5375-455C-9EA6-DF929625EA0E}">
        <p15:presenceInfo xmlns:p15="http://schemas.microsoft.com/office/powerpoint/2012/main" userId="S::rsauaia@absolar.org.br::4727c24b-cb7f-4016-8b67-cff99ce09e32" providerId="AD"/>
      </p:ext>
    </p:extLst>
  </p:cmAuthor>
  <p:cmAuthor id="4" name="Stefan Baumgart" initials="SB" lastIdx="21" clrIdx="3">
    <p:extLst>
      <p:ext uri="{19B8F6BF-5375-455C-9EA6-DF929625EA0E}">
        <p15:presenceInfo xmlns:p15="http://schemas.microsoft.com/office/powerpoint/2012/main" userId="S::sbaumgart@absolar.org.br::4e191356-4aa8-47dd-92ae-9515f20305f9" providerId="AD"/>
      </p:ext>
    </p:extLst>
  </p:cmAuthor>
  <p:cmAuthor id="5" name="Gabriel Viana" initials="GV" lastIdx="13" clrIdx="4">
    <p:extLst>
      <p:ext uri="{19B8F6BF-5375-455C-9EA6-DF929625EA0E}">
        <p15:presenceInfo xmlns:p15="http://schemas.microsoft.com/office/powerpoint/2012/main" userId="S::gviana@absolar.org.br::a31bc839-278f-4725-a3dd-7958220e0eb1" providerId="AD"/>
      </p:ext>
    </p:extLst>
  </p:cmAuthor>
  <p:cmAuthor id="6" name="Ricardo Baitelo" initials="RB" lastIdx="1" clrIdx="5">
    <p:extLst>
      <p:ext uri="{19B8F6BF-5375-455C-9EA6-DF929625EA0E}">
        <p15:presenceInfo xmlns:p15="http://schemas.microsoft.com/office/powerpoint/2012/main" userId="S::rbaitelo@absolar.org.br::e8df50a7-c972-485c-a1dd-0804ef89c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E93"/>
    <a:srgbClr val="02612F"/>
    <a:srgbClr val="595959"/>
    <a:srgbClr val="FCC95C"/>
    <a:srgbClr val="EC7E2D"/>
    <a:srgbClr val="C00000"/>
    <a:srgbClr val="9F9F9F"/>
    <a:srgbClr val="FDDD99"/>
    <a:srgbClr val="C8E7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F23F6-5871-3CDC-657D-24AB0FD1C1FC}" v="961" dt="2024-06-19T15:09:15.635"/>
    <p1510:client id="{029ECE23-4AF8-7A41-8589-C7069DADA45A}" v="32" dt="2024-06-18T15:58:24.805"/>
    <p1510:client id="{598957B9-C820-1699-FAEE-A9EE70E72982}" v="281" dt="2024-06-18T15:12:00.207"/>
    <p1510:client id="{9E6FABDD-4260-1303-C90F-7B46DC888819}" v="376" dt="2024-06-18T15:26:39.877"/>
    <p1510:client id="{A9F94AC2-14C8-C77D-317A-26D48CDA8E6B}" v="80" dt="2024-06-18T19:26:50.929"/>
    <p1510:client id="{ABE6D61A-DA55-F57B-9277-B3814E78E2CC}" v="60" dt="2024-06-18T16:17:18.520"/>
    <p1510:client id="{B779B34B-F185-4BAE-96FA-EA00AB980615}" v="1" dt="2024-06-18T16:21:07.160"/>
    <p1510:client id="{C9417CD8-24D8-B210-96A8-5FA32097856A}" v="58" dt="2024-06-18T16:27:31.826"/>
    <p1510:client id="{D612D0D4-2482-4DBF-949D-6BCE937DA15A}" v="32" dt="2024-06-19T15:12:58.621"/>
    <p1510:client id="{E40EA8DC-FF6A-4704-8642-67D05EDB2AB1}" v="363" dt="2024-06-18T19:54:22.972"/>
    <p1510:client id="{EAF6620B-32D9-6BD2-4531-9F93D7B509CA}" v="3" dt="2024-06-18T16:09:56.330"/>
    <p1510:client id="{EB38F274-D44E-DB52-0A3A-D784B545ECA3}" v="4" dt="2024-06-18T17:27:58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4"/>
  </p:normalViewPr>
  <p:slideViewPr>
    <p:cSldViewPr snapToGrid="0">
      <p:cViewPr varScale="1">
        <p:scale>
          <a:sx n="63" d="100"/>
          <a:sy n="63" d="100"/>
        </p:scale>
        <p:origin x="1374" y="54"/>
      </p:cViewPr>
      <p:guideLst>
        <p:guide orient="horz" pos="4088"/>
        <p:guide orient="horz" pos="4315"/>
        <p:guide pos="158"/>
        <p:guide orient="horz" pos="28"/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eu%20Drive\Bright%20-%20Neto\GP3\C&#243;pia%20de%20Ligh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Subsídio evitado por unidade consumidora em 10 anos.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Planilha1!$B$5</c:f>
              <c:strCache>
                <c:ptCount val="1"/>
                <c:pt idx="0">
                  <c:v>Até 30kWh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Planilha1!$C$4:$M$4</c:f>
              <c:numCache>
                <c:formatCode>0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Planilha1!$C$5:$M$5</c:f>
              <c:numCache>
                <c:formatCode>_-"R$"\ * #,##0_-;\-"R$"\ * #,##0_-;_-"R$"\ * "-"??_-;_-@_-</c:formatCode>
                <c:ptCount val="11"/>
                <c:pt idx="0">
                  <c:v>268.84698671999996</c:v>
                </c:pt>
                <c:pt idx="1">
                  <c:v>284.78053343999994</c:v>
                </c:pt>
                <c:pt idx="2">
                  <c:v>300.71408015999998</c:v>
                </c:pt>
                <c:pt idx="3">
                  <c:v>316.64762687999996</c:v>
                </c:pt>
                <c:pt idx="4">
                  <c:v>332.58117359999994</c:v>
                </c:pt>
                <c:pt idx="5">
                  <c:v>348.51472031999992</c:v>
                </c:pt>
                <c:pt idx="6">
                  <c:v>364.44826703999991</c:v>
                </c:pt>
                <c:pt idx="7">
                  <c:v>380.38181375999989</c:v>
                </c:pt>
                <c:pt idx="8">
                  <c:v>396.31536047999992</c:v>
                </c:pt>
                <c:pt idx="9">
                  <c:v>412.24890719999985</c:v>
                </c:pt>
                <c:pt idx="10">
                  <c:v>428.18245391999983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EC-45BA-BEF7-7EEA11C22E88}"/>
            </c:ext>
          </c:extLst>
        </c:ser>
        <c:ser>
          <c:idx val="1"/>
          <c:order val="1"/>
          <c:tx>
            <c:strRef>
              <c:f>Planilha1!$B$6</c:f>
              <c:strCache>
                <c:ptCount val="1"/>
                <c:pt idx="0">
                  <c:v>Entre 30kWh e 100kWh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Planilha1!$C$4:$M$4</c:f>
              <c:numCache>
                <c:formatCode>0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Planilha1!$C$6:$M$6</c:f>
              <c:numCache>
                <c:formatCode>_-"R$"\ * #,##0_-;\-"R$"\ * #,##0_-;_-"R$"\ * "-"??_-;_-@_-</c:formatCode>
                <c:ptCount val="11"/>
                <c:pt idx="0">
                  <c:v>650.74757811199993</c:v>
                </c:pt>
                <c:pt idx="1">
                  <c:v>689.3149322239999</c:v>
                </c:pt>
                <c:pt idx="2">
                  <c:v>727.88228633599999</c:v>
                </c:pt>
                <c:pt idx="3">
                  <c:v>766.44964044799997</c:v>
                </c:pt>
                <c:pt idx="4">
                  <c:v>805.01699455999972</c:v>
                </c:pt>
                <c:pt idx="5">
                  <c:v>843.58434867199981</c:v>
                </c:pt>
                <c:pt idx="6">
                  <c:v>882.15170278399978</c:v>
                </c:pt>
                <c:pt idx="7">
                  <c:v>920.71905689599976</c:v>
                </c:pt>
                <c:pt idx="8">
                  <c:v>959.28641100799973</c:v>
                </c:pt>
                <c:pt idx="9">
                  <c:v>997.85376511999959</c:v>
                </c:pt>
                <c:pt idx="10">
                  <c:v>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EC-45BA-BEF7-7EEA11C22E88}"/>
            </c:ext>
          </c:extLst>
        </c:ser>
        <c:ser>
          <c:idx val="2"/>
          <c:order val="2"/>
          <c:tx>
            <c:strRef>
              <c:f>Planilha1!$B$7</c:f>
              <c:strCache>
                <c:ptCount val="1"/>
                <c:pt idx="0">
                  <c:v>Entre 101kWh e 220kWh</c:v>
                </c:pt>
              </c:strCache>
            </c:strRef>
          </c:tx>
          <c:spPr>
            <a:solidFill>
              <a:srgbClr val="0C8E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Planilha1!$C$4:$M$4</c:f>
              <c:numCache>
                <c:formatCode>0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Planilha1!$C$7:$M$7</c:f>
              <c:numCache>
                <c:formatCode>_-"R$"\ * #,##0_-;\-"R$"\ * #,##0_-;_-"R$"\ * "-"??_-;_-@_-</c:formatCode>
                <c:ptCount val="11"/>
                <c:pt idx="0">
                  <c:v>747.25675283199996</c:v>
                </c:pt>
                <c:pt idx="1">
                  <c:v>791.54384166399996</c:v>
                </c:pt>
                <c:pt idx="2">
                  <c:v>835.83093049599995</c:v>
                </c:pt>
                <c:pt idx="3">
                  <c:v>880.11801932799995</c:v>
                </c:pt>
                <c:pt idx="4">
                  <c:v>924.40510815999971</c:v>
                </c:pt>
                <c:pt idx="5">
                  <c:v>968.69219699199982</c:v>
                </c:pt>
                <c:pt idx="6">
                  <c:v>1012.9792858239997</c:v>
                </c:pt>
                <c:pt idx="7">
                  <c:v>1057.2663746559997</c:v>
                </c:pt>
                <c:pt idx="8">
                  <c:v>1101.5534634879998</c:v>
                </c:pt>
                <c:pt idx="9">
                  <c:v>1145.8405523199995</c:v>
                </c:pt>
                <c:pt idx="10">
                  <c:v>1190.1276411519996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EC-45BA-BEF7-7EEA11C22E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2346944"/>
        <c:axId val="482340280"/>
      </c:barChart>
      <c:catAx>
        <c:axId val="4823469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2340280"/>
        <c:crosses val="autoZero"/>
        <c:auto val="1"/>
        <c:lblAlgn val="ctr"/>
        <c:lblOffset val="100"/>
        <c:noMultiLvlLbl val="0"/>
      </c:catAx>
      <c:valAx>
        <c:axId val="482340280"/>
        <c:scaling>
          <c:orientation val="minMax"/>
        </c:scaling>
        <c:delete val="1"/>
        <c:axPos val="l"/>
        <c:numFmt formatCode="_-&quot;R$&quot;\ * #,##0_-;\-&quot;R$&quot;\ * #,##0_-;_-&quot;R$&quot;\ * &quot;-&quot;??_-;_-@_-" sourceLinked="1"/>
        <c:majorTickMark val="none"/>
        <c:minorTickMark val="none"/>
        <c:tickLblPos val="nextTo"/>
        <c:crossAx val="4823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96603-99F8-4030-BCB4-E2AE410FD21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31970-A8E9-4861-94C4-F520116CE1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200" b="0" dirty="0"/>
            <a:t>Fornecer </a:t>
          </a:r>
          <a:r>
            <a:rPr lang="pt-BR" sz="1200" b="1" dirty="0"/>
            <a:t>todos os estudos </a:t>
          </a:r>
          <a:r>
            <a:rPr lang="pt-BR" sz="1200" b="0" dirty="0"/>
            <a:t>elencados no §1º do art. 73, bem como que todas as alternativas analisadas possuam orçamento racionalizado;</a:t>
          </a:r>
          <a:endParaRPr lang="en-US" sz="1200" dirty="0"/>
        </a:p>
      </dgm:t>
    </dgm:pt>
    <dgm:pt modelId="{FF346539-9D4E-4627-BD4C-29414483A34C}" type="parTrans" cxnId="{64B5B848-CE2E-4F7F-97F0-68268202DD77}">
      <dgm:prSet/>
      <dgm:spPr/>
      <dgm:t>
        <a:bodyPr/>
        <a:lstStyle/>
        <a:p>
          <a:endParaRPr lang="en-US"/>
        </a:p>
      </dgm:t>
    </dgm:pt>
    <dgm:pt modelId="{79C20485-DE5D-476D-B0B2-D6B704E5F906}" type="sibTrans" cxnId="{64B5B848-CE2E-4F7F-97F0-68268202DD77}">
      <dgm:prSet/>
      <dgm:spPr/>
      <dgm:t>
        <a:bodyPr/>
        <a:lstStyle/>
        <a:p>
          <a:endParaRPr lang="en-US"/>
        </a:p>
      </dgm:t>
    </dgm:pt>
    <dgm:pt modelId="{F3B3EF13-FB84-4A12-9891-6C3CA55DEF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200" b="0"/>
            <a:t>Aprimorar a </a:t>
          </a:r>
          <a:r>
            <a:rPr lang="pt-BR" sz="1200" b="1"/>
            <a:t>granularidade de curva de geração e carga</a:t>
          </a:r>
          <a:r>
            <a:rPr lang="pt-BR" sz="1200" b="0"/>
            <a:t>, de modo a refletir a realidade da rede e do transformador</a:t>
          </a:r>
          <a:r>
            <a:rPr lang="pt-BR" sz="1400" b="0"/>
            <a:t>;</a:t>
          </a:r>
          <a:endParaRPr lang="en-US" sz="1400"/>
        </a:p>
      </dgm:t>
    </dgm:pt>
    <dgm:pt modelId="{C681FF36-9A47-434F-95AB-E336155924C2}" type="parTrans" cxnId="{C34F1759-FE67-487A-BF90-280A8B0F5C64}">
      <dgm:prSet/>
      <dgm:spPr/>
      <dgm:t>
        <a:bodyPr/>
        <a:lstStyle/>
        <a:p>
          <a:endParaRPr lang="en-US"/>
        </a:p>
      </dgm:t>
    </dgm:pt>
    <dgm:pt modelId="{65613200-BA97-48B1-8500-49153DBE15A7}" type="sibTrans" cxnId="{C34F1759-FE67-487A-BF90-280A8B0F5C64}">
      <dgm:prSet/>
      <dgm:spPr/>
      <dgm:t>
        <a:bodyPr/>
        <a:lstStyle/>
        <a:p>
          <a:endParaRPr lang="en-US"/>
        </a:p>
      </dgm:t>
    </dgm:pt>
    <dgm:pt modelId="{0F39751C-E356-44F7-817A-BD1D5A33750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/>
            <a:t>Disponibilizar ao setor da </a:t>
          </a:r>
          <a:r>
            <a:rPr lang="pt-BR" b="1"/>
            <a:t>base de dados utilizada</a:t>
          </a:r>
          <a:r>
            <a:rPr lang="pt-BR" b="0"/>
            <a:t>, de modo que se possa verificar sua confiabilidade e a assertividade dos estudos feitos;</a:t>
          </a:r>
          <a:endParaRPr lang="en-US"/>
        </a:p>
      </dgm:t>
    </dgm:pt>
    <dgm:pt modelId="{7875D510-2646-4374-9443-D660E6B1FDCE}" type="parTrans" cxnId="{A5353B18-E155-43CE-8166-D56EAA7FFDCF}">
      <dgm:prSet/>
      <dgm:spPr/>
      <dgm:t>
        <a:bodyPr/>
        <a:lstStyle/>
        <a:p>
          <a:endParaRPr lang="en-US"/>
        </a:p>
      </dgm:t>
    </dgm:pt>
    <dgm:pt modelId="{EC2EF13D-C13A-42DD-9981-172AAE96C84A}" type="sibTrans" cxnId="{A5353B18-E155-43CE-8166-D56EAA7FFDCF}">
      <dgm:prSet/>
      <dgm:spPr/>
      <dgm:t>
        <a:bodyPr/>
        <a:lstStyle/>
        <a:p>
          <a:endParaRPr lang="en-US"/>
        </a:p>
      </dgm:t>
    </dgm:pt>
    <dgm:pt modelId="{9BDD4357-5026-46A5-A71B-88428A26A22E}" type="pres">
      <dgm:prSet presAssocID="{27996603-99F8-4030-BCB4-E2AE410FD2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7AD8EC-180F-4DA4-ACEB-68F41720AAA7}" type="pres">
      <dgm:prSet presAssocID="{0A331970-A8E9-4861-94C4-F520116CE1DC}" presName="compNode" presStyleCnt="0"/>
      <dgm:spPr/>
    </dgm:pt>
    <dgm:pt modelId="{D3D77DED-F767-49EC-8FF9-FF5A1029042D}" type="pres">
      <dgm:prSet presAssocID="{0A331970-A8E9-4861-94C4-F520116CE1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BE0E4659-F171-4BD8-96FA-C6308C6D16EE}" type="pres">
      <dgm:prSet presAssocID="{0A331970-A8E9-4861-94C4-F520116CE1DC}" presName="spaceRect" presStyleCnt="0"/>
      <dgm:spPr/>
    </dgm:pt>
    <dgm:pt modelId="{F0B66A9F-F6B2-473F-9E22-6CAE99054B84}" type="pres">
      <dgm:prSet presAssocID="{0A331970-A8E9-4861-94C4-F520116CE1DC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7BF1F223-1C03-43DF-A7AE-031C5F1A4C41}" type="pres">
      <dgm:prSet presAssocID="{79C20485-DE5D-476D-B0B2-D6B704E5F906}" presName="sibTrans" presStyleCnt="0"/>
      <dgm:spPr/>
    </dgm:pt>
    <dgm:pt modelId="{B3FC7A8C-329E-424B-BAC4-7D83894A5AD0}" type="pres">
      <dgm:prSet presAssocID="{F3B3EF13-FB84-4A12-9891-6C3CA55DEFB0}" presName="compNode" presStyleCnt="0"/>
      <dgm:spPr/>
    </dgm:pt>
    <dgm:pt modelId="{D2654C4D-181D-46F5-B46E-9754C6CB39E8}" type="pres">
      <dgm:prSet presAssocID="{F3B3EF13-FB84-4A12-9891-6C3CA55DEF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ar"/>
        </a:ext>
      </dgm:extLst>
    </dgm:pt>
    <dgm:pt modelId="{D4F33504-3E65-40CA-951D-CD184A90ED69}" type="pres">
      <dgm:prSet presAssocID="{F3B3EF13-FB84-4A12-9891-6C3CA55DEFB0}" presName="spaceRect" presStyleCnt="0"/>
      <dgm:spPr/>
    </dgm:pt>
    <dgm:pt modelId="{EFF772A6-5FC1-45E9-ADAD-B06E69CF76F6}" type="pres">
      <dgm:prSet presAssocID="{F3B3EF13-FB84-4A12-9891-6C3CA55DEFB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58C6322-F6D1-4BC4-92A9-8736EC56CE27}" type="pres">
      <dgm:prSet presAssocID="{65613200-BA97-48B1-8500-49153DBE15A7}" presName="sibTrans" presStyleCnt="0"/>
      <dgm:spPr/>
    </dgm:pt>
    <dgm:pt modelId="{21D6BE2C-1E2C-4C13-9B24-7BF79278A644}" type="pres">
      <dgm:prSet presAssocID="{0F39751C-E356-44F7-817A-BD1D5A337503}" presName="compNode" presStyleCnt="0"/>
      <dgm:spPr/>
    </dgm:pt>
    <dgm:pt modelId="{A2FDCBE5-FE60-4D50-9BA4-6CD699BD1768}" type="pres">
      <dgm:prSet presAssocID="{0F39751C-E356-44F7-817A-BD1D5A3375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67BE9CD7-4701-46AF-B931-58CAFBA84AEF}" type="pres">
      <dgm:prSet presAssocID="{0F39751C-E356-44F7-817A-BD1D5A337503}" presName="spaceRect" presStyleCnt="0"/>
      <dgm:spPr/>
    </dgm:pt>
    <dgm:pt modelId="{A3F3954B-E5A4-4366-A1DF-8C778A95C7EF}" type="pres">
      <dgm:prSet presAssocID="{0F39751C-E356-44F7-817A-BD1D5A33750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A45A15-BEEF-47F9-AE80-3B687DA40CFB}" type="presOf" srcId="{0F39751C-E356-44F7-817A-BD1D5A337503}" destId="{A3F3954B-E5A4-4366-A1DF-8C778A95C7EF}" srcOrd="0" destOrd="0" presId="urn:microsoft.com/office/officeart/2018/2/layout/IconLabelList"/>
    <dgm:cxn modelId="{A5353B18-E155-43CE-8166-D56EAA7FFDCF}" srcId="{27996603-99F8-4030-BCB4-E2AE410FD21F}" destId="{0F39751C-E356-44F7-817A-BD1D5A337503}" srcOrd="2" destOrd="0" parTransId="{7875D510-2646-4374-9443-D660E6B1FDCE}" sibTransId="{EC2EF13D-C13A-42DD-9981-172AAE96C84A}"/>
    <dgm:cxn modelId="{C34F1759-FE67-487A-BF90-280A8B0F5C64}" srcId="{27996603-99F8-4030-BCB4-E2AE410FD21F}" destId="{F3B3EF13-FB84-4A12-9891-6C3CA55DEFB0}" srcOrd="1" destOrd="0" parTransId="{C681FF36-9A47-434F-95AB-E336155924C2}" sibTransId="{65613200-BA97-48B1-8500-49153DBE15A7}"/>
    <dgm:cxn modelId="{9495A618-13A3-45AA-BD67-FD58F6A368D1}" type="presOf" srcId="{F3B3EF13-FB84-4A12-9891-6C3CA55DEFB0}" destId="{EFF772A6-5FC1-45E9-ADAD-B06E69CF76F6}" srcOrd="0" destOrd="0" presId="urn:microsoft.com/office/officeart/2018/2/layout/IconLabelList"/>
    <dgm:cxn modelId="{143408EC-82F8-4AB2-A209-2517BA7D3DD6}" type="presOf" srcId="{0A331970-A8E9-4861-94C4-F520116CE1DC}" destId="{F0B66A9F-F6B2-473F-9E22-6CAE99054B84}" srcOrd="0" destOrd="0" presId="urn:microsoft.com/office/officeart/2018/2/layout/IconLabelList"/>
    <dgm:cxn modelId="{64B5B848-CE2E-4F7F-97F0-68268202DD77}" srcId="{27996603-99F8-4030-BCB4-E2AE410FD21F}" destId="{0A331970-A8E9-4861-94C4-F520116CE1DC}" srcOrd="0" destOrd="0" parTransId="{FF346539-9D4E-4627-BD4C-29414483A34C}" sibTransId="{79C20485-DE5D-476D-B0B2-D6B704E5F906}"/>
    <dgm:cxn modelId="{9940E90D-16FD-40EC-8F79-CE847A55CA51}" type="presOf" srcId="{27996603-99F8-4030-BCB4-E2AE410FD21F}" destId="{9BDD4357-5026-46A5-A71B-88428A26A22E}" srcOrd="0" destOrd="0" presId="urn:microsoft.com/office/officeart/2018/2/layout/IconLabelList"/>
    <dgm:cxn modelId="{79EEAE47-92F0-48D9-A18D-B7C1F3DC3EA9}" type="presParOf" srcId="{9BDD4357-5026-46A5-A71B-88428A26A22E}" destId="{8E7AD8EC-180F-4DA4-ACEB-68F41720AAA7}" srcOrd="0" destOrd="0" presId="urn:microsoft.com/office/officeart/2018/2/layout/IconLabelList"/>
    <dgm:cxn modelId="{75CE05A2-5B3B-4303-8DBF-2C74E545A757}" type="presParOf" srcId="{8E7AD8EC-180F-4DA4-ACEB-68F41720AAA7}" destId="{D3D77DED-F767-49EC-8FF9-FF5A1029042D}" srcOrd="0" destOrd="0" presId="urn:microsoft.com/office/officeart/2018/2/layout/IconLabelList"/>
    <dgm:cxn modelId="{8194F266-0A56-403C-87C3-45520536CC72}" type="presParOf" srcId="{8E7AD8EC-180F-4DA4-ACEB-68F41720AAA7}" destId="{BE0E4659-F171-4BD8-96FA-C6308C6D16EE}" srcOrd="1" destOrd="0" presId="urn:microsoft.com/office/officeart/2018/2/layout/IconLabelList"/>
    <dgm:cxn modelId="{77205CC8-86C0-4392-AC81-ECB44AA1A68E}" type="presParOf" srcId="{8E7AD8EC-180F-4DA4-ACEB-68F41720AAA7}" destId="{F0B66A9F-F6B2-473F-9E22-6CAE99054B84}" srcOrd="2" destOrd="0" presId="urn:microsoft.com/office/officeart/2018/2/layout/IconLabelList"/>
    <dgm:cxn modelId="{1FF339A1-B26B-4FF4-A277-DFDC601A2B8C}" type="presParOf" srcId="{9BDD4357-5026-46A5-A71B-88428A26A22E}" destId="{7BF1F223-1C03-43DF-A7AE-031C5F1A4C41}" srcOrd="1" destOrd="0" presId="urn:microsoft.com/office/officeart/2018/2/layout/IconLabelList"/>
    <dgm:cxn modelId="{8D978183-EC2A-4F9E-AEF5-430797227BE7}" type="presParOf" srcId="{9BDD4357-5026-46A5-A71B-88428A26A22E}" destId="{B3FC7A8C-329E-424B-BAC4-7D83894A5AD0}" srcOrd="2" destOrd="0" presId="urn:microsoft.com/office/officeart/2018/2/layout/IconLabelList"/>
    <dgm:cxn modelId="{152F6AF6-C2EC-434A-AEF9-8789442DD8FF}" type="presParOf" srcId="{B3FC7A8C-329E-424B-BAC4-7D83894A5AD0}" destId="{D2654C4D-181D-46F5-B46E-9754C6CB39E8}" srcOrd="0" destOrd="0" presId="urn:microsoft.com/office/officeart/2018/2/layout/IconLabelList"/>
    <dgm:cxn modelId="{035A0FC7-9054-4DF1-9F5D-CA961BD1E5AE}" type="presParOf" srcId="{B3FC7A8C-329E-424B-BAC4-7D83894A5AD0}" destId="{D4F33504-3E65-40CA-951D-CD184A90ED69}" srcOrd="1" destOrd="0" presId="urn:microsoft.com/office/officeart/2018/2/layout/IconLabelList"/>
    <dgm:cxn modelId="{9214343D-6A67-4216-ABF9-1E7E78DF5C4A}" type="presParOf" srcId="{B3FC7A8C-329E-424B-BAC4-7D83894A5AD0}" destId="{EFF772A6-5FC1-45E9-ADAD-B06E69CF76F6}" srcOrd="2" destOrd="0" presId="urn:microsoft.com/office/officeart/2018/2/layout/IconLabelList"/>
    <dgm:cxn modelId="{58CC749C-5E29-4B4F-B94F-CC7C5697716B}" type="presParOf" srcId="{9BDD4357-5026-46A5-A71B-88428A26A22E}" destId="{058C6322-F6D1-4BC4-92A9-8736EC56CE27}" srcOrd="3" destOrd="0" presId="urn:microsoft.com/office/officeart/2018/2/layout/IconLabelList"/>
    <dgm:cxn modelId="{D96A0325-D013-4C2C-B6A0-D3F5E6F93BEA}" type="presParOf" srcId="{9BDD4357-5026-46A5-A71B-88428A26A22E}" destId="{21D6BE2C-1E2C-4C13-9B24-7BF79278A644}" srcOrd="4" destOrd="0" presId="urn:microsoft.com/office/officeart/2018/2/layout/IconLabelList"/>
    <dgm:cxn modelId="{73873FEC-93A2-4D90-85B2-8191AEE911DB}" type="presParOf" srcId="{21D6BE2C-1E2C-4C13-9B24-7BF79278A644}" destId="{A2FDCBE5-FE60-4D50-9BA4-6CD699BD1768}" srcOrd="0" destOrd="0" presId="urn:microsoft.com/office/officeart/2018/2/layout/IconLabelList"/>
    <dgm:cxn modelId="{3B2E8120-E0BF-46BA-8049-FE380BA3604B}" type="presParOf" srcId="{21D6BE2C-1E2C-4C13-9B24-7BF79278A644}" destId="{67BE9CD7-4701-46AF-B931-58CAFBA84AEF}" srcOrd="1" destOrd="0" presId="urn:microsoft.com/office/officeart/2018/2/layout/IconLabelList"/>
    <dgm:cxn modelId="{8C78771F-FAFC-4FBC-9041-E516D16E7891}" type="presParOf" srcId="{21D6BE2C-1E2C-4C13-9B24-7BF79278A644}" destId="{A3F3954B-E5A4-4366-A1DF-8C778A95C7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D0906D84-7E8B-4B64-B533-7FE47AA342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51414" cy="435848"/>
          </a:xfrm>
          <a:prstGeom prst="rect">
            <a:avLst/>
          </a:prstGeom>
        </p:spPr>
        <p:txBody>
          <a:bodyPr vert="horz" lIns="87235" tIns="43617" rIns="87235" bIns="43617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67B3237-FBE7-4773-B90D-F775C6BC28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27251" y="0"/>
            <a:ext cx="2851414" cy="435848"/>
          </a:xfrm>
          <a:prstGeom prst="rect">
            <a:avLst/>
          </a:prstGeom>
        </p:spPr>
        <p:txBody>
          <a:bodyPr vert="horz" lIns="87235" tIns="43617" rIns="87235" bIns="43617" rtlCol="0"/>
          <a:lstStyle>
            <a:lvl1pPr algn="r">
              <a:defRPr sz="1100"/>
            </a:lvl1pPr>
          </a:lstStyle>
          <a:p>
            <a:fld id="{9AAEEDDD-B749-4269-B250-614FBA64BDAF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3BC32F2-D240-439C-A2CA-1A062C9AA8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250953"/>
            <a:ext cx="2851414" cy="435847"/>
          </a:xfrm>
          <a:prstGeom prst="rect">
            <a:avLst/>
          </a:prstGeom>
        </p:spPr>
        <p:txBody>
          <a:bodyPr vert="horz" lIns="87235" tIns="43617" rIns="87235" bIns="43617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DD63121-C0A7-46FC-8A59-35B461E85A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27251" y="8250953"/>
            <a:ext cx="2851414" cy="435847"/>
          </a:xfrm>
          <a:prstGeom prst="rect">
            <a:avLst/>
          </a:prstGeom>
        </p:spPr>
        <p:txBody>
          <a:bodyPr vert="horz" lIns="87235" tIns="43617" rIns="87235" bIns="43617" rtlCol="0" anchor="b"/>
          <a:lstStyle>
            <a:lvl1pPr algn="r">
              <a:defRPr sz="1100"/>
            </a:lvl1pPr>
          </a:lstStyle>
          <a:p>
            <a:fld id="{CC402EA3-C748-495F-AAFC-131615719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52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51414" cy="435848"/>
          </a:xfrm>
          <a:prstGeom prst="rect">
            <a:avLst/>
          </a:prstGeom>
        </p:spPr>
        <p:txBody>
          <a:bodyPr vert="horz" lIns="87235" tIns="43617" rIns="87235" bIns="43617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27251" y="0"/>
            <a:ext cx="2851414" cy="435848"/>
          </a:xfrm>
          <a:prstGeom prst="rect">
            <a:avLst/>
          </a:prstGeom>
        </p:spPr>
        <p:txBody>
          <a:bodyPr vert="horz" lIns="87235" tIns="43617" rIns="87235" bIns="43617" rtlCol="0"/>
          <a:lstStyle>
            <a:lvl1pPr algn="r">
              <a:defRPr sz="1100"/>
            </a:lvl1pPr>
          </a:lstStyle>
          <a:p>
            <a:fld id="{B3F7BD5D-2319-44FE-97E7-64652F9F29CB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35088" y="1085850"/>
            <a:ext cx="3910012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35" tIns="43617" rIns="87235" bIns="436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58019" y="4180523"/>
            <a:ext cx="5264150" cy="3420427"/>
          </a:xfrm>
          <a:prstGeom prst="rect">
            <a:avLst/>
          </a:prstGeom>
        </p:spPr>
        <p:txBody>
          <a:bodyPr vert="horz" lIns="87235" tIns="43617" rIns="87235" bIns="43617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250953"/>
            <a:ext cx="2851414" cy="435847"/>
          </a:xfrm>
          <a:prstGeom prst="rect">
            <a:avLst/>
          </a:prstGeom>
        </p:spPr>
        <p:txBody>
          <a:bodyPr vert="horz" lIns="87235" tIns="43617" rIns="87235" bIns="43617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27251" y="8250953"/>
            <a:ext cx="2851414" cy="435847"/>
          </a:xfrm>
          <a:prstGeom prst="rect">
            <a:avLst/>
          </a:prstGeom>
        </p:spPr>
        <p:txBody>
          <a:bodyPr vert="horz" lIns="87235" tIns="43617" rIns="87235" bIns="43617" rtlCol="0" anchor="b"/>
          <a:lstStyle>
            <a:lvl1pPr algn="r">
              <a:defRPr sz="1100"/>
            </a:lvl1pPr>
          </a:lstStyle>
          <a:p>
            <a:fld id="{C97C32BB-39D1-4BCC-94B3-A490E0A0C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67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0A550C-D3D5-E4C9-8738-CF6F89466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81F878D-0C94-1E32-DEE4-713D5BF6F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CBB80B51-FA2E-9270-A197-4D9014A96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F48F087-2883-76A5-207B-6877E1231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C32BB-39D1-4BCC-94B3-A490E0A0CF9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376" y="0"/>
            <a:ext cx="6441224" cy="12528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600"/>
            </a:lvl1pPr>
          </a:lstStyle>
          <a:p>
            <a:r>
              <a:rPr lang="pt-BR"/>
              <a:t>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4375" y="1643175"/>
            <a:ext cx="8520850" cy="54586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000">
                <a:solidFill>
                  <a:srgbClr val="086634"/>
                </a:solidFill>
              </a:defRPr>
            </a:lvl1pPr>
          </a:lstStyle>
          <a:p>
            <a:pPr lvl="0"/>
            <a:r>
              <a:rPr lang="pt-BR"/>
              <a:t>Subtítulo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8CF406-3D76-450F-A3A6-07FF00F545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4376" y="2197140"/>
            <a:ext cx="8403838" cy="209405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7F5C8CB-D556-4378-BC29-09ED0C97C7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4375" y="4398817"/>
            <a:ext cx="8403838" cy="1838472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196342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pos="5534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376" y="0"/>
            <a:ext cx="6441224" cy="12528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600"/>
            </a:lvl1pPr>
          </a:lstStyle>
          <a:p>
            <a:r>
              <a:rPr lang="pt-BR"/>
              <a:t>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4375" y="1643175"/>
            <a:ext cx="8520850" cy="54586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000">
                <a:solidFill>
                  <a:srgbClr val="086634"/>
                </a:solidFill>
              </a:defRPr>
            </a:lvl1pPr>
          </a:lstStyle>
          <a:p>
            <a:pPr lvl="0"/>
            <a:r>
              <a:rPr lang="pt-BR"/>
              <a:t>Subtítulo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8CF406-3D76-450F-A3A6-07FF00F545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4376" y="2197140"/>
            <a:ext cx="8403838" cy="209405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7F5C8CB-D556-4378-BC29-09ED0C97C7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4375" y="4398817"/>
            <a:ext cx="8403838" cy="1838472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196342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>
          <p15:clr>
            <a:srgbClr val="FBAE40"/>
          </p15:clr>
        </p15:guide>
        <p15:guide id="2" pos="5534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64376" y="208156"/>
            <a:ext cx="6441224" cy="81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leo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64375" y="1572863"/>
            <a:ext cx="8403839" cy="5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600"/>
              <a:buNone/>
              <a:defRPr sz="2600">
                <a:solidFill>
                  <a:srgbClr val="00663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822223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264376" y="2197140"/>
            <a:ext cx="8403838" cy="360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2000"/>
              <a:buNone/>
              <a:defRPr sz="2000" b="0">
                <a:solidFill>
                  <a:srgbClr val="6E6E6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68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30ACE-A7C0-4E37-A409-5C23BA1DEEF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4746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376" y="0"/>
            <a:ext cx="6441224" cy="12528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600"/>
            </a:lvl1pPr>
          </a:lstStyle>
          <a:p>
            <a:r>
              <a:rPr lang="pt-BR"/>
              <a:t>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4375" y="1643175"/>
            <a:ext cx="8520850" cy="54586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r>
              <a:rPr lang="pt-BR"/>
              <a:t>Subtítulo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8CF406-3D76-450F-A3A6-07FF00F545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4376" y="2197140"/>
            <a:ext cx="8403838" cy="209405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7F5C8CB-D556-4378-BC29-09ED0C97C7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4375" y="4398817"/>
            <a:ext cx="8403838" cy="1838472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2737346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5534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4D5EE69-B308-405D-A1DB-04CB9057E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13" y="3534535"/>
            <a:ext cx="3921896" cy="10507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104320-C0D9-40E3-9A3C-62023DF2BA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1" y="-3174"/>
            <a:ext cx="9144002" cy="2917829"/>
          </a:xfrm>
          <a:prstGeom prst="rect">
            <a:avLst/>
          </a:prstGeom>
          <a:solidFill>
            <a:srgbClr val="00653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pt-BR" sz="2800">
              <a:solidFill>
                <a:schemeClr val="bg1"/>
              </a:solidFill>
              <a:latin typeface="Bahnschrift Light SemiCondensed" panose="020B0502040204020203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8F46881-1FA1-4DE9-B46C-1E90FC77DA6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08" y="449506"/>
            <a:ext cx="9144000" cy="34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o" panose="00000500000000000000" pitchFamily="2" charset="0"/>
              </a:rPr>
              <a:t>Thank you for your attention!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Special thanks to the organizers for the kind invitation!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pt-BR" sz="2000" b="0" i="0" u="none" strike="noStrike" kern="1200" cap="none" spc="0" normalizeH="0" baseline="0" noProof="0">
              <a:ln>
                <a:noFill/>
              </a:ln>
              <a:solidFill>
                <a:srgbClr val="006838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337E608-5ED0-457A-B42A-30CF17AA9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9" y="5663383"/>
            <a:ext cx="755130" cy="6959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351B70F5-0200-428C-A616-877C9ED109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0" y="4969917"/>
            <a:ext cx="755128" cy="69590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66C0D8A1-C510-4834-8780-F755748B57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04" y="4971263"/>
            <a:ext cx="755128" cy="69590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EC3FD82F-02EC-4A7D-A411-5DC88D4469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2" y="5644689"/>
            <a:ext cx="755128" cy="69590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2E0CED98-DEB8-4D8A-86CB-82D0ADA9C9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4" y="5644689"/>
            <a:ext cx="755128" cy="69590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8793981D-3D57-48F9-8A60-76CC688822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4" y="4964828"/>
            <a:ext cx="755128" cy="69590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1F50C64-BAD8-4F7C-B2AF-10700FE31EC5}"/>
              </a:ext>
            </a:extLst>
          </p:cNvPr>
          <p:cNvSpPr txBox="1"/>
          <p:nvPr userDrawn="1"/>
        </p:nvSpPr>
        <p:spPr>
          <a:xfrm>
            <a:off x="1270359" y="5152885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ABSOLAR_Brasil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2D19610-75FA-4192-A98F-847D400C5B0F}"/>
              </a:ext>
            </a:extLst>
          </p:cNvPr>
          <p:cNvSpPr txBox="1"/>
          <p:nvPr userDrawn="1"/>
        </p:nvSpPr>
        <p:spPr>
          <a:xfrm>
            <a:off x="4008256" y="5167381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ABSOLARBrasil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3FC49BB7-92F0-49C8-AC4A-6E703E5797DB}"/>
              </a:ext>
            </a:extLst>
          </p:cNvPr>
          <p:cNvSpPr txBox="1"/>
          <p:nvPr userDrawn="1"/>
        </p:nvSpPr>
        <p:spPr>
          <a:xfrm>
            <a:off x="4008256" y="5843077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ABSOLAR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62A795BB-2AD7-45D5-B078-5BB210FFC529}"/>
              </a:ext>
            </a:extLst>
          </p:cNvPr>
          <p:cNvSpPr txBox="1"/>
          <p:nvPr userDrawn="1"/>
        </p:nvSpPr>
        <p:spPr>
          <a:xfrm>
            <a:off x="6735666" y="5172457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Fala, ABSOLAR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CD0F2319-C2C4-4613-B402-51A0C9D437B3}"/>
              </a:ext>
            </a:extLst>
          </p:cNvPr>
          <p:cNvSpPr txBox="1"/>
          <p:nvPr userDrawn="1"/>
        </p:nvSpPr>
        <p:spPr>
          <a:xfrm>
            <a:off x="6759438" y="584067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www.absolar.org.br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7D1EC754-BBBF-49E7-B038-160E93A10901}"/>
              </a:ext>
            </a:extLst>
          </p:cNvPr>
          <p:cNvSpPr txBox="1"/>
          <p:nvPr userDrawn="1"/>
        </p:nvSpPr>
        <p:spPr>
          <a:xfrm>
            <a:off x="1270359" y="5840676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absolaroficial</a:t>
            </a:r>
          </a:p>
        </p:txBody>
      </p:sp>
    </p:spTree>
    <p:extLst>
      <p:ext uri="{BB962C8B-B14F-4D97-AF65-F5344CB8AC3E}">
        <p14:creationId xmlns:p14="http://schemas.microsoft.com/office/powerpoint/2010/main" val="11494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64376" y="208156"/>
            <a:ext cx="6441224" cy="81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leo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64375" y="1572863"/>
            <a:ext cx="8403839" cy="5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600"/>
              <a:buNone/>
              <a:defRPr sz="2600">
                <a:solidFill>
                  <a:srgbClr val="00663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822223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264376" y="2197140"/>
            <a:ext cx="8403838" cy="360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2000"/>
              <a:buNone/>
              <a:defRPr sz="2000" b="0">
                <a:solidFill>
                  <a:srgbClr val="6E6E6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6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30ACE-A7C0-4E37-A409-5C23BA1DEEF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4746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376" y="0"/>
            <a:ext cx="6441224" cy="12528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600"/>
            </a:lvl1pPr>
          </a:lstStyle>
          <a:p>
            <a:r>
              <a:rPr lang="pt-BR"/>
              <a:t>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4375" y="1643175"/>
            <a:ext cx="8520850" cy="54586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r>
              <a:rPr lang="pt-BR"/>
              <a:t>Subtítulo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8CF406-3D76-450F-A3A6-07FF00F545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4376" y="2197140"/>
            <a:ext cx="8403838" cy="2094059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7F5C8CB-D556-4378-BC29-09ED0C97C7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4375" y="4398817"/>
            <a:ext cx="8403838" cy="1838472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2737346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pos="5534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7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2_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64376" y="208156"/>
            <a:ext cx="6441224" cy="81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leo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64375" y="1572863"/>
            <a:ext cx="8403839" cy="5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600"/>
              <a:buNone/>
              <a:defRPr sz="2600">
                <a:solidFill>
                  <a:srgbClr val="00663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822223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264376" y="2197140"/>
            <a:ext cx="8403838" cy="360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2000"/>
              <a:buNone/>
              <a:defRPr sz="2000" b="0">
                <a:solidFill>
                  <a:srgbClr val="6E6E6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13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30ACE-A7C0-4E37-A409-5C23BA1DEEF7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1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5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2F28327-2100-4729-A4C1-6EB43AEB4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FE8F9A6-720D-4D3A-A378-9FAF50F6A9E7}"/>
              </a:ext>
            </a:extLst>
          </p:cNvPr>
          <p:cNvSpPr/>
          <p:nvPr userDrawn="1"/>
        </p:nvSpPr>
        <p:spPr>
          <a:xfrm>
            <a:off x="667061" y="4808597"/>
            <a:ext cx="4077739" cy="587330"/>
          </a:xfrm>
          <a:prstGeom prst="rect">
            <a:avLst/>
          </a:prstGeom>
          <a:solidFill>
            <a:srgbClr val="FFFFFF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xmlns="" id="{FCDCF7C7-DCAF-41B8-8DD1-1809F5EE6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381" y="1541273"/>
            <a:ext cx="4831687" cy="15710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FontTx/>
              <a:buNone/>
              <a:defRPr sz="5400">
                <a:solidFill>
                  <a:srgbClr val="FFC000"/>
                </a:solidFill>
                <a:latin typeface="Aleo" panose="00000500000000000000" pitchFamily="2" charset="0"/>
              </a:defRPr>
            </a:lvl1pPr>
          </a:lstStyle>
          <a:p>
            <a:pPr lvl="0"/>
            <a:r>
              <a:rPr lang="pt-BR"/>
              <a:t>Título destaque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xmlns="" id="{D69A1CF7-FDD0-4D30-94DC-FA7B3E27D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381" y="3068651"/>
            <a:ext cx="4831687" cy="1304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FontTx/>
              <a:buNone/>
              <a:defRPr sz="300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/>
              <a:t>título menor</a:t>
            </a:r>
          </a:p>
          <a:p>
            <a:pPr lvl="0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5B29E2C8-07F0-4BF5-BD63-8E0E89BEA6D4}"/>
              </a:ext>
            </a:extLst>
          </p:cNvPr>
          <p:cNvSpPr/>
          <p:nvPr userDrawn="1"/>
        </p:nvSpPr>
        <p:spPr>
          <a:xfrm>
            <a:off x="514404" y="4474982"/>
            <a:ext cx="989014" cy="1260475"/>
          </a:xfrm>
          <a:prstGeom prst="rect">
            <a:avLst/>
          </a:prstGeom>
          <a:solidFill>
            <a:srgbClr val="006634"/>
          </a:solidFill>
          <a:ln>
            <a:noFill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86634"/>
              </a:solidFill>
            </a:endParaRP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DAC11CEC-B6D9-461E-ACC7-018D551B53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073" y="4888989"/>
            <a:ext cx="2533673" cy="23840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4pPr marL="1371600" indent="0" algn="l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pt-BR"/>
              <a:t>Nome</a:t>
            </a:r>
          </a:p>
        </p:txBody>
      </p:sp>
      <p:sp>
        <p:nvSpPr>
          <p:cNvPr id="30" name="Espaço Reservado para Texto 28">
            <a:extLst>
              <a:ext uri="{FF2B5EF4-FFF2-40B4-BE49-F238E27FC236}">
                <a16:creationId xmlns:a16="http://schemas.microsoft.com/office/drawing/2014/main" xmlns="" id="{A2D7E1FA-5E3A-42D4-8C6C-20CC714954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6072" y="5133146"/>
            <a:ext cx="2533673" cy="238403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4pPr marL="1371600" indent="0" algn="l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pt-BR"/>
              <a:t>Cargo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97B6FBAD-254E-4AD7-B698-F17E290787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5849" y="5374806"/>
            <a:ext cx="4659313" cy="6731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/>
              <a:t>Evento </a:t>
            </a:r>
            <a:r>
              <a:rPr lang="pt-BR" err="1"/>
              <a:t>nonon</a:t>
            </a:r>
            <a:r>
              <a:rPr lang="pt-BR"/>
              <a:t> </a:t>
            </a:r>
            <a:r>
              <a:rPr lang="pt-BR" err="1"/>
              <a:t>onononnononononon</a:t>
            </a:r>
            <a:endParaRPr lang="pt-BR"/>
          </a:p>
        </p:txBody>
      </p:sp>
      <p:sp>
        <p:nvSpPr>
          <p:cNvPr id="33" name="Espaço Reservado para Texto 31">
            <a:extLst>
              <a:ext uri="{FF2B5EF4-FFF2-40B4-BE49-F238E27FC236}">
                <a16:creationId xmlns:a16="http://schemas.microsoft.com/office/drawing/2014/main" xmlns="" id="{061A0F92-EC19-4120-A468-FB9F735FC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1449" y="6127472"/>
            <a:ext cx="4659313" cy="6731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/>
              <a:t>Município (UF)  |  </a:t>
            </a:r>
            <a:r>
              <a:rPr lang="pt-BR" err="1"/>
              <a:t>dd</a:t>
            </a:r>
            <a:r>
              <a:rPr lang="pt-BR"/>
              <a:t>/mm/</a:t>
            </a:r>
            <a:r>
              <a:rPr lang="pt-BR" err="1"/>
              <a:t>aaaa</a:t>
            </a:r>
            <a:endParaRPr lang="pt-BR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xmlns="" id="{CB1657D4-79F7-4D9B-A66E-5DA5F3D614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403" y="4480002"/>
            <a:ext cx="989012" cy="12604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50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2818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pos="5397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1BC8CA7-BE6A-4195-9721-1A32DDE3FD5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4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0987"/>
            <a:ext cx="6121555" cy="906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22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F862062-77AF-44F5-ABF1-43628E2361A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9D57370-5340-4A5E-A2AF-E9DFE46D009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" y="6311586"/>
            <a:ext cx="2321778" cy="5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701" r:id="rId3"/>
    <p:sldLayoutId id="2147483662" r:id="rId4"/>
    <p:sldLayoutId id="2147483665" r:id="rId5"/>
    <p:sldLayoutId id="2147483693" r:id="rId6"/>
    <p:sldLayoutId id="2147483700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Aleo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0066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1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1BC8CA7-BE6A-4195-9721-1A32DDE3F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4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0987"/>
            <a:ext cx="6121555" cy="906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22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F862062-77AF-44F5-ABF1-43628E2361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61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Aleo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0066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9CD9A03-E5CD-4B66-9DAD-88FA3494D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381" y="1541273"/>
            <a:ext cx="4712629" cy="1571043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Aleo"/>
              </a:rPr>
              <a:t>Importância do PL 624 para a sociedade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CE2D710D-9209-4648-B016-CED822D1D2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1449" y="6228114"/>
            <a:ext cx="4659313" cy="673194"/>
          </a:xfrm>
        </p:spPr>
        <p:txBody>
          <a:bodyPr lIns="91440" tIns="45720" rIns="91440" bIns="45720" anchor="t"/>
          <a:lstStyle/>
          <a:p>
            <a:r>
              <a:rPr lang="pt-BR">
                <a:latin typeface="Trebuchet MS"/>
              </a:rPr>
              <a:t>Brasília (DF) | 19/06/2024</a:t>
            </a:r>
            <a:endParaRPr lang="pt-BR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xmlns="" id="{CB717178-B416-442E-904D-BB5D498FCD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208" r="5208"/>
          <a:stretch/>
        </p:blipFill>
        <p:spPr>
          <a:xfrm>
            <a:off x="514403" y="4480002"/>
            <a:ext cx="989012" cy="1260475"/>
          </a:xfr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2ED788E3-9E6E-4B54-A6E9-D153303D9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ctr"/>
          <a:lstStyle/>
          <a:p>
            <a:r>
              <a:rPr lang="pt-BR">
                <a:latin typeface="Trebuchet MS"/>
              </a:rPr>
              <a:t>Barbara Rubim</a:t>
            </a:r>
            <a:endParaRPr lang="pt-BR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31D95264-124C-44F7-9069-8F57D1E5E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6072" y="5133146"/>
            <a:ext cx="2921861" cy="238403"/>
          </a:xfrm>
        </p:spPr>
        <p:txBody>
          <a:bodyPr lIns="91440" tIns="45720" rIns="91440" bIns="45720" anchor="ctr"/>
          <a:lstStyle/>
          <a:p>
            <a:r>
              <a:rPr lang="pt-BR">
                <a:latin typeface="Trebuchet MS"/>
              </a:rPr>
              <a:t>Vice-Presidente de Geração Distribuída</a:t>
            </a:r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19C148A1-2290-3982-18AB-F82115755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61187" y="5504202"/>
            <a:ext cx="5808353" cy="816967"/>
          </a:xfrm>
        </p:spPr>
        <p:txBody>
          <a:bodyPr lIns="91440" tIns="45720" rIns="91440" bIns="45720" anchor="t"/>
          <a:lstStyle/>
          <a:p>
            <a:r>
              <a:rPr lang="pt-BR"/>
              <a:t>Audiência Pública na Comissão Minas e Energia do Senado Federal</a:t>
            </a:r>
          </a:p>
        </p:txBody>
      </p:sp>
    </p:spTree>
    <p:extLst>
      <p:ext uri="{BB962C8B-B14F-4D97-AF65-F5344CB8AC3E}">
        <p14:creationId xmlns:p14="http://schemas.microsoft.com/office/powerpoint/2010/main" val="295180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681ACD9D-B67B-8735-4C3B-05924E9E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peso social da energia elétrica no Brasil</a:t>
            </a:r>
          </a:p>
        </p:txBody>
      </p:sp>
      <p:sp>
        <p:nvSpPr>
          <p:cNvPr id="26" name="Espaço Reservado para Conteúdo 25">
            <a:extLst>
              <a:ext uri="{FF2B5EF4-FFF2-40B4-BE49-F238E27FC236}">
                <a16:creationId xmlns:a16="http://schemas.microsoft.com/office/drawing/2014/main" xmlns="" id="{A4F2D396-C69B-6447-FF28-DF5F4EE13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75" y="1643175"/>
            <a:ext cx="5165754" cy="545868"/>
          </a:xfrm>
        </p:spPr>
        <p:txBody>
          <a:bodyPr>
            <a:noAutofit/>
          </a:bodyPr>
          <a:lstStyle/>
          <a:p>
            <a:r>
              <a:rPr lang="pt-BR"/>
              <a:t>Pesquisa de Orçamento Familiar - IBGE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4187D8E-5CC6-4EC1-BAD8-4BBE53CC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9A008-112F-4F22-81BC-2B7C606BA0E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Espaço Reservado para Conteúdo 26">
            <a:extLst>
              <a:ext uri="{FF2B5EF4-FFF2-40B4-BE49-F238E27FC236}">
                <a16:creationId xmlns:a16="http://schemas.microsoft.com/office/drawing/2014/main" xmlns="" id="{A790CCB3-3052-5B8A-46EE-889BBFE8CD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4375" y="2189043"/>
            <a:ext cx="4307625" cy="2413418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Energia elétrica é o </a:t>
            </a:r>
            <a:r>
              <a:rPr lang="pt-BR" b="1" dirty="0">
                <a:solidFill>
                  <a:srgbClr val="FF0000"/>
                </a:solidFill>
              </a:rPr>
              <a:t>maior gasto mensal </a:t>
            </a:r>
            <a:r>
              <a:rPr lang="pt-BR" dirty="0">
                <a:solidFill>
                  <a:srgbClr val="FF0000"/>
                </a:solidFill>
              </a:rPr>
              <a:t>do orçamento </a:t>
            </a:r>
            <a:r>
              <a:rPr lang="pt-BR" b="1" dirty="0">
                <a:solidFill>
                  <a:srgbClr val="FF0000"/>
                </a:solidFill>
              </a:rPr>
              <a:t>das famílias brasileiras de baixa renda.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dirty="0"/>
              <a:t>A energia </a:t>
            </a:r>
            <a:r>
              <a:rPr lang="pt-BR" b="1" dirty="0"/>
              <a:t>solar fotovoltaica pode reduzir esta despesa recorrente em mais de 70%, </a:t>
            </a:r>
            <a:r>
              <a:rPr lang="pt-BR" dirty="0"/>
              <a:t>liberando recursos familiares para uso em </a:t>
            </a:r>
            <a:r>
              <a:rPr lang="pt-BR" dirty="0">
                <a:solidFill>
                  <a:srgbClr val="595959"/>
                </a:solidFill>
              </a:rPr>
              <a:t>alimentação</a:t>
            </a:r>
            <a:r>
              <a:rPr lang="pt-BR" dirty="0"/>
              <a:t>, saúde, educação, transporte e qualidade de vida.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EF3B684D-5E72-CD70-4E93-E3B00F2B6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87" y="1332970"/>
            <a:ext cx="3991514" cy="53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D98F2D-201A-B764-BBE0-BD6256F4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Estudo de viabilidade sob a ótica do subsídio evitado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8141736-B049-5400-3AE1-A9F056D6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3</a:t>
            </a:fld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0F2D2898-C146-D693-0A6E-B2243CC81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84967"/>
              </p:ext>
            </p:extLst>
          </p:nvPr>
        </p:nvGraphicFramePr>
        <p:xfrm>
          <a:off x="272034" y="2263479"/>
          <a:ext cx="7683246" cy="301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9830">
                  <a:extLst>
                    <a:ext uri="{9D8B030D-6E8A-4147-A177-3AD203B41FA5}">
                      <a16:colId xmlns:a16="http://schemas.microsoft.com/office/drawing/2014/main" xmlns="" val="2881595662"/>
                    </a:ext>
                  </a:extLst>
                </a:gridCol>
                <a:gridCol w="1776420">
                  <a:extLst>
                    <a:ext uri="{9D8B030D-6E8A-4147-A177-3AD203B41FA5}">
                      <a16:colId xmlns:a16="http://schemas.microsoft.com/office/drawing/2014/main" xmlns="" val="1115365218"/>
                    </a:ext>
                  </a:extLst>
                </a:gridCol>
                <a:gridCol w="2018659">
                  <a:extLst>
                    <a:ext uri="{9D8B030D-6E8A-4147-A177-3AD203B41FA5}">
                      <a16:colId xmlns:a16="http://schemas.microsoft.com/office/drawing/2014/main" xmlns="" val="3659981350"/>
                    </a:ext>
                  </a:extLst>
                </a:gridCol>
                <a:gridCol w="1828337">
                  <a:extLst>
                    <a:ext uri="{9D8B030D-6E8A-4147-A177-3AD203B41FA5}">
                      <a16:colId xmlns:a16="http://schemas.microsoft.com/office/drawing/2014/main" xmlns="" val="2486781533"/>
                    </a:ext>
                  </a:extLst>
                </a:gridCol>
              </a:tblGrid>
              <a:tr h="141348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Faixa de consumo (kWh)</a:t>
                      </a:r>
                    </a:p>
                  </a:txBody>
                  <a:tcPr marL="7144" marR="7144" marT="714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Investimento do sistema solar</a:t>
                      </a:r>
                    </a:p>
                  </a:txBody>
                  <a:tcPr marL="7144" marR="7144" marT="714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3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Valor do Subsídio evitado</a:t>
                      </a:r>
                    </a:p>
                    <a:p>
                      <a:pPr lvl="0" algn="ctr">
                        <a:buNone/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(média ano)</a:t>
                      </a:r>
                    </a:p>
                  </a:txBody>
                  <a:tcPr marL="7144" marR="7144" marT="714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1">
                      <a:solidFill>
                        <a:srgbClr val="FFFFFF"/>
                      </a:solidFill>
                    </a:lnR>
                    <a:lnT w="20791">
                      <a:solidFill>
                        <a:srgbClr val="FFFFFF"/>
                      </a:solidFill>
                    </a:lnT>
                    <a:lnB w="20791">
                      <a:solidFill>
                        <a:srgbClr val="FFFFFF"/>
                      </a:solidFill>
                    </a:lnB>
                    <a:solidFill>
                      <a:srgbClr val="00663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Payback</a:t>
                      </a:r>
                    </a:p>
                  </a:txBody>
                  <a:tcPr marL="7144" marR="7144" marT="7144" anchor="ctr">
                    <a:lnL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2">
                      <a:solidFill>
                        <a:srgbClr val="FFFFFF"/>
                      </a:solidFill>
                    </a:lnR>
                    <a:lnT w="20792">
                      <a:solidFill>
                        <a:srgbClr val="FFFFFF"/>
                      </a:solidFill>
                    </a:lnT>
                    <a:lnB w="20792">
                      <a:solidFill>
                        <a:srgbClr val="FFFFFF"/>
                      </a:solidFill>
                    </a:lnB>
                    <a:solidFill>
                      <a:srgbClr val="006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7949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Entre 100kWh e 220kWh</a:t>
                      </a:r>
                    </a:p>
                  </a:txBody>
                  <a:tcPr marL="53997" marR="53997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R$ 5.700,00</a:t>
                      </a:r>
                    </a:p>
                  </a:txBody>
                  <a:tcPr marL="53997" marR="53997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R$ 747,00</a:t>
                      </a:r>
                    </a:p>
                  </a:txBody>
                  <a:tcPr marL="53996" marR="53996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1">
                      <a:solidFill>
                        <a:srgbClr val="FFFFFF"/>
                      </a:solidFill>
                    </a:lnR>
                    <a:lnT w="20791">
                      <a:solidFill>
                        <a:srgbClr val="FFFFFF"/>
                      </a:solidFill>
                    </a:lnT>
                    <a:lnB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6,5 anos</a:t>
                      </a:r>
                    </a:p>
                  </a:txBody>
                  <a:tcPr marL="53996" marR="53996" marT="26994" marB="26994" anchor="ctr">
                    <a:lnL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2">
                      <a:solidFill>
                        <a:srgbClr val="FFFFFF"/>
                      </a:solidFill>
                    </a:lnR>
                    <a:lnT w="20792">
                      <a:solidFill>
                        <a:srgbClr val="FFFFFF"/>
                      </a:solidFill>
                    </a:lnT>
                    <a:lnB w="2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630135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Entre 30kWh e 100kWh</a:t>
                      </a:r>
                    </a:p>
                  </a:txBody>
                  <a:tcPr marL="53997" marR="53997" marT="26994" marB="26994" anchor="ctr">
                    <a:lnL w="2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R$ 2.200,00</a:t>
                      </a:r>
                    </a:p>
                  </a:txBody>
                  <a:tcPr marL="53997" marR="53997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R$ 651,00</a:t>
                      </a:r>
                    </a:p>
                  </a:txBody>
                  <a:tcPr marL="53996" marR="53996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1">
                      <a:solidFill>
                        <a:srgbClr val="FFFFFF"/>
                      </a:solidFill>
                    </a:lnR>
                    <a:lnT w="20791">
                      <a:solidFill>
                        <a:srgbClr val="FFFFFF"/>
                      </a:solidFill>
                    </a:lnT>
                    <a:lnB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3,9 anos</a:t>
                      </a:r>
                    </a:p>
                  </a:txBody>
                  <a:tcPr marL="53996" marR="53996" marT="26994" marB="26994" anchor="ctr">
                    <a:lnL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2">
                      <a:solidFill>
                        <a:srgbClr val="FFFFFF"/>
                      </a:solidFill>
                    </a:lnR>
                    <a:lnT w="20792">
                      <a:solidFill>
                        <a:srgbClr val="FFFFFF"/>
                      </a:solidFill>
                    </a:lnT>
                    <a:lnB w="2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2434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Até 30kWh</a:t>
                      </a:r>
                    </a:p>
                  </a:txBody>
                  <a:tcPr marL="53997" marR="53997" marT="26994" marB="26994" anchor="ctr">
                    <a:lnL w="2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R$ 1.800,00</a:t>
                      </a:r>
                    </a:p>
                  </a:txBody>
                  <a:tcPr marL="53997" marR="53997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R$ 269,00</a:t>
                      </a:r>
                    </a:p>
                  </a:txBody>
                  <a:tcPr marL="53996" marR="53996" marT="26994" marB="26994" anchor="ctr">
                    <a:lnL w="207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91">
                      <a:solidFill>
                        <a:srgbClr val="FFFFFF"/>
                      </a:solidFill>
                    </a:lnT>
                    <a:lnB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buNone/>
                      </a:pPr>
                      <a:r>
                        <a:rPr lang="pt-BR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5,8 anos</a:t>
                      </a:r>
                    </a:p>
                  </a:txBody>
                  <a:tcPr marL="53996" marR="53996" marT="26994" marB="26994" anchor="ctr">
                    <a:lnL w="207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92">
                      <a:solidFill>
                        <a:srgbClr val="FFFFFF"/>
                      </a:solidFill>
                    </a:lnR>
                    <a:lnT w="20792">
                      <a:solidFill>
                        <a:srgbClr val="FFFFFF"/>
                      </a:solidFill>
                    </a:lnT>
                    <a:lnB w="2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111985"/>
                  </a:ext>
                </a:extLst>
              </a:tr>
            </a:tbl>
          </a:graphicData>
        </a:graphic>
      </p:graphicFrame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7152D697-BF57-DCAD-5CF1-6E2EB972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34" y="1894147"/>
            <a:ext cx="4714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pt-BR" altLang="pt-BR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  <a:ea typeface="MS PGothic"/>
              </a:rPr>
              <a:t>Light - RJ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2D0DF82-1D9C-5C91-1B04-06DB22AF57AE}"/>
              </a:ext>
            </a:extLst>
          </p:cNvPr>
          <p:cNvSpPr txBox="1"/>
          <p:nvPr/>
        </p:nvSpPr>
        <p:spPr>
          <a:xfrm>
            <a:off x="272034" y="5380478"/>
            <a:ext cx="59782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 valor do CAPEX considera o ganho de escala da contratação de grande volume de sistemas. </a:t>
            </a:r>
          </a:p>
          <a:p>
            <a:r>
              <a:rPr lang="pt-BR" sz="10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Ademais, pode haver treinamento à população beneficiada para que auxiliem na instalação dos sistemas e realizem a operação e manutenção das usinas.</a:t>
            </a:r>
          </a:p>
        </p:txBody>
      </p:sp>
    </p:spTree>
    <p:extLst>
      <p:ext uri="{BB962C8B-B14F-4D97-AF65-F5344CB8AC3E}">
        <p14:creationId xmlns:p14="http://schemas.microsoft.com/office/powerpoint/2010/main" val="325210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D98F2D-201A-B764-BBE0-BD6256F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5" y="170987"/>
            <a:ext cx="6385214" cy="906965"/>
          </a:xfrm>
        </p:spPr>
        <p:txBody>
          <a:bodyPr>
            <a:noAutofit/>
          </a:bodyPr>
          <a:lstStyle/>
          <a:p>
            <a:r>
              <a:rPr lang="pt-BR" sz="3000" dirty="0"/>
              <a:t>A economia aos cofres públicos seria da ordem de </a:t>
            </a:r>
            <a:r>
              <a:rPr lang="pt-BR" sz="3000" b="1" dirty="0"/>
              <a:t>R$9,2 bi </a:t>
            </a:r>
            <a:r>
              <a:rPr lang="pt-BR" sz="3000" dirty="0"/>
              <a:t>em 10 anos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8141736-B049-5400-3AE1-A9F056D6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724943F-482F-21B0-96D5-2FC57A3187D1}"/>
              </a:ext>
            </a:extLst>
          </p:cNvPr>
          <p:cNvSpPr txBox="1"/>
          <p:nvPr/>
        </p:nvSpPr>
        <p:spPr>
          <a:xfrm>
            <a:off x="4343345" y="6097327"/>
            <a:ext cx="3748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Projeção pelo reajuste médio das Distribuidoras de 6% a.a.</a:t>
            </a:r>
          </a:p>
        </p:txBody>
      </p:sp>
      <p:sp>
        <p:nvSpPr>
          <p:cNvPr id="9" name="Espaço Reservado para Conteúdo 25">
            <a:extLst>
              <a:ext uri="{FF2B5EF4-FFF2-40B4-BE49-F238E27FC236}">
                <a16:creationId xmlns:a16="http://schemas.microsoft.com/office/drawing/2014/main" xmlns="" id="{8C760DCF-5FE0-179C-A9D4-5B276CC81E00}"/>
              </a:ext>
            </a:extLst>
          </p:cNvPr>
          <p:cNvSpPr txBox="1">
            <a:spLocks/>
          </p:cNvSpPr>
          <p:nvPr/>
        </p:nvSpPr>
        <p:spPr>
          <a:xfrm>
            <a:off x="255231" y="1459608"/>
            <a:ext cx="8718830" cy="545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dirty="0"/>
              <a:t>Considerando 1 milhão de unidades consumidoras de baixa renda entre 30 e 100kWh , haveria uma </a:t>
            </a:r>
            <a:r>
              <a:rPr lang="pt-BR" sz="1600" dirty="0"/>
              <a:t>economia aos cofres públicos na ordem de R$ 9,2 bi em 10 anos.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0BADFFF-B5FE-31A1-4215-893AEEDDE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535026"/>
              </p:ext>
            </p:extLst>
          </p:nvPr>
        </p:nvGraphicFramePr>
        <p:xfrm>
          <a:off x="1453896" y="2147108"/>
          <a:ext cx="6108192" cy="389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63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B367112-5176-D922-572F-FF15F15F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30ACE-A7C0-4E37-A409-5C23BA1DEEF7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CBFA3E-CCF4-F468-FA86-B248A96E12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420" y="171450"/>
            <a:ext cx="6538913" cy="906463"/>
          </a:xfrm>
        </p:spPr>
        <p:txBody>
          <a:bodyPr>
            <a:normAutofit/>
          </a:bodyPr>
          <a:lstStyle/>
          <a:p>
            <a:r>
              <a:rPr lang="pt-BR" sz="3600"/>
              <a:t>Inversão de Fluxo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B7A27C2-4E55-A880-EEF6-108AAADB46BB}"/>
              </a:ext>
            </a:extLst>
          </p:cNvPr>
          <p:cNvSpPr txBox="1">
            <a:spLocks/>
          </p:cNvSpPr>
          <p:nvPr/>
        </p:nvSpPr>
        <p:spPr>
          <a:xfrm>
            <a:off x="314155" y="5133533"/>
            <a:ext cx="8666955" cy="1146497"/>
          </a:xfrm>
          <a:prstGeom prst="rect">
            <a:avLst/>
          </a:prstGeom>
          <a:ln>
            <a:solidFill>
              <a:srgbClr val="0066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Para avaliação da inversão de fluxo, 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distribuidora realiza o estudo de fluxo de potência </a:t>
            </a: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para verificar o comportamento das grandezas elétricas, que resumidamente são: Tensão (magnitude e ângulo), Potência ativa e Potência reativa.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4ADBE78-A29F-FD82-7306-18FC78887327}"/>
              </a:ext>
            </a:extLst>
          </p:cNvPr>
          <p:cNvSpPr/>
          <p:nvPr/>
        </p:nvSpPr>
        <p:spPr>
          <a:xfrm>
            <a:off x="168813" y="4558221"/>
            <a:ext cx="8685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Fluxo de Potência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6C734628-526D-C07A-BEF8-7DC61872FA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28650" y="1453861"/>
            <a:ext cx="7974450" cy="2698797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0D07A0EB-B5CA-6822-D499-336218980D93}"/>
              </a:ext>
            </a:extLst>
          </p:cNvPr>
          <p:cNvSpPr/>
          <p:nvPr/>
        </p:nvSpPr>
        <p:spPr>
          <a:xfrm rot="10800000">
            <a:off x="1403697" y="4134782"/>
            <a:ext cx="6336606" cy="312420"/>
          </a:xfrm>
          <a:prstGeom prst="rightArrow">
            <a:avLst/>
          </a:prstGeom>
          <a:solidFill>
            <a:srgbClr val="FBBB33"/>
          </a:solidFill>
          <a:ln>
            <a:solidFill>
              <a:srgbClr val="FBBB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C29F23-ACF3-6163-EC49-1C285BDA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584DAFC-F55D-2209-3973-C895328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0350" y="6396622"/>
            <a:ext cx="2057400" cy="365125"/>
          </a:xfrm>
        </p:spPr>
        <p:txBody>
          <a:bodyPr/>
          <a:lstStyle/>
          <a:p>
            <a:fld id="{8079A008-112F-4F22-81BC-2B7C606BA0EF}" type="slidenum">
              <a:rPr lang="pt-BR" smtClean="0"/>
              <a:t>6</a:t>
            </a:fld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xmlns="" id="{F98F218D-BE18-45ED-2748-53FEBA09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Os “estudos” apresentados</a:t>
            </a:r>
            <a:endParaRPr lang="pt-BR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37B8F3E9-01A0-B3B8-95F7-DC132760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770" y="1637800"/>
            <a:ext cx="4786062" cy="12343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00050" indent="-285750" defTabSz="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1400" b="0">
                <a:solidFill>
                  <a:srgbClr val="595959"/>
                </a:solidFill>
                <a:latin typeface="Trebuchet MS"/>
              </a:rPr>
              <a:t>A situação atingiu patamar tão crítico </a:t>
            </a:r>
            <a:r>
              <a:rPr lang="pt-BR" sz="1400">
                <a:solidFill>
                  <a:srgbClr val="C00000"/>
                </a:solidFill>
                <a:latin typeface="Trebuchet MS"/>
              </a:rPr>
              <a:t>que projetos de 1 kW junto à carga têm sido reprovados sob a mesma alegação</a:t>
            </a:r>
            <a:r>
              <a:rPr lang="pt-BR" sz="1400" b="0">
                <a:solidFill>
                  <a:srgbClr val="595959"/>
                </a:solidFill>
                <a:latin typeface="Trebuchet MS"/>
              </a:rPr>
              <a:t>. </a:t>
            </a:r>
            <a:endParaRPr lang="pt-BR" sz="1400" b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400050" indent="-285750" defTabSz="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1400" b="0">
                <a:solidFill>
                  <a:srgbClr val="595959"/>
                </a:solidFill>
                <a:latin typeface="Trebuchet MS"/>
              </a:rPr>
              <a:t>O artigo 73 atual da REN ANEEL 1.000/2021, com todas as suas falhas, </a:t>
            </a:r>
            <a:r>
              <a:rPr lang="pt-BR" sz="1400">
                <a:solidFill>
                  <a:srgbClr val="C00000"/>
                </a:solidFill>
                <a:latin typeface="Trebuchet MS"/>
              </a:rPr>
              <a:t>tampouco é cumprido pelas distribuidoras, </a:t>
            </a:r>
            <a:r>
              <a:rPr lang="pt-BR" sz="1400" b="0">
                <a:solidFill>
                  <a:srgbClr val="595959"/>
                </a:solidFill>
                <a:latin typeface="Trebuchet MS"/>
              </a:rPr>
              <a:t>que precisam urgentemente adequar sua conduta para: </a:t>
            </a:r>
            <a:endParaRPr lang="pt-BR" sz="1400" b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xmlns="" id="{4590B7C8-E06A-1606-048F-AEFEE4156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75"/>
          <a:stretch/>
        </p:blipFill>
        <p:spPr>
          <a:xfrm>
            <a:off x="264377" y="1442110"/>
            <a:ext cx="3648393" cy="4839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aixaDeTexto 4">
            <a:extLst>
              <a:ext uri="{FF2B5EF4-FFF2-40B4-BE49-F238E27FC236}">
                <a16:creationId xmlns:a16="http://schemas.microsoft.com/office/drawing/2014/main" xmlns="" id="{77993756-550C-2862-EF15-F74C829B46D1}"/>
              </a:ext>
            </a:extLst>
          </p:cNvPr>
          <p:cNvGraphicFramePr/>
          <p:nvPr/>
        </p:nvGraphicFramePr>
        <p:xfrm>
          <a:off x="4268141" y="3429000"/>
          <a:ext cx="4611482" cy="226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8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F834DE7-F7D4-5646-E7EE-6D97AD7D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0ACE-A7C0-4E37-A409-5C23BA1DEEF7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7A0A57B5-F96C-77D9-0E59-FC0FEE5D6B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044" y="185827"/>
            <a:ext cx="6637338" cy="906463"/>
          </a:xfrm>
        </p:spPr>
        <p:txBody>
          <a:bodyPr>
            <a:normAutofit fontScale="90000"/>
          </a:bodyPr>
          <a:lstStyle/>
          <a:p>
            <a:r>
              <a:rPr lang="pt-BR"/>
              <a:t>Inversão de fluxo de potência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F3EDEBC2-B59B-D89B-A3BC-B33549B0BE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0719" y="1698798"/>
            <a:ext cx="4740516" cy="4765287"/>
            <a:chOff x="-1" y="1491681"/>
            <a:chExt cx="11182723" cy="10484501"/>
          </a:xfrm>
        </p:grpSpPr>
        <p:sp>
          <p:nvSpPr>
            <p:cNvPr id="6" name="AutoShape 9" descr="Freeform 113">
              <a:extLst>
                <a:ext uri="{FF2B5EF4-FFF2-40B4-BE49-F238E27FC236}">
                  <a16:creationId xmlns:a16="http://schemas.microsoft.com/office/drawing/2014/main" xmlns="" id="{1B3B5DE1-AF06-36F0-961A-24CE4EA7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253" y="5429679"/>
              <a:ext cx="839237" cy="5149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787"/>
                  </a:moveTo>
                  <a:lnTo>
                    <a:pt x="13050" y="2787"/>
                  </a:lnTo>
                  <a:lnTo>
                    <a:pt x="7200" y="6271"/>
                  </a:lnTo>
                  <a:lnTo>
                    <a:pt x="4950" y="3484"/>
                  </a:lnTo>
                  <a:lnTo>
                    <a:pt x="4050" y="0"/>
                  </a:lnTo>
                  <a:lnTo>
                    <a:pt x="0" y="3484"/>
                  </a:lnTo>
                  <a:lnTo>
                    <a:pt x="2250" y="6968"/>
                  </a:lnTo>
                  <a:lnTo>
                    <a:pt x="9450" y="13239"/>
                  </a:lnTo>
                  <a:lnTo>
                    <a:pt x="11700" y="21600"/>
                  </a:lnTo>
                  <a:lnTo>
                    <a:pt x="21600" y="2787"/>
                  </a:lnTo>
                </a:path>
              </a:pathLst>
            </a:custGeom>
            <a:solidFill>
              <a:srgbClr val="ED7D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AutoShape 10" descr="Freeform 114">
              <a:extLst>
                <a:ext uri="{FF2B5EF4-FFF2-40B4-BE49-F238E27FC236}">
                  <a16:creationId xmlns:a16="http://schemas.microsoft.com/office/drawing/2014/main" xmlns="" id="{A2ED691C-8D56-D78E-89E5-A070309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609" y="4931540"/>
              <a:ext cx="1802410" cy="6496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550" y="4985"/>
                  </a:moveTo>
                  <a:lnTo>
                    <a:pt x="6501" y="2215"/>
                  </a:lnTo>
                  <a:lnTo>
                    <a:pt x="2517" y="0"/>
                  </a:lnTo>
                  <a:lnTo>
                    <a:pt x="2517" y="4985"/>
                  </a:lnTo>
                  <a:lnTo>
                    <a:pt x="1678" y="11077"/>
                  </a:lnTo>
                  <a:lnTo>
                    <a:pt x="629" y="10523"/>
                  </a:lnTo>
                  <a:lnTo>
                    <a:pt x="0" y="13292"/>
                  </a:lnTo>
                  <a:lnTo>
                    <a:pt x="839" y="13292"/>
                  </a:lnTo>
                  <a:lnTo>
                    <a:pt x="629" y="16615"/>
                  </a:lnTo>
                  <a:lnTo>
                    <a:pt x="1678" y="18831"/>
                  </a:lnTo>
                  <a:lnTo>
                    <a:pt x="2517" y="18831"/>
                  </a:lnTo>
                  <a:lnTo>
                    <a:pt x="3565" y="16615"/>
                  </a:lnTo>
                  <a:lnTo>
                    <a:pt x="4614" y="16615"/>
                  </a:lnTo>
                  <a:lnTo>
                    <a:pt x="6501" y="11631"/>
                  </a:lnTo>
                  <a:lnTo>
                    <a:pt x="8388" y="16615"/>
                  </a:lnTo>
                  <a:lnTo>
                    <a:pt x="9437" y="16615"/>
                  </a:lnTo>
                  <a:lnTo>
                    <a:pt x="10485" y="18831"/>
                  </a:lnTo>
                  <a:lnTo>
                    <a:pt x="12373" y="16615"/>
                  </a:lnTo>
                  <a:lnTo>
                    <a:pt x="12792" y="18831"/>
                  </a:lnTo>
                  <a:lnTo>
                    <a:pt x="13841" y="21600"/>
                  </a:lnTo>
                  <a:lnTo>
                    <a:pt x="16567" y="18831"/>
                  </a:lnTo>
                  <a:lnTo>
                    <a:pt x="20551" y="18831"/>
                  </a:lnTo>
                  <a:lnTo>
                    <a:pt x="21390" y="11631"/>
                  </a:lnTo>
                  <a:lnTo>
                    <a:pt x="21600" y="3323"/>
                  </a:lnTo>
                  <a:lnTo>
                    <a:pt x="19503" y="4985"/>
                  </a:lnTo>
                  <a:lnTo>
                    <a:pt x="15728" y="8862"/>
                  </a:lnTo>
                  <a:lnTo>
                    <a:pt x="14680" y="11631"/>
                  </a:lnTo>
                  <a:lnTo>
                    <a:pt x="13841" y="11631"/>
                  </a:lnTo>
                  <a:lnTo>
                    <a:pt x="13841" y="8862"/>
                  </a:lnTo>
                  <a:lnTo>
                    <a:pt x="14680" y="2215"/>
                  </a:lnTo>
                  <a:lnTo>
                    <a:pt x="13841" y="2215"/>
                  </a:lnTo>
                  <a:lnTo>
                    <a:pt x="12163" y="4985"/>
                  </a:lnTo>
                  <a:lnTo>
                    <a:pt x="7550" y="4985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AutoShape 11" descr="Freeform 115">
              <a:extLst>
                <a:ext uri="{FF2B5EF4-FFF2-40B4-BE49-F238E27FC236}">
                  <a16:creationId xmlns:a16="http://schemas.microsoft.com/office/drawing/2014/main" xmlns="" id="{7406A3EB-9768-6451-C0CA-FD546E43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902" y="3696287"/>
              <a:ext cx="1189802" cy="1386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848"/>
                  </a:moveTo>
                  <a:lnTo>
                    <a:pt x="19694" y="8848"/>
                  </a:lnTo>
                  <a:lnTo>
                    <a:pt x="17788" y="6766"/>
                  </a:lnTo>
                  <a:lnTo>
                    <a:pt x="10482" y="2863"/>
                  </a:lnTo>
                  <a:lnTo>
                    <a:pt x="6035" y="0"/>
                  </a:lnTo>
                  <a:lnTo>
                    <a:pt x="1271" y="1561"/>
                  </a:lnTo>
                  <a:lnTo>
                    <a:pt x="0" y="2602"/>
                  </a:lnTo>
                  <a:lnTo>
                    <a:pt x="1588" y="6766"/>
                  </a:lnTo>
                  <a:lnTo>
                    <a:pt x="1588" y="11451"/>
                  </a:lnTo>
                  <a:lnTo>
                    <a:pt x="2859" y="15614"/>
                  </a:lnTo>
                  <a:lnTo>
                    <a:pt x="4447" y="17957"/>
                  </a:lnTo>
                  <a:lnTo>
                    <a:pt x="4447" y="19258"/>
                  </a:lnTo>
                  <a:lnTo>
                    <a:pt x="10482" y="20299"/>
                  </a:lnTo>
                  <a:lnTo>
                    <a:pt x="12071" y="21600"/>
                  </a:lnTo>
                  <a:lnTo>
                    <a:pt x="14929" y="21600"/>
                  </a:lnTo>
                  <a:lnTo>
                    <a:pt x="14929" y="16916"/>
                  </a:lnTo>
                  <a:lnTo>
                    <a:pt x="16200" y="14313"/>
                  </a:lnTo>
                  <a:lnTo>
                    <a:pt x="21600" y="8848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AutoShape 12" descr="Freeform 116">
              <a:extLst>
                <a:ext uri="{FF2B5EF4-FFF2-40B4-BE49-F238E27FC236}">
                  <a16:creationId xmlns:a16="http://schemas.microsoft.com/office/drawing/2014/main" xmlns="" id="{3BC4F82E-A4EE-A09F-FB43-9CBF905E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432" y="4268475"/>
              <a:ext cx="998583" cy="6630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1" y="16200"/>
                  </a:moveTo>
                  <a:lnTo>
                    <a:pt x="0" y="16200"/>
                  </a:lnTo>
                  <a:lnTo>
                    <a:pt x="1895" y="11340"/>
                  </a:lnTo>
                  <a:lnTo>
                    <a:pt x="7579" y="0"/>
                  </a:lnTo>
                  <a:lnTo>
                    <a:pt x="9474" y="2700"/>
                  </a:lnTo>
                  <a:lnTo>
                    <a:pt x="12884" y="4860"/>
                  </a:lnTo>
                  <a:lnTo>
                    <a:pt x="18189" y="4860"/>
                  </a:lnTo>
                  <a:lnTo>
                    <a:pt x="20084" y="8640"/>
                  </a:lnTo>
                  <a:lnTo>
                    <a:pt x="21600" y="16200"/>
                  </a:lnTo>
                  <a:cubicBezTo>
                    <a:pt x="18947" y="16200"/>
                    <a:pt x="15537" y="16200"/>
                    <a:pt x="12884" y="16200"/>
                  </a:cubicBezTo>
                  <a:lnTo>
                    <a:pt x="11368" y="18900"/>
                  </a:lnTo>
                  <a:lnTo>
                    <a:pt x="11368" y="21600"/>
                  </a:lnTo>
                  <a:lnTo>
                    <a:pt x="9474" y="18900"/>
                  </a:lnTo>
                  <a:lnTo>
                    <a:pt x="6063" y="18900"/>
                  </a:lnTo>
                  <a:lnTo>
                    <a:pt x="6063" y="16200"/>
                  </a:lnTo>
                  <a:lnTo>
                    <a:pt x="7579" y="14040"/>
                  </a:lnTo>
                  <a:lnTo>
                    <a:pt x="7579" y="11340"/>
                  </a:lnTo>
                  <a:lnTo>
                    <a:pt x="5305" y="14040"/>
                  </a:lnTo>
                  <a:lnTo>
                    <a:pt x="3411" y="16200"/>
                  </a:lnTo>
                </a:path>
              </a:pathLst>
            </a:custGeom>
            <a:solidFill>
              <a:srgbClr val="ED7D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AutoShape 13" descr="Freeform 117">
              <a:extLst>
                <a:ext uri="{FF2B5EF4-FFF2-40B4-BE49-F238E27FC236}">
                  <a16:creationId xmlns:a16="http://schemas.microsoft.com/office/drawing/2014/main" xmlns="" id="{7C63BF16-8627-5A72-ED0F-78EE6AE7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525" y="8987342"/>
              <a:ext cx="1692636" cy="1161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9" y="16354"/>
                  </a:moveTo>
                  <a:lnTo>
                    <a:pt x="20487" y="17897"/>
                  </a:lnTo>
                  <a:lnTo>
                    <a:pt x="18705" y="17897"/>
                  </a:lnTo>
                  <a:lnTo>
                    <a:pt x="16478" y="20057"/>
                  </a:lnTo>
                  <a:lnTo>
                    <a:pt x="16478" y="17897"/>
                  </a:lnTo>
                  <a:lnTo>
                    <a:pt x="13361" y="17897"/>
                  </a:lnTo>
                  <a:lnTo>
                    <a:pt x="12470" y="20057"/>
                  </a:lnTo>
                  <a:lnTo>
                    <a:pt x="11357" y="20057"/>
                  </a:lnTo>
                  <a:lnTo>
                    <a:pt x="11357" y="21600"/>
                  </a:lnTo>
                  <a:lnTo>
                    <a:pt x="10243" y="21600"/>
                  </a:lnTo>
                  <a:lnTo>
                    <a:pt x="8239" y="20057"/>
                  </a:lnTo>
                  <a:lnTo>
                    <a:pt x="3118" y="20057"/>
                  </a:lnTo>
                  <a:lnTo>
                    <a:pt x="2004" y="16354"/>
                  </a:lnTo>
                  <a:lnTo>
                    <a:pt x="0" y="16354"/>
                  </a:lnTo>
                  <a:lnTo>
                    <a:pt x="0" y="12034"/>
                  </a:lnTo>
                  <a:lnTo>
                    <a:pt x="1113" y="10800"/>
                  </a:lnTo>
                  <a:lnTo>
                    <a:pt x="1113" y="8023"/>
                  </a:lnTo>
                  <a:lnTo>
                    <a:pt x="2004" y="8023"/>
                  </a:lnTo>
                  <a:lnTo>
                    <a:pt x="2004" y="4320"/>
                  </a:lnTo>
                  <a:lnTo>
                    <a:pt x="3118" y="3086"/>
                  </a:lnTo>
                  <a:lnTo>
                    <a:pt x="5122" y="0"/>
                  </a:lnTo>
                  <a:lnTo>
                    <a:pt x="6235" y="0"/>
                  </a:lnTo>
                  <a:lnTo>
                    <a:pt x="8239" y="1543"/>
                  </a:lnTo>
                  <a:lnTo>
                    <a:pt x="11357" y="1543"/>
                  </a:lnTo>
                  <a:lnTo>
                    <a:pt x="13361" y="3086"/>
                  </a:lnTo>
                  <a:lnTo>
                    <a:pt x="15588" y="3086"/>
                  </a:lnTo>
                  <a:lnTo>
                    <a:pt x="16478" y="4320"/>
                  </a:lnTo>
                  <a:lnTo>
                    <a:pt x="17592" y="8023"/>
                  </a:lnTo>
                  <a:lnTo>
                    <a:pt x="18482" y="9257"/>
                  </a:lnTo>
                  <a:lnTo>
                    <a:pt x="17369" y="10800"/>
                  </a:lnTo>
                  <a:lnTo>
                    <a:pt x="18482" y="10491"/>
                  </a:lnTo>
                  <a:lnTo>
                    <a:pt x="20487" y="12034"/>
                  </a:lnTo>
                  <a:lnTo>
                    <a:pt x="20487" y="13577"/>
                  </a:lnTo>
                  <a:lnTo>
                    <a:pt x="21600" y="12034"/>
                  </a:lnTo>
                  <a:lnTo>
                    <a:pt x="21600" y="15120"/>
                  </a:lnTo>
                  <a:lnTo>
                    <a:pt x="19819" y="15120"/>
                  </a:lnTo>
                  <a:lnTo>
                    <a:pt x="20709" y="16354"/>
                  </a:lnTo>
                </a:path>
              </a:pathLst>
            </a:custGeom>
            <a:solidFill>
              <a:srgbClr val="ED7E31"/>
            </a:solidFill>
            <a:ln w="28575" cap="flat" cmpd="sng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AutoShape 14" descr="Freeform 118">
              <a:extLst>
                <a:ext uri="{FF2B5EF4-FFF2-40B4-BE49-F238E27FC236}">
                  <a16:creationId xmlns:a16="http://schemas.microsoft.com/office/drawing/2014/main" xmlns="" id="{AFA090E7-F06B-044F-7C0F-0EEC7C38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085" y="9953328"/>
              <a:ext cx="1469549" cy="9121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7855"/>
                  </a:moveTo>
                  <a:lnTo>
                    <a:pt x="1543" y="5891"/>
                  </a:lnTo>
                  <a:lnTo>
                    <a:pt x="1543" y="2749"/>
                  </a:lnTo>
                  <a:lnTo>
                    <a:pt x="7714" y="2749"/>
                  </a:lnTo>
                  <a:lnTo>
                    <a:pt x="9771" y="4713"/>
                  </a:lnTo>
                  <a:lnTo>
                    <a:pt x="11057" y="4320"/>
                  </a:lnTo>
                  <a:lnTo>
                    <a:pt x="11057" y="2749"/>
                  </a:lnTo>
                  <a:lnTo>
                    <a:pt x="12343" y="2749"/>
                  </a:lnTo>
                  <a:lnTo>
                    <a:pt x="13371" y="0"/>
                  </a:lnTo>
                  <a:lnTo>
                    <a:pt x="16971" y="0"/>
                  </a:lnTo>
                  <a:lnTo>
                    <a:pt x="16971" y="2749"/>
                  </a:lnTo>
                  <a:lnTo>
                    <a:pt x="19543" y="0"/>
                  </a:lnTo>
                  <a:lnTo>
                    <a:pt x="21600" y="0"/>
                  </a:lnTo>
                  <a:lnTo>
                    <a:pt x="20314" y="2749"/>
                  </a:lnTo>
                  <a:cubicBezTo>
                    <a:pt x="20314" y="6676"/>
                    <a:pt x="20314" y="10996"/>
                    <a:pt x="20314" y="15316"/>
                  </a:cubicBezTo>
                  <a:lnTo>
                    <a:pt x="19286" y="15316"/>
                  </a:lnTo>
                  <a:lnTo>
                    <a:pt x="19286" y="18065"/>
                  </a:lnTo>
                  <a:lnTo>
                    <a:pt x="16714" y="21600"/>
                  </a:lnTo>
                  <a:lnTo>
                    <a:pt x="14400" y="21600"/>
                  </a:lnTo>
                  <a:lnTo>
                    <a:pt x="16714" y="18065"/>
                  </a:lnTo>
                  <a:lnTo>
                    <a:pt x="15429" y="15316"/>
                  </a:lnTo>
                  <a:lnTo>
                    <a:pt x="13114" y="15316"/>
                  </a:lnTo>
                  <a:lnTo>
                    <a:pt x="8486" y="7855"/>
                  </a:lnTo>
                  <a:lnTo>
                    <a:pt x="0" y="7855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ysClr val="window" lastClr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AutoShape 15" descr="Freeform 119">
              <a:extLst>
                <a:ext uri="{FF2B5EF4-FFF2-40B4-BE49-F238E27FC236}">
                  <a16:creationId xmlns:a16="http://schemas.microsoft.com/office/drawing/2014/main" xmlns="" id="{F52C26F3-10C8-9585-D641-B781E563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897" y="10283178"/>
              <a:ext cx="2014873" cy="16930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04" y="13129"/>
                  </a:moveTo>
                  <a:lnTo>
                    <a:pt x="15590" y="14824"/>
                  </a:lnTo>
                  <a:lnTo>
                    <a:pt x="13711" y="16729"/>
                  </a:lnTo>
                  <a:lnTo>
                    <a:pt x="14087" y="15882"/>
                  </a:lnTo>
                  <a:lnTo>
                    <a:pt x="14838" y="15247"/>
                  </a:lnTo>
                  <a:lnTo>
                    <a:pt x="15965" y="13553"/>
                  </a:lnTo>
                  <a:lnTo>
                    <a:pt x="17468" y="11647"/>
                  </a:lnTo>
                  <a:lnTo>
                    <a:pt x="16904" y="11012"/>
                  </a:lnTo>
                  <a:lnTo>
                    <a:pt x="17843" y="10588"/>
                  </a:lnTo>
                  <a:lnTo>
                    <a:pt x="18970" y="10376"/>
                  </a:lnTo>
                  <a:lnTo>
                    <a:pt x="18031" y="11224"/>
                  </a:lnTo>
                  <a:lnTo>
                    <a:pt x="17843" y="12282"/>
                  </a:lnTo>
                  <a:lnTo>
                    <a:pt x="16904" y="13129"/>
                  </a:lnTo>
                  <a:moveTo>
                    <a:pt x="18970" y="12282"/>
                  </a:moveTo>
                  <a:lnTo>
                    <a:pt x="19910" y="9318"/>
                  </a:lnTo>
                  <a:lnTo>
                    <a:pt x="21600" y="7412"/>
                  </a:lnTo>
                  <a:lnTo>
                    <a:pt x="19910" y="7412"/>
                  </a:lnTo>
                  <a:lnTo>
                    <a:pt x="20661" y="6353"/>
                  </a:lnTo>
                  <a:lnTo>
                    <a:pt x="21600" y="5506"/>
                  </a:lnTo>
                  <a:lnTo>
                    <a:pt x="20661" y="4024"/>
                  </a:lnTo>
                  <a:lnTo>
                    <a:pt x="18970" y="4024"/>
                  </a:lnTo>
                  <a:lnTo>
                    <a:pt x="15590" y="0"/>
                  </a:lnTo>
                  <a:lnTo>
                    <a:pt x="9391" y="0"/>
                  </a:lnTo>
                  <a:lnTo>
                    <a:pt x="8640" y="1059"/>
                  </a:lnTo>
                  <a:lnTo>
                    <a:pt x="6950" y="1059"/>
                  </a:lnTo>
                  <a:lnTo>
                    <a:pt x="4320" y="4024"/>
                  </a:lnTo>
                  <a:lnTo>
                    <a:pt x="2630" y="7412"/>
                  </a:lnTo>
                  <a:lnTo>
                    <a:pt x="1690" y="7412"/>
                  </a:lnTo>
                  <a:lnTo>
                    <a:pt x="0" y="9318"/>
                  </a:lnTo>
                  <a:lnTo>
                    <a:pt x="0" y="10376"/>
                  </a:lnTo>
                  <a:lnTo>
                    <a:pt x="939" y="11224"/>
                  </a:lnTo>
                  <a:lnTo>
                    <a:pt x="939" y="10376"/>
                  </a:lnTo>
                  <a:lnTo>
                    <a:pt x="2630" y="10376"/>
                  </a:lnTo>
                  <a:lnTo>
                    <a:pt x="2630" y="11224"/>
                  </a:lnTo>
                  <a:lnTo>
                    <a:pt x="3569" y="12282"/>
                  </a:lnTo>
                  <a:lnTo>
                    <a:pt x="3569" y="13129"/>
                  </a:lnTo>
                  <a:lnTo>
                    <a:pt x="4320" y="13129"/>
                  </a:lnTo>
                  <a:lnTo>
                    <a:pt x="5259" y="12282"/>
                  </a:lnTo>
                  <a:lnTo>
                    <a:pt x="6950" y="14612"/>
                  </a:lnTo>
                  <a:lnTo>
                    <a:pt x="7701" y="14612"/>
                  </a:lnTo>
                  <a:lnTo>
                    <a:pt x="8640" y="15671"/>
                  </a:lnTo>
                  <a:lnTo>
                    <a:pt x="9391" y="16729"/>
                  </a:lnTo>
                  <a:lnTo>
                    <a:pt x="11270" y="18635"/>
                  </a:lnTo>
                  <a:lnTo>
                    <a:pt x="11270" y="19694"/>
                  </a:lnTo>
                  <a:lnTo>
                    <a:pt x="10330" y="19694"/>
                  </a:lnTo>
                  <a:lnTo>
                    <a:pt x="10330" y="20541"/>
                  </a:lnTo>
                  <a:lnTo>
                    <a:pt x="11270" y="21600"/>
                  </a:lnTo>
                  <a:lnTo>
                    <a:pt x="12960" y="19694"/>
                  </a:lnTo>
                  <a:lnTo>
                    <a:pt x="13899" y="17788"/>
                  </a:lnTo>
                  <a:lnTo>
                    <a:pt x="14650" y="16729"/>
                  </a:lnTo>
                  <a:lnTo>
                    <a:pt x="16341" y="15035"/>
                  </a:lnTo>
                  <a:lnTo>
                    <a:pt x="18970" y="12282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AutoShape 16" descr="Freeform 120">
              <a:extLst>
                <a:ext uri="{FF2B5EF4-FFF2-40B4-BE49-F238E27FC236}">
                  <a16:creationId xmlns:a16="http://schemas.microsoft.com/office/drawing/2014/main" xmlns="" id="{598F74D7-388E-21EE-6058-556FCF97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960" y="6311522"/>
              <a:ext cx="1993628" cy="1874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842" y="956"/>
                  </a:moveTo>
                  <a:lnTo>
                    <a:pt x="16863" y="956"/>
                  </a:lnTo>
                  <a:lnTo>
                    <a:pt x="15916" y="0"/>
                  </a:lnTo>
                  <a:lnTo>
                    <a:pt x="14021" y="0"/>
                  </a:lnTo>
                  <a:lnTo>
                    <a:pt x="13074" y="956"/>
                  </a:lnTo>
                  <a:lnTo>
                    <a:pt x="11558" y="956"/>
                  </a:lnTo>
                  <a:lnTo>
                    <a:pt x="10800" y="0"/>
                  </a:lnTo>
                  <a:lnTo>
                    <a:pt x="8716" y="0"/>
                  </a:lnTo>
                  <a:lnTo>
                    <a:pt x="8716" y="765"/>
                  </a:lnTo>
                  <a:lnTo>
                    <a:pt x="7768" y="956"/>
                  </a:lnTo>
                  <a:lnTo>
                    <a:pt x="7011" y="3058"/>
                  </a:lnTo>
                  <a:lnTo>
                    <a:pt x="6063" y="5735"/>
                  </a:lnTo>
                  <a:lnTo>
                    <a:pt x="5116" y="7455"/>
                  </a:lnTo>
                  <a:lnTo>
                    <a:pt x="4358" y="7455"/>
                  </a:lnTo>
                  <a:lnTo>
                    <a:pt x="3600" y="10131"/>
                  </a:lnTo>
                  <a:lnTo>
                    <a:pt x="2653" y="10131"/>
                  </a:lnTo>
                  <a:lnTo>
                    <a:pt x="1895" y="12425"/>
                  </a:lnTo>
                  <a:lnTo>
                    <a:pt x="189" y="13189"/>
                  </a:lnTo>
                  <a:lnTo>
                    <a:pt x="189" y="15101"/>
                  </a:lnTo>
                  <a:lnTo>
                    <a:pt x="0" y="16630"/>
                  </a:lnTo>
                  <a:lnTo>
                    <a:pt x="0" y="17586"/>
                  </a:lnTo>
                  <a:lnTo>
                    <a:pt x="947" y="17586"/>
                  </a:lnTo>
                  <a:lnTo>
                    <a:pt x="0" y="18733"/>
                  </a:lnTo>
                  <a:lnTo>
                    <a:pt x="947" y="18924"/>
                  </a:lnTo>
                  <a:lnTo>
                    <a:pt x="3789" y="19880"/>
                  </a:lnTo>
                  <a:lnTo>
                    <a:pt x="5305" y="20644"/>
                  </a:lnTo>
                  <a:lnTo>
                    <a:pt x="6253" y="21600"/>
                  </a:lnTo>
                  <a:lnTo>
                    <a:pt x="7200" y="20644"/>
                  </a:lnTo>
                  <a:lnTo>
                    <a:pt x="7958" y="18924"/>
                  </a:lnTo>
                  <a:lnTo>
                    <a:pt x="11558" y="18924"/>
                  </a:lnTo>
                  <a:lnTo>
                    <a:pt x="12316" y="17777"/>
                  </a:lnTo>
                  <a:lnTo>
                    <a:pt x="14211" y="18924"/>
                  </a:lnTo>
                  <a:lnTo>
                    <a:pt x="15916" y="18924"/>
                  </a:lnTo>
                  <a:lnTo>
                    <a:pt x="17621" y="16821"/>
                  </a:lnTo>
                  <a:lnTo>
                    <a:pt x="17621" y="15865"/>
                  </a:lnTo>
                  <a:lnTo>
                    <a:pt x="16863" y="15865"/>
                  </a:lnTo>
                  <a:lnTo>
                    <a:pt x="16863" y="15101"/>
                  </a:lnTo>
                  <a:lnTo>
                    <a:pt x="17621" y="14145"/>
                  </a:lnTo>
                  <a:cubicBezTo>
                    <a:pt x="17621" y="13381"/>
                    <a:pt x="17621" y="12425"/>
                    <a:pt x="17621" y="11469"/>
                  </a:cubicBezTo>
                  <a:lnTo>
                    <a:pt x="18947" y="10131"/>
                  </a:lnTo>
                  <a:lnTo>
                    <a:pt x="18947" y="9366"/>
                  </a:lnTo>
                  <a:lnTo>
                    <a:pt x="18000" y="8411"/>
                  </a:lnTo>
                  <a:lnTo>
                    <a:pt x="18947" y="7455"/>
                  </a:lnTo>
                  <a:lnTo>
                    <a:pt x="19895" y="7455"/>
                  </a:lnTo>
                  <a:lnTo>
                    <a:pt x="19895" y="6690"/>
                  </a:lnTo>
                  <a:lnTo>
                    <a:pt x="20842" y="7455"/>
                  </a:lnTo>
                  <a:lnTo>
                    <a:pt x="21600" y="7455"/>
                  </a:lnTo>
                  <a:lnTo>
                    <a:pt x="21600" y="5735"/>
                  </a:lnTo>
                  <a:lnTo>
                    <a:pt x="20842" y="4014"/>
                  </a:lnTo>
                  <a:lnTo>
                    <a:pt x="20842" y="3058"/>
                  </a:lnTo>
                  <a:lnTo>
                    <a:pt x="21600" y="3058"/>
                  </a:lnTo>
                  <a:lnTo>
                    <a:pt x="20842" y="1720"/>
                  </a:lnTo>
                  <a:lnTo>
                    <a:pt x="20842" y="956"/>
                  </a:lnTo>
                </a:path>
              </a:pathLst>
            </a:custGeom>
            <a:solidFill>
              <a:srgbClr val="ED7D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AutoShape 17" descr="Freeform 121">
              <a:extLst>
                <a:ext uri="{FF2B5EF4-FFF2-40B4-BE49-F238E27FC236}">
                  <a16:creationId xmlns:a16="http://schemas.microsoft.com/office/drawing/2014/main" xmlns="" id="{68FF155B-DAC4-5BEB-20D3-17E55B60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437" y="4268475"/>
              <a:ext cx="1412890" cy="21440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33" y="21600"/>
                  </a:moveTo>
                  <a:lnTo>
                    <a:pt x="2400" y="21265"/>
                  </a:lnTo>
                  <a:lnTo>
                    <a:pt x="2400" y="20428"/>
                  </a:lnTo>
                  <a:lnTo>
                    <a:pt x="5067" y="20428"/>
                  </a:lnTo>
                  <a:lnTo>
                    <a:pt x="6133" y="21265"/>
                  </a:lnTo>
                  <a:lnTo>
                    <a:pt x="8533" y="21265"/>
                  </a:lnTo>
                  <a:lnTo>
                    <a:pt x="9867" y="20428"/>
                  </a:lnTo>
                  <a:lnTo>
                    <a:pt x="12267" y="20428"/>
                  </a:lnTo>
                  <a:lnTo>
                    <a:pt x="13600" y="21265"/>
                  </a:lnTo>
                  <a:lnTo>
                    <a:pt x="20533" y="21265"/>
                  </a:lnTo>
                  <a:lnTo>
                    <a:pt x="19733" y="20930"/>
                  </a:lnTo>
                  <a:lnTo>
                    <a:pt x="20267" y="20428"/>
                  </a:lnTo>
                  <a:lnTo>
                    <a:pt x="19200" y="20428"/>
                  </a:lnTo>
                  <a:lnTo>
                    <a:pt x="19200" y="18251"/>
                  </a:lnTo>
                  <a:lnTo>
                    <a:pt x="20267" y="18251"/>
                  </a:lnTo>
                  <a:lnTo>
                    <a:pt x="17867" y="17414"/>
                  </a:lnTo>
                  <a:lnTo>
                    <a:pt x="19200" y="16744"/>
                  </a:lnTo>
                  <a:lnTo>
                    <a:pt x="19200" y="15405"/>
                  </a:lnTo>
                  <a:lnTo>
                    <a:pt x="21600" y="14735"/>
                  </a:lnTo>
                  <a:lnTo>
                    <a:pt x="20267" y="13898"/>
                  </a:lnTo>
                  <a:lnTo>
                    <a:pt x="19200" y="13898"/>
                  </a:lnTo>
                  <a:lnTo>
                    <a:pt x="17867" y="12391"/>
                  </a:lnTo>
                  <a:lnTo>
                    <a:pt x="17867" y="11553"/>
                  </a:lnTo>
                  <a:lnTo>
                    <a:pt x="16533" y="10716"/>
                  </a:lnTo>
                  <a:lnTo>
                    <a:pt x="17867" y="9377"/>
                  </a:lnTo>
                  <a:lnTo>
                    <a:pt x="19200" y="9377"/>
                  </a:lnTo>
                  <a:lnTo>
                    <a:pt x="19200" y="8205"/>
                  </a:lnTo>
                  <a:lnTo>
                    <a:pt x="16533" y="8205"/>
                  </a:lnTo>
                  <a:lnTo>
                    <a:pt x="14667" y="6530"/>
                  </a:lnTo>
                  <a:lnTo>
                    <a:pt x="14667" y="5693"/>
                  </a:lnTo>
                  <a:lnTo>
                    <a:pt x="13600" y="5693"/>
                  </a:lnTo>
                  <a:lnTo>
                    <a:pt x="14667" y="5023"/>
                  </a:lnTo>
                  <a:lnTo>
                    <a:pt x="14933" y="1507"/>
                  </a:lnTo>
                  <a:lnTo>
                    <a:pt x="13600" y="837"/>
                  </a:lnTo>
                  <a:lnTo>
                    <a:pt x="12267" y="837"/>
                  </a:lnTo>
                  <a:lnTo>
                    <a:pt x="10933" y="0"/>
                  </a:lnTo>
                  <a:lnTo>
                    <a:pt x="12267" y="837"/>
                  </a:lnTo>
                  <a:lnTo>
                    <a:pt x="11200" y="3349"/>
                  </a:lnTo>
                  <a:lnTo>
                    <a:pt x="8533" y="4186"/>
                  </a:lnTo>
                  <a:lnTo>
                    <a:pt x="7467" y="5023"/>
                  </a:lnTo>
                  <a:lnTo>
                    <a:pt x="7733" y="5693"/>
                  </a:lnTo>
                  <a:lnTo>
                    <a:pt x="6400" y="6530"/>
                  </a:lnTo>
                  <a:lnTo>
                    <a:pt x="7733" y="7200"/>
                  </a:lnTo>
                  <a:lnTo>
                    <a:pt x="6400" y="9377"/>
                  </a:lnTo>
                  <a:lnTo>
                    <a:pt x="5067" y="10884"/>
                  </a:lnTo>
                  <a:lnTo>
                    <a:pt x="2400" y="13228"/>
                  </a:lnTo>
                  <a:lnTo>
                    <a:pt x="0" y="16744"/>
                  </a:lnTo>
                  <a:lnTo>
                    <a:pt x="0" y="20428"/>
                  </a:lnTo>
                  <a:lnTo>
                    <a:pt x="1067" y="21265"/>
                  </a:lnTo>
                  <a:lnTo>
                    <a:pt x="1333" y="21600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AutoShape 18" descr="Freeform 122">
              <a:extLst>
                <a:ext uri="{FF2B5EF4-FFF2-40B4-BE49-F238E27FC236}">
                  <a16:creationId xmlns:a16="http://schemas.microsoft.com/office/drawing/2014/main" xmlns="" id="{A495FBDD-53A9-0DFD-7BB7-1B53BC9F4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810" y="7540043"/>
              <a:ext cx="1905100" cy="19454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872" y="17538"/>
                  </a:moveTo>
                  <a:lnTo>
                    <a:pt x="15457" y="16062"/>
                  </a:lnTo>
                  <a:lnTo>
                    <a:pt x="17042" y="15138"/>
                  </a:lnTo>
                  <a:lnTo>
                    <a:pt x="18033" y="13477"/>
                  </a:lnTo>
                  <a:lnTo>
                    <a:pt x="19024" y="12554"/>
                  </a:lnTo>
                  <a:lnTo>
                    <a:pt x="19024" y="11262"/>
                  </a:lnTo>
                  <a:lnTo>
                    <a:pt x="21600" y="8862"/>
                  </a:lnTo>
                  <a:lnTo>
                    <a:pt x="21600" y="7200"/>
                  </a:lnTo>
                  <a:lnTo>
                    <a:pt x="20609" y="6277"/>
                  </a:lnTo>
                  <a:lnTo>
                    <a:pt x="18826" y="5354"/>
                  </a:lnTo>
                  <a:lnTo>
                    <a:pt x="16250" y="4431"/>
                  </a:lnTo>
                  <a:lnTo>
                    <a:pt x="15259" y="4431"/>
                  </a:lnTo>
                  <a:lnTo>
                    <a:pt x="16250" y="3323"/>
                  </a:lnTo>
                  <a:lnTo>
                    <a:pt x="15259" y="3323"/>
                  </a:lnTo>
                  <a:lnTo>
                    <a:pt x="15259" y="2400"/>
                  </a:lnTo>
                  <a:lnTo>
                    <a:pt x="13277" y="1477"/>
                  </a:lnTo>
                  <a:lnTo>
                    <a:pt x="13277" y="738"/>
                  </a:lnTo>
                  <a:lnTo>
                    <a:pt x="10503" y="738"/>
                  </a:lnTo>
                  <a:lnTo>
                    <a:pt x="9710" y="1477"/>
                  </a:lnTo>
                  <a:lnTo>
                    <a:pt x="5152" y="0"/>
                  </a:lnTo>
                  <a:lnTo>
                    <a:pt x="5152" y="738"/>
                  </a:lnTo>
                  <a:lnTo>
                    <a:pt x="3369" y="738"/>
                  </a:lnTo>
                  <a:lnTo>
                    <a:pt x="2378" y="1477"/>
                  </a:lnTo>
                  <a:lnTo>
                    <a:pt x="1783" y="2400"/>
                  </a:lnTo>
                  <a:lnTo>
                    <a:pt x="991" y="3323"/>
                  </a:lnTo>
                  <a:lnTo>
                    <a:pt x="0" y="7200"/>
                  </a:lnTo>
                  <a:lnTo>
                    <a:pt x="0" y="10523"/>
                  </a:lnTo>
                  <a:lnTo>
                    <a:pt x="991" y="11446"/>
                  </a:lnTo>
                  <a:lnTo>
                    <a:pt x="0" y="15138"/>
                  </a:lnTo>
                  <a:lnTo>
                    <a:pt x="991" y="15138"/>
                  </a:lnTo>
                  <a:lnTo>
                    <a:pt x="2378" y="16062"/>
                  </a:lnTo>
                  <a:lnTo>
                    <a:pt x="4161" y="16062"/>
                  </a:lnTo>
                  <a:lnTo>
                    <a:pt x="5152" y="15138"/>
                  </a:lnTo>
                  <a:lnTo>
                    <a:pt x="6143" y="16062"/>
                  </a:lnTo>
                  <a:lnTo>
                    <a:pt x="6936" y="16062"/>
                  </a:lnTo>
                  <a:lnTo>
                    <a:pt x="6936" y="17908"/>
                  </a:lnTo>
                  <a:lnTo>
                    <a:pt x="7927" y="18646"/>
                  </a:lnTo>
                  <a:lnTo>
                    <a:pt x="7927" y="20862"/>
                  </a:lnTo>
                  <a:lnTo>
                    <a:pt x="8719" y="21600"/>
                  </a:lnTo>
                  <a:lnTo>
                    <a:pt x="10503" y="20862"/>
                  </a:lnTo>
                  <a:lnTo>
                    <a:pt x="12683" y="20862"/>
                  </a:lnTo>
                  <a:lnTo>
                    <a:pt x="12683" y="18646"/>
                  </a:lnTo>
                  <a:lnTo>
                    <a:pt x="13872" y="17538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AutoShape 19" descr="Freeform 123">
              <a:extLst>
                <a:ext uri="{FF2B5EF4-FFF2-40B4-BE49-F238E27FC236}">
                  <a16:creationId xmlns:a16="http://schemas.microsoft.com/office/drawing/2014/main" xmlns="" id="{6FB0FAA3-D66D-F70F-3570-4B5C2AE7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815" y="4918077"/>
              <a:ext cx="3186971" cy="29248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191"/>
                  </a:moveTo>
                  <a:lnTo>
                    <a:pt x="5934" y="2577"/>
                  </a:lnTo>
                  <a:cubicBezTo>
                    <a:pt x="5934" y="1964"/>
                    <a:pt x="5934" y="1105"/>
                    <a:pt x="5934" y="491"/>
                  </a:cubicBezTo>
                  <a:lnTo>
                    <a:pt x="6527" y="0"/>
                  </a:lnTo>
                  <a:lnTo>
                    <a:pt x="7596" y="1105"/>
                  </a:lnTo>
                  <a:lnTo>
                    <a:pt x="7596" y="2577"/>
                  </a:lnTo>
                  <a:lnTo>
                    <a:pt x="8189" y="3068"/>
                  </a:lnTo>
                  <a:lnTo>
                    <a:pt x="8426" y="3682"/>
                  </a:lnTo>
                  <a:lnTo>
                    <a:pt x="9020" y="4295"/>
                  </a:lnTo>
                  <a:lnTo>
                    <a:pt x="21600" y="4786"/>
                  </a:lnTo>
                  <a:lnTo>
                    <a:pt x="20532" y="7486"/>
                  </a:lnTo>
                  <a:lnTo>
                    <a:pt x="20532" y="10186"/>
                  </a:lnTo>
                  <a:lnTo>
                    <a:pt x="21007" y="10800"/>
                  </a:lnTo>
                  <a:lnTo>
                    <a:pt x="20532" y="12273"/>
                  </a:lnTo>
                  <a:lnTo>
                    <a:pt x="20057" y="13991"/>
                  </a:lnTo>
                  <a:lnTo>
                    <a:pt x="19464" y="15095"/>
                  </a:lnTo>
                  <a:lnTo>
                    <a:pt x="18870" y="15095"/>
                  </a:lnTo>
                  <a:lnTo>
                    <a:pt x="18277" y="16814"/>
                  </a:lnTo>
                  <a:lnTo>
                    <a:pt x="17802" y="16814"/>
                  </a:lnTo>
                  <a:lnTo>
                    <a:pt x="17327" y="18164"/>
                  </a:lnTo>
                  <a:lnTo>
                    <a:pt x="16141" y="18777"/>
                  </a:lnTo>
                  <a:lnTo>
                    <a:pt x="16141" y="20986"/>
                  </a:lnTo>
                  <a:lnTo>
                    <a:pt x="14954" y="20373"/>
                  </a:lnTo>
                  <a:lnTo>
                    <a:pt x="14954" y="19882"/>
                  </a:lnTo>
                  <a:cubicBezTo>
                    <a:pt x="14479" y="19882"/>
                    <a:pt x="13886" y="19882"/>
                    <a:pt x="13292" y="19882"/>
                  </a:cubicBezTo>
                  <a:lnTo>
                    <a:pt x="12818" y="20495"/>
                  </a:lnTo>
                  <a:lnTo>
                    <a:pt x="10088" y="19391"/>
                  </a:lnTo>
                  <a:lnTo>
                    <a:pt x="10088" y="19882"/>
                  </a:lnTo>
                  <a:lnTo>
                    <a:pt x="9020" y="20005"/>
                  </a:lnTo>
                  <a:lnTo>
                    <a:pt x="8426" y="20495"/>
                  </a:lnTo>
                  <a:lnTo>
                    <a:pt x="8189" y="20986"/>
                  </a:lnTo>
                  <a:lnTo>
                    <a:pt x="7596" y="21600"/>
                  </a:lnTo>
                  <a:lnTo>
                    <a:pt x="7121" y="20495"/>
                  </a:lnTo>
                  <a:lnTo>
                    <a:pt x="5934" y="19391"/>
                  </a:lnTo>
                  <a:lnTo>
                    <a:pt x="6527" y="18777"/>
                  </a:lnTo>
                  <a:lnTo>
                    <a:pt x="6527" y="18164"/>
                  </a:lnTo>
                  <a:lnTo>
                    <a:pt x="2730" y="18164"/>
                  </a:lnTo>
                  <a:lnTo>
                    <a:pt x="2730" y="16200"/>
                  </a:lnTo>
                  <a:lnTo>
                    <a:pt x="2136" y="15586"/>
                  </a:lnTo>
                  <a:lnTo>
                    <a:pt x="2136" y="15095"/>
                  </a:lnTo>
                  <a:lnTo>
                    <a:pt x="2730" y="14482"/>
                  </a:lnTo>
                  <a:lnTo>
                    <a:pt x="2136" y="13991"/>
                  </a:lnTo>
                  <a:lnTo>
                    <a:pt x="2136" y="13377"/>
                  </a:lnTo>
                  <a:lnTo>
                    <a:pt x="1543" y="12886"/>
                  </a:lnTo>
                  <a:lnTo>
                    <a:pt x="2255" y="12273"/>
                  </a:lnTo>
                  <a:lnTo>
                    <a:pt x="2730" y="10800"/>
                  </a:lnTo>
                  <a:lnTo>
                    <a:pt x="3323" y="10186"/>
                  </a:lnTo>
                  <a:lnTo>
                    <a:pt x="3323" y="9695"/>
                  </a:lnTo>
                  <a:lnTo>
                    <a:pt x="2730" y="8468"/>
                  </a:lnTo>
                  <a:lnTo>
                    <a:pt x="2730" y="7486"/>
                  </a:lnTo>
                  <a:lnTo>
                    <a:pt x="1068" y="7486"/>
                  </a:lnTo>
                  <a:lnTo>
                    <a:pt x="0" y="6014"/>
                  </a:lnTo>
                  <a:lnTo>
                    <a:pt x="0" y="3191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AutoShape 20" descr="Freeform 124">
              <a:extLst>
                <a:ext uri="{FF2B5EF4-FFF2-40B4-BE49-F238E27FC236}">
                  <a16:creationId xmlns:a16="http://schemas.microsoft.com/office/drawing/2014/main" xmlns="" id="{86672BBD-7801-8602-E72C-66BCFBF2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125" y="8260326"/>
              <a:ext cx="2376065" cy="1460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929" y="18164"/>
                  </a:moveTo>
                  <a:lnTo>
                    <a:pt x="12388" y="21600"/>
                  </a:lnTo>
                  <a:lnTo>
                    <a:pt x="11594" y="20373"/>
                  </a:lnTo>
                  <a:lnTo>
                    <a:pt x="10959" y="21600"/>
                  </a:lnTo>
                  <a:lnTo>
                    <a:pt x="10959" y="20373"/>
                  </a:lnTo>
                  <a:lnTo>
                    <a:pt x="9529" y="19145"/>
                  </a:lnTo>
                  <a:lnTo>
                    <a:pt x="8735" y="19145"/>
                  </a:lnTo>
                  <a:lnTo>
                    <a:pt x="9529" y="18164"/>
                  </a:lnTo>
                  <a:lnTo>
                    <a:pt x="8894" y="17182"/>
                  </a:lnTo>
                  <a:lnTo>
                    <a:pt x="7941" y="14236"/>
                  </a:lnTo>
                  <a:lnTo>
                    <a:pt x="7306" y="13009"/>
                  </a:lnTo>
                  <a:lnTo>
                    <a:pt x="5876" y="13009"/>
                  </a:lnTo>
                  <a:lnTo>
                    <a:pt x="4288" y="12027"/>
                  </a:lnTo>
                  <a:lnTo>
                    <a:pt x="2065" y="12027"/>
                  </a:lnTo>
                  <a:lnTo>
                    <a:pt x="794" y="10800"/>
                  </a:lnTo>
                  <a:lnTo>
                    <a:pt x="0" y="10800"/>
                  </a:lnTo>
                  <a:lnTo>
                    <a:pt x="1271" y="9573"/>
                  </a:lnTo>
                  <a:lnTo>
                    <a:pt x="2065" y="7364"/>
                  </a:lnTo>
                  <a:lnTo>
                    <a:pt x="2859" y="6136"/>
                  </a:lnTo>
                  <a:lnTo>
                    <a:pt x="2859" y="4418"/>
                  </a:lnTo>
                  <a:lnTo>
                    <a:pt x="4924" y="1227"/>
                  </a:lnTo>
                  <a:lnTo>
                    <a:pt x="6512" y="0"/>
                  </a:lnTo>
                  <a:lnTo>
                    <a:pt x="7306" y="1227"/>
                  </a:lnTo>
                  <a:lnTo>
                    <a:pt x="9529" y="1227"/>
                  </a:lnTo>
                  <a:lnTo>
                    <a:pt x="10324" y="2209"/>
                  </a:lnTo>
                  <a:lnTo>
                    <a:pt x="10959" y="1227"/>
                  </a:lnTo>
                  <a:lnTo>
                    <a:pt x="13976" y="1227"/>
                  </a:lnTo>
                  <a:lnTo>
                    <a:pt x="14612" y="2209"/>
                  </a:lnTo>
                  <a:lnTo>
                    <a:pt x="14612" y="6627"/>
                  </a:lnTo>
                  <a:lnTo>
                    <a:pt x="14929" y="7609"/>
                  </a:lnTo>
                  <a:lnTo>
                    <a:pt x="15565" y="7609"/>
                  </a:lnTo>
                  <a:lnTo>
                    <a:pt x="14929" y="9818"/>
                  </a:lnTo>
                  <a:lnTo>
                    <a:pt x="16359" y="12027"/>
                  </a:lnTo>
                  <a:lnTo>
                    <a:pt x="16359" y="13255"/>
                  </a:lnTo>
                  <a:lnTo>
                    <a:pt x="17153" y="13255"/>
                  </a:lnTo>
                  <a:lnTo>
                    <a:pt x="17947" y="12027"/>
                  </a:lnTo>
                  <a:lnTo>
                    <a:pt x="19376" y="12027"/>
                  </a:lnTo>
                  <a:lnTo>
                    <a:pt x="20171" y="10800"/>
                  </a:lnTo>
                  <a:lnTo>
                    <a:pt x="20171" y="12027"/>
                  </a:lnTo>
                  <a:lnTo>
                    <a:pt x="21600" y="12027"/>
                  </a:lnTo>
                  <a:lnTo>
                    <a:pt x="20806" y="13009"/>
                  </a:lnTo>
                  <a:lnTo>
                    <a:pt x="20171" y="13009"/>
                  </a:lnTo>
                  <a:lnTo>
                    <a:pt x="17947" y="17182"/>
                  </a:lnTo>
                  <a:lnTo>
                    <a:pt x="17312" y="17182"/>
                  </a:lnTo>
                  <a:lnTo>
                    <a:pt x="14929" y="18164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AutoShape 21" descr="Freeform 125">
              <a:extLst>
                <a:ext uri="{FF2B5EF4-FFF2-40B4-BE49-F238E27FC236}">
                  <a16:creationId xmlns:a16="http://schemas.microsoft.com/office/drawing/2014/main" xmlns="" id="{27287CA0-03A2-8518-1A11-864072193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149" y="8607005"/>
              <a:ext cx="1143770" cy="6496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314" y="10523"/>
                  </a:moveTo>
                  <a:lnTo>
                    <a:pt x="1994" y="12738"/>
                  </a:lnTo>
                  <a:lnTo>
                    <a:pt x="1994" y="15508"/>
                  </a:lnTo>
                  <a:lnTo>
                    <a:pt x="4985" y="15508"/>
                  </a:lnTo>
                  <a:lnTo>
                    <a:pt x="3655" y="17723"/>
                  </a:lnTo>
                  <a:lnTo>
                    <a:pt x="1994" y="17723"/>
                  </a:lnTo>
                  <a:lnTo>
                    <a:pt x="0" y="21600"/>
                  </a:lnTo>
                  <a:lnTo>
                    <a:pt x="1662" y="21600"/>
                  </a:lnTo>
                  <a:lnTo>
                    <a:pt x="2991" y="19385"/>
                  </a:lnTo>
                  <a:lnTo>
                    <a:pt x="4652" y="21600"/>
                  </a:lnTo>
                  <a:lnTo>
                    <a:pt x="5982" y="18831"/>
                  </a:lnTo>
                  <a:lnTo>
                    <a:pt x="7643" y="21600"/>
                  </a:lnTo>
                  <a:lnTo>
                    <a:pt x="7643" y="18831"/>
                  </a:lnTo>
                  <a:lnTo>
                    <a:pt x="9305" y="18831"/>
                  </a:lnTo>
                  <a:lnTo>
                    <a:pt x="9305" y="21600"/>
                  </a:lnTo>
                  <a:lnTo>
                    <a:pt x="10634" y="21600"/>
                  </a:lnTo>
                  <a:lnTo>
                    <a:pt x="15286" y="18831"/>
                  </a:lnTo>
                  <a:lnTo>
                    <a:pt x="15286" y="16615"/>
                  </a:lnTo>
                  <a:lnTo>
                    <a:pt x="19938" y="13846"/>
                  </a:lnTo>
                  <a:lnTo>
                    <a:pt x="19938" y="11077"/>
                  </a:lnTo>
                  <a:lnTo>
                    <a:pt x="21600" y="5538"/>
                  </a:lnTo>
                  <a:lnTo>
                    <a:pt x="16948" y="3323"/>
                  </a:lnTo>
                  <a:lnTo>
                    <a:pt x="16948" y="0"/>
                  </a:lnTo>
                  <a:lnTo>
                    <a:pt x="15286" y="3323"/>
                  </a:lnTo>
                  <a:lnTo>
                    <a:pt x="13957" y="7754"/>
                  </a:lnTo>
                  <a:lnTo>
                    <a:pt x="9637" y="10523"/>
                  </a:lnTo>
                  <a:lnTo>
                    <a:pt x="6314" y="10523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AutoShape 22" descr="Freeform 126">
              <a:extLst>
                <a:ext uri="{FF2B5EF4-FFF2-40B4-BE49-F238E27FC236}">
                  <a16:creationId xmlns:a16="http://schemas.microsoft.com/office/drawing/2014/main" xmlns="" id="{A9CA8769-10C7-8628-00BA-08B19671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8500" y="7842965"/>
              <a:ext cx="669264" cy="9289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314"/>
                  </a:moveTo>
                  <a:lnTo>
                    <a:pt x="16484" y="0"/>
                  </a:lnTo>
                  <a:lnTo>
                    <a:pt x="7958" y="386"/>
                  </a:lnTo>
                  <a:lnTo>
                    <a:pt x="7958" y="10414"/>
                  </a:lnTo>
                  <a:lnTo>
                    <a:pt x="5684" y="13500"/>
                  </a:lnTo>
                  <a:lnTo>
                    <a:pt x="3411" y="13500"/>
                  </a:lnTo>
                  <a:lnTo>
                    <a:pt x="568" y="15429"/>
                  </a:lnTo>
                  <a:lnTo>
                    <a:pt x="0" y="17743"/>
                  </a:lnTo>
                  <a:lnTo>
                    <a:pt x="0" y="20443"/>
                  </a:lnTo>
                  <a:lnTo>
                    <a:pt x="7958" y="21600"/>
                  </a:lnTo>
                  <a:lnTo>
                    <a:pt x="14211" y="17357"/>
                  </a:lnTo>
                  <a:lnTo>
                    <a:pt x="14211" y="15429"/>
                  </a:lnTo>
                  <a:lnTo>
                    <a:pt x="19326" y="11957"/>
                  </a:lnTo>
                  <a:lnTo>
                    <a:pt x="19326" y="8486"/>
                  </a:lnTo>
                  <a:lnTo>
                    <a:pt x="21600" y="2314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AutoShape 23" descr="Freeform 127">
              <a:extLst>
                <a:ext uri="{FF2B5EF4-FFF2-40B4-BE49-F238E27FC236}">
                  <a16:creationId xmlns:a16="http://schemas.microsoft.com/office/drawing/2014/main" xmlns="" id="{2404B5B6-4250-B699-7C2A-B5C29C7C5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911" y="6806296"/>
              <a:ext cx="3133853" cy="23459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7" y="13328"/>
                  </a:moveTo>
                  <a:lnTo>
                    <a:pt x="0" y="14094"/>
                  </a:lnTo>
                  <a:lnTo>
                    <a:pt x="121" y="12715"/>
                  </a:lnTo>
                  <a:lnTo>
                    <a:pt x="603" y="11949"/>
                  </a:lnTo>
                  <a:lnTo>
                    <a:pt x="1207" y="10570"/>
                  </a:lnTo>
                  <a:lnTo>
                    <a:pt x="3379" y="10570"/>
                  </a:lnTo>
                  <a:lnTo>
                    <a:pt x="3982" y="9651"/>
                  </a:lnTo>
                  <a:lnTo>
                    <a:pt x="5189" y="10570"/>
                  </a:lnTo>
                  <a:lnTo>
                    <a:pt x="6154" y="10570"/>
                  </a:lnTo>
                  <a:lnTo>
                    <a:pt x="7361" y="8885"/>
                  </a:lnTo>
                  <a:lnTo>
                    <a:pt x="7361" y="8119"/>
                  </a:lnTo>
                  <a:lnTo>
                    <a:pt x="6758" y="8119"/>
                  </a:lnTo>
                  <a:lnTo>
                    <a:pt x="6758" y="7506"/>
                  </a:lnTo>
                  <a:lnTo>
                    <a:pt x="7361" y="6740"/>
                  </a:lnTo>
                  <a:cubicBezTo>
                    <a:pt x="7361" y="6128"/>
                    <a:pt x="7361" y="5362"/>
                    <a:pt x="7361" y="4596"/>
                  </a:cubicBezTo>
                  <a:lnTo>
                    <a:pt x="8206" y="3523"/>
                  </a:lnTo>
                  <a:lnTo>
                    <a:pt x="8206" y="2757"/>
                  </a:lnTo>
                  <a:lnTo>
                    <a:pt x="7602" y="2145"/>
                  </a:lnTo>
                  <a:lnTo>
                    <a:pt x="8206" y="1379"/>
                  </a:lnTo>
                  <a:lnTo>
                    <a:pt x="8688" y="1379"/>
                  </a:lnTo>
                  <a:lnTo>
                    <a:pt x="8688" y="766"/>
                  </a:lnTo>
                  <a:lnTo>
                    <a:pt x="9292" y="1379"/>
                  </a:lnTo>
                  <a:lnTo>
                    <a:pt x="10378" y="1379"/>
                  </a:lnTo>
                  <a:lnTo>
                    <a:pt x="12670" y="0"/>
                  </a:lnTo>
                  <a:lnTo>
                    <a:pt x="13756" y="0"/>
                  </a:lnTo>
                  <a:lnTo>
                    <a:pt x="13756" y="766"/>
                  </a:lnTo>
                  <a:lnTo>
                    <a:pt x="14360" y="1379"/>
                  </a:lnTo>
                  <a:lnTo>
                    <a:pt x="14842" y="1379"/>
                  </a:lnTo>
                  <a:lnTo>
                    <a:pt x="14842" y="766"/>
                  </a:lnTo>
                  <a:lnTo>
                    <a:pt x="16049" y="1379"/>
                  </a:lnTo>
                  <a:lnTo>
                    <a:pt x="17135" y="2145"/>
                  </a:lnTo>
                  <a:lnTo>
                    <a:pt x="18221" y="2145"/>
                  </a:lnTo>
                  <a:lnTo>
                    <a:pt x="18825" y="3370"/>
                  </a:lnTo>
                  <a:lnTo>
                    <a:pt x="20514" y="4443"/>
                  </a:lnTo>
                  <a:lnTo>
                    <a:pt x="20997" y="5209"/>
                  </a:lnTo>
                  <a:lnTo>
                    <a:pt x="21600" y="5209"/>
                  </a:lnTo>
                  <a:lnTo>
                    <a:pt x="21600" y="5974"/>
                  </a:lnTo>
                  <a:lnTo>
                    <a:pt x="21117" y="5821"/>
                  </a:lnTo>
                  <a:lnTo>
                    <a:pt x="19911" y="7353"/>
                  </a:lnTo>
                  <a:lnTo>
                    <a:pt x="19911" y="7966"/>
                  </a:lnTo>
                  <a:lnTo>
                    <a:pt x="20514" y="8732"/>
                  </a:lnTo>
                  <a:lnTo>
                    <a:pt x="20514" y="9498"/>
                  </a:lnTo>
                  <a:lnTo>
                    <a:pt x="18825" y="9651"/>
                  </a:lnTo>
                  <a:lnTo>
                    <a:pt x="18704" y="13634"/>
                  </a:lnTo>
                  <a:lnTo>
                    <a:pt x="18221" y="14860"/>
                  </a:lnTo>
                  <a:lnTo>
                    <a:pt x="17739" y="14860"/>
                  </a:lnTo>
                  <a:lnTo>
                    <a:pt x="17135" y="15626"/>
                  </a:lnTo>
                  <a:lnTo>
                    <a:pt x="17015" y="16545"/>
                  </a:lnTo>
                  <a:lnTo>
                    <a:pt x="16411" y="17464"/>
                  </a:lnTo>
                  <a:lnTo>
                    <a:pt x="15928" y="18689"/>
                  </a:lnTo>
                  <a:lnTo>
                    <a:pt x="14360" y="19455"/>
                  </a:lnTo>
                  <a:lnTo>
                    <a:pt x="13153" y="19455"/>
                  </a:lnTo>
                  <a:lnTo>
                    <a:pt x="11584" y="20068"/>
                  </a:lnTo>
                  <a:lnTo>
                    <a:pt x="10981" y="20834"/>
                  </a:lnTo>
                  <a:lnTo>
                    <a:pt x="9895" y="20834"/>
                  </a:lnTo>
                  <a:lnTo>
                    <a:pt x="9292" y="21600"/>
                  </a:lnTo>
                  <a:lnTo>
                    <a:pt x="8688" y="21600"/>
                  </a:lnTo>
                  <a:lnTo>
                    <a:pt x="8688" y="20834"/>
                  </a:lnTo>
                  <a:lnTo>
                    <a:pt x="7602" y="19455"/>
                  </a:lnTo>
                  <a:lnTo>
                    <a:pt x="8085" y="18077"/>
                  </a:lnTo>
                  <a:lnTo>
                    <a:pt x="7602" y="18077"/>
                  </a:lnTo>
                  <a:lnTo>
                    <a:pt x="7240" y="17464"/>
                  </a:lnTo>
                  <a:lnTo>
                    <a:pt x="7361" y="14706"/>
                  </a:lnTo>
                  <a:lnTo>
                    <a:pt x="6878" y="14094"/>
                  </a:lnTo>
                  <a:lnTo>
                    <a:pt x="4585" y="14094"/>
                  </a:lnTo>
                  <a:lnTo>
                    <a:pt x="4103" y="14706"/>
                  </a:lnTo>
                  <a:lnTo>
                    <a:pt x="3499" y="14094"/>
                  </a:lnTo>
                  <a:lnTo>
                    <a:pt x="1810" y="14094"/>
                  </a:lnTo>
                  <a:lnTo>
                    <a:pt x="1207" y="13328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AutoShape 24" descr="Freeform 128">
              <a:extLst>
                <a:ext uri="{FF2B5EF4-FFF2-40B4-BE49-F238E27FC236}">
                  <a16:creationId xmlns:a16="http://schemas.microsoft.com/office/drawing/2014/main" xmlns="" id="{856F16AD-F979-9490-6666-6321129A0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533" y="5281584"/>
              <a:ext cx="2606235" cy="26623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30" y="3645"/>
                  </a:moveTo>
                  <a:lnTo>
                    <a:pt x="725" y="4320"/>
                  </a:lnTo>
                  <a:lnTo>
                    <a:pt x="725" y="5130"/>
                  </a:lnTo>
                  <a:lnTo>
                    <a:pt x="0" y="5805"/>
                  </a:lnTo>
                  <a:lnTo>
                    <a:pt x="1305" y="6345"/>
                  </a:lnTo>
                  <a:lnTo>
                    <a:pt x="725" y="6480"/>
                  </a:lnTo>
                  <a:lnTo>
                    <a:pt x="725" y="8235"/>
                  </a:lnTo>
                  <a:lnTo>
                    <a:pt x="1450" y="8235"/>
                  </a:lnTo>
                  <a:lnTo>
                    <a:pt x="870" y="8910"/>
                  </a:lnTo>
                  <a:lnTo>
                    <a:pt x="870" y="9450"/>
                  </a:lnTo>
                  <a:lnTo>
                    <a:pt x="1450" y="10395"/>
                  </a:lnTo>
                  <a:lnTo>
                    <a:pt x="870" y="10395"/>
                  </a:lnTo>
                  <a:lnTo>
                    <a:pt x="870" y="11070"/>
                  </a:lnTo>
                  <a:lnTo>
                    <a:pt x="1450" y="12420"/>
                  </a:lnTo>
                  <a:lnTo>
                    <a:pt x="1450" y="13635"/>
                  </a:lnTo>
                  <a:lnTo>
                    <a:pt x="1740" y="13770"/>
                  </a:lnTo>
                  <a:lnTo>
                    <a:pt x="2030" y="13635"/>
                  </a:lnTo>
                  <a:lnTo>
                    <a:pt x="4784" y="12420"/>
                  </a:lnTo>
                  <a:lnTo>
                    <a:pt x="6089" y="12420"/>
                  </a:lnTo>
                  <a:lnTo>
                    <a:pt x="6089" y="13095"/>
                  </a:lnTo>
                  <a:lnTo>
                    <a:pt x="6813" y="13635"/>
                  </a:lnTo>
                  <a:lnTo>
                    <a:pt x="7538" y="13635"/>
                  </a:lnTo>
                  <a:lnTo>
                    <a:pt x="7538" y="13095"/>
                  </a:lnTo>
                  <a:lnTo>
                    <a:pt x="10148" y="14310"/>
                  </a:lnTo>
                  <a:lnTo>
                    <a:pt x="11452" y="14175"/>
                  </a:lnTo>
                  <a:lnTo>
                    <a:pt x="12177" y="15525"/>
                  </a:lnTo>
                  <a:lnTo>
                    <a:pt x="14207" y="16335"/>
                  </a:lnTo>
                  <a:lnTo>
                    <a:pt x="14932" y="17010"/>
                  </a:lnTo>
                  <a:lnTo>
                    <a:pt x="15656" y="17010"/>
                  </a:lnTo>
                  <a:lnTo>
                    <a:pt x="15656" y="17685"/>
                  </a:lnTo>
                  <a:lnTo>
                    <a:pt x="14932" y="17685"/>
                  </a:lnTo>
                  <a:lnTo>
                    <a:pt x="14207" y="18225"/>
                  </a:lnTo>
                  <a:lnTo>
                    <a:pt x="13482" y="18900"/>
                  </a:lnTo>
                  <a:lnTo>
                    <a:pt x="13482" y="19440"/>
                  </a:lnTo>
                  <a:lnTo>
                    <a:pt x="14207" y="20115"/>
                  </a:lnTo>
                  <a:lnTo>
                    <a:pt x="14207" y="20790"/>
                  </a:lnTo>
                  <a:lnTo>
                    <a:pt x="15656" y="21600"/>
                  </a:lnTo>
                  <a:lnTo>
                    <a:pt x="16816" y="20790"/>
                  </a:lnTo>
                  <a:lnTo>
                    <a:pt x="16816" y="19440"/>
                  </a:lnTo>
                  <a:lnTo>
                    <a:pt x="17541" y="17010"/>
                  </a:lnTo>
                  <a:cubicBezTo>
                    <a:pt x="17541" y="15120"/>
                    <a:pt x="17541" y="12960"/>
                    <a:pt x="17541" y="11070"/>
                  </a:cubicBezTo>
                  <a:lnTo>
                    <a:pt x="18266" y="10395"/>
                  </a:lnTo>
                  <a:lnTo>
                    <a:pt x="18266" y="9450"/>
                  </a:lnTo>
                  <a:lnTo>
                    <a:pt x="19570" y="9450"/>
                  </a:lnTo>
                  <a:lnTo>
                    <a:pt x="20875" y="8235"/>
                  </a:lnTo>
                  <a:lnTo>
                    <a:pt x="21600" y="7020"/>
                  </a:lnTo>
                  <a:lnTo>
                    <a:pt x="20875" y="7020"/>
                  </a:lnTo>
                  <a:lnTo>
                    <a:pt x="20875" y="6345"/>
                  </a:lnTo>
                  <a:lnTo>
                    <a:pt x="20295" y="5130"/>
                  </a:lnTo>
                  <a:lnTo>
                    <a:pt x="20875" y="5130"/>
                  </a:lnTo>
                  <a:cubicBezTo>
                    <a:pt x="20875" y="4320"/>
                    <a:pt x="20875" y="3375"/>
                    <a:pt x="20875" y="2565"/>
                  </a:cubicBezTo>
                  <a:lnTo>
                    <a:pt x="19426" y="1215"/>
                  </a:lnTo>
                  <a:lnTo>
                    <a:pt x="18701" y="1215"/>
                  </a:lnTo>
                  <a:lnTo>
                    <a:pt x="17396" y="0"/>
                  </a:lnTo>
                  <a:lnTo>
                    <a:pt x="16091" y="1215"/>
                  </a:lnTo>
                  <a:lnTo>
                    <a:pt x="15366" y="1215"/>
                  </a:lnTo>
                  <a:lnTo>
                    <a:pt x="14642" y="1755"/>
                  </a:lnTo>
                  <a:lnTo>
                    <a:pt x="14062" y="1890"/>
                  </a:lnTo>
                  <a:lnTo>
                    <a:pt x="13337" y="1215"/>
                  </a:lnTo>
                  <a:lnTo>
                    <a:pt x="13482" y="405"/>
                  </a:lnTo>
                  <a:lnTo>
                    <a:pt x="12902" y="405"/>
                  </a:lnTo>
                  <a:lnTo>
                    <a:pt x="11452" y="1620"/>
                  </a:lnTo>
                  <a:cubicBezTo>
                    <a:pt x="10003" y="1620"/>
                    <a:pt x="8263" y="1620"/>
                    <a:pt x="6813" y="1620"/>
                  </a:cubicBezTo>
                  <a:lnTo>
                    <a:pt x="6813" y="2970"/>
                  </a:lnTo>
                  <a:lnTo>
                    <a:pt x="6089" y="4185"/>
                  </a:lnTo>
                  <a:lnTo>
                    <a:pt x="4784" y="4185"/>
                  </a:lnTo>
                  <a:lnTo>
                    <a:pt x="4784" y="5130"/>
                  </a:lnTo>
                  <a:lnTo>
                    <a:pt x="3479" y="5130"/>
                  </a:lnTo>
                  <a:lnTo>
                    <a:pt x="2899" y="3645"/>
                  </a:lnTo>
                  <a:lnTo>
                    <a:pt x="2030" y="3645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AutoShape 25" descr="Freeform 129">
              <a:extLst>
                <a:ext uri="{FF2B5EF4-FFF2-40B4-BE49-F238E27FC236}">
                  <a16:creationId xmlns:a16="http://schemas.microsoft.com/office/drawing/2014/main" xmlns="" id="{AD619EE1-C132-9495-B38D-97861F30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800" y="3672727"/>
              <a:ext cx="1635978" cy="22550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" y="19694"/>
                  </a:moveTo>
                  <a:lnTo>
                    <a:pt x="2555" y="19694"/>
                  </a:lnTo>
                  <a:lnTo>
                    <a:pt x="3484" y="21441"/>
                  </a:lnTo>
                  <a:lnTo>
                    <a:pt x="5574" y="21600"/>
                  </a:lnTo>
                  <a:lnTo>
                    <a:pt x="5574" y="20329"/>
                  </a:lnTo>
                  <a:lnTo>
                    <a:pt x="7665" y="20329"/>
                  </a:lnTo>
                  <a:lnTo>
                    <a:pt x="8826" y="18900"/>
                  </a:lnTo>
                  <a:lnTo>
                    <a:pt x="8826" y="17312"/>
                  </a:lnTo>
                  <a:lnTo>
                    <a:pt x="16258" y="17312"/>
                  </a:lnTo>
                  <a:lnTo>
                    <a:pt x="18348" y="16041"/>
                  </a:lnTo>
                  <a:lnTo>
                    <a:pt x="19277" y="15247"/>
                  </a:lnTo>
                  <a:lnTo>
                    <a:pt x="20439" y="15247"/>
                  </a:lnTo>
                  <a:lnTo>
                    <a:pt x="21368" y="13500"/>
                  </a:lnTo>
                  <a:lnTo>
                    <a:pt x="21600" y="11435"/>
                  </a:lnTo>
                  <a:lnTo>
                    <a:pt x="20439" y="9847"/>
                  </a:lnTo>
                  <a:lnTo>
                    <a:pt x="19510" y="7465"/>
                  </a:lnTo>
                  <a:lnTo>
                    <a:pt x="19510" y="4447"/>
                  </a:lnTo>
                  <a:lnTo>
                    <a:pt x="18348" y="1906"/>
                  </a:lnTo>
                  <a:lnTo>
                    <a:pt x="19277" y="1271"/>
                  </a:lnTo>
                  <a:lnTo>
                    <a:pt x="18348" y="1271"/>
                  </a:lnTo>
                  <a:lnTo>
                    <a:pt x="17187" y="0"/>
                  </a:lnTo>
                  <a:lnTo>
                    <a:pt x="16026" y="1112"/>
                  </a:lnTo>
                  <a:lnTo>
                    <a:pt x="15097" y="1906"/>
                  </a:lnTo>
                  <a:lnTo>
                    <a:pt x="13935" y="1906"/>
                  </a:lnTo>
                  <a:lnTo>
                    <a:pt x="13006" y="3176"/>
                  </a:lnTo>
                  <a:lnTo>
                    <a:pt x="12774" y="6512"/>
                  </a:lnTo>
                  <a:lnTo>
                    <a:pt x="12077" y="6988"/>
                  </a:lnTo>
                  <a:lnTo>
                    <a:pt x="11845" y="8735"/>
                  </a:lnTo>
                  <a:lnTo>
                    <a:pt x="12774" y="8735"/>
                  </a:lnTo>
                  <a:lnTo>
                    <a:pt x="12774" y="10324"/>
                  </a:lnTo>
                  <a:lnTo>
                    <a:pt x="7432" y="10482"/>
                  </a:lnTo>
                  <a:lnTo>
                    <a:pt x="5342" y="11753"/>
                  </a:lnTo>
                  <a:lnTo>
                    <a:pt x="3252" y="12547"/>
                  </a:lnTo>
                  <a:lnTo>
                    <a:pt x="2090" y="14453"/>
                  </a:lnTo>
                  <a:lnTo>
                    <a:pt x="1161" y="15724"/>
                  </a:lnTo>
                  <a:lnTo>
                    <a:pt x="1161" y="17153"/>
                  </a:lnTo>
                  <a:lnTo>
                    <a:pt x="0" y="18900"/>
                  </a:lnTo>
                  <a:lnTo>
                    <a:pt x="1161" y="19694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AutoShape 26" descr="Freeform 130">
              <a:extLst>
                <a:ext uri="{FF2B5EF4-FFF2-40B4-BE49-F238E27FC236}">
                  <a16:creationId xmlns:a16="http://schemas.microsoft.com/office/drawing/2014/main" xmlns="" id="{EB050625-7658-656C-1430-50AA67CF3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4985393"/>
              <a:ext cx="2121105" cy="10938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3091"/>
                  </a:moveTo>
                  <a:lnTo>
                    <a:pt x="10711" y="5564"/>
                  </a:lnTo>
                  <a:lnTo>
                    <a:pt x="714" y="0"/>
                  </a:lnTo>
                  <a:lnTo>
                    <a:pt x="893" y="1964"/>
                  </a:lnTo>
                  <a:lnTo>
                    <a:pt x="0" y="4255"/>
                  </a:lnTo>
                  <a:cubicBezTo>
                    <a:pt x="1071" y="6218"/>
                    <a:pt x="2321" y="8182"/>
                    <a:pt x="3213" y="10145"/>
                  </a:cubicBezTo>
                  <a:lnTo>
                    <a:pt x="3213" y="13418"/>
                  </a:lnTo>
                  <a:lnTo>
                    <a:pt x="4998" y="13418"/>
                  </a:lnTo>
                  <a:lnTo>
                    <a:pt x="6605" y="16364"/>
                  </a:lnTo>
                  <a:lnTo>
                    <a:pt x="8212" y="16364"/>
                  </a:lnTo>
                  <a:lnTo>
                    <a:pt x="9997" y="13418"/>
                  </a:lnTo>
                  <a:lnTo>
                    <a:pt x="10711" y="13418"/>
                  </a:lnTo>
                  <a:lnTo>
                    <a:pt x="10711" y="21600"/>
                  </a:lnTo>
                  <a:cubicBezTo>
                    <a:pt x="12496" y="21600"/>
                    <a:pt x="14102" y="21600"/>
                    <a:pt x="15709" y="21600"/>
                  </a:cubicBezTo>
                  <a:lnTo>
                    <a:pt x="17316" y="20291"/>
                  </a:lnTo>
                  <a:lnTo>
                    <a:pt x="18208" y="18655"/>
                  </a:lnTo>
                  <a:lnTo>
                    <a:pt x="19101" y="18655"/>
                  </a:lnTo>
                  <a:lnTo>
                    <a:pt x="21600" y="13091"/>
                  </a:lnTo>
                </a:path>
              </a:pathLst>
            </a:custGeom>
            <a:solidFill>
              <a:srgbClr val="ED7E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AutoShape 27" descr="Freeform 131">
              <a:extLst>
                <a:ext uri="{FF2B5EF4-FFF2-40B4-BE49-F238E27FC236}">
                  <a16:creationId xmlns:a16="http://schemas.microsoft.com/office/drawing/2014/main" xmlns="" id="{6C32E0DA-46CB-9DB4-0C0B-41240FCA2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951" y="1491681"/>
              <a:ext cx="1798868" cy="18108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680" y="0"/>
                  </a:moveTo>
                  <a:lnTo>
                    <a:pt x="16567" y="0"/>
                  </a:lnTo>
                  <a:lnTo>
                    <a:pt x="17616" y="991"/>
                  </a:lnTo>
                  <a:lnTo>
                    <a:pt x="16567" y="1982"/>
                  </a:lnTo>
                  <a:lnTo>
                    <a:pt x="17616" y="3369"/>
                  </a:lnTo>
                  <a:lnTo>
                    <a:pt x="18664" y="4161"/>
                  </a:lnTo>
                  <a:lnTo>
                    <a:pt x="18664" y="4954"/>
                  </a:lnTo>
                  <a:lnTo>
                    <a:pt x="17616" y="5945"/>
                  </a:lnTo>
                  <a:cubicBezTo>
                    <a:pt x="17616" y="7134"/>
                    <a:pt x="17616" y="8521"/>
                    <a:pt x="17616" y="9710"/>
                  </a:cubicBezTo>
                  <a:lnTo>
                    <a:pt x="18664" y="11097"/>
                  </a:lnTo>
                  <a:lnTo>
                    <a:pt x="20551" y="12881"/>
                  </a:lnTo>
                  <a:lnTo>
                    <a:pt x="21600" y="12881"/>
                  </a:lnTo>
                  <a:lnTo>
                    <a:pt x="21600" y="15655"/>
                  </a:lnTo>
                  <a:lnTo>
                    <a:pt x="18664" y="15655"/>
                  </a:lnTo>
                  <a:lnTo>
                    <a:pt x="17616" y="16448"/>
                  </a:lnTo>
                  <a:lnTo>
                    <a:pt x="17616" y="17439"/>
                  </a:lnTo>
                  <a:lnTo>
                    <a:pt x="16567" y="17439"/>
                  </a:lnTo>
                  <a:lnTo>
                    <a:pt x="14680" y="19817"/>
                  </a:lnTo>
                  <a:lnTo>
                    <a:pt x="13631" y="18429"/>
                  </a:lnTo>
                  <a:lnTo>
                    <a:pt x="11744" y="19817"/>
                  </a:lnTo>
                  <a:lnTo>
                    <a:pt x="11744" y="21600"/>
                  </a:lnTo>
                  <a:lnTo>
                    <a:pt x="10695" y="21600"/>
                  </a:lnTo>
                  <a:lnTo>
                    <a:pt x="8179" y="20015"/>
                  </a:lnTo>
                  <a:lnTo>
                    <a:pt x="8808" y="19817"/>
                  </a:lnTo>
                  <a:lnTo>
                    <a:pt x="8808" y="17439"/>
                  </a:lnTo>
                  <a:lnTo>
                    <a:pt x="6920" y="11097"/>
                  </a:lnTo>
                  <a:lnTo>
                    <a:pt x="5033" y="9710"/>
                  </a:lnTo>
                  <a:lnTo>
                    <a:pt x="3146" y="9710"/>
                  </a:lnTo>
                  <a:lnTo>
                    <a:pt x="3146" y="8719"/>
                  </a:lnTo>
                  <a:lnTo>
                    <a:pt x="2097" y="7927"/>
                  </a:lnTo>
                  <a:lnTo>
                    <a:pt x="2097" y="5945"/>
                  </a:lnTo>
                  <a:lnTo>
                    <a:pt x="0" y="4954"/>
                  </a:lnTo>
                  <a:lnTo>
                    <a:pt x="0" y="4161"/>
                  </a:lnTo>
                  <a:lnTo>
                    <a:pt x="2097" y="4161"/>
                  </a:lnTo>
                  <a:lnTo>
                    <a:pt x="3146" y="4954"/>
                  </a:lnTo>
                  <a:lnTo>
                    <a:pt x="5033" y="4954"/>
                  </a:lnTo>
                  <a:lnTo>
                    <a:pt x="6920" y="5945"/>
                  </a:lnTo>
                  <a:lnTo>
                    <a:pt x="6920" y="4954"/>
                  </a:lnTo>
                  <a:lnTo>
                    <a:pt x="8808" y="4161"/>
                  </a:lnTo>
                  <a:lnTo>
                    <a:pt x="10695" y="4161"/>
                  </a:lnTo>
                  <a:lnTo>
                    <a:pt x="11744" y="3369"/>
                  </a:lnTo>
                  <a:lnTo>
                    <a:pt x="13631" y="3369"/>
                  </a:lnTo>
                  <a:lnTo>
                    <a:pt x="15728" y="991"/>
                  </a:lnTo>
                  <a:lnTo>
                    <a:pt x="14680" y="0"/>
                  </a:lnTo>
                </a:path>
              </a:pathLst>
            </a:custGeom>
            <a:solidFill>
              <a:srgbClr val="ED7E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AutoShape 28" descr="Freeform 132">
              <a:extLst>
                <a:ext uri="{FF2B5EF4-FFF2-40B4-BE49-F238E27FC236}">
                  <a16:creationId xmlns:a16="http://schemas.microsoft.com/office/drawing/2014/main" xmlns="" id="{21033EF2-0461-FAA8-DCB0-ED312A44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818" y="2225428"/>
              <a:ext cx="3643770" cy="33388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158"/>
                  </a:moveTo>
                  <a:lnTo>
                    <a:pt x="0" y="2149"/>
                  </a:lnTo>
                  <a:lnTo>
                    <a:pt x="935" y="1719"/>
                  </a:lnTo>
                  <a:lnTo>
                    <a:pt x="1869" y="1719"/>
                  </a:lnTo>
                  <a:lnTo>
                    <a:pt x="2388" y="1290"/>
                  </a:lnTo>
                  <a:cubicBezTo>
                    <a:pt x="3219" y="1290"/>
                    <a:pt x="4154" y="1290"/>
                    <a:pt x="5088" y="1290"/>
                  </a:cubicBezTo>
                  <a:lnTo>
                    <a:pt x="4569" y="430"/>
                  </a:lnTo>
                  <a:lnTo>
                    <a:pt x="4569" y="0"/>
                  </a:lnTo>
                  <a:lnTo>
                    <a:pt x="6958" y="0"/>
                  </a:lnTo>
                  <a:lnTo>
                    <a:pt x="6958" y="1182"/>
                  </a:lnTo>
                  <a:lnTo>
                    <a:pt x="7477" y="1290"/>
                  </a:lnTo>
                  <a:lnTo>
                    <a:pt x="7892" y="1719"/>
                  </a:lnTo>
                  <a:lnTo>
                    <a:pt x="8827" y="1719"/>
                  </a:lnTo>
                  <a:lnTo>
                    <a:pt x="9865" y="2687"/>
                  </a:lnTo>
                  <a:lnTo>
                    <a:pt x="9865" y="4191"/>
                  </a:lnTo>
                  <a:lnTo>
                    <a:pt x="10385" y="4728"/>
                  </a:lnTo>
                  <a:lnTo>
                    <a:pt x="10800" y="5910"/>
                  </a:lnTo>
                  <a:lnTo>
                    <a:pt x="11735" y="6448"/>
                  </a:lnTo>
                  <a:lnTo>
                    <a:pt x="11735" y="6985"/>
                  </a:lnTo>
                  <a:lnTo>
                    <a:pt x="10385" y="6985"/>
                  </a:lnTo>
                  <a:lnTo>
                    <a:pt x="11215" y="7415"/>
                  </a:lnTo>
                  <a:lnTo>
                    <a:pt x="12669" y="6448"/>
                  </a:lnTo>
                  <a:lnTo>
                    <a:pt x="13708" y="6448"/>
                  </a:lnTo>
                  <a:lnTo>
                    <a:pt x="13708" y="7415"/>
                  </a:lnTo>
                  <a:lnTo>
                    <a:pt x="13188" y="7415"/>
                  </a:lnTo>
                  <a:lnTo>
                    <a:pt x="13708" y="7952"/>
                  </a:lnTo>
                  <a:lnTo>
                    <a:pt x="14123" y="7415"/>
                  </a:lnTo>
                  <a:lnTo>
                    <a:pt x="14123" y="7952"/>
                  </a:lnTo>
                  <a:lnTo>
                    <a:pt x="14642" y="7952"/>
                  </a:lnTo>
                  <a:lnTo>
                    <a:pt x="15162" y="7415"/>
                  </a:lnTo>
                  <a:lnTo>
                    <a:pt x="15162" y="7952"/>
                  </a:lnTo>
                  <a:lnTo>
                    <a:pt x="15577" y="7952"/>
                  </a:lnTo>
                  <a:lnTo>
                    <a:pt x="16096" y="7415"/>
                  </a:lnTo>
                  <a:lnTo>
                    <a:pt x="16096" y="7952"/>
                  </a:lnTo>
                  <a:lnTo>
                    <a:pt x="15577" y="8919"/>
                  </a:lnTo>
                  <a:lnTo>
                    <a:pt x="16096" y="8919"/>
                  </a:lnTo>
                  <a:lnTo>
                    <a:pt x="16615" y="7952"/>
                  </a:lnTo>
                  <a:lnTo>
                    <a:pt x="17550" y="6985"/>
                  </a:lnTo>
                  <a:lnTo>
                    <a:pt x="18069" y="6985"/>
                  </a:lnTo>
                  <a:lnTo>
                    <a:pt x="18485" y="5910"/>
                  </a:lnTo>
                  <a:lnTo>
                    <a:pt x="19419" y="5158"/>
                  </a:lnTo>
                  <a:lnTo>
                    <a:pt x="19419" y="5910"/>
                  </a:lnTo>
                  <a:lnTo>
                    <a:pt x="19627" y="5158"/>
                  </a:lnTo>
                  <a:lnTo>
                    <a:pt x="20665" y="5910"/>
                  </a:lnTo>
                  <a:lnTo>
                    <a:pt x="21185" y="6448"/>
                  </a:lnTo>
                  <a:lnTo>
                    <a:pt x="21600" y="6448"/>
                  </a:lnTo>
                  <a:lnTo>
                    <a:pt x="21600" y="7952"/>
                  </a:lnTo>
                  <a:lnTo>
                    <a:pt x="20665" y="8919"/>
                  </a:lnTo>
                  <a:lnTo>
                    <a:pt x="20665" y="10101"/>
                  </a:lnTo>
                  <a:lnTo>
                    <a:pt x="20146" y="10639"/>
                  </a:lnTo>
                  <a:lnTo>
                    <a:pt x="19419" y="12143"/>
                  </a:lnTo>
                  <a:lnTo>
                    <a:pt x="17862" y="13218"/>
                  </a:lnTo>
                  <a:lnTo>
                    <a:pt x="18381" y="13755"/>
                  </a:lnTo>
                  <a:lnTo>
                    <a:pt x="17965" y="15367"/>
                  </a:lnTo>
                  <a:lnTo>
                    <a:pt x="17031" y="15904"/>
                  </a:lnTo>
                  <a:lnTo>
                    <a:pt x="16615" y="16442"/>
                  </a:lnTo>
                  <a:lnTo>
                    <a:pt x="16615" y="16872"/>
                  </a:lnTo>
                  <a:lnTo>
                    <a:pt x="16096" y="17409"/>
                  </a:lnTo>
                  <a:lnTo>
                    <a:pt x="16615" y="17839"/>
                  </a:lnTo>
                  <a:lnTo>
                    <a:pt x="16096" y="19128"/>
                  </a:lnTo>
                  <a:lnTo>
                    <a:pt x="15577" y="20096"/>
                  </a:lnTo>
                  <a:lnTo>
                    <a:pt x="14642" y="21600"/>
                  </a:lnTo>
                  <a:lnTo>
                    <a:pt x="3531" y="21170"/>
                  </a:lnTo>
                  <a:lnTo>
                    <a:pt x="3012" y="20633"/>
                  </a:lnTo>
                  <a:lnTo>
                    <a:pt x="2804" y="20096"/>
                  </a:lnTo>
                  <a:lnTo>
                    <a:pt x="2285" y="19666"/>
                  </a:lnTo>
                  <a:lnTo>
                    <a:pt x="2285" y="18376"/>
                  </a:lnTo>
                  <a:lnTo>
                    <a:pt x="1454" y="17409"/>
                  </a:lnTo>
                  <a:lnTo>
                    <a:pt x="831" y="16442"/>
                  </a:lnTo>
                  <a:lnTo>
                    <a:pt x="2181" y="13110"/>
                  </a:lnTo>
                  <a:lnTo>
                    <a:pt x="3946" y="8490"/>
                  </a:lnTo>
                  <a:lnTo>
                    <a:pt x="3531" y="7952"/>
                  </a:lnTo>
                  <a:lnTo>
                    <a:pt x="2908" y="7522"/>
                  </a:lnTo>
                  <a:lnTo>
                    <a:pt x="2388" y="7630"/>
                  </a:lnTo>
                  <a:lnTo>
                    <a:pt x="1454" y="6985"/>
                  </a:lnTo>
                  <a:lnTo>
                    <a:pt x="0" y="5158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AutoShape 29" descr="Freeform 133">
              <a:extLst>
                <a:ext uri="{FF2B5EF4-FFF2-40B4-BE49-F238E27FC236}">
                  <a16:creationId xmlns:a16="http://schemas.microsoft.com/office/drawing/2014/main" xmlns="" id="{72127E44-6E9E-60F9-BA2C-4201F4E4A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998" y="1757580"/>
              <a:ext cx="1377479" cy="14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944" y="0"/>
                  </a:moveTo>
                  <a:lnTo>
                    <a:pt x="16405" y="982"/>
                  </a:lnTo>
                  <a:lnTo>
                    <a:pt x="17772" y="6627"/>
                  </a:lnTo>
                  <a:lnTo>
                    <a:pt x="17772" y="7855"/>
                  </a:lnTo>
                  <a:lnTo>
                    <a:pt x="18866" y="7855"/>
                  </a:lnTo>
                  <a:lnTo>
                    <a:pt x="18866" y="9818"/>
                  </a:lnTo>
                  <a:lnTo>
                    <a:pt x="21600" y="10800"/>
                  </a:lnTo>
                  <a:lnTo>
                    <a:pt x="21600" y="12027"/>
                  </a:lnTo>
                  <a:lnTo>
                    <a:pt x="20233" y="14236"/>
                  </a:lnTo>
                  <a:lnTo>
                    <a:pt x="18866" y="15218"/>
                  </a:lnTo>
                  <a:lnTo>
                    <a:pt x="16405" y="16445"/>
                  </a:lnTo>
                  <a:lnTo>
                    <a:pt x="16405" y="17427"/>
                  </a:lnTo>
                  <a:lnTo>
                    <a:pt x="15311" y="18655"/>
                  </a:lnTo>
                  <a:lnTo>
                    <a:pt x="13944" y="18900"/>
                  </a:lnTo>
                  <a:lnTo>
                    <a:pt x="13671" y="20373"/>
                  </a:lnTo>
                  <a:lnTo>
                    <a:pt x="12577" y="21600"/>
                  </a:lnTo>
                  <a:lnTo>
                    <a:pt x="10116" y="20373"/>
                  </a:lnTo>
                  <a:lnTo>
                    <a:pt x="9023" y="17918"/>
                  </a:lnTo>
                  <a:lnTo>
                    <a:pt x="7656" y="16445"/>
                  </a:lnTo>
                  <a:lnTo>
                    <a:pt x="7382" y="13009"/>
                  </a:lnTo>
                  <a:lnTo>
                    <a:pt x="4922" y="10800"/>
                  </a:lnTo>
                  <a:lnTo>
                    <a:pt x="2461" y="10800"/>
                  </a:lnTo>
                  <a:lnTo>
                    <a:pt x="1367" y="9818"/>
                  </a:lnTo>
                  <a:lnTo>
                    <a:pt x="0" y="9573"/>
                  </a:lnTo>
                  <a:lnTo>
                    <a:pt x="0" y="6873"/>
                  </a:lnTo>
                  <a:lnTo>
                    <a:pt x="1367" y="6873"/>
                  </a:lnTo>
                  <a:lnTo>
                    <a:pt x="2461" y="7855"/>
                  </a:lnTo>
                  <a:lnTo>
                    <a:pt x="3828" y="7855"/>
                  </a:lnTo>
                  <a:lnTo>
                    <a:pt x="3828" y="6873"/>
                  </a:lnTo>
                  <a:lnTo>
                    <a:pt x="4922" y="7855"/>
                  </a:lnTo>
                  <a:lnTo>
                    <a:pt x="6562" y="6873"/>
                  </a:lnTo>
                  <a:lnTo>
                    <a:pt x="7656" y="7855"/>
                  </a:lnTo>
                  <a:lnTo>
                    <a:pt x="9023" y="7855"/>
                  </a:lnTo>
                  <a:lnTo>
                    <a:pt x="10116" y="6873"/>
                  </a:lnTo>
                  <a:lnTo>
                    <a:pt x="12577" y="2209"/>
                  </a:lnTo>
                  <a:lnTo>
                    <a:pt x="13944" y="982"/>
                  </a:lnTo>
                  <a:lnTo>
                    <a:pt x="13944" y="0"/>
                  </a:lnTo>
                </a:path>
              </a:pathLst>
            </a:custGeom>
            <a:solidFill>
              <a:srgbClr val="ED7D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AutoShape 30" descr="Freeform 134">
              <a:extLst>
                <a:ext uri="{FF2B5EF4-FFF2-40B4-BE49-F238E27FC236}">
                  <a16:creationId xmlns:a16="http://schemas.microsoft.com/office/drawing/2014/main" xmlns="" id="{CC8D3926-4827-E782-EEA6-10BD13624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27" y="2306208"/>
              <a:ext cx="4915016" cy="3342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7301"/>
                  </a:moveTo>
                  <a:lnTo>
                    <a:pt x="307" y="16872"/>
                  </a:lnTo>
                  <a:lnTo>
                    <a:pt x="692" y="16549"/>
                  </a:lnTo>
                  <a:lnTo>
                    <a:pt x="615" y="15904"/>
                  </a:lnTo>
                  <a:lnTo>
                    <a:pt x="922" y="15045"/>
                  </a:lnTo>
                  <a:lnTo>
                    <a:pt x="922" y="14507"/>
                  </a:lnTo>
                  <a:lnTo>
                    <a:pt x="1922" y="12573"/>
                  </a:lnTo>
                  <a:lnTo>
                    <a:pt x="3075" y="12681"/>
                  </a:lnTo>
                  <a:lnTo>
                    <a:pt x="3459" y="12251"/>
                  </a:lnTo>
                  <a:lnTo>
                    <a:pt x="4535" y="12143"/>
                  </a:lnTo>
                  <a:lnTo>
                    <a:pt x="4535" y="11821"/>
                  </a:lnTo>
                  <a:lnTo>
                    <a:pt x="5304" y="6985"/>
                  </a:lnTo>
                  <a:lnTo>
                    <a:pt x="4920" y="6555"/>
                  </a:lnTo>
                  <a:lnTo>
                    <a:pt x="4843" y="6018"/>
                  </a:lnTo>
                  <a:lnTo>
                    <a:pt x="4228" y="4836"/>
                  </a:lnTo>
                  <a:lnTo>
                    <a:pt x="4228" y="3654"/>
                  </a:lnTo>
                  <a:lnTo>
                    <a:pt x="4996" y="3224"/>
                  </a:lnTo>
                  <a:lnTo>
                    <a:pt x="5381" y="3654"/>
                  </a:lnTo>
                  <a:lnTo>
                    <a:pt x="5304" y="2794"/>
                  </a:lnTo>
                  <a:lnTo>
                    <a:pt x="4612" y="2794"/>
                  </a:lnTo>
                  <a:lnTo>
                    <a:pt x="4535" y="1719"/>
                  </a:lnTo>
                  <a:lnTo>
                    <a:pt x="6688" y="1719"/>
                  </a:lnTo>
                  <a:lnTo>
                    <a:pt x="6534" y="1290"/>
                  </a:lnTo>
                  <a:lnTo>
                    <a:pt x="6764" y="1397"/>
                  </a:lnTo>
                  <a:lnTo>
                    <a:pt x="7072" y="1612"/>
                  </a:lnTo>
                  <a:lnTo>
                    <a:pt x="7764" y="752"/>
                  </a:lnTo>
                  <a:lnTo>
                    <a:pt x="7841" y="1504"/>
                  </a:lnTo>
                  <a:lnTo>
                    <a:pt x="8148" y="2257"/>
                  </a:lnTo>
                  <a:lnTo>
                    <a:pt x="8532" y="2364"/>
                  </a:lnTo>
                  <a:lnTo>
                    <a:pt x="8994" y="3224"/>
                  </a:lnTo>
                  <a:lnTo>
                    <a:pt x="9378" y="2901"/>
                  </a:lnTo>
                  <a:lnTo>
                    <a:pt x="9762" y="2687"/>
                  </a:lnTo>
                  <a:lnTo>
                    <a:pt x="9839" y="3116"/>
                  </a:lnTo>
                  <a:lnTo>
                    <a:pt x="9993" y="3331"/>
                  </a:lnTo>
                  <a:lnTo>
                    <a:pt x="10377" y="2794"/>
                  </a:lnTo>
                  <a:lnTo>
                    <a:pt x="10531" y="2257"/>
                  </a:lnTo>
                  <a:lnTo>
                    <a:pt x="11146" y="2257"/>
                  </a:lnTo>
                  <a:lnTo>
                    <a:pt x="12606" y="0"/>
                  </a:lnTo>
                  <a:lnTo>
                    <a:pt x="13298" y="752"/>
                  </a:lnTo>
                  <a:lnTo>
                    <a:pt x="13990" y="4191"/>
                  </a:lnTo>
                  <a:lnTo>
                    <a:pt x="13990" y="5481"/>
                  </a:lnTo>
                  <a:lnTo>
                    <a:pt x="13759" y="5588"/>
                  </a:lnTo>
                  <a:lnTo>
                    <a:pt x="14759" y="6448"/>
                  </a:lnTo>
                  <a:lnTo>
                    <a:pt x="15066" y="6448"/>
                  </a:lnTo>
                  <a:lnTo>
                    <a:pt x="15066" y="5481"/>
                  </a:lnTo>
                  <a:lnTo>
                    <a:pt x="15758" y="4728"/>
                  </a:lnTo>
                  <a:lnTo>
                    <a:pt x="16142" y="5481"/>
                  </a:lnTo>
                  <a:lnTo>
                    <a:pt x="16911" y="4191"/>
                  </a:lnTo>
                  <a:lnTo>
                    <a:pt x="17219" y="4191"/>
                  </a:lnTo>
                  <a:lnTo>
                    <a:pt x="17219" y="3654"/>
                  </a:lnTo>
                  <a:lnTo>
                    <a:pt x="17603" y="3224"/>
                  </a:lnTo>
                  <a:lnTo>
                    <a:pt x="18679" y="3224"/>
                  </a:lnTo>
                  <a:lnTo>
                    <a:pt x="18679" y="4621"/>
                  </a:lnTo>
                  <a:lnTo>
                    <a:pt x="19755" y="6448"/>
                  </a:lnTo>
                  <a:lnTo>
                    <a:pt x="20447" y="7093"/>
                  </a:lnTo>
                  <a:lnTo>
                    <a:pt x="20908" y="7093"/>
                  </a:lnTo>
                  <a:lnTo>
                    <a:pt x="21446" y="7522"/>
                  </a:lnTo>
                  <a:lnTo>
                    <a:pt x="21600" y="8060"/>
                  </a:lnTo>
                  <a:lnTo>
                    <a:pt x="19294" y="15904"/>
                  </a:lnTo>
                  <a:lnTo>
                    <a:pt x="19678" y="16872"/>
                  </a:lnTo>
                  <a:lnTo>
                    <a:pt x="19294" y="17301"/>
                  </a:lnTo>
                  <a:lnTo>
                    <a:pt x="19294" y="19021"/>
                  </a:lnTo>
                  <a:lnTo>
                    <a:pt x="15451" y="19666"/>
                  </a:lnTo>
                  <a:lnTo>
                    <a:pt x="14298" y="19128"/>
                  </a:lnTo>
                  <a:lnTo>
                    <a:pt x="13683" y="17946"/>
                  </a:lnTo>
                  <a:lnTo>
                    <a:pt x="12530" y="17946"/>
                  </a:lnTo>
                  <a:lnTo>
                    <a:pt x="12606" y="18591"/>
                  </a:lnTo>
                  <a:lnTo>
                    <a:pt x="12299" y="18913"/>
                  </a:lnTo>
                  <a:lnTo>
                    <a:pt x="12222" y="19666"/>
                  </a:lnTo>
                  <a:lnTo>
                    <a:pt x="11761" y="19666"/>
                  </a:lnTo>
                  <a:lnTo>
                    <a:pt x="10762" y="20525"/>
                  </a:lnTo>
                  <a:lnTo>
                    <a:pt x="10223" y="20848"/>
                  </a:lnTo>
                  <a:lnTo>
                    <a:pt x="9762" y="20740"/>
                  </a:lnTo>
                  <a:lnTo>
                    <a:pt x="9378" y="20740"/>
                  </a:lnTo>
                  <a:lnTo>
                    <a:pt x="8840" y="21600"/>
                  </a:lnTo>
                  <a:lnTo>
                    <a:pt x="4305" y="19128"/>
                  </a:lnTo>
                  <a:lnTo>
                    <a:pt x="0" y="17301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AutoShape 31" descr="Freeform 135">
              <a:extLst>
                <a:ext uri="{FF2B5EF4-FFF2-40B4-BE49-F238E27FC236}">
                  <a16:creationId xmlns:a16="http://schemas.microsoft.com/office/drawing/2014/main" xmlns="" id="{33829388-E437-A6AC-DD54-481DB71F1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432" y="4615154"/>
              <a:ext cx="1016290" cy="6664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4860"/>
                  </a:moveTo>
                  <a:lnTo>
                    <a:pt x="3352" y="4860"/>
                  </a:lnTo>
                  <a:lnTo>
                    <a:pt x="5214" y="2700"/>
                  </a:lnTo>
                  <a:lnTo>
                    <a:pt x="7821" y="0"/>
                  </a:lnTo>
                  <a:lnTo>
                    <a:pt x="7821" y="2700"/>
                  </a:lnTo>
                  <a:lnTo>
                    <a:pt x="5959" y="4860"/>
                  </a:lnTo>
                  <a:lnTo>
                    <a:pt x="5959" y="7560"/>
                  </a:lnTo>
                  <a:lnTo>
                    <a:pt x="9310" y="7560"/>
                  </a:lnTo>
                  <a:lnTo>
                    <a:pt x="11172" y="9720"/>
                  </a:lnTo>
                  <a:lnTo>
                    <a:pt x="11172" y="7560"/>
                  </a:lnTo>
                  <a:lnTo>
                    <a:pt x="12662" y="4860"/>
                  </a:lnTo>
                  <a:lnTo>
                    <a:pt x="21228" y="5400"/>
                  </a:lnTo>
                  <a:lnTo>
                    <a:pt x="21600" y="13500"/>
                  </a:lnTo>
                  <a:lnTo>
                    <a:pt x="17503" y="15120"/>
                  </a:lnTo>
                  <a:lnTo>
                    <a:pt x="10800" y="18900"/>
                  </a:lnTo>
                  <a:lnTo>
                    <a:pt x="8938" y="21600"/>
                  </a:lnTo>
                  <a:lnTo>
                    <a:pt x="7448" y="21600"/>
                  </a:lnTo>
                  <a:lnTo>
                    <a:pt x="7076" y="18900"/>
                  </a:lnTo>
                  <a:lnTo>
                    <a:pt x="8938" y="12960"/>
                  </a:lnTo>
                  <a:lnTo>
                    <a:pt x="7448" y="12960"/>
                  </a:lnTo>
                  <a:lnTo>
                    <a:pt x="4469" y="15120"/>
                  </a:lnTo>
                  <a:lnTo>
                    <a:pt x="0" y="15120"/>
                  </a:lnTo>
                  <a:lnTo>
                    <a:pt x="0" y="4860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AutoShape 32" descr="Freeform 136">
              <a:extLst>
                <a:ext uri="{FF2B5EF4-FFF2-40B4-BE49-F238E27FC236}">
                  <a16:creationId xmlns:a16="http://schemas.microsoft.com/office/drawing/2014/main" xmlns="" id="{FCDC975A-6C91-C621-CF93-40C5AA6E1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1419" y="5597970"/>
              <a:ext cx="439094" cy="545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56" y="21600"/>
                  </a:moveTo>
                  <a:lnTo>
                    <a:pt x="7776" y="21600"/>
                  </a:lnTo>
                  <a:lnTo>
                    <a:pt x="10368" y="16364"/>
                  </a:lnTo>
                  <a:lnTo>
                    <a:pt x="21600" y="13745"/>
                  </a:lnTo>
                  <a:lnTo>
                    <a:pt x="17280" y="5891"/>
                  </a:lnTo>
                  <a:lnTo>
                    <a:pt x="4320" y="0"/>
                  </a:lnTo>
                  <a:lnTo>
                    <a:pt x="3456" y="12436"/>
                  </a:lnTo>
                  <a:lnTo>
                    <a:pt x="0" y="13091"/>
                  </a:lnTo>
                  <a:lnTo>
                    <a:pt x="3456" y="18327"/>
                  </a:lnTo>
                  <a:lnTo>
                    <a:pt x="3456" y="21600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AutoShape 33" descr="Freeform 137">
              <a:extLst>
                <a:ext uri="{FF2B5EF4-FFF2-40B4-BE49-F238E27FC236}">
                  <a16:creationId xmlns:a16="http://schemas.microsoft.com/office/drawing/2014/main" xmlns="" id="{7EC2EBA0-8A95-147D-DA59-F0A9808B5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734" y="3225073"/>
              <a:ext cx="1912183" cy="24233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134" y="0"/>
                  </a:moveTo>
                  <a:lnTo>
                    <a:pt x="7927" y="592"/>
                  </a:lnTo>
                  <a:lnTo>
                    <a:pt x="9710" y="592"/>
                  </a:lnTo>
                  <a:lnTo>
                    <a:pt x="9710" y="1184"/>
                  </a:lnTo>
                  <a:lnTo>
                    <a:pt x="10701" y="592"/>
                  </a:lnTo>
                  <a:lnTo>
                    <a:pt x="12484" y="2071"/>
                  </a:lnTo>
                  <a:lnTo>
                    <a:pt x="11692" y="2663"/>
                  </a:lnTo>
                  <a:lnTo>
                    <a:pt x="12484" y="2811"/>
                  </a:lnTo>
                  <a:lnTo>
                    <a:pt x="12484" y="3255"/>
                  </a:lnTo>
                  <a:lnTo>
                    <a:pt x="11692" y="3847"/>
                  </a:lnTo>
                  <a:lnTo>
                    <a:pt x="12484" y="3995"/>
                  </a:lnTo>
                  <a:lnTo>
                    <a:pt x="11692" y="5030"/>
                  </a:lnTo>
                  <a:lnTo>
                    <a:pt x="12484" y="5030"/>
                  </a:lnTo>
                  <a:lnTo>
                    <a:pt x="13475" y="3995"/>
                  </a:lnTo>
                  <a:lnTo>
                    <a:pt x="14268" y="3995"/>
                  </a:lnTo>
                  <a:lnTo>
                    <a:pt x="14466" y="3403"/>
                  </a:lnTo>
                  <a:lnTo>
                    <a:pt x="16250" y="3255"/>
                  </a:lnTo>
                  <a:lnTo>
                    <a:pt x="16051" y="2663"/>
                  </a:lnTo>
                  <a:lnTo>
                    <a:pt x="19024" y="3995"/>
                  </a:lnTo>
                  <a:lnTo>
                    <a:pt x="21600" y="3995"/>
                  </a:lnTo>
                  <a:lnTo>
                    <a:pt x="19817" y="5622"/>
                  </a:lnTo>
                  <a:lnTo>
                    <a:pt x="18826" y="5622"/>
                  </a:lnTo>
                  <a:lnTo>
                    <a:pt x="18033" y="6953"/>
                  </a:lnTo>
                  <a:lnTo>
                    <a:pt x="17835" y="9912"/>
                  </a:lnTo>
                  <a:lnTo>
                    <a:pt x="17240" y="10504"/>
                  </a:lnTo>
                  <a:lnTo>
                    <a:pt x="17042" y="12132"/>
                  </a:lnTo>
                  <a:lnTo>
                    <a:pt x="17835" y="12132"/>
                  </a:lnTo>
                  <a:lnTo>
                    <a:pt x="17835" y="13611"/>
                  </a:lnTo>
                  <a:lnTo>
                    <a:pt x="13277" y="13759"/>
                  </a:lnTo>
                  <a:lnTo>
                    <a:pt x="11692" y="14942"/>
                  </a:lnTo>
                  <a:lnTo>
                    <a:pt x="9710" y="15682"/>
                  </a:lnTo>
                  <a:lnTo>
                    <a:pt x="7927" y="18641"/>
                  </a:lnTo>
                  <a:lnTo>
                    <a:pt x="7927" y="19973"/>
                  </a:lnTo>
                  <a:lnTo>
                    <a:pt x="6936" y="21600"/>
                  </a:lnTo>
                  <a:lnTo>
                    <a:pt x="6143" y="21600"/>
                  </a:lnTo>
                  <a:lnTo>
                    <a:pt x="5152" y="20268"/>
                  </a:lnTo>
                  <a:lnTo>
                    <a:pt x="5152" y="19529"/>
                  </a:lnTo>
                  <a:lnTo>
                    <a:pt x="4161" y="18937"/>
                  </a:lnTo>
                  <a:lnTo>
                    <a:pt x="5152" y="17605"/>
                  </a:lnTo>
                  <a:lnTo>
                    <a:pt x="6143" y="17605"/>
                  </a:lnTo>
                  <a:lnTo>
                    <a:pt x="6143" y="16570"/>
                  </a:lnTo>
                  <a:lnTo>
                    <a:pt x="4161" y="16570"/>
                  </a:lnTo>
                  <a:lnTo>
                    <a:pt x="2774" y="15090"/>
                  </a:lnTo>
                  <a:lnTo>
                    <a:pt x="2774" y="14351"/>
                  </a:lnTo>
                  <a:lnTo>
                    <a:pt x="1982" y="14351"/>
                  </a:lnTo>
                  <a:lnTo>
                    <a:pt x="2774" y="13759"/>
                  </a:lnTo>
                  <a:lnTo>
                    <a:pt x="2972" y="10652"/>
                  </a:lnTo>
                  <a:lnTo>
                    <a:pt x="1982" y="10060"/>
                  </a:lnTo>
                  <a:lnTo>
                    <a:pt x="991" y="10060"/>
                  </a:lnTo>
                  <a:lnTo>
                    <a:pt x="0" y="9321"/>
                  </a:lnTo>
                  <a:lnTo>
                    <a:pt x="2972" y="7989"/>
                  </a:lnTo>
                  <a:lnTo>
                    <a:pt x="4360" y="5770"/>
                  </a:lnTo>
                  <a:lnTo>
                    <a:pt x="5350" y="5178"/>
                  </a:lnTo>
                  <a:lnTo>
                    <a:pt x="5350" y="3403"/>
                  </a:lnTo>
                  <a:lnTo>
                    <a:pt x="7134" y="2071"/>
                  </a:lnTo>
                  <a:lnTo>
                    <a:pt x="7134" y="0"/>
                  </a:ln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AutoShape 34" descr="Freeform 138">
              <a:extLst>
                <a:ext uri="{FF2B5EF4-FFF2-40B4-BE49-F238E27FC236}">
                  <a16:creationId xmlns:a16="http://schemas.microsoft.com/office/drawing/2014/main" xmlns="" id="{E057277C-D45E-E103-51B0-175AF819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975" y="5083002"/>
              <a:ext cx="1940511" cy="15785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27" y="2501"/>
                  </a:moveTo>
                  <a:lnTo>
                    <a:pt x="15957" y="3638"/>
                  </a:lnTo>
                  <a:cubicBezTo>
                    <a:pt x="15957" y="5457"/>
                    <a:pt x="15957" y="7048"/>
                    <a:pt x="15957" y="8640"/>
                  </a:cubicBezTo>
                  <a:lnTo>
                    <a:pt x="17903" y="11596"/>
                  </a:lnTo>
                  <a:lnTo>
                    <a:pt x="20627" y="11596"/>
                  </a:lnTo>
                  <a:lnTo>
                    <a:pt x="20627" y="13642"/>
                  </a:lnTo>
                  <a:lnTo>
                    <a:pt x="21600" y="15688"/>
                  </a:lnTo>
                  <a:lnTo>
                    <a:pt x="21600" y="16598"/>
                  </a:lnTo>
                  <a:lnTo>
                    <a:pt x="20627" y="17735"/>
                  </a:lnTo>
                  <a:lnTo>
                    <a:pt x="19849" y="20463"/>
                  </a:lnTo>
                  <a:lnTo>
                    <a:pt x="18876" y="21600"/>
                  </a:lnTo>
                  <a:lnTo>
                    <a:pt x="15178" y="21600"/>
                  </a:lnTo>
                  <a:lnTo>
                    <a:pt x="14205" y="20463"/>
                  </a:lnTo>
                  <a:lnTo>
                    <a:pt x="13232" y="20463"/>
                  </a:lnTo>
                  <a:lnTo>
                    <a:pt x="11676" y="18872"/>
                  </a:lnTo>
                  <a:lnTo>
                    <a:pt x="11676" y="17735"/>
                  </a:lnTo>
                  <a:cubicBezTo>
                    <a:pt x="10119" y="17735"/>
                    <a:pt x="8562" y="17735"/>
                    <a:pt x="7005" y="17735"/>
                  </a:cubicBezTo>
                  <a:lnTo>
                    <a:pt x="6227" y="16598"/>
                  </a:lnTo>
                  <a:lnTo>
                    <a:pt x="4281" y="15688"/>
                  </a:lnTo>
                  <a:lnTo>
                    <a:pt x="3503" y="12505"/>
                  </a:lnTo>
                  <a:lnTo>
                    <a:pt x="4281" y="12505"/>
                  </a:lnTo>
                  <a:lnTo>
                    <a:pt x="3503" y="9777"/>
                  </a:lnTo>
                  <a:lnTo>
                    <a:pt x="2724" y="7731"/>
                  </a:lnTo>
                  <a:lnTo>
                    <a:pt x="0" y="6821"/>
                  </a:lnTo>
                  <a:lnTo>
                    <a:pt x="778" y="5912"/>
                  </a:lnTo>
                  <a:lnTo>
                    <a:pt x="2919" y="6139"/>
                  </a:lnTo>
                  <a:lnTo>
                    <a:pt x="4281" y="5457"/>
                  </a:lnTo>
                  <a:lnTo>
                    <a:pt x="6616" y="3638"/>
                  </a:lnTo>
                  <a:lnTo>
                    <a:pt x="7978" y="3638"/>
                  </a:lnTo>
                  <a:lnTo>
                    <a:pt x="8173" y="2046"/>
                  </a:lnTo>
                  <a:lnTo>
                    <a:pt x="8951" y="1592"/>
                  </a:lnTo>
                  <a:lnTo>
                    <a:pt x="8757" y="0"/>
                  </a:lnTo>
                  <a:lnTo>
                    <a:pt x="11676" y="0"/>
                  </a:lnTo>
                  <a:lnTo>
                    <a:pt x="13427" y="2501"/>
                  </a:lnTo>
                </a:path>
              </a:pathLst>
            </a:custGeom>
            <a:solidFill>
              <a:srgbClr val="ED7D3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AutoShape 35" descr="Freeform 139">
              <a:extLst>
                <a:ext uri="{FF2B5EF4-FFF2-40B4-BE49-F238E27FC236}">
                  <a16:creationId xmlns:a16="http://schemas.microsoft.com/office/drawing/2014/main" xmlns="" id="{549451E0-CF04-E82F-00BC-D79E27F7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833" y="2828062"/>
              <a:ext cx="637395" cy="430670"/>
            </a:xfrm>
            <a:custGeom>
              <a:avLst/>
              <a:gdLst>
                <a:gd name="T0" fmla="*/ 10800 w 21600"/>
                <a:gd name="T1" fmla="+- 0 10970 340"/>
                <a:gd name="T2" fmla="*/ 10970 h 21260"/>
                <a:gd name="T3" fmla="*/ 10800 w 21600"/>
                <a:gd name="T4" fmla="+- 0 10970 340"/>
                <a:gd name="T5" fmla="*/ 10970 h 21260"/>
                <a:gd name="T6" fmla="*/ 10800 w 21600"/>
                <a:gd name="T7" fmla="+- 0 10970 340"/>
                <a:gd name="T8" fmla="*/ 10970 h 21260"/>
                <a:gd name="T9" fmla="*/ 10800 w 21600"/>
                <a:gd name="T10" fmla="+- 0 10970 340"/>
                <a:gd name="T11" fmla="*/ 10970 h 2126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260">
                  <a:moveTo>
                    <a:pt x="2400" y="21260"/>
                  </a:moveTo>
                  <a:lnTo>
                    <a:pt x="0" y="17011"/>
                  </a:lnTo>
                  <a:lnTo>
                    <a:pt x="0" y="6034"/>
                  </a:lnTo>
                  <a:lnTo>
                    <a:pt x="2133" y="6034"/>
                  </a:lnTo>
                  <a:lnTo>
                    <a:pt x="2133" y="2493"/>
                  </a:lnTo>
                  <a:cubicBezTo>
                    <a:pt x="4533" y="368"/>
                    <a:pt x="8000" y="14"/>
                    <a:pt x="10667" y="14"/>
                  </a:cubicBezTo>
                  <a:cubicBezTo>
                    <a:pt x="14400" y="14"/>
                    <a:pt x="17867" y="-340"/>
                    <a:pt x="21600" y="2493"/>
                  </a:cubicBezTo>
                  <a:lnTo>
                    <a:pt x="19200" y="14532"/>
                  </a:lnTo>
                  <a:lnTo>
                    <a:pt x="17067" y="14532"/>
                  </a:lnTo>
                  <a:lnTo>
                    <a:pt x="17067" y="18073"/>
                  </a:lnTo>
                  <a:lnTo>
                    <a:pt x="12000" y="18073"/>
                  </a:lnTo>
                  <a:lnTo>
                    <a:pt x="9600" y="21260"/>
                  </a:lnTo>
                  <a:cubicBezTo>
                    <a:pt x="6400" y="21260"/>
                    <a:pt x="5600" y="21260"/>
                    <a:pt x="2400" y="21260"/>
                  </a:cubicBezTo>
                </a:path>
              </a:pathLst>
            </a:custGeom>
            <a:solidFill>
              <a:srgbClr val="F29E65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2860" rIns="2286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900" b="0" i="0" u="none" strike="noStrike" kern="0" cap="none" spc="0" normalizeH="0" baseline="0" noProof="0">
                <a:ln>
                  <a:noFill/>
                </a:ln>
                <a:solidFill>
                  <a:srgbClr val="00153B"/>
                </a:solidFill>
                <a:effectLst/>
                <a:uLnTx/>
                <a:uFillTx/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xmlns="" id="{D75087CD-0C5A-80D0-EF30-0BB714197910}"/>
              </a:ext>
            </a:extLst>
          </p:cNvPr>
          <p:cNvGrpSpPr/>
          <p:nvPr/>
        </p:nvGrpSpPr>
        <p:grpSpPr>
          <a:xfrm>
            <a:off x="6203966" y="5363491"/>
            <a:ext cx="3091131" cy="1024826"/>
            <a:chOff x="8724630" y="4881872"/>
            <a:chExt cx="3091131" cy="1024826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xmlns="" id="{E407AED0-0CB0-6A86-1F6B-613215882188}"/>
                </a:ext>
              </a:extLst>
            </p:cNvPr>
            <p:cNvSpPr/>
            <p:nvPr/>
          </p:nvSpPr>
          <p:spPr>
            <a:xfrm>
              <a:off x="8724630" y="4881872"/>
              <a:ext cx="3091131" cy="10248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</a:pP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Áreas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concessão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que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ainda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não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alegam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inversão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fluxo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potência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/>
              </a:r>
              <a:b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</a:b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maneira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ampla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;</a:t>
              </a:r>
            </a:p>
            <a:p>
              <a: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</a:pP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Áreas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concessão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que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têm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alegado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inversão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fluxo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de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potência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sz="1600" err="1">
                  <a:solidFill>
                    <a:srgbClr val="595959"/>
                  </a:solidFill>
                  <a:latin typeface="Trebuchet MS" panose="020B0603020202020204" pitchFamily="34" charset="0"/>
                </a:rPr>
                <a:t>amplamente</a:t>
              </a:r>
              <a:r>
                <a:rPr lang="en-US" sz="1600">
                  <a:solidFill>
                    <a:srgbClr val="595959"/>
                  </a:solidFill>
                  <a:latin typeface="Trebuchet MS" panose="020B0603020202020204" pitchFamily="34" charset="0"/>
                </a:rPr>
                <a:t>.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xmlns="" id="{ABDDF635-9BF8-A9F5-7D4C-40EDD45FAFD3}"/>
                </a:ext>
              </a:extLst>
            </p:cNvPr>
            <p:cNvSpPr>
              <a:spLocks/>
            </p:cNvSpPr>
            <p:nvPr/>
          </p:nvSpPr>
          <p:spPr>
            <a:xfrm>
              <a:off x="8777631" y="5005755"/>
              <a:ext cx="108000" cy="114753"/>
            </a:xfrm>
            <a:prstGeom prst="rect">
              <a:avLst/>
            </a:prstGeom>
            <a:solidFill>
              <a:srgbClr val="EE84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B1264DCF-A9AE-C9DF-3217-040EEEB9A0BD}"/>
                </a:ext>
              </a:extLst>
            </p:cNvPr>
            <p:cNvSpPr>
              <a:spLocks/>
            </p:cNvSpPr>
            <p:nvPr/>
          </p:nvSpPr>
          <p:spPr>
            <a:xfrm>
              <a:off x="8777632" y="5487132"/>
              <a:ext cx="108000" cy="1147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latin typeface="+mj-lt"/>
              </a:endParaRP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5AB321E6-A2B7-CE76-E1B0-E89B39F66C89}"/>
              </a:ext>
            </a:extLst>
          </p:cNvPr>
          <p:cNvSpPr txBox="1"/>
          <p:nvPr/>
        </p:nvSpPr>
        <p:spPr>
          <a:xfrm>
            <a:off x="186570" y="1713717"/>
            <a:ext cx="29359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95959"/>
                </a:solidFill>
                <a:latin typeface="Trebuchet MS" panose="020B0603020202020204" pitchFamily="34" charset="0"/>
              </a:rPr>
              <a:t>De Norte a Sul do País,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expansão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da solar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tem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sido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limitada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sob a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alegação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inversão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fluxo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de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potência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95959"/>
                </a:solidFill>
                <a:latin typeface="Trebuchet MS" panose="020B0603020202020204" pitchFamily="34" charset="0"/>
              </a:rPr>
              <a:t>Hoje</a:t>
            </a:r>
            <a:r>
              <a:rPr lang="en-US" dirty="0">
                <a:solidFill>
                  <a:srgbClr val="595959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595959"/>
                </a:solidFill>
                <a:latin typeface="Trebuchet MS" panose="020B0603020202020204" pitchFamily="34" charset="0"/>
              </a:rPr>
              <a:t>estima</a:t>
            </a:r>
            <a:r>
              <a:rPr lang="en-US" dirty="0">
                <a:solidFill>
                  <a:srgbClr val="595959"/>
                </a:solidFill>
                <a:latin typeface="Trebuchet MS" panose="020B0603020202020204" pitchFamily="34" charset="0"/>
              </a:rPr>
              <a:t>-se que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mais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de R$ 10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bilhões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projetos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já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foram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prejudicados</a:t>
            </a:r>
            <a:r>
              <a:rPr lang="en-US" dirty="0">
                <a:solidFill>
                  <a:srgbClr val="595959"/>
                </a:solidFill>
                <a:latin typeface="Trebuchet MS" panose="020B0603020202020204" pitchFamily="34" charset="0"/>
              </a:rPr>
              <a:t>. </a:t>
            </a:r>
            <a:endParaRPr lang="pt-BR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607D7A13-8F82-23E2-160A-D14BA9AD52B5}"/>
              </a:ext>
            </a:extLst>
          </p:cNvPr>
          <p:cNvSpPr txBox="1"/>
          <p:nvPr/>
        </p:nvSpPr>
        <p:spPr>
          <a:xfrm>
            <a:off x="354040" y="4940198"/>
            <a:ext cx="4191673" cy="1200329"/>
          </a:xfrm>
          <a:prstGeom prst="rect">
            <a:avLst/>
          </a:prstGeom>
          <a:solidFill>
            <a:srgbClr val="006634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rgbClr val="FBBB33"/>
                </a:solidFill>
                <a:latin typeface="+mj-lt"/>
              </a:rPr>
              <a:t>O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mapa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 indica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Estados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nos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quais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distribuidoras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tem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negado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projetos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alegando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inversão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fluxo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potência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BBB33"/>
                </a:solidFill>
                <a:latin typeface="+mj-lt"/>
              </a:rPr>
              <a:t>desde</a:t>
            </a:r>
            <a:r>
              <a:rPr lang="en-US" dirty="0">
                <a:solidFill>
                  <a:srgbClr val="FBBB33"/>
                </a:solidFill>
                <a:latin typeface="+mj-lt"/>
              </a:rPr>
              <a:t> 2023.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889BE4FB-8527-D120-1E51-3E2C6DF36158}"/>
              </a:ext>
            </a:extLst>
          </p:cNvPr>
          <p:cNvSpPr txBox="1"/>
          <p:nvPr/>
        </p:nvSpPr>
        <p:spPr>
          <a:xfrm>
            <a:off x="2428105" y="6489840"/>
            <a:ext cx="33249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>
                <a:solidFill>
                  <a:srgbClr val="595959"/>
                </a:solidFill>
                <a:latin typeface="Trebuchet MS" panose="020B0603020202020204" pitchFamily="34" charset="0"/>
              </a:rPr>
              <a:t>Fonte: Levantamento realizado pela Bright </a:t>
            </a:r>
            <a:r>
              <a:rPr lang="pt-BR" sz="900" err="1">
                <a:solidFill>
                  <a:srgbClr val="595959"/>
                </a:solidFill>
                <a:latin typeface="Trebuchet MS" panose="020B0603020202020204" pitchFamily="34" charset="0"/>
              </a:rPr>
              <a:t>Strategies</a:t>
            </a:r>
            <a:r>
              <a:rPr lang="pt-BR" sz="900">
                <a:solidFill>
                  <a:srgbClr val="595959"/>
                </a:solidFill>
                <a:latin typeface="Trebuchet MS" panose="020B0603020202020204" pitchFamily="34" charset="0"/>
              </a:rPr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1564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61DC91-8523-0B38-93EB-F5BA8880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CFEAF0B1-E344-DF50-244D-E3D547ABD160}"/>
              </a:ext>
            </a:extLst>
          </p:cNvPr>
          <p:cNvSpPr/>
          <p:nvPr/>
        </p:nvSpPr>
        <p:spPr>
          <a:xfrm>
            <a:off x="704642" y="1358187"/>
            <a:ext cx="7720335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000" b="1">
                <a:solidFill>
                  <a:srgbClr val="006634"/>
                </a:solidFill>
                <a:latin typeface="+mj-lt"/>
              </a:rPr>
              <a:t>Benefícios e Custos da GD, com Taxa de desconto 2023 – 2030, em R$/MWh</a:t>
            </a:r>
            <a:endParaRPr lang="pt-BR">
              <a:highlight>
                <a:srgbClr val="FFFF00"/>
              </a:highlight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7E52D983-8DE2-2670-6AFF-C0673AE2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A008-112F-4F22-81BC-2B7C606BA0EF}" type="slidenum">
              <a:rPr lang="pt-BR" smtClean="0"/>
              <a:t>8</a:t>
            </a:fld>
            <a:endParaRPr lang="pt-BR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5A58F529-9A36-68BD-3EB4-40A5E47C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955" y="6494553"/>
            <a:ext cx="47144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pt-BR" altLang="pt-BR" sz="8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Fonte: ABSOLAR e Volt </a:t>
            </a:r>
            <a:r>
              <a:rPr lang="pt-BR" altLang="pt-BR" sz="80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Robotics</a:t>
            </a:r>
            <a:r>
              <a:rPr lang="pt-BR" altLang="pt-BR" sz="8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, Estudo da valoração de custos e benefícios da GD, 2023.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58067EA-925D-C8B1-D18D-B788692925C4}"/>
              </a:ext>
            </a:extLst>
          </p:cNvPr>
          <p:cNvSpPr txBox="1"/>
          <p:nvPr/>
        </p:nvSpPr>
        <p:spPr>
          <a:xfrm>
            <a:off x="2286000" y="32477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6DE7504-BE1C-7A71-8552-A610FB8FED12}"/>
              </a:ext>
            </a:extLst>
          </p:cNvPr>
          <p:cNvSpPr txBox="1">
            <a:spLocks/>
          </p:cNvSpPr>
          <p:nvPr/>
        </p:nvSpPr>
        <p:spPr>
          <a:xfrm>
            <a:off x="260513" y="143277"/>
            <a:ext cx="6121555" cy="906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BR">
                <a:latin typeface="Aleo"/>
              </a:rPr>
              <a:t>Benefícios e Custos da GD</a:t>
            </a:r>
          </a:p>
        </p:txBody>
      </p:sp>
      <p:pic>
        <p:nvPicPr>
          <p:cNvPr id="2" name="Imagem 1" descr="Gráfico&#10;&#10;Descrição gerada automaticamente">
            <a:extLst>
              <a:ext uri="{FF2B5EF4-FFF2-40B4-BE49-F238E27FC236}">
                <a16:creationId xmlns:a16="http://schemas.microsoft.com/office/drawing/2014/main" xmlns="" id="{24FC5B23-D1B8-4449-A2CC-88A6CD40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8" y="2078966"/>
            <a:ext cx="6978949" cy="3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2A01A670-1F2B-4741-A0DB-938DAE318346}"/>
              </a:ext>
            </a:extLst>
          </p:cNvPr>
          <p:cNvSpPr txBox="1">
            <a:spLocks/>
          </p:cNvSpPr>
          <p:nvPr/>
        </p:nvSpPr>
        <p:spPr bwMode="auto">
          <a:xfrm>
            <a:off x="-1" y="-3174"/>
            <a:ext cx="9144002" cy="2917829"/>
          </a:xfrm>
          <a:prstGeom prst="rect">
            <a:avLst/>
          </a:prstGeom>
          <a:solidFill>
            <a:srgbClr val="00653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pt-BR" altLang="pt-BR" sz="2800">
              <a:solidFill>
                <a:schemeClr val="bg1"/>
              </a:solidFill>
              <a:latin typeface="Bahnschrift Light SemiCondensed" panose="020B0502040204020203" pitchFamily="34" charset="0"/>
              <a:cs typeface="+mn-cs"/>
            </a:endParaRPr>
          </a:p>
        </p:txBody>
      </p:sp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1408" y="981468"/>
            <a:ext cx="9144000" cy="12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o"/>
                <a:ea typeface="MS PGothic"/>
              </a:rPr>
              <a:t>Muito </a:t>
            </a:r>
            <a:r>
              <a:rPr lang="pt-BR" altLang="pt-BR" sz="4800" dirty="0">
                <a:solidFill>
                  <a:schemeClr val="bg1"/>
                </a:solidFill>
                <a:latin typeface="Aleo"/>
                <a:ea typeface="MS PGothic"/>
              </a:rPr>
              <a:t>obrigada</a:t>
            </a:r>
            <a:r>
              <a:rPr kumimoji="0" lang="pt-BR" altLang="pt-BR" sz="4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o"/>
                <a:ea typeface="MS PGothic"/>
              </a:rPr>
              <a:t> pela atenção!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2000" b="0" i="0" u="none" strike="noStrike" kern="1200" cap="none" spc="0" normalizeH="0" baseline="0" noProof="0">
              <a:ln>
                <a:noFill/>
              </a:ln>
              <a:solidFill>
                <a:srgbClr val="006838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xmlns="" id="{384D26BF-AC75-4A6D-928C-39419394D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79" y="3547675"/>
            <a:ext cx="3925317" cy="1037568"/>
          </a:xfrm>
          <a:prstGeom prst="rect">
            <a:avLst/>
          </a:prstGeom>
        </p:spPr>
      </p:pic>
      <p:sp>
        <p:nvSpPr>
          <p:cNvPr id="59" name="Espaço Reservado para Conteúdo 2">
            <a:extLst>
              <a:ext uri="{FF2B5EF4-FFF2-40B4-BE49-F238E27FC236}">
                <a16:creationId xmlns:a16="http://schemas.microsoft.com/office/drawing/2014/main" xmlns="" id="{E7889212-A2FE-4981-95EE-72D7F7B66C98}"/>
              </a:ext>
            </a:extLst>
          </p:cNvPr>
          <p:cNvSpPr txBox="1">
            <a:spLocks/>
          </p:cNvSpPr>
          <p:nvPr/>
        </p:nvSpPr>
        <p:spPr>
          <a:xfrm>
            <a:off x="1798245" y="3596142"/>
            <a:ext cx="3057158" cy="1037567"/>
          </a:xfrm>
          <a:prstGeom prst="rect">
            <a:avLst/>
          </a:prstGeom>
        </p:spPr>
        <p:txBody>
          <a:bodyPr lIns="91440" tIns="45720" rIns="91440" bIns="4572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>
                <a:solidFill>
                  <a:srgbClr val="15693B"/>
                </a:solidFill>
                <a:latin typeface="+mj-lt"/>
                <a:ea typeface="MS PGothic"/>
              </a:rPr>
              <a:t>Bárbara Rubim</a:t>
            </a:r>
            <a:endParaRPr lang="pt-BR"/>
          </a:p>
          <a:p>
            <a:pPr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>
                <a:solidFill>
                  <a:srgbClr val="15693B"/>
                </a:solidFill>
                <a:latin typeface="+mj-lt"/>
                <a:ea typeface="MS PGothic"/>
              </a:rPr>
              <a:t>Vice-Presidente de Geração Distribuída</a:t>
            </a:r>
          </a:p>
          <a:p>
            <a:pPr marL="0" marR="0" lvl="0" indent="0" algn="l" defTabSz="4572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+55 11 3197 4560</a:t>
            </a:r>
            <a:endParaRPr lang="pt-BR" altLang="pt-BR" sz="2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absolar@absolar.org.br</a:t>
            </a:r>
            <a:endParaRPr lang="pt-BR" altLang="pt-BR" sz="2100" b="0">
              <a:solidFill>
                <a:schemeClr val="tx2">
                  <a:lumMod val="65000"/>
                  <a:lumOff val="35000"/>
                </a:schemeClr>
              </a:solidFill>
              <a:latin typeface="+mj-lt"/>
              <a:ea typeface="MS PGothic" panose="020B0600070205080204" pitchFamily="34" charset="-128"/>
            </a:endParaRPr>
          </a:p>
          <a:p>
            <a:pPr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000" b="0">
              <a:solidFill>
                <a:srgbClr val="15693B"/>
              </a:solidFill>
              <a:ea typeface="MS PGothic" panose="020B0600070205080204" pitchFamily="34" charset="-128"/>
            </a:endParaRPr>
          </a:p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6A60744-24F4-4200-8EAF-E0A10986D5CF}"/>
              </a:ext>
            </a:extLst>
          </p:cNvPr>
          <p:cNvSpPr/>
          <p:nvPr/>
        </p:nvSpPr>
        <p:spPr>
          <a:xfrm>
            <a:off x="798286" y="3429000"/>
            <a:ext cx="870857" cy="1156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90EC7E5-2330-4EF5-B65A-C8729B1F1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9" y="5663383"/>
            <a:ext cx="755130" cy="6959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D2B9D93-DBB1-4258-BCCF-2DF3D2495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0" y="4969917"/>
            <a:ext cx="755128" cy="6959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A8B7E4A-A49D-4FE7-BBF5-B433AFEA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04" y="4971263"/>
            <a:ext cx="755128" cy="6959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BA0C0EA-6E6D-4119-9BAD-DDDDF07E4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2" y="5644689"/>
            <a:ext cx="755128" cy="6959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6676474-24A8-4ABC-BB1B-56FE0A4F5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4" y="5644689"/>
            <a:ext cx="755128" cy="6959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16CE01D-725B-40D1-8985-FEE7E9991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4" y="4964828"/>
            <a:ext cx="755128" cy="69590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058936B-10DE-4999-B9E1-F880B9513EA3}"/>
              </a:ext>
            </a:extLst>
          </p:cNvPr>
          <p:cNvSpPr txBox="1"/>
          <p:nvPr/>
        </p:nvSpPr>
        <p:spPr>
          <a:xfrm>
            <a:off x="1270359" y="5152885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solidFill>
                  <a:srgbClr val="006533"/>
                </a:solidFill>
                <a:latin typeface="Aleo" panose="00000500000000000000" pitchFamily="2" charset="0"/>
              </a:rPr>
              <a:t>ABSOLAR_Brasil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2963E3F-BEFA-42C2-9772-7B268AD8A84C}"/>
              </a:ext>
            </a:extLst>
          </p:cNvPr>
          <p:cNvSpPr txBox="1"/>
          <p:nvPr/>
        </p:nvSpPr>
        <p:spPr>
          <a:xfrm>
            <a:off x="4008256" y="5167381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solidFill>
                  <a:srgbClr val="006533"/>
                </a:solidFill>
                <a:latin typeface="Aleo" panose="00000500000000000000" pitchFamily="2" charset="0"/>
              </a:rPr>
              <a:t>ABSOLARBrasil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28D13F9-FF5D-4C58-971C-94FEE83DDB21}"/>
              </a:ext>
            </a:extLst>
          </p:cNvPr>
          <p:cNvSpPr txBox="1"/>
          <p:nvPr/>
        </p:nvSpPr>
        <p:spPr>
          <a:xfrm>
            <a:off x="4008256" y="5843077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ABSOLAR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4A3406E-5D4C-4656-A203-4544FE825B89}"/>
              </a:ext>
            </a:extLst>
          </p:cNvPr>
          <p:cNvSpPr txBox="1"/>
          <p:nvPr/>
        </p:nvSpPr>
        <p:spPr>
          <a:xfrm>
            <a:off x="6735666" y="5172457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Fala, ABSOLAR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AD61CA4-B1A0-4726-BA08-83490E6D5E65}"/>
              </a:ext>
            </a:extLst>
          </p:cNvPr>
          <p:cNvSpPr txBox="1"/>
          <p:nvPr/>
        </p:nvSpPr>
        <p:spPr>
          <a:xfrm>
            <a:off x="6759438" y="584067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www.absolar.org.br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1E54D6B-0BC9-4DE7-B43B-52C61243880A}"/>
              </a:ext>
            </a:extLst>
          </p:cNvPr>
          <p:cNvSpPr txBox="1"/>
          <p:nvPr/>
        </p:nvSpPr>
        <p:spPr>
          <a:xfrm>
            <a:off x="1270359" y="5840676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>
                <a:solidFill>
                  <a:srgbClr val="006533"/>
                </a:solidFill>
                <a:latin typeface="Aleo" panose="00000500000000000000" pitchFamily="2" charset="0"/>
              </a:rPr>
              <a:t>absolaroficial</a:t>
            </a:r>
          </a:p>
        </p:txBody>
      </p:sp>
      <p:pic>
        <p:nvPicPr>
          <p:cNvPr id="16" name="Espaço Reservado para Imagem 4" descr="Rosto de mulher séria&#10;&#10;Descrição gerada automaticamente">
            <a:extLst>
              <a:ext uri="{FF2B5EF4-FFF2-40B4-BE49-F238E27FC236}">
                <a16:creationId xmlns:a16="http://schemas.microsoft.com/office/drawing/2014/main" xmlns="" id="{D78D0D89-087D-8E11-36D4-92B2439437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8" r="5208"/>
          <a:stretch/>
        </p:blipFill>
        <p:spPr>
          <a:xfrm>
            <a:off x="801950" y="3430454"/>
            <a:ext cx="859617" cy="11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90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a201e5-f762-46ba-8c49-c107905b0744" xsi:nil="true"/>
    <lcf76f155ced4ddcb4097134ff3c332f xmlns="42cf4c3e-608b-43f5-9f7a-0c982aaf66f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743D7390033F049ABABB9CD3161E9E6" ma:contentTypeVersion="18" ma:contentTypeDescription="Crie um novo documento." ma:contentTypeScope="" ma:versionID="074aeaf629a30e9d411b4510dc395d12">
  <xsd:schema xmlns:xsd="http://www.w3.org/2001/XMLSchema" xmlns:xs="http://www.w3.org/2001/XMLSchema" xmlns:p="http://schemas.microsoft.com/office/2006/metadata/properties" xmlns:ns2="74a201e5-f762-46ba-8c49-c107905b0744" xmlns:ns3="42cf4c3e-608b-43f5-9f7a-0c982aaf66fb" targetNamespace="http://schemas.microsoft.com/office/2006/metadata/properties" ma:root="true" ma:fieldsID="9bb83e618ca1cafa47c67260233e150a" ns2:_="" ns3:_="">
    <xsd:import namespace="74a201e5-f762-46ba-8c49-c107905b0744"/>
    <xsd:import namespace="42cf4c3e-608b-43f5-9f7a-0c982aaf66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201e5-f762-46ba-8c49-c107905b0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30f66-e44f-49db-9be6-11565023535a}" ma:internalName="TaxCatchAll" ma:showField="CatchAllData" ma:web="74a201e5-f762-46ba-8c49-c107905b0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f4c3e-608b-43f5-9f7a-0c982aaf6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853f100-b508-4990-b52f-c1af397020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B7664-CF62-403C-B314-509FBD199CE0}">
  <ds:schemaRefs>
    <ds:schemaRef ds:uri="http://purl.org/dc/terms/"/>
    <ds:schemaRef ds:uri="http://schemas.openxmlformats.org/package/2006/metadata/core-properties"/>
    <ds:schemaRef ds:uri="42cf4c3e-608b-43f5-9f7a-0c982aaf66f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a201e5-f762-46ba-8c49-c107905b074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0301F6-A255-449A-83A0-B319DCADD4BE}">
  <ds:schemaRefs>
    <ds:schemaRef ds:uri="42cf4c3e-608b-43f5-9f7a-0c982aaf66fb"/>
    <ds:schemaRef ds:uri="74a201e5-f762-46ba-8c49-c107905b0744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BBE25-BB9B-42D1-BEF1-B3192F801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533</Words>
  <Application>Microsoft Office PowerPoint</Application>
  <PresentationFormat>Apresentação na tela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22" baseType="lpstr">
      <vt:lpstr>MS PGothic</vt:lpstr>
      <vt:lpstr>MS PGothic</vt:lpstr>
      <vt:lpstr>Aleo</vt:lpstr>
      <vt:lpstr>Arial</vt:lpstr>
      <vt:lpstr>Bahnschrift Light SemiCondensed</vt:lpstr>
      <vt:lpstr>Calibri</vt:lpstr>
      <vt:lpstr>Helvetica Neue</vt:lpstr>
      <vt:lpstr>Trebuchet MS</vt:lpstr>
      <vt:lpstr>Wingdings</vt:lpstr>
      <vt:lpstr>Wingdings 2</vt:lpstr>
      <vt:lpstr>1_Tema do Office</vt:lpstr>
      <vt:lpstr>Personalizar design</vt:lpstr>
      <vt:lpstr>1_Tema do Office</vt:lpstr>
      <vt:lpstr>Apresentação do PowerPoint</vt:lpstr>
      <vt:lpstr>O peso social da energia elétrica no Brasil</vt:lpstr>
      <vt:lpstr>Estudo de viabilidade sob a ótica do subsídio evitado</vt:lpstr>
      <vt:lpstr>A economia aos cofres públicos seria da ordem de R$9,2 bi em 10 anos</vt:lpstr>
      <vt:lpstr>Inversão de Fluxo</vt:lpstr>
      <vt:lpstr>Os “estudos” apresentados</vt:lpstr>
      <vt:lpstr>Inversão de fluxo de potência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Associação Brasileira de Energia Solar Fotovoltaica (ABSOLAR)</dc:creator>
  <cp:lastModifiedBy>Ivan Cerqueira Filho</cp:lastModifiedBy>
  <cp:revision>10</cp:revision>
  <dcterms:created xsi:type="dcterms:W3CDTF">2020-02-13T15:03:54Z</dcterms:created>
  <dcterms:modified xsi:type="dcterms:W3CDTF">2024-06-19T18:55:53Z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691100</vt:r8>
  </property>
  <property fmtid="{D5CDD505-2E9C-101B-9397-08002B2CF9AE}" pid="3" name="ComplianceAssetId">
    <vt:lpwstr/>
  </property>
  <property fmtid="{D5CDD505-2E9C-101B-9397-08002B2CF9AE}" pid="4" name="ContentTypeId">
    <vt:lpwstr>0x0101000743D7390033F049ABABB9CD3161E9E6</vt:lpwstr>
  </property>
  <property fmtid="{D5CDD505-2E9C-101B-9397-08002B2CF9AE}" pid="5" name="MediaServiceImageTags">
    <vt:lpwstr/>
  </property>
</Properties>
</file>