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5" r:id="rId2"/>
    <p:sldId id="276" r:id="rId3"/>
    <p:sldId id="277" r:id="rId4"/>
    <p:sldId id="278" r:id="rId5"/>
    <p:sldId id="295" r:id="rId6"/>
    <p:sldId id="294" r:id="rId7"/>
    <p:sldId id="292" r:id="rId8"/>
    <p:sldId id="291" r:id="rId9"/>
    <p:sldId id="293" r:id="rId10"/>
    <p:sldId id="296" r:id="rId11"/>
    <p:sldId id="290" r:id="rId12"/>
  </p:sldIdLst>
  <p:sldSz cx="10688638" cy="7562850"/>
  <p:notesSz cx="6858000" cy="9144000"/>
  <p:defaultTextStyle>
    <a:defPPr>
      <a:defRPr lang="en-US"/>
    </a:defPPr>
    <a:lvl1pPr marL="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97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51" d="100"/>
          <a:sy n="51" d="100"/>
        </p:scale>
        <p:origin x="-1596" y="-234"/>
      </p:cViewPr>
      <p:guideLst>
        <p:guide orient="horz" pos="2382"/>
        <p:guide pos="336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0172B6-059A-7749-9EAF-6C01669D9639}" type="datetimeFigureOut">
              <a:t>03/06/2014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AE611-1EEE-C147-9101-0F001867D245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3959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78A51-829E-E144-9CE3-1ED8EE643D44}" type="datetimeFigureOut">
              <a:t>03/06/2014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50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D83B15-F54F-2A4B-A5E4-155B2342FC10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9261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Empresas: grandes e multinacionais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83B15-F54F-2A4B-A5E4-155B2342FC10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2223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Vários setores: bancos, alimentos e bebidas, óleo &amp; gás, telecomunicações, cimento, siderurgia... O setor empresarial representa uma parcela importante da sociedade e conseguiu se unir, fazendo com que empresas dos mais diversos setores falassem a mesma linguagem. O elo que encontraram para chegar a essa mesma linguagem foi justamente o da sustentabilidade.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83B15-F54F-2A4B-A5E4-155B2342FC1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1356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521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 smtClean="0"/>
              <a:t>É importante priorizar</a:t>
            </a:r>
            <a:r>
              <a:rPr lang="pt-BR" b="0" baseline="0" dirty="0" smtClean="0"/>
              <a:t>. </a:t>
            </a:r>
            <a:r>
              <a:rPr lang="pt-BR" sz="14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Quando tudo é relevante, nada é relevante</a:t>
            </a:r>
            <a:endParaRPr lang="pt-BR" b="0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83B15-F54F-2A4B-A5E4-155B2342FC10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4825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83B15-F54F-2A4B-A5E4-155B2342FC10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9715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0" dirty="0" smtClean="0"/>
              <a:t>Tributação</a:t>
            </a:r>
            <a:r>
              <a:rPr lang="pt-BR" b="0" baseline="0" dirty="0" smtClean="0"/>
              <a:t> ambiental: </a:t>
            </a:r>
            <a:r>
              <a:rPr lang="pt-BR" b="0" baseline="0" dirty="0" err="1" smtClean="0"/>
              <a:t>cide</a:t>
            </a:r>
            <a:r>
              <a:rPr lang="pt-BR" b="0" baseline="0" dirty="0" smtClean="0"/>
              <a:t> combustível (imposto sobre fósseis para ser utilizado em políticas de sustentabilidade / desenvolver estrutura rodoviária)</a:t>
            </a:r>
          </a:p>
          <a:p>
            <a:r>
              <a:rPr lang="pt-BR" b="0" baseline="0" dirty="0" smtClean="0"/>
              <a:t>Imposto sobre importação pode ser distribuído para políticas de sustentabilidade (ok que o governo cobre para encarecer importação – função regulatória, mas que o use de forma adequada).</a:t>
            </a:r>
          </a:p>
          <a:p>
            <a:r>
              <a:rPr lang="pt-BR" b="0" baseline="0" dirty="0" smtClean="0"/>
              <a:t>Fundos setoriais para pesquisa, desenvolvimento e inovação.</a:t>
            </a:r>
          </a:p>
          <a:p>
            <a:r>
              <a:rPr lang="pt-BR" b="0" baseline="0" dirty="0" smtClean="0"/>
              <a:t>Incentivo a bens de capital com eficiência tecnológica, ambiental e sustentável</a:t>
            </a:r>
          </a:p>
          <a:p>
            <a:r>
              <a:rPr lang="pt-BR" b="0" baseline="0" dirty="0" smtClean="0"/>
              <a:t>Royalties – não apenas do petróleo – recursos diretos podem ser reivindicados para reforçar fundos de investimento ligados diretamente à pesquisa, sustentabilidade e inovação</a:t>
            </a:r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83B15-F54F-2A4B-A5E4-155B2342FC10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75599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Bonificar quem poupa (consome um bem finito de modo racional – educar sem punir)  / bonificar pelo bom desempenho e penalizar quem usa mal</a:t>
            </a:r>
          </a:p>
          <a:p>
            <a:r>
              <a:rPr lang="pt-BR" dirty="0" smtClean="0"/>
              <a:t>Queremos incentivar o desenvolvimento sustentável</a:t>
            </a:r>
          </a:p>
          <a:p>
            <a:r>
              <a:rPr lang="pt-BR" sz="1400" b="0" dirty="0" smtClean="0"/>
              <a:t>Foco especial no que é a base da nossa convivência com o planeta</a:t>
            </a:r>
          </a:p>
          <a:p>
            <a:r>
              <a:rPr lang="pt-BR" sz="1400" b="0" dirty="0" smtClean="0"/>
              <a:t>Educar o comportamento cotidiano</a:t>
            </a:r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83B15-F54F-2A4B-A5E4-155B2342FC10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1817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83B15-F54F-2A4B-A5E4-155B2342FC10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972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trabalho que o CEBDS vem desenvolvendo com as empresas para a construção desse diálogo junto com o setor público (agora com os candidatos e depois com os que forem eleitos) não se encerra nas eleições.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83B15-F54F-2A4B-A5E4-155B2342FC10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4207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2349386"/>
            <a:ext cx="9085342" cy="1621111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6" y="4285615"/>
            <a:ext cx="7482047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4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57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8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1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267CE975-A4B2-5C40-B707-B6EF87360C89}" type="datetime1">
              <a:t>03/06/2014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82455-D3A1-F941-B372-1C6DA6E1B96D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266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8F5AF246-DDE0-0F40-8992-1A3616E8EFA1}" type="datetime1">
              <a:t>03/06/2014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82455-D3A1-F941-B372-1C6DA6E1B96D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772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49262" y="302865"/>
            <a:ext cx="2404944" cy="6452932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432" y="302865"/>
            <a:ext cx="7036687" cy="6452932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BED9BC65-F5A6-4340-AB90-2AE3265D00AF}" type="datetime1">
              <a:t>03/06/2014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82455-D3A1-F941-B372-1C6DA6E1B96D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29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C30BD8AC-37A1-C24A-87FF-DDFA90F6404A}" type="datetime1">
              <a:t>03/06/2014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82455-D3A1-F941-B372-1C6DA6E1B96D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12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29" y="4859832"/>
            <a:ext cx="9085342" cy="1502066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29" y="3205459"/>
            <a:ext cx="9085342" cy="165437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4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8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7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1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86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05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14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48AAC415-82A5-3242-9513-6E1385DD0B32}" type="datetime1">
              <a:t>03/06/2014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82455-D3A1-F941-B372-1C6DA6E1B96D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48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432" y="1764666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3391" y="1764666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05B9D709-658D-114C-ABE6-D876B0294388}" type="datetime1">
              <a:t>03/06/2014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82455-D3A1-F941-B372-1C6DA6E1B96D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355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692889"/>
            <a:ext cx="4722671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437" indent="0">
              <a:buNone/>
              <a:defRPr sz="2300" b="1"/>
            </a:lvl2pPr>
            <a:lvl3pPr marL="1042873" indent="0">
              <a:buNone/>
              <a:defRPr sz="2100" b="1"/>
            </a:lvl3pPr>
            <a:lvl4pPr marL="1564310" indent="0">
              <a:buNone/>
              <a:defRPr sz="1800" b="1"/>
            </a:lvl4pPr>
            <a:lvl5pPr marL="2085746" indent="0">
              <a:buNone/>
              <a:defRPr sz="1800" b="1"/>
            </a:lvl5pPr>
            <a:lvl6pPr marL="2607183" indent="0">
              <a:buNone/>
              <a:defRPr sz="1800" b="1"/>
            </a:lvl6pPr>
            <a:lvl7pPr marL="3128620" indent="0">
              <a:buNone/>
              <a:defRPr sz="1800" b="1"/>
            </a:lvl7pPr>
            <a:lvl8pPr marL="3650056" indent="0">
              <a:buNone/>
              <a:defRPr sz="1800" b="1"/>
            </a:lvl8pPr>
            <a:lvl9pPr marL="4171493" indent="0">
              <a:buNone/>
              <a:defRPr sz="18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2" y="2398404"/>
            <a:ext cx="4722671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0" y="1692889"/>
            <a:ext cx="4724526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437" indent="0">
              <a:buNone/>
              <a:defRPr sz="2300" b="1"/>
            </a:lvl2pPr>
            <a:lvl3pPr marL="1042873" indent="0">
              <a:buNone/>
              <a:defRPr sz="2100" b="1"/>
            </a:lvl3pPr>
            <a:lvl4pPr marL="1564310" indent="0">
              <a:buNone/>
              <a:defRPr sz="1800" b="1"/>
            </a:lvl4pPr>
            <a:lvl5pPr marL="2085746" indent="0">
              <a:buNone/>
              <a:defRPr sz="1800" b="1"/>
            </a:lvl5pPr>
            <a:lvl6pPr marL="2607183" indent="0">
              <a:buNone/>
              <a:defRPr sz="1800" b="1"/>
            </a:lvl6pPr>
            <a:lvl7pPr marL="3128620" indent="0">
              <a:buNone/>
              <a:defRPr sz="1800" b="1"/>
            </a:lvl7pPr>
            <a:lvl8pPr marL="3650056" indent="0">
              <a:buNone/>
              <a:defRPr sz="1800" b="1"/>
            </a:lvl8pPr>
            <a:lvl9pPr marL="4171493" indent="0">
              <a:buNone/>
              <a:defRPr sz="18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0" y="2398404"/>
            <a:ext cx="4724526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9F0E7FF3-2C6C-B24D-9503-3AE3D8F8FCCD}" type="datetime1">
              <a:t>03/06/2014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82455-D3A1-F941-B372-1C6DA6E1B96D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04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D67A61C5-C505-CA4D-A05B-5B3F0AAE167D}" type="datetime1">
              <a:t>03/06/2014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82455-D3A1-F941-B372-1C6DA6E1B96D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01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F3FC65A1-03D6-584E-AD6B-FC8EF3EE801B}" type="datetime1">
              <a:t>03/06/2014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82455-D3A1-F941-B372-1C6DA6E1B96D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649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3" y="301113"/>
            <a:ext cx="3516488" cy="128148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0" y="301114"/>
            <a:ext cx="5975246" cy="645468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33" y="1582597"/>
            <a:ext cx="3516488" cy="5173200"/>
          </a:xfrm>
        </p:spPr>
        <p:txBody>
          <a:bodyPr/>
          <a:lstStyle>
            <a:lvl1pPr marL="0" indent="0">
              <a:buNone/>
              <a:defRPr sz="1600"/>
            </a:lvl1pPr>
            <a:lvl2pPr marL="521437" indent="0">
              <a:buNone/>
              <a:defRPr sz="1400"/>
            </a:lvl2pPr>
            <a:lvl3pPr marL="1042873" indent="0">
              <a:buNone/>
              <a:defRPr sz="1100"/>
            </a:lvl3pPr>
            <a:lvl4pPr marL="1564310" indent="0">
              <a:buNone/>
              <a:defRPr sz="1000"/>
            </a:lvl4pPr>
            <a:lvl5pPr marL="2085746" indent="0">
              <a:buNone/>
              <a:defRPr sz="1000"/>
            </a:lvl5pPr>
            <a:lvl6pPr marL="2607183" indent="0">
              <a:buNone/>
              <a:defRPr sz="1000"/>
            </a:lvl6pPr>
            <a:lvl7pPr marL="3128620" indent="0">
              <a:buNone/>
              <a:defRPr sz="1000"/>
            </a:lvl7pPr>
            <a:lvl8pPr marL="3650056" indent="0">
              <a:buNone/>
              <a:defRPr sz="1000"/>
            </a:lvl8pPr>
            <a:lvl9pPr marL="4171493" indent="0">
              <a:buNone/>
              <a:defRPr sz="10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9CC5E974-23AE-CD4F-B485-E1491F3209DF}" type="datetime1">
              <a:t>03/06/2014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82455-D3A1-F941-B372-1C6DA6E1B96D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308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48" y="5293995"/>
            <a:ext cx="6413183" cy="62498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48" y="675755"/>
            <a:ext cx="6413183" cy="4537710"/>
          </a:xfrm>
        </p:spPr>
        <p:txBody>
          <a:bodyPr/>
          <a:lstStyle>
            <a:lvl1pPr marL="0" indent="0">
              <a:buNone/>
              <a:defRPr sz="3600"/>
            </a:lvl1pPr>
            <a:lvl2pPr marL="521437" indent="0">
              <a:buNone/>
              <a:defRPr sz="3200"/>
            </a:lvl2pPr>
            <a:lvl3pPr marL="1042873" indent="0">
              <a:buNone/>
              <a:defRPr sz="2700"/>
            </a:lvl3pPr>
            <a:lvl4pPr marL="1564310" indent="0">
              <a:buNone/>
              <a:defRPr sz="2300"/>
            </a:lvl4pPr>
            <a:lvl5pPr marL="2085746" indent="0">
              <a:buNone/>
              <a:defRPr sz="2300"/>
            </a:lvl5pPr>
            <a:lvl6pPr marL="2607183" indent="0">
              <a:buNone/>
              <a:defRPr sz="2300"/>
            </a:lvl6pPr>
            <a:lvl7pPr marL="3128620" indent="0">
              <a:buNone/>
              <a:defRPr sz="2300"/>
            </a:lvl7pPr>
            <a:lvl8pPr marL="3650056" indent="0">
              <a:buNone/>
              <a:defRPr sz="2300"/>
            </a:lvl8pPr>
            <a:lvl9pPr marL="4171493" indent="0">
              <a:buNone/>
              <a:defRPr sz="23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48" y="5918981"/>
            <a:ext cx="6413183" cy="887584"/>
          </a:xfrm>
        </p:spPr>
        <p:txBody>
          <a:bodyPr/>
          <a:lstStyle>
            <a:lvl1pPr marL="0" indent="0">
              <a:buNone/>
              <a:defRPr sz="1600"/>
            </a:lvl1pPr>
            <a:lvl2pPr marL="521437" indent="0">
              <a:buNone/>
              <a:defRPr sz="1400"/>
            </a:lvl2pPr>
            <a:lvl3pPr marL="1042873" indent="0">
              <a:buNone/>
              <a:defRPr sz="1100"/>
            </a:lvl3pPr>
            <a:lvl4pPr marL="1564310" indent="0">
              <a:buNone/>
              <a:defRPr sz="1000"/>
            </a:lvl4pPr>
            <a:lvl5pPr marL="2085746" indent="0">
              <a:buNone/>
              <a:defRPr sz="1000"/>
            </a:lvl5pPr>
            <a:lvl6pPr marL="2607183" indent="0">
              <a:buNone/>
              <a:defRPr sz="1000"/>
            </a:lvl6pPr>
            <a:lvl7pPr marL="3128620" indent="0">
              <a:buNone/>
              <a:defRPr sz="1000"/>
            </a:lvl7pPr>
            <a:lvl8pPr marL="3650056" indent="0">
              <a:buNone/>
              <a:defRPr sz="1000"/>
            </a:lvl8pPr>
            <a:lvl9pPr marL="4171493" indent="0">
              <a:buNone/>
              <a:defRPr sz="10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728C68CF-E35D-D446-8653-CE58EDDBFCE4}" type="datetime1">
              <a:t>03/06/2014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82455-D3A1-F941-B372-1C6DA6E1B96D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130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6248" y="219279"/>
            <a:ext cx="9267958" cy="950211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6248" y="1764666"/>
            <a:ext cx="9267958" cy="4991131"/>
          </a:xfrm>
          <a:prstGeom prst="rect">
            <a:avLst/>
          </a:prstGeom>
        </p:spPr>
        <p:txBody>
          <a:bodyPr vert="horz" lIns="104287" tIns="52144" rIns="104287" bIns="52144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3135" y="7009642"/>
            <a:ext cx="2494016" cy="402652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r">
              <a:defRPr sz="1400" b="1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fld id="{B1F82455-D3A1-F941-B372-1C6DA6E1B96D}" type="slidenum">
              <a:rPr lang="en-US"/>
              <a:pPr/>
              <a:t>‹nº›</a:t>
            </a:fld>
            <a:endParaRPr lang="en-US"/>
          </a:p>
        </p:txBody>
      </p:sp>
      <p:pic>
        <p:nvPicPr>
          <p:cNvPr id="4" name="Picture 3" descr="miolo3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88638" cy="7556392"/>
          </a:xfrm>
          <a:prstGeom prst="rect">
            <a:avLst/>
          </a:prstGeom>
        </p:spPr>
      </p:pic>
      <p:pic>
        <p:nvPicPr>
          <p:cNvPr id="7" name="Picture 3" descr="miolo3.jpg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 t="-832" r="9552" b="96799"/>
          <a:stretch/>
        </p:blipFill>
        <p:spPr>
          <a:xfrm>
            <a:off x="217037" y="6951289"/>
            <a:ext cx="4323239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155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521437" rtl="0" eaLnBrk="1" latinLnBrk="0" hangingPunct="1">
        <a:spcBef>
          <a:spcPct val="0"/>
        </a:spcBef>
        <a:buNone/>
        <a:defRPr sz="3600" b="1" kern="1200" cap="all" spc="-100">
          <a:solidFill>
            <a:srgbClr val="0F977A"/>
          </a:solidFill>
          <a:latin typeface="+mj-lt"/>
          <a:ea typeface="+mj-ea"/>
          <a:cs typeface="+mj-cs"/>
        </a:defRPr>
      </a:lvl1pPr>
    </p:titleStyle>
    <p:bodyStyle>
      <a:lvl1pPr marL="0" indent="0" algn="l" defTabSz="521437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21436" indent="0" algn="l" defTabSz="521437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42874" indent="0" algn="l" defTabSz="521437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564310" indent="0" algn="l" defTabSz="521437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85747" indent="0" algn="l" defTabSz="521437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86790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338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775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21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437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87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31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74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18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62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05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149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3.jpeg"/><Relationship Id="rId39" Type="http://schemas.openxmlformats.org/officeDocument/2006/relationships/image" Target="../media/image34.jpeg"/><Relationship Id="rId21" Type="http://schemas.openxmlformats.org/officeDocument/2006/relationships/image" Target="../media/image19.jpeg"/><Relationship Id="rId34" Type="http://schemas.openxmlformats.org/officeDocument/2006/relationships/image" Target="../media/image29.png"/><Relationship Id="rId42" Type="http://schemas.openxmlformats.org/officeDocument/2006/relationships/hyperlink" Target="http://www.tim.com.br/" TargetMode="External"/><Relationship Id="rId47" Type="http://schemas.openxmlformats.org/officeDocument/2006/relationships/image" Target="../media/image38.jpeg"/><Relationship Id="rId50" Type="http://schemas.openxmlformats.org/officeDocument/2006/relationships/image" Target="../media/image41.png"/><Relationship Id="rId55" Type="http://schemas.openxmlformats.org/officeDocument/2006/relationships/image" Target="../media/image45.jpeg"/><Relationship Id="rId63" Type="http://schemas.openxmlformats.org/officeDocument/2006/relationships/image" Target="../media/image53.png"/><Relationship Id="rId68" Type="http://schemas.openxmlformats.org/officeDocument/2006/relationships/image" Target="../media/image58.jpeg"/><Relationship Id="rId76" Type="http://schemas.openxmlformats.org/officeDocument/2006/relationships/image" Target="../media/image66.jpeg"/><Relationship Id="rId7" Type="http://schemas.openxmlformats.org/officeDocument/2006/relationships/image" Target="../media/image8.png"/><Relationship Id="rId71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5.jpeg"/><Relationship Id="rId29" Type="http://schemas.openxmlformats.org/officeDocument/2006/relationships/image" Target="../media/image26.jpeg"/><Relationship Id="rId11" Type="http://schemas.openxmlformats.org/officeDocument/2006/relationships/image" Target="../media/image10.jpeg"/><Relationship Id="rId24" Type="http://schemas.openxmlformats.org/officeDocument/2006/relationships/image" Target="../media/image21.jpeg"/><Relationship Id="rId32" Type="http://schemas.openxmlformats.org/officeDocument/2006/relationships/image" Target="../media/image5.wmf"/><Relationship Id="rId37" Type="http://schemas.openxmlformats.org/officeDocument/2006/relationships/image" Target="../media/image32.jpeg"/><Relationship Id="rId40" Type="http://schemas.openxmlformats.org/officeDocument/2006/relationships/hyperlink" Target="http://www.eletronuclear.gov.br/" TargetMode="External"/><Relationship Id="rId45" Type="http://schemas.openxmlformats.org/officeDocument/2006/relationships/image" Target="../media/image37.png"/><Relationship Id="rId53" Type="http://schemas.openxmlformats.org/officeDocument/2006/relationships/image" Target="../media/image44.png"/><Relationship Id="rId58" Type="http://schemas.openxmlformats.org/officeDocument/2006/relationships/image" Target="../media/image48.jpeg"/><Relationship Id="rId66" Type="http://schemas.openxmlformats.org/officeDocument/2006/relationships/image" Target="../media/image56.jpeg"/><Relationship Id="rId74" Type="http://schemas.openxmlformats.org/officeDocument/2006/relationships/image" Target="../media/image64.jpeg"/><Relationship Id="rId79" Type="http://schemas.openxmlformats.org/officeDocument/2006/relationships/image" Target="../media/image69.jpeg"/><Relationship Id="rId5" Type="http://schemas.openxmlformats.org/officeDocument/2006/relationships/image" Target="../media/image7.jpeg"/><Relationship Id="rId61" Type="http://schemas.openxmlformats.org/officeDocument/2006/relationships/image" Target="../media/image51.jpe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oleObject" Target="../embeddings/oleObject2.bin"/><Relationship Id="rId44" Type="http://schemas.openxmlformats.org/officeDocument/2006/relationships/hyperlink" Target="http://www.allianz.com.br/" TargetMode="External"/><Relationship Id="rId52" Type="http://schemas.openxmlformats.org/officeDocument/2006/relationships/image" Target="../media/image43.jpeg"/><Relationship Id="rId60" Type="http://schemas.openxmlformats.org/officeDocument/2006/relationships/image" Target="../media/image50.jpeg"/><Relationship Id="rId65" Type="http://schemas.openxmlformats.org/officeDocument/2006/relationships/image" Target="../media/image55.png"/><Relationship Id="rId73" Type="http://schemas.openxmlformats.org/officeDocument/2006/relationships/image" Target="../media/image63.png"/><Relationship Id="rId78" Type="http://schemas.openxmlformats.org/officeDocument/2006/relationships/image" Target="../media/image68.jpeg"/><Relationship Id="rId4" Type="http://schemas.openxmlformats.org/officeDocument/2006/relationships/image" Target="../media/image6.jpeg"/><Relationship Id="rId9" Type="http://schemas.openxmlformats.org/officeDocument/2006/relationships/image" Target="../media/image4.png"/><Relationship Id="rId14" Type="http://schemas.openxmlformats.org/officeDocument/2006/relationships/image" Target="../media/image13.jpeg"/><Relationship Id="rId22" Type="http://schemas.openxmlformats.org/officeDocument/2006/relationships/hyperlink" Target="http://www.ambev.com.br/" TargetMode="External"/><Relationship Id="rId27" Type="http://schemas.openxmlformats.org/officeDocument/2006/relationships/image" Target="../media/image24.jpeg"/><Relationship Id="rId30" Type="http://schemas.openxmlformats.org/officeDocument/2006/relationships/image" Target="../media/image27.png"/><Relationship Id="rId35" Type="http://schemas.openxmlformats.org/officeDocument/2006/relationships/image" Target="../media/image30.png"/><Relationship Id="rId43" Type="http://schemas.openxmlformats.org/officeDocument/2006/relationships/image" Target="../media/image36.jpeg"/><Relationship Id="rId48" Type="http://schemas.openxmlformats.org/officeDocument/2006/relationships/image" Target="../media/image39.jpeg"/><Relationship Id="rId56" Type="http://schemas.openxmlformats.org/officeDocument/2006/relationships/image" Target="../media/image46.png"/><Relationship Id="rId64" Type="http://schemas.openxmlformats.org/officeDocument/2006/relationships/image" Target="../media/image54.jpeg"/><Relationship Id="rId69" Type="http://schemas.openxmlformats.org/officeDocument/2006/relationships/image" Target="../media/image59.jpeg"/><Relationship Id="rId77" Type="http://schemas.openxmlformats.org/officeDocument/2006/relationships/image" Target="../media/image67.jpeg"/><Relationship Id="rId8" Type="http://schemas.openxmlformats.org/officeDocument/2006/relationships/oleObject" Target="../embeddings/oleObject1.bin"/><Relationship Id="rId51" Type="http://schemas.openxmlformats.org/officeDocument/2006/relationships/image" Target="../media/image42.jpeg"/><Relationship Id="rId72" Type="http://schemas.openxmlformats.org/officeDocument/2006/relationships/image" Target="../media/image62.jpeg"/><Relationship Id="rId3" Type="http://schemas.openxmlformats.org/officeDocument/2006/relationships/notesSlide" Target="../notesSlides/notesSlide2.xml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2.png"/><Relationship Id="rId33" Type="http://schemas.openxmlformats.org/officeDocument/2006/relationships/image" Target="../media/image28.png"/><Relationship Id="rId38" Type="http://schemas.openxmlformats.org/officeDocument/2006/relationships/image" Target="../media/image33.png"/><Relationship Id="rId46" Type="http://schemas.openxmlformats.org/officeDocument/2006/relationships/hyperlink" Target="http://www.walmartbrasil.com.br/" TargetMode="External"/><Relationship Id="rId59" Type="http://schemas.openxmlformats.org/officeDocument/2006/relationships/image" Target="../media/image49.png"/><Relationship Id="rId67" Type="http://schemas.openxmlformats.org/officeDocument/2006/relationships/image" Target="../media/image57.png"/><Relationship Id="rId20" Type="http://schemas.openxmlformats.org/officeDocument/2006/relationships/hyperlink" Target="http://www.furnas.com.br/" TargetMode="External"/><Relationship Id="rId41" Type="http://schemas.openxmlformats.org/officeDocument/2006/relationships/image" Target="../media/image35.png"/><Relationship Id="rId54" Type="http://schemas.openxmlformats.org/officeDocument/2006/relationships/hyperlink" Target="http://www.santander.com.br/portal/wps/script/templates/GCMRequest.do?page=6140" TargetMode="External"/><Relationship Id="rId62" Type="http://schemas.openxmlformats.org/officeDocument/2006/relationships/image" Target="../media/image52.jpeg"/><Relationship Id="rId70" Type="http://schemas.openxmlformats.org/officeDocument/2006/relationships/image" Target="../media/image60.jpeg"/><Relationship Id="rId75" Type="http://schemas.openxmlformats.org/officeDocument/2006/relationships/image" Target="../media/image65.jpeg"/><Relationship Id="rId1" Type="http://schemas.openxmlformats.org/officeDocument/2006/relationships/vmlDrawing" Target="../drawings/vmlDrawing1.vml"/><Relationship Id="rId6" Type="http://schemas.openxmlformats.org/officeDocument/2006/relationships/hyperlink" Target="http://www.cemig.com.br/portal.asp" TargetMode="External"/><Relationship Id="rId15" Type="http://schemas.openxmlformats.org/officeDocument/2006/relationships/image" Target="../media/image14.jpeg"/><Relationship Id="rId23" Type="http://schemas.openxmlformats.org/officeDocument/2006/relationships/image" Target="../media/image20.png"/><Relationship Id="rId28" Type="http://schemas.openxmlformats.org/officeDocument/2006/relationships/image" Target="../media/image25.png"/><Relationship Id="rId36" Type="http://schemas.openxmlformats.org/officeDocument/2006/relationships/image" Target="../media/image31.jpeg"/><Relationship Id="rId49" Type="http://schemas.openxmlformats.org/officeDocument/2006/relationships/image" Target="../media/image40.png"/><Relationship Id="rId57" Type="http://schemas.openxmlformats.org/officeDocument/2006/relationships/image" Target="../media/image4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pa3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36" r="89490" b="3898"/>
          <a:stretch/>
        </p:blipFill>
        <p:spPr>
          <a:xfrm rot="16200000">
            <a:off x="4475427" y="1485103"/>
            <a:ext cx="1737783" cy="10688638"/>
          </a:xfrm>
          <a:prstGeom prst="rect">
            <a:avLst/>
          </a:prstGeom>
        </p:spPr>
      </p:pic>
      <p:pic>
        <p:nvPicPr>
          <p:cNvPr id="5" name="Picture 7" descr="capa3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331" r="69583" b="3898"/>
          <a:stretch/>
        </p:blipFill>
        <p:spPr>
          <a:xfrm rot="16200000">
            <a:off x="4472252" y="-4472252"/>
            <a:ext cx="1744133" cy="10688638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25" y="1504564"/>
            <a:ext cx="9192787" cy="455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61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pa3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36" r="89490" b="3898"/>
          <a:stretch/>
        </p:blipFill>
        <p:spPr>
          <a:xfrm rot="16200000">
            <a:off x="4475427" y="1485103"/>
            <a:ext cx="1737783" cy="10688638"/>
          </a:xfrm>
          <a:prstGeom prst="rect">
            <a:avLst/>
          </a:prstGeom>
        </p:spPr>
      </p:pic>
      <p:pic>
        <p:nvPicPr>
          <p:cNvPr id="5" name="Picture 7" descr="capa3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331" r="69583" b="3898"/>
          <a:stretch/>
        </p:blipFill>
        <p:spPr>
          <a:xfrm rot="16200000">
            <a:off x="4472252" y="-4472252"/>
            <a:ext cx="1744133" cy="10688638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93308" y="1884787"/>
            <a:ext cx="10170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Agenda de </a:t>
            </a:r>
            <a:r>
              <a:rPr lang="pt-BR" sz="2800" b="1" dirty="0" err="1" smtClean="0"/>
              <a:t>Advocacy</a:t>
            </a:r>
            <a:endParaRPr lang="pt-BR" sz="2800" b="1" dirty="0" smtClean="0"/>
          </a:p>
          <a:p>
            <a:endParaRPr lang="pt-BR" sz="2800" b="1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Diálogo entre empresas e governo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Comprometimento e monitoramento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2014 / 2015 / </a:t>
            </a:r>
            <a:r>
              <a:rPr lang="pt-BR" sz="2800" b="1" dirty="0" smtClean="0"/>
              <a:t>...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Ação 2020</a:t>
            </a:r>
            <a:endParaRPr lang="pt-B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408232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383754" y="3277927"/>
            <a:ext cx="3766743" cy="1462023"/>
          </a:xfrm>
        </p:spPr>
        <p:txBody>
          <a:bodyPr/>
          <a:lstStyle/>
          <a:p>
            <a:fld id="{B1F82455-D3A1-F941-B372-1C6DA6E1B96D}" type="slidenum">
              <a:rPr lang="en-US">
                <a:solidFill>
                  <a:prstClr val="white"/>
                </a:solidFill>
              </a:rPr>
              <a:pPr/>
              <a:t>11</a:t>
            </a:fld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andifes.hospedagemdesites.ws/wp-content/uploads/2013/03/imagem-faceboo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3" t="9837" r="4804" b="10539"/>
          <a:stretch/>
        </p:blipFill>
        <p:spPr bwMode="auto">
          <a:xfrm>
            <a:off x="498020" y="3630455"/>
            <a:ext cx="778680" cy="77359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://andifes.hospedagemdesites.ws/wp-content/uploads/2013/03/imagem-facebook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7" t="8791" r="35660" b="8441"/>
          <a:stretch/>
        </p:blipFill>
        <p:spPr bwMode="auto">
          <a:xfrm>
            <a:off x="470950" y="2618687"/>
            <a:ext cx="786188" cy="77153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andifes.hospedagemdesites.ws/wp-content/uploads/2013/03/imagem-facebook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8" t="8922" r="67549" b="6724"/>
          <a:stretch/>
        </p:blipFill>
        <p:spPr bwMode="auto">
          <a:xfrm>
            <a:off x="470950" y="1650753"/>
            <a:ext cx="786188" cy="81678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13"/>
          <p:cNvSpPr txBox="1">
            <a:spLocks noChangeArrowheads="1"/>
          </p:cNvSpPr>
          <p:nvPr/>
        </p:nvSpPr>
        <p:spPr bwMode="auto">
          <a:xfrm>
            <a:off x="1670355" y="4739950"/>
            <a:ext cx="32866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2400" b="1" dirty="0" smtClean="0">
                <a:solidFill>
                  <a:srgbClr val="0F977A"/>
                </a:solidFill>
                <a:latin typeface="Century Gothic" pitchFamily="34" charset="0"/>
              </a:rPr>
              <a:t>cebds.org.br</a:t>
            </a:r>
          </a:p>
        </p:txBody>
      </p:sp>
      <p:sp>
        <p:nvSpPr>
          <p:cNvPr id="11" name="CaixaDeTexto 3"/>
          <p:cNvSpPr txBox="1">
            <a:spLocks noChangeArrowheads="1"/>
          </p:cNvSpPr>
          <p:nvPr/>
        </p:nvSpPr>
        <p:spPr bwMode="auto">
          <a:xfrm>
            <a:off x="1649264" y="1921031"/>
            <a:ext cx="5181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1800" dirty="0">
                <a:solidFill>
                  <a:srgbClr val="0F977A"/>
                </a:solidFill>
                <a:latin typeface="Century Gothic" pitchFamily="34" charset="0"/>
              </a:rPr>
              <a:t>f</a:t>
            </a:r>
            <a:r>
              <a:rPr lang="pt-BR" altLang="pt-BR" sz="1800" dirty="0" smtClean="0">
                <a:solidFill>
                  <a:srgbClr val="0F977A"/>
                </a:solidFill>
                <a:latin typeface="Century Gothic" pitchFamily="34" charset="0"/>
              </a:rPr>
              <a:t>acebook.com/CEBDSBR</a:t>
            </a:r>
          </a:p>
        </p:txBody>
      </p:sp>
      <p:sp>
        <p:nvSpPr>
          <p:cNvPr id="12" name="CaixaDeTexto 11"/>
          <p:cNvSpPr txBox="1">
            <a:spLocks noChangeArrowheads="1"/>
          </p:cNvSpPr>
          <p:nvPr/>
        </p:nvSpPr>
        <p:spPr bwMode="auto">
          <a:xfrm>
            <a:off x="1649264" y="2866343"/>
            <a:ext cx="5181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1800" dirty="0">
                <a:solidFill>
                  <a:srgbClr val="0F977A"/>
                </a:solidFill>
                <a:latin typeface="Century Gothic" pitchFamily="34" charset="0"/>
              </a:rPr>
              <a:t>t</a:t>
            </a:r>
            <a:r>
              <a:rPr lang="pt-BR" altLang="pt-BR" sz="1800" dirty="0" smtClean="0">
                <a:solidFill>
                  <a:srgbClr val="0F977A"/>
                </a:solidFill>
                <a:latin typeface="Century Gothic" pitchFamily="34" charset="0"/>
              </a:rPr>
              <a:t>witter.com/CEBDS</a:t>
            </a:r>
          </a:p>
        </p:txBody>
      </p:sp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1670355" y="3879139"/>
            <a:ext cx="5181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1800" dirty="0" smtClean="0">
                <a:solidFill>
                  <a:srgbClr val="0F977A"/>
                </a:solidFill>
                <a:latin typeface="Century Gothic" pitchFamily="34" charset="0"/>
              </a:rPr>
              <a:t>youtube.com/CEBDSBR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86248" y="424230"/>
            <a:ext cx="9267958" cy="95021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521437" rtl="0" eaLnBrk="1" latinLnBrk="0" hangingPunct="1">
              <a:spcBef>
                <a:spcPct val="0"/>
              </a:spcBef>
              <a:buNone/>
              <a:defRPr sz="3600" b="1" kern="1200" cap="all" spc="-100">
                <a:solidFill>
                  <a:srgbClr val="0F977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dirty="0" smtClean="0"/>
              <a:t>OBRIGADO!</a:t>
            </a:r>
            <a:endParaRPr lang="pt-BR" sz="3000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1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82455-D3A1-F941-B372-1C6DA6E1B96D}" type="slidenum">
              <a:rPr lang="pt-BR" smtClean="0"/>
              <a:t>2</a:t>
            </a:fld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844576" y="2092943"/>
            <a:ext cx="91725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pt-BR" sz="2400" b="1" dirty="0"/>
              <a:t>Associação civil</a:t>
            </a:r>
            <a:r>
              <a:rPr lang="pt-BR" sz="2400" dirty="0"/>
              <a:t> sem fins lucrativos  criada em 1997 para promover o desenvolvimento sustentável nas empresas que atuam no país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.</a:t>
            </a:r>
            <a:endParaRPr lang="pt-BR" b="1" dirty="0">
              <a:solidFill>
                <a:srgbClr val="4F81EF"/>
              </a:solidFill>
              <a:latin typeface="+mn-lt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44576" y="4152372"/>
            <a:ext cx="8794246" cy="1856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400"/>
              </a:spcAft>
              <a:defRPr/>
            </a:pPr>
            <a:r>
              <a:rPr lang="pt-BR" sz="2400" dirty="0"/>
              <a:t>Tem hoje </a:t>
            </a:r>
            <a:r>
              <a:rPr lang="pt-BR" sz="2400" b="1" dirty="0" smtClean="0"/>
              <a:t>cerca de 70 empresas associadas </a:t>
            </a:r>
            <a:r>
              <a:rPr lang="pt-BR" sz="2400" dirty="0" smtClean="0"/>
              <a:t>que </a:t>
            </a:r>
            <a:r>
              <a:rPr lang="pt-BR" sz="2400" dirty="0"/>
              <a:t>respondem por:</a:t>
            </a:r>
          </a:p>
          <a:p>
            <a:pPr marL="864337" lvl="1" indent="-342900">
              <a:lnSpc>
                <a:spcPct val="150000"/>
              </a:lnSpc>
              <a:spcAft>
                <a:spcPts val="400"/>
              </a:spcAft>
              <a:buFont typeface="Arial" pitchFamily="34" charset="0"/>
              <a:buChar char="•"/>
              <a:defRPr/>
            </a:pPr>
            <a:r>
              <a:rPr lang="pt-BR" sz="2400" b="1" dirty="0" smtClean="0"/>
              <a:t>40</a:t>
            </a:r>
            <a:r>
              <a:rPr lang="pt-BR" sz="2400" b="1" dirty="0"/>
              <a:t>% </a:t>
            </a:r>
            <a:r>
              <a:rPr lang="pt-BR" sz="2400" dirty="0"/>
              <a:t>do PIB </a:t>
            </a:r>
          </a:p>
          <a:p>
            <a:pPr marL="864337" lvl="1" indent="-342900">
              <a:lnSpc>
                <a:spcPct val="150000"/>
              </a:lnSpc>
              <a:spcAft>
                <a:spcPts val="400"/>
              </a:spcAft>
              <a:buFont typeface="Arial" pitchFamily="34" charset="0"/>
              <a:buChar char="•"/>
              <a:defRPr/>
            </a:pPr>
            <a:r>
              <a:rPr lang="pt-BR" sz="2400" b="1" dirty="0" smtClean="0"/>
              <a:t>1 </a:t>
            </a:r>
            <a:r>
              <a:rPr lang="pt-BR" sz="2400" b="1" dirty="0"/>
              <a:t>milhão</a:t>
            </a:r>
            <a:r>
              <a:rPr lang="pt-BR" sz="2400" dirty="0"/>
              <a:t> de empregos</a:t>
            </a:r>
          </a:p>
        </p:txBody>
      </p:sp>
      <p:sp>
        <p:nvSpPr>
          <p:cNvPr id="7" name="Retângulo 6"/>
          <p:cNvSpPr/>
          <p:nvPr/>
        </p:nvSpPr>
        <p:spPr>
          <a:xfrm>
            <a:off x="559837" y="2092943"/>
            <a:ext cx="9594370" cy="1361457"/>
          </a:xfrm>
          <a:prstGeom prst="rect">
            <a:avLst/>
          </a:prstGeom>
          <a:noFill/>
          <a:ln>
            <a:solidFill>
              <a:srgbClr val="0F97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/>
          <p:cNvCxnSpPr/>
          <p:nvPr/>
        </p:nvCxnSpPr>
        <p:spPr>
          <a:xfrm>
            <a:off x="844576" y="3454400"/>
            <a:ext cx="0" cy="1270000"/>
          </a:xfrm>
          <a:prstGeom prst="line">
            <a:avLst/>
          </a:prstGeom>
          <a:ln>
            <a:solidFill>
              <a:srgbClr val="0F97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844576" y="4724400"/>
            <a:ext cx="7977691" cy="0"/>
          </a:xfrm>
          <a:prstGeom prst="line">
            <a:avLst/>
          </a:prstGeom>
          <a:ln>
            <a:solidFill>
              <a:srgbClr val="0F97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 txBox="1">
            <a:spLocks/>
          </p:cNvSpPr>
          <p:nvPr/>
        </p:nvSpPr>
        <p:spPr>
          <a:xfrm>
            <a:off x="886248" y="219279"/>
            <a:ext cx="9267958" cy="950211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>
            <a:lvl1pPr algn="l" defTabSz="521437" rtl="0" eaLnBrk="1" latinLnBrk="0" hangingPunct="1">
              <a:spcBef>
                <a:spcPct val="0"/>
              </a:spcBef>
              <a:buNone/>
              <a:defRPr sz="3600" b="1" kern="1200" cap="all" spc="-100">
                <a:solidFill>
                  <a:srgbClr val="0F977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QUEM SOMOS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3274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82455-D3A1-F941-B372-1C6DA6E1B96D}" type="slidenum">
              <a:rPr lang="pt-BR" smtClean="0"/>
              <a:t>3</a:t>
            </a:fld>
            <a:endParaRPr lang="pt-BR"/>
          </a:p>
        </p:txBody>
      </p:sp>
      <p:sp>
        <p:nvSpPr>
          <p:cNvPr id="3" name="Retângulo 2"/>
          <p:cNvSpPr/>
          <p:nvPr/>
        </p:nvSpPr>
        <p:spPr bwMode="auto">
          <a:xfrm>
            <a:off x="457201" y="1414193"/>
            <a:ext cx="9963806" cy="5353050"/>
          </a:xfrm>
          <a:prstGeom prst="rect">
            <a:avLst/>
          </a:prstGeom>
          <a:solidFill>
            <a:schemeClr val="bg1"/>
          </a:solidFill>
          <a:ln>
            <a:solidFill>
              <a:srgbClr val="118B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94669" y="1604692"/>
            <a:ext cx="8164512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endParaRPr lang="pt-BR" altLang="pt-BR" sz="2500" b="1">
              <a:solidFill>
                <a:srgbClr val="FFFFFF"/>
              </a:solidFill>
            </a:endParaRPr>
          </a:p>
        </p:txBody>
      </p:sp>
      <p:pic>
        <p:nvPicPr>
          <p:cNvPr id="5" name="Picture 5" descr="bay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725" y="2858817"/>
            <a:ext cx="827088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gerdau-no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329" y="4501993"/>
            <a:ext cx="830262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top_logo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169" y="3400155"/>
            <a:ext cx="7651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8235251"/>
              </p:ext>
            </p:extLst>
          </p:nvPr>
        </p:nvGraphicFramePr>
        <p:xfrm>
          <a:off x="8126217" y="2655617"/>
          <a:ext cx="1050925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" r:id="rId8" imgW="4161905" imgH="1076475" progId="MSPhotoEd.3">
                  <p:embed/>
                </p:oleObj>
              </mc:Choice>
              <mc:Fallback>
                <p:oleObj r:id="rId8" imgW="4161905" imgH="107647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6217" y="2655617"/>
                        <a:ext cx="1050925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509" y="2984230"/>
            <a:ext cx="5111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481" y="3065360"/>
            <a:ext cx="8096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006" y="3369992"/>
            <a:ext cx="827088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769" y="1919017"/>
            <a:ext cx="763587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5" descr="ArcelorMittal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055" y="2073528"/>
            <a:ext cx="77152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7" descr="miv_AbrilHoripc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344" y="2409555"/>
            <a:ext cx="628650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8" descr="hsbc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906" y="4355830"/>
            <a:ext cx="82867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9" descr="dnv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66" y="5348017"/>
            <a:ext cx="436563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6" descr="Basf 06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094" y="2336530"/>
            <a:ext cx="11128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869" y="1874567"/>
            <a:ext cx="97631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9" descr="furnas">
            <a:hlinkClick r:id="rId20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131" y="3798617"/>
            <a:ext cx="9398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0" descr="ambev">
            <a:hlinkClick r:id="rId22"/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269" y="1587230"/>
            <a:ext cx="854075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1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456" y="3479530"/>
            <a:ext cx="763588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3" descr="shell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169" y="5348017"/>
            <a:ext cx="484187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5" descr="souzacruz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85" y="2018048"/>
            <a:ext cx="5429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6" descr="syngenta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17" y="3940894"/>
            <a:ext cx="946150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7" descr="nestle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007" y="6113192"/>
            <a:ext cx="557212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8" descr="globo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794" y="5352780"/>
            <a:ext cx="43497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9" descr="michelin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483" y="5475017"/>
            <a:ext cx="1095375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9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1478451"/>
              </p:ext>
            </p:extLst>
          </p:nvPr>
        </p:nvGraphicFramePr>
        <p:xfrm>
          <a:off x="9428545" y="5648055"/>
          <a:ext cx="633412" cy="24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" name="CorelDRAW" r:id="rId31" imgW="4602480" imgH="1776984" progId="CorelDRAW.Graphic.12">
                  <p:embed/>
                </p:oleObj>
              </mc:Choice>
              <mc:Fallback>
                <p:oleObj name="CorelDRAW" r:id="rId31" imgW="4602480" imgH="1776984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28545" y="5648055"/>
                        <a:ext cx="633412" cy="24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Picture 43" descr="lorentzen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581" y="5621704"/>
            <a:ext cx="51117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44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69" y="6137005"/>
            <a:ext cx="1011238" cy="39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45" descr="ipiranga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019" y="4959080"/>
            <a:ext cx="81756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47" descr="VOTORANTIM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9540" y="1698354"/>
            <a:ext cx="614362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48" descr="Principal_v-RGB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393" y="2917555"/>
            <a:ext cx="107632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49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594" y="4714605"/>
            <a:ext cx="76676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50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357" y="4127230"/>
            <a:ext cx="877888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51" descr="enuclear">
            <a:hlinkClick r:id="rId40"/>
          </p:cNvPr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269" y="3868467"/>
            <a:ext cx="7016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52" descr="tim">
            <a:hlinkClick r:id="rId42"/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694" y="5809980"/>
            <a:ext cx="64611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54" descr="Allianz">
            <a:hlinkClick r:id="rId44" tooltip="Allianz"/>
          </p:cNvPr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1" r="12398"/>
          <a:stretch>
            <a:fillRect/>
          </a:stretch>
        </p:blipFill>
        <p:spPr bwMode="auto">
          <a:xfrm>
            <a:off x="2420143" y="1894411"/>
            <a:ext cx="954088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55" descr="wal-mart-brasil">
            <a:hlinkClick r:id="rId46"/>
          </p:cNvPr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651" y="3217592"/>
            <a:ext cx="915987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9" descr="Logo BNDES colorido"/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69" y="2541317"/>
            <a:ext cx="1084262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11"/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231" y="3917680"/>
            <a:ext cx="892175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58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" t="41982" r="93437" b="49611"/>
          <a:stretch>
            <a:fillRect/>
          </a:stretch>
        </p:blipFill>
        <p:spPr bwMode="auto">
          <a:xfrm>
            <a:off x="3425196" y="2842942"/>
            <a:ext cx="5619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60"/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196" y="1623742"/>
            <a:ext cx="774700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62" descr="http://www.cebds.org.br/cebds/imgnoticia/DOW_DIAMOND_RED_LARGE.jpg"/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431" y="4433617"/>
            <a:ext cx="852488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67"/>
          <p:cNvPicPr>
            <a:picLocks noChangeAspect="1" noChangeArrowheads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55" t="31036" r="52406" b="59361"/>
          <a:stretch>
            <a:fillRect/>
          </a:stretch>
        </p:blipFill>
        <p:spPr bwMode="auto">
          <a:xfrm>
            <a:off x="1399396" y="1605486"/>
            <a:ext cx="727075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69" descr="Logo Santander - Ir para a Página Inicial">
            <a:hlinkClick r:id="rId54" tooltip="Ir para a Página Inicial"/>
          </p:cNvPr>
          <p:cNvPicPr>
            <a:picLocks noChangeAspect="1" noChangeArrowheads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956" y="4908280"/>
            <a:ext cx="9302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71" descr="Raízen"/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9839" y="2612755"/>
            <a:ext cx="7096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Imagem 136"/>
          <p:cNvPicPr>
            <a:picLocks noChangeAspect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731" y="1820592"/>
            <a:ext cx="6604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Imagem 139"/>
          <p:cNvPicPr>
            <a:picLocks noChangeAspect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706" y="4254230"/>
            <a:ext cx="5207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Imagem 140"/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569" y="6259242"/>
            <a:ext cx="8826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Imagem 143"/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919" y="3697017"/>
            <a:ext cx="76835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Imagem 144"/>
          <p:cNvPicPr>
            <a:picLocks noChangeAspect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569" y="4974955"/>
            <a:ext cx="61277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Imagem 147"/>
          <p:cNvPicPr>
            <a:picLocks noChangeAspect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019" y="5214667"/>
            <a:ext cx="160020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Imagem 148"/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2252" y="4757467"/>
            <a:ext cx="388938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Imagem 1" descr="Comunicação Interna Loreal - Gabriela Athayde"/>
          <p:cNvPicPr>
            <a:picLocks noChangeAspect="1" noChangeArrowheads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31" b="58919"/>
          <a:stretch>
            <a:fillRect/>
          </a:stretch>
        </p:blipFill>
        <p:spPr bwMode="auto">
          <a:xfrm>
            <a:off x="2051844" y="5170217"/>
            <a:ext cx="12366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77" descr="http://cebds.org.br/media/uploads/logo3.png"/>
          <p:cNvPicPr>
            <a:picLocks noChangeAspect="1" noChangeArrowheads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069" y="2298430"/>
            <a:ext cx="122713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77" descr="Águas do Brasil"/>
          <p:cNvPicPr>
            <a:picLocks noChangeAspect="1" noChangeArrowheads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419" y="1545955"/>
            <a:ext cx="82391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79" descr="BRFoods"/>
          <p:cNvPicPr>
            <a:picLocks noChangeAspect="1" noChangeArrowheads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431" y="2415905"/>
            <a:ext cx="7350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85" descr="Ernst &amp; Young Terco"/>
          <p:cNvPicPr>
            <a:picLocks noChangeAspect="1" noChangeArrowheads="1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769" y="4790805"/>
            <a:ext cx="1219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87" descr="http://cebds.org.br/media/uploads/logomarcas/logo_instituto_solvi3.jpg"/>
          <p:cNvPicPr>
            <a:picLocks noChangeAspect="1" noChangeArrowheads="1"/>
          </p:cNvPicPr>
          <p:nvPr/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231" y="4779692"/>
            <a:ext cx="769938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89" descr="Lafarge"/>
          <p:cNvPicPr>
            <a:picLocks noChangeAspect="1" noChangeArrowheads="1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793" y="6114563"/>
            <a:ext cx="8858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91" descr="Masisa"/>
          <p:cNvPicPr>
            <a:picLocks noChangeAspect="1" noChangeArrowheads="1"/>
          </p:cNvPicPr>
          <p:nvPr/>
        </p:nvPicPr>
        <p:blipFill>
          <a:blip r:embed="rId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806" y="5929042"/>
            <a:ext cx="103663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93" descr="http://cebds.org.br/media/uploads/logomarcas/pepsico_brasil.jpg"/>
          <p:cNvPicPr>
            <a:picLocks noChangeAspect="1" noChangeArrowheads="1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631" y="6008417"/>
            <a:ext cx="13684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97" descr="http://cebds.org.br/media/uploads/schneider2.png"/>
          <p:cNvPicPr>
            <a:picLocks noChangeAspect="1" noChangeArrowheads="1"/>
          </p:cNvPicPr>
          <p:nvPr/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9540" y="6183042"/>
            <a:ext cx="8636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99" descr="http://cebds.org.br/media/uploads/logo_renova_energia.jpg"/>
          <p:cNvPicPr>
            <a:picLocks noChangeAspect="1" noChangeArrowheads="1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10" y="2854282"/>
            <a:ext cx="6096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43" descr="http://cebds.org.br/media/uploads/marca_conjunto_1_linha_cores.jpg"/>
          <p:cNvPicPr>
            <a:picLocks noChangeAspect="1" noChangeArrowheads="1"/>
          </p:cNvPicPr>
          <p:nvPr/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104" y="2874692"/>
            <a:ext cx="8985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47" descr="http://cebds.org.br/media/uploads/logo_rhodia_solvay_group.jpg"/>
          <p:cNvPicPr>
            <a:picLocks noChangeAspect="1" noChangeArrowheads="1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019" y="5241655"/>
            <a:ext cx="97155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Imagem 21"/>
          <p:cNvPicPr>
            <a:picLocks noChangeAspect="1"/>
          </p:cNvPicPr>
          <p:nvPr/>
        </p:nvPicPr>
        <p:blipFill>
          <a:blip r:embed="rId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906" y="3808142"/>
            <a:ext cx="744538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Imagem 22"/>
          <p:cNvPicPr>
            <a:picLocks noChangeAspect="1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556" y="4301855"/>
            <a:ext cx="842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Imagem 23"/>
          <p:cNvPicPr>
            <a:picLocks noChangeAspect="1"/>
          </p:cNvPicPr>
          <p:nvPr/>
        </p:nvPicPr>
        <p:blipFill>
          <a:blip r:embed="rId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556" y="3563667"/>
            <a:ext cx="866775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" name="Title 1"/>
          <p:cNvSpPr txBox="1">
            <a:spLocks/>
          </p:cNvSpPr>
          <p:nvPr/>
        </p:nvSpPr>
        <p:spPr>
          <a:xfrm>
            <a:off x="886248" y="463981"/>
            <a:ext cx="9267958" cy="950211"/>
          </a:xfrm>
          <a:prstGeom prst="rect">
            <a:avLst/>
          </a:prstGeom>
        </p:spPr>
        <p:txBody>
          <a:bodyPr/>
          <a:lstStyle>
            <a:lvl1pPr algn="l" defTabSz="521437" rtl="0" eaLnBrk="1" latinLnBrk="0" hangingPunct="1">
              <a:spcBef>
                <a:spcPct val="0"/>
              </a:spcBef>
              <a:buNone/>
              <a:defRPr sz="3600" b="1" kern="1200" cap="all" spc="-100">
                <a:solidFill>
                  <a:srgbClr val="0F977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EMPRESAS ASSOCIADAS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439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82455-D3A1-F941-B372-1C6DA6E1B96D}" type="slidenum">
              <a:rPr lang="pt-BR" smtClean="0"/>
              <a:t>4</a:t>
            </a:fld>
            <a:endParaRPr lang="pt-BR"/>
          </a:p>
        </p:txBody>
      </p:sp>
      <p:pic>
        <p:nvPicPr>
          <p:cNvPr id="3" name="Picture 2" descr="http://www.3fach.ch/wp-content/uploads/2013/09/6527195069_c92b05130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3" t="26044" r="5675" b="18846"/>
          <a:stretch/>
        </p:blipFill>
        <p:spPr bwMode="auto">
          <a:xfrm>
            <a:off x="-1" y="1320799"/>
            <a:ext cx="10672911" cy="568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2332" y="2979682"/>
            <a:ext cx="10670578" cy="160144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defRPr/>
            </a:pPr>
            <a:r>
              <a:rPr lang="pt-BR" sz="2400" dirty="0" smtClean="0">
                <a:solidFill>
                  <a:prstClr val="white"/>
                </a:solidFill>
              </a:rPr>
              <a:t>“</a:t>
            </a:r>
            <a:r>
              <a:rPr lang="pt-BR" sz="2000" dirty="0">
                <a:solidFill>
                  <a:schemeClr val="bg1"/>
                </a:solidFill>
              </a:rPr>
              <a:t>No Brasil de 2050, </a:t>
            </a:r>
            <a:r>
              <a:rPr lang="pt-BR" sz="2000" dirty="0" smtClean="0">
                <a:solidFill>
                  <a:schemeClr val="bg1"/>
                </a:solidFill>
              </a:rPr>
              <a:t>226 </a:t>
            </a:r>
            <a:r>
              <a:rPr lang="pt-BR" sz="2000" dirty="0">
                <a:solidFill>
                  <a:schemeClr val="bg1"/>
                </a:solidFill>
              </a:rPr>
              <a:t>milhões de brasileiros vivem bem, respeitando os limites naturais do planeta, por meio da cooperação entre o poder público, a sociedade e as </a:t>
            </a:r>
            <a:r>
              <a:rPr lang="pt-BR" sz="2000" dirty="0" smtClean="0">
                <a:solidFill>
                  <a:schemeClr val="bg1"/>
                </a:solidFill>
              </a:rPr>
              <a:t>empresas”. 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86248" y="463981"/>
            <a:ext cx="9267958" cy="950211"/>
          </a:xfrm>
          <a:prstGeom prst="rect">
            <a:avLst/>
          </a:prstGeom>
        </p:spPr>
        <p:txBody>
          <a:bodyPr/>
          <a:lstStyle>
            <a:lvl1pPr algn="l" defTabSz="521437" rtl="0" eaLnBrk="1" latinLnBrk="0" hangingPunct="1">
              <a:spcBef>
                <a:spcPct val="0"/>
              </a:spcBef>
              <a:buNone/>
              <a:defRPr sz="3600" b="1" kern="1200" cap="all" spc="-100">
                <a:solidFill>
                  <a:srgbClr val="0F977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visão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471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pa3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36" r="89490" b="3898"/>
          <a:stretch/>
        </p:blipFill>
        <p:spPr>
          <a:xfrm rot="16200000">
            <a:off x="4475427" y="1485103"/>
            <a:ext cx="1737783" cy="10688638"/>
          </a:xfrm>
          <a:prstGeom prst="rect">
            <a:avLst/>
          </a:prstGeom>
        </p:spPr>
      </p:pic>
      <p:pic>
        <p:nvPicPr>
          <p:cNvPr id="5" name="Picture 7" descr="capa3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331" r="69583" b="3898"/>
          <a:stretch/>
        </p:blipFill>
        <p:spPr>
          <a:xfrm rot="16200000">
            <a:off x="4472252" y="-4472252"/>
            <a:ext cx="1744133" cy="10688638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93308" y="1810143"/>
            <a:ext cx="1017036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Próximas eleições:</a:t>
            </a:r>
          </a:p>
          <a:p>
            <a:endParaRPr lang="pt-BR" sz="2800" b="1" dirty="0" smtClean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1622 candidatos = 1050 dep. estaduais + 517 dep. Federais + 27 senadores + 27 governadores + 1 presidente</a:t>
            </a:r>
          </a:p>
          <a:p>
            <a:endParaRPr lang="pt-BR" sz="2800" b="1" dirty="0" smtClean="0"/>
          </a:p>
        </p:txBody>
      </p:sp>
      <p:sp>
        <p:nvSpPr>
          <p:cNvPr id="3" name="CaixaDeTexto 2"/>
          <p:cNvSpPr txBox="1"/>
          <p:nvPr/>
        </p:nvSpPr>
        <p:spPr>
          <a:xfrm>
            <a:off x="93309" y="3694929"/>
            <a:ext cx="4991878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400" b="1" dirty="0" smtClean="0"/>
              <a:t>Onde estamos </a:t>
            </a:r>
            <a:r>
              <a:rPr lang="pt-BR" sz="2400" b="1" dirty="0"/>
              <a:t>e onde queremos chegar?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400" b="1" dirty="0"/>
              <a:t>Priorização: temas funcionais que alavanquem práticas de sustentabilidade</a:t>
            </a:r>
          </a:p>
          <a:p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5271797" y="3694929"/>
            <a:ext cx="4991878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400" b="1" dirty="0" smtClean="0"/>
              <a:t>Lista quilométrica de temas: eleições / oportunidade (foco)</a:t>
            </a:r>
            <a:endParaRPr lang="pt-BR" sz="2400" b="1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400" b="1" dirty="0" smtClean="0"/>
              <a:t>A sustentabilidade passa a ser algo palpável</a:t>
            </a:r>
            <a:endParaRPr lang="pt-BR" sz="2400" b="1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2186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pa3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36" r="89490" b="3898"/>
          <a:stretch/>
        </p:blipFill>
        <p:spPr>
          <a:xfrm rot="16200000">
            <a:off x="4475427" y="1485103"/>
            <a:ext cx="1737783" cy="10688638"/>
          </a:xfrm>
          <a:prstGeom prst="rect">
            <a:avLst/>
          </a:prstGeom>
        </p:spPr>
      </p:pic>
      <p:pic>
        <p:nvPicPr>
          <p:cNvPr id="5" name="Picture 7" descr="capa3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331" r="69583" b="3898"/>
          <a:stretch/>
        </p:blipFill>
        <p:spPr>
          <a:xfrm rot="16200000">
            <a:off x="4472252" y="-4472252"/>
            <a:ext cx="1744133" cy="10688638"/>
          </a:xfrm>
          <a:prstGeom prst="rect">
            <a:avLst/>
          </a:prstGeom>
        </p:spPr>
      </p:pic>
      <p:sp>
        <p:nvSpPr>
          <p:cNvPr id="9" name="Forma livre 8"/>
          <p:cNvSpPr/>
          <p:nvPr/>
        </p:nvSpPr>
        <p:spPr>
          <a:xfrm>
            <a:off x="3964694" y="1539535"/>
            <a:ext cx="2759248" cy="2759248"/>
          </a:xfrm>
          <a:custGeom>
            <a:avLst/>
            <a:gdLst>
              <a:gd name="connsiteX0" fmla="*/ 0 w 2759248"/>
              <a:gd name="connsiteY0" fmla="*/ 1379624 h 2759248"/>
              <a:gd name="connsiteX1" fmla="*/ 1379624 w 2759248"/>
              <a:gd name="connsiteY1" fmla="*/ 0 h 2759248"/>
              <a:gd name="connsiteX2" fmla="*/ 2759248 w 2759248"/>
              <a:gd name="connsiteY2" fmla="*/ 1379624 h 2759248"/>
              <a:gd name="connsiteX3" fmla="*/ 1379624 w 2759248"/>
              <a:gd name="connsiteY3" fmla="*/ 2759248 h 2759248"/>
              <a:gd name="connsiteX4" fmla="*/ 0 w 2759248"/>
              <a:gd name="connsiteY4" fmla="*/ 1379624 h 2759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9248" h="2759248">
                <a:moveTo>
                  <a:pt x="0" y="1379624"/>
                </a:moveTo>
                <a:cubicBezTo>
                  <a:pt x="0" y="617679"/>
                  <a:pt x="617679" y="0"/>
                  <a:pt x="1379624" y="0"/>
                </a:cubicBezTo>
                <a:cubicBezTo>
                  <a:pt x="2141569" y="0"/>
                  <a:pt x="2759248" y="617679"/>
                  <a:pt x="2759248" y="1379624"/>
                </a:cubicBezTo>
                <a:cubicBezTo>
                  <a:pt x="2759248" y="2141569"/>
                  <a:pt x="2141569" y="2759248"/>
                  <a:pt x="1379624" y="2759248"/>
                </a:cubicBezTo>
                <a:cubicBezTo>
                  <a:pt x="617679" y="2759248"/>
                  <a:pt x="0" y="2141569"/>
                  <a:pt x="0" y="1379624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367900" tIns="482869" rIns="367900" bIns="1034718" numCol="1" spcCol="1270" anchor="ctr" anchorCtr="0">
            <a:noAutofit/>
          </a:bodyPr>
          <a:lstStyle/>
          <a:p>
            <a:pPr lvl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3100" kern="1200" dirty="0" smtClean="0"/>
              <a:t>Escala</a:t>
            </a:r>
            <a:endParaRPr lang="pt-BR" sz="3100" kern="1200" dirty="0"/>
          </a:p>
        </p:txBody>
      </p:sp>
      <p:sp>
        <p:nvSpPr>
          <p:cNvPr id="10" name="Forma livre 9"/>
          <p:cNvSpPr/>
          <p:nvPr/>
        </p:nvSpPr>
        <p:spPr>
          <a:xfrm>
            <a:off x="4960323" y="3264065"/>
            <a:ext cx="2759248" cy="2759248"/>
          </a:xfrm>
          <a:custGeom>
            <a:avLst/>
            <a:gdLst>
              <a:gd name="connsiteX0" fmla="*/ 0 w 2759248"/>
              <a:gd name="connsiteY0" fmla="*/ 1379624 h 2759248"/>
              <a:gd name="connsiteX1" fmla="*/ 1379624 w 2759248"/>
              <a:gd name="connsiteY1" fmla="*/ 0 h 2759248"/>
              <a:gd name="connsiteX2" fmla="*/ 2759248 w 2759248"/>
              <a:gd name="connsiteY2" fmla="*/ 1379624 h 2759248"/>
              <a:gd name="connsiteX3" fmla="*/ 1379624 w 2759248"/>
              <a:gd name="connsiteY3" fmla="*/ 2759248 h 2759248"/>
              <a:gd name="connsiteX4" fmla="*/ 0 w 2759248"/>
              <a:gd name="connsiteY4" fmla="*/ 1379624 h 2759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9248" h="2759248">
                <a:moveTo>
                  <a:pt x="0" y="1379624"/>
                </a:moveTo>
                <a:cubicBezTo>
                  <a:pt x="0" y="617679"/>
                  <a:pt x="617679" y="0"/>
                  <a:pt x="1379624" y="0"/>
                </a:cubicBezTo>
                <a:cubicBezTo>
                  <a:pt x="2141569" y="0"/>
                  <a:pt x="2759248" y="617679"/>
                  <a:pt x="2759248" y="1379624"/>
                </a:cubicBezTo>
                <a:cubicBezTo>
                  <a:pt x="2759248" y="2141569"/>
                  <a:pt x="2141569" y="2759248"/>
                  <a:pt x="1379624" y="2759248"/>
                </a:cubicBezTo>
                <a:cubicBezTo>
                  <a:pt x="617679" y="2759248"/>
                  <a:pt x="0" y="2141569"/>
                  <a:pt x="0" y="1379624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843870" tIns="712806" rIns="259829" bIns="528856" numCol="1" spcCol="1270" anchor="ctr" anchorCtr="0">
            <a:noAutofit/>
          </a:bodyPr>
          <a:lstStyle/>
          <a:p>
            <a:pPr lvl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3100" kern="1200" dirty="0" smtClean="0"/>
              <a:t>Aderência</a:t>
            </a:r>
            <a:endParaRPr lang="pt-BR" sz="3100" kern="1200" dirty="0"/>
          </a:p>
        </p:txBody>
      </p:sp>
      <p:sp>
        <p:nvSpPr>
          <p:cNvPr id="11" name="Forma livre 10"/>
          <p:cNvSpPr/>
          <p:nvPr/>
        </p:nvSpPr>
        <p:spPr>
          <a:xfrm>
            <a:off x="2969065" y="3264065"/>
            <a:ext cx="2759248" cy="2759248"/>
          </a:xfrm>
          <a:custGeom>
            <a:avLst/>
            <a:gdLst>
              <a:gd name="connsiteX0" fmla="*/ 0 w 2759248"/>
              <a:gd name="connsiteY0" fmla="*/ 1379624 h 2759248"/>
              <a:gd name="connsiteX1" fmla="*/ 1379624 w 2759248"/>
              <a:gd name="connsiteY1" fmla="*/ 0 h 2759248"/>
              <a:gd name="connsiteX2" fmla="*/ 2759248 w 2759248"/>
              <a:gd name="connsiteY2" fmla="*/ 1379624 h 2759248"/>
              <a:gd name="connsiteX3" fmla="*/ 1379624 w 2759248"/>
              <a:gd name="connsiteY3" fmla="*/ 2759248 h 2759248"/>
              <a:gd name="connsiteX4" fmla="*/ 0 w 2759248"/>
              <a:gd name="connsiteY4" fmla="*/ 1379624 h 2759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9248" h="2759248">
                <a:moveTo>
                  <a:pt x="0" y="1379624"/>
                </a:moveTo>
                <a:cubicBezTo>
                  <a:pt x="0" y="617679"/>
                  <a:pt x="617679" y="0"/>
                  <a:pt x="1379624" y="0"/>
                </a:cubicBezTo>
                <a:cubicBezTo>
                  <a:pt x="2141569" y="0"/>
                  <a:pt x="2759248" y="617679"/>
                  <a:pt x="2759248" y="1379624"/>
                </a:cubicBezTo>
                <a:cubicBezTo>
                  <a:pt x="2759248" y="2141569"/>
                  <a:pt x="2141569" y="2759248"/>
                  <a:pt x="1379624" y="2759248"/>
                </a:cubicBezTo>
                <a:cubicBezTo>
                  <a:pt x="617679" y="2759248"/>
                  <a:pt x="0" y="2141569"/>
                  <a:pt x="0" y="1379624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59829" tIns="712806" rIns="843870" bIns="528856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3200" kern="1200" dirty="0" smtClean="0"/>
              <a:t>Competitividade</a:t>
            </a:r>
            <a:endParaRPr lang="pt-BR" sz="3200" kern="12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149291" y="1810142"/>
            <a:ext cx="2351313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400" b="1" dirty="0"/>
              <a:t>A partir do entendimento desses critérios, as empresas se juntaram para construir uma agenda a ser apresentada para os candidatos</a:t>
            </a:r>
            <a:endParaRPr lang="pt-BR" b="1" dirty="0"/>
          </a:p>
          <a:p>
            <a:endParaRPr lang="pt-BR" b="1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7990115" y="2780513"/>
            <a:ext cx="23513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400" b="1" dirty="0" smtClean="0"/>
              <a:t>Cerca </a:t>
            </a:r>
            <a:r>
              <a:rPr lang="pt-BR" sz="2400" b="1" dirty="0"/>
              <a:t>de 30 propostas </a:t>
            </a:r>
            <a:endParaRPr lang="pt-BR" sz="2400" b="1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pt-BR" sz="2400" b="1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400" b="1" dirty="0" smtClean="0"/>
              <a:t>Ações empresariais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07647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pa3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36" r="89490" b="3898"/>
          <a:stretch/>
        </p:blipFill>
        <p:spPr>
          <a:xfrm rot="16200000">
            <a:off x="4475427" y="1485103"/>
            <a:ext cx="1737783" cy="10688638"/>
          </a:xfrm>
          <a:prstGeom prst="rect">
            <a:avLst/>
          </a:prstGeom>
        </p:spPr>
      </p:pic>
      <p:pic>
        <p:nvPicPr>
          <p:cNvPr id="5" name="Picture 7" descr="capa3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331" r="69583" b="3898"/>
          <a:stretch/>
        </p:blipFill>
        <p:spPr>
          <a:xfrm rot="16200000">
            <a:off x="4472252" y="-4472252"/>
            <a:ext cx="1744133" cy="10688638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765104" y="1884787"/>
            <a:ext cx="508518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Agenda CEBDS</a:t>
            </a:r>
          </a:p>
          <a:p>
            <a:endParaRPr lang="pt-BR" sz="2800" b="1" dirty="0" smtClean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Mobilidade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Educação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Água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Energia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Biodiversidade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Economia</a:t>
            </a:r>
            <a:endParaRPr lang="pt-BR" sz="28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5321500" y="1869238"/>
            <a:ext cx="508518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800" b="1" dirty="0" smtClean="0"/>
          </a:p>
          <a:p>
            <a:endParaRPr lang="pt-BR" sz="2800" b="1" dirty="0" smtClean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Infraestrutura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Produtividade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Desperdício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Eficiência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Burocracia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/>
              <a:t>Tributação Ambiental</a:t>
            </a:r>
            <a:endParaRPr lang="pt-BR" sz="2800" b="1" dirty="0" smtClean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324866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pa3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36" r="89490" b="3898"/>
          <a:stretch/>
        </p:blipFill>
        <p:spPr>
          <a:xfrm rot="16200000">
            <a:off x="4475427" y="1485103"/>
            <a:ext cx="1737783" cy="10688638"/>
          </a:xfrm>
          <a:prstGeom prst="rect">
            <a:avLst/>
          </a:prstGeom>
        </p:spPr>
      </p:pic>
      <p:pic>
        <p:nvPicPr>
          <p:cNvPr id="5" name="Picture 7" descr="capa3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331" r="69583" b="3898"/>
          <a:stretch/>
        </p:blipFill>
        <p:spPr>
          <a:xfrm rot="16200000">
            <a:off x="4472252" y="-4472252"/>
            <a:ext cx="1744133" cy="10688638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55986" y="1660855"/>
            <a:ext cx="508518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Como abordar?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Bonificação x penalização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Transparência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Reformulações básicas na regulação e no incentivo ao desenvolvimento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Uso regulado e com responsabilidade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Relação de exploração e consumo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344318" y="1744134"/>
            <a:ext cx="508518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endParaRPr lang="pt-BR" sz="2800" b="1" dirty="0" smtClean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Incentivos Fiscais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Regulações públicas / União e Estados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/>
              <a:t>Gestão pública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b="1" dirty="0" smtClean="0"/>
              <a:t>Parcerias de gestão entre os setores público e privado</a:t>
            </a:r>
          </a:p>
        </p:txBody>
      </p:sp>
    </p:spTree>
    <p:extLst>
      <p:ext uri="{BB962C8B-B14F-4D97-AF65-F5344CB8AC3E}">
        <p14:creationId xmlns:p14="http://schemas.microsoft.com/office/powerpoint/2010/main" val="83584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pa3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36" r="89490" b="3898"/>
          <a:stretch/>
        </p:blipFill>
        <p:spPr>
          <a:xfrm rot="16200000">
            <a:off x="4475427" y="1485103"/>
            <a:ext cx="1737783" cy="10688638"/>
          </a:xfrm>
          <a:prstGeom prst="rect">
            <a:avLst/>
          </a:prstGeom>
        </p:spPr>
      </p:pic>
      <p:pic>
        <p:nvPicPr>
          <p:cNvPr id="5" name="Picture 7" descr="capa3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331" r="69583" b="3898"/>
          <a:stretch/>
        </p:blipFill>
        <p:spPr>
          <a:xfrm rot="16200000">
            <a:off x="4472252" y="-4472252"/>
            <a:ext cx="1744133" cy="10688638"/>
          </a:xfrm>
          <a:prstGeom prst="rect">
            <a:avLst/>
          </a:prstGeom>
        </p:spPr>
      </p:pic>
      <p:sp>
        <p:nvSpPr>
          <p:cNvPr id="6" name="Forma livre 5"/>
          <p:cNvSpPr/>
          <p:nvPr/>
        </p:nvSpPr>
        <p:spPr>
          <a:xfrm>
            <a:off x="2303948" y="2034075"/>
            <a:ext cx="6149584" cy="1085626"/>
          </a:xfrm>
          <a:custGeom>
            <a:avLst/>
            <a:gdLst>
              <a:gd name="connsiteX0" fmla="*/ 0 w 6149584"/>
              <a:gd name="connsiteY0" fmla="*/ 0 h 1085626"/>
              <a:gd name="connsiteX1" fmla="*/ 6149584 w 6149584"/>
              <a:gd name="connsiteY1" fmla="*/ 0 h 1085626"/>
              <a:gd name="connsiteX2" fmla="*/ 6149584 w 6149584"/>
              <a:gd name="connsiteY2" fmla="*/ 1085626 h 1085626"/>
              <a:gd name="connsiteX3" fmla="*/ 0 w 6149584"/>
              <a:gd name="connsiteY3" fmla="*/ 1085626 h 1085626"/>
              <a:gd name="connsiteX4" fmla="*/ 0 w 6149584"/>
              <a:gd name="connsiteY4" fmla="*/ 0 h 1085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49584" h="1085626">
                <a:moveTo>
                  <a:pt x="0" y="0"/>
                </a:moveTo>
                <a:lnTo>
                  <a:pt x="6149584" y="0"/>
                </a:lnTo>
                <a:lnTo>
                  <a:pt x="6149584" y="1085626"/>
                </a:lnTo>
                <a:lnTo>
                  <a:pt x="0" y="108562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2880" tIns="182880" rIns="182880" bIns="182880" numCol="1" spcCol="1270" anchor="ctr" anchorCtr="0">
            <a:noAutofit/>
          </a:bodyPr>
          <a:lstStyle/>
          <a:p>
            <a:pPr lvl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4800" kern="1200" dirty="0" smtClean="0"/>
              <a:t>Sustentabilidade</a:t>
            </a:r>
            <a:endParaRPr lang="pt-BR" sz="4800" kern="1200" dirty="0"/>
          </a:p>
        </p:txBody>
      </p:sp>
      <p:sp>
        <p:nvSpPr>
          <p:cNvPr id="7" name="Forma livre 6"/>
          <p:cNvSpPr/>
          <p:nvPr/>
        </p:nvSpPr>
        <p:spPr>
          <a:xfrm>
            <a:off x="2306950" y="3119701"/>
            <a:ext cx="2047859" cy="2279815"/>
          </a:xfrm>
          <a:custGeom>
            <a:avLst/>
            <a:gdLst>
              <a:gd name="connsiteX0" fmla="*/ 0 w 2047859"/>
              <a:gd name="connsiteY0" fmla="*/ 0 h 2279815"/>
              <a:gd name="connsiteX1" fmla="*/ 2047859 w 2047859"/>
              <a:gd name="connsiteY1" fmla="*/ 0 h 2279815"/>
              <a:gd name="connsiteX2" fmla="*/ 2047859 w 2047859"/>
              <a:gd name="connsiteY2" fmla="*/ 2279815 h 2279815"/>
              <a:gd name="connsiteX3" fmla="*/ 0 w 2047859"/>
              <a:gd name="connsiteY3" fmla="*/ 2279815 h 2279815"/>
              <a:gd name="connsiteX4" fmla="*/ 0 w 2047859"/>
              <a:gd name="connsiteY4" fmla="*/ 0 h 22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7859" h="2279815">
                <a:moveTo>
                  <a:pt x="0" y="0"/>
                </a:moveTo>
                <a:lnTo>
                  <a:pt x="2047859" y="0"/>
                </a:lnTo>
                <a:lnTo>
                  <a:pt x="2047859" y="2279815"/>
                </a:lnTo>
                <a:lnTo>
                  <a:pt x="0" y="227981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5730" tIns="125730" rIns="125730" bIns="125730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3300" kern="1200" dirty="0" smtClean="0"/>
              <a:t>Empresas</a:t>
            </a:r>
            <a:endParaRPr lang="pt-BR" sz="3300" kern="1200" dirty="0"/>
          </a:p>
        </p:txBody>
      </p:sp>
      <p:sp>
        <p:nvSpPr>
          <p:cNvPr id="9" name="Forma livre 8"/>
          <p:cNvSpPr/>
          <p:nvPr/>
        </p:nvSpPr>
        <p:spPr>
          <a:xfrm>
            <a:off x="4354810" y="3119701"/>
            <a:ext cx="2047859" cy="2279815"/>
          </a:xfrm>
          <a:custGeom>
            <a:avLst/>
            <a:gdLst>
              <a:gd name="connsiteX0" fmla="*/ 0 w 2047859"/>
              <a:gd name="connsiteY0" fmla="*/ 0 h 2279815"/>
              <a:gd name="connsiteX1" fmla="*/ 2047859 w 2047859"/>
              <a:gd name="connsiteY1" fmla="*/ 0 h 2279815"/>
              <a:gd name="connsiteX2" fmla="*/ 2047859 w 2047859"/>
              <a:gd name="connsiteY2" fmla="*/ 2279815 h 2279815"/>
              <a:gd name="connsiteX3" fmla="*/ 0 w 2047859"/>
              <a:gd name="connsiteY3" fmla="*/ 2279815 h 2279815"/>
              <a:gd name="connsiteX4" fmla="*/ 0 w 2047859"/>
              <a:gd name="connsiteY4" fmla="*/ 0 h 22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7859" h="2279815">
                <a:moveTo>
                  <a:pt x="0" y="0"/>
                </a:moveTo>
                <a:lnTo>
                  <a:pt x="2047859" y="0"/>
                </a:lnTo>
                <a:lnTo>
                  <a:pt x="2047859" y="2279815"/>
                </a:lnTo>
                <a:lnTo>
                  <a:pt x="0" y="227981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5730" tIns="125730" rIns="125730" bIns="125730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3300" kern="1200" dirty="0" smtClean="0"/>
              <a:t>Governo</a:t>
            </a:r>
            <a:endParaRPr lang="pt-BR" sz="3300" kern="1200" dirty="0"/>
          </a:p>
        </p:txBody>
      </p:sp>
      <p:sp>
        <p:nvSpPr>
          <p:cNvPr id="10" name="Forma livre 9"/>
          <p:cNvSpPr/>
          <p:nvPr/>
        </p:nvSpPr>
        <p:spPr>
          <a:xfrm>
            <a:off x="6402669" y="3119701"/>
            <a:ext cx="2047859" cy="2279815"/>
          </a:xfrm>
          <a:custGeom>
            <a:avLst/>
            <a:gdLst>
              <a:gd name="connsiteX0" fmla="*/ 0 w 2047859"/>
              <a:gd name="connsiteY0" fmla="*/ 0 h 2279815"/>
              <a:gd name="connsiteX1" fmla="*/ 2047859 w 2047859"/>
              <a:gd name="connsiteY1" fmla="*/ 0 h 2279815"/>
              <a:gd name="connsiteX2" fmla="*/ 2047859 w 2047859"/>
              <a:gd name="connsiteY2" fmla="*/ 2279815 h 2279815"/>
              <a:gd name="connsiteX3" fmla="*/ 0 w 2047859"/>
              <a:gd name="connsiteY3" fmla="*/ 2279815 h 2279815"/>
              <a:gd name="connsiteX4" fmla="*/ 0 w 2047859"/>
              <a:gd name="connsiteY4" fmla="*/ 0 h 22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7859" h="2279815">
                <a:moveTo>
                  <a:pt x="0" y="0"/>
                </a:moveTo>
                <a:lnTo>
                  <a:pt x="2047859" y="0"/>
                </a:lnTo>
                <a:lnTo>
                  <a:pt x="2047859" y="2279815"/>
                </a:lnTo>
                <a:lnTo>
                  <a:pt x="0" y="227981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5730" tIns="125730" rIns="125730" bIns="125730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3300" kern="1200" dirty="0" smtClean="0"/>
              <a:t>Sociedade Civil</a:t>
            </a:r>
            <a:endParaRPr lang="pt-BR" sz="3300" kern="1200" dirty="0"/>
          </a:p>
        </p:txBody>
      </p:sp>
      <p:sp>
        <p:nvSpPr>
          <p:cNvPr id="11" name="Retângulo 10"/>
          <p:cNvSpPr/>
          <p:nvPr/>
        </p:nvSpPr>
        <p:spPr>
          <a:xfrm>
            <a:off x="2303948" y="5399517"/>
            <a:ext cx="6149584" cy="253312"/>
          </a:xfrm>
          <a:prstGeom prst="rect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CaixaDeTexto 11"/>
          <p:cNvSpPr txBox="1"/>
          <p:nvPr/>
        </p:nvSpPr>
        <p:spPr>
          <a:xfrm>
            <a:off x="130629" y="2220688"/>
            <a:ext cx="1959428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b="1" dirty="0"/>
              <a:t>Mapear o que depende apenas de regulação </a:t>
            </a:r>
            <a:r>
              <a:rPr lang="pt-BR" b="1" dirty="0" smtClean="0"/>
              <a:t>pública / incentivo </a:t>
            </a:r>
            <a:r>
              <a:rPr lang="pt-BR" b="1" dirty="0"/>
              <a:t>público </a:t>
            </a:r>
            <a:r>
              <a:rPr lang="pt-BR" b="1" dirty="0" smtClean="0"/>
              <a:t> / ação </a:t>
            </a:r>
            <a:r>
              <a:rPr lang="pt-BR" b="1" dirty="0"/>
              <a:t>estritamente privada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8677469" y="2127383"/>
            <a:ext cx="1847461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400" b="1" dirty="0" smtClean="0"/>
              <a:t>Útil </a:t>
            </a:r>
            <a:r>
              <a:rPr lang="pt-BR" sz="2400" b="1" dirty="0"/>
              <a:t>e funcional</a:t>
            </a:r>
            <a:endParaRPr lang="pt-BR" b="1" dirty="0"/>
          </a:p>
          <a:p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1113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2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1376</TotalTime>
  <Words>550</Words>
  <Application>Microsoft Office PowerPoint</Application>
  <PresentationFormat>Personalizar</PresentationFormat>
  <Paragraphs>91</Paragraphs>
  <Slides>11</Slides>
  <Notes>8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11</vt:i4>
      </vt:variant>
    </vt:vector>
  </HeadingPairs>
  <TitlesOfParts>
    <vt:vector size="14" baseType="lpstr">
      <vt:lpstr>Office Theme</vt:lpstr>
      <vt:lpstr>MSPhotoEd.3</vt:lpstr>
      <vt:lpstr>CorelDRAW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Marcelo Bastos</dc:creator>
  <cp:lastModifiedBy>Ana Carolina</cp:lastModifiedBy>
  <cp:revision>67</cp:revision>
  <dcterms:created xsi:type="dcterms:W3CDTF">2014-02-10T11:36:32Z</dcterms:created>
  <dcterms:modified xsi:type="dcterms:W3CDTF">2014-06-03T16:30:42Z</dcterms:modified>
</cp:coreProperties>
</file>