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5" r:id="rId2"/>
    <p:sldId id="276" r:id="rId3"/>
    <p:sldId id="277" r:id="rId4"/>
    <p:sldId id="278" r:id="rId5"/>
    <p:sldId id="295" r:id="rId6"/>
    <p:sldId id="294" r:id="rId7"/>
    <p:sldId id="292" r:id="rId8"/>
    <p:sldId id="291" r:id="rId9"/>
    <p:sldId id="293" r:id="rId10"/>
    <p:sldId id="296" r:id="rId11"/>
    <p:sldId id="290" r:id="rId12"/>
  </p:sldIdLst>
  <p:sldSz cx="10688638" cy="7562850"/>
  <p:notesSz cx="6858000" cy="91440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1" d="100"/>
          <a:sy n="51" d="100"/>
        </p:scale>
        <p:origin x="-1596" y="-234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172B6-059A-7749-9EAF-6C01669D9639}" type="datetimeFigureOut">
              <a:t>03/06/2014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AE611-1EEE-C147-9101-0F001867D245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95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78A51-829E-E144-9CE3-1ED8EE643D44}" type="datetimeFigureOut">
              <a:t>03/06/2014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83B15-F54F-2A4B-A5E4-155B2342FC10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261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Empresas: grandes e multinacionais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83B15-F54F-2A4B-A5E4-155B2342FC1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223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Vários setores: bancos, alimentos e bebidas, óleo &amp; gás, telecomunicações, cimento, siderurgia... O setor empresarial representa uma parcela importante da sociedade e conseguiu se unir, fazendo com que empresas dos mais diversos setores falassem a mesma linguagem. O elo que encontraram para chegar a essa mesma linguagem foi justamente o da sustentabilidade.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83B15-F54F-2A4B-A5E4-155B2342FC1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356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 smtClean="0"/>
              <a:t>É importante priorizar</a:t>
            </a:r>
            <a:r>
              <a:rPr lang="pt-BR" b="0" baseline="0" dirty="0" smtClean="0"/>
              <a:t>. </a:t>
            </a:r>
            <a:r>
              <a:rPr lang="pt-BR" sz="1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Quando tudo é relevante, nada é relevante</a:t>
            </a:r>
            <a:endParaRPr lang="pt-BR" b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83B15-F54F-2A4B-A5E4-155B2342FC1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825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83B15-F54F-2A4B-A5E4-155B2342FC1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7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dirty="0" smtClean="0"/>
              <a:t>Tributação</a:t>
            </a:r>
            <a:r>
              <a:rPr lang="pt-BR" b="0" baseline="0" dirty="0" smtClean="0"/>
              <a:t> ambiental: </a:t>
            </a:r>
            <a:r>
              <a:rPr lang="pt-BR" b="0" baseline="0" dirty="0" err="1" smtClean="0"/>
              <a:t>cide</a:t>
            </a:r>
            <a:r>
              <a:rPr lang="pt-BR" b="0" baseline="0" dirty="0" smtClean="0"/>
              <a:t> combustível (imposto sobre fósseis para ser utilizado em políticas de sustentabilidade / desenvolver estrutura rodoviária)</a:t>
            </a:r>
          </a:p>
          <a:p>
            <a:r>
              <a:rPr lang="pt-BR" b="0" baseline="0" dirty="0" smtClean="0"/>
              <a:t>Imposto sobre importação pode ser distribuído para políticas de sustentabilidade (ok que o governo cobre para encarecer importação – função regulatória, mas que o use de forma adequada).</a:t>
            </a:r>
          </a:p>
          <a:p>
            <a:r>
              <a:rPr lang="pt-BR" b="0" baseline="0" dirty="0" smtClean="0"/>
              <a:t>Fundos setoriais para pesquisa, desenvolvimento e inovação.</a:t>
            </a:r>
          </a:p>
          <a:p>
            <a:r>
              <a:rPr lang="pt-BR" b="0" baseline="0" dirty="0" smtClean="0"/>
              <a:t>Incentivo a bens de capital com eficiência tecnológica, ambiental e sustentável</a:t>
            </a:r>
          </a:p>
          <a:p>
            <a:r>
              <a:rPr lang="pt-BR" b="0" baseline="0" dirty="0" smtClean="0"/>
              <a:t>Royalties – não apenas do petróleo – recursos diretos podem ser reivindicados para reforçar fundos de investimento ligados diretamente à pesquisa, sustentabilidade e inovação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83B15-F54F-2A4B-A5E4-155B2342FC1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559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Bonificar quem poupa (consome um bem finito de modo racional – educar sem punir)  / bonificar pelo bom desempenho e penalizar quem usa mal</a:t>
            </a:r>
          </a:p>
          <a:p>
            <a:r>
              <a:rPr lang="pt-BR" dirty="0" smtClean="0"/>
              <a:t>Queremos incentivar o desenvolvimento sustentável</a:t>
            </a:r>
          </a:p>
          <a:p>
            <a:r>
              <a:rPr lang="pt-BR" sz="1400" b="0" dirty="0" smtClean="0"/>
              <a:t>Foco especial no que é a base da nossa convivência com o planeta</a:t>
            </a:r>
          </a:p>
          <a:p>
            <a:r>
              <a:rPr lang="pt-BR" sz="1400" b="0" dirty="0" smtClean="0"/>
              <a:t>Educar o comportamento cotidiano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83B15-F54F-2A4B-A5E4-155B2342FC1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1817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83B15-F54F-2A4B-A5E4-155B2342FC1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72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trabalho que o CEBDS vem desenvolvendo com as empresas para a construção desse diálogo junto com o setor público (agora com os candidatos e depois com os que forem eleitos) não se encerra nas eleições.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83B15-F54F-2A4B-A5E4-155B2342FC1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20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267CE975-A4B2-5C40-B707-B6EF87360C89}" type="datetime1">
              <a:t>03/06/2014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2455-D3A1-F941-B372-1C6DA6E1B96D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6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8F5AF246-DDE0-0F40-8992-1A3616E8EFA1}" type="datetime1">
              <a:t>03/06/2014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2455-D3A1-F941-B372-1C6DA6E1B96D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7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BED9BC65-F5A6-4340-AB90-2AE3265D00AF}" type="datetime1">
              <a:t>03/06/2014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2455-D3A1-F941-B372-1C6DA6E1B96D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9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C30BD8AC-37A1-C24A-87FF-DDFA90F6404A}" type="datetime1">
              <a:t>03/06/2014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2455-D3A1-F941-B372-1C6DA6E1B96D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48AAC415-82A5-3242-9513-6E1385DD0B32}" type="datetime1">
              <a:t>03/06/2014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2455-D3A1-F941-B372-1C6DA6E1B96D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4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05B9D709-658D-114C-ABE6-D876B0294388}" type="datetime1">
              <a:t>03/06/2014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2455-D3A1-F941-B372-1C6DA6E1B96D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5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9F0E7FF3-2C6C-B24D-9503-3AE3D8F8FCCD}" type="datetime1">
              <a:t>03/06/2014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2455-D3A1-F941-B372-1C6DA6E1B96D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0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D67A61C5-C505-CA4D-A05B-5B3F0AAE167D}" type="datetime1">
              <a:t>03/06/2014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2455-D3A1-F941-B372-1C6DA6E1B96D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F3FC65A1-03D6-584E-AD6B-FC8EF3EE801B}" type="datetime1">
              <a:t>03/06/2014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2455-D3A1-F941-B372-1C6DA6E1B96D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4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9CC5E974-23AE-CD4F-B485-E1491F3209DF}" type="datetime1">
              <a:t>03/06/2014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2455-D3A1-F941-B372-1C6DA6E1B96D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0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728C68CF-E35D-D446-8653-CE58EDDBFCE4}" type="datetime1">
              <a:t>03/06/2014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2455-D3A1-F941-B372-1C6DA6E1B96D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3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6248" y="219279"/>
            <a:ext cx="9267958" cy="950211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6248" y="1764666"/>
            <a:ext cx="9267958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3135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 b="1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fld id="{B1F82455-D3A1-F941-B372-1C6DA6E1B96D}" type="slidenum">
              <a:rPr lang="en-US"/>
              <a:pPr/>
              <a:t>‹nº›</a:t>
            </a:fld>
            <a:endParaRPr lang="en-US"/>
          </a:p>
        </p:txBody>
      </p:sp>
      <p:pic>
        <p:nvPicPr>
          <p:cNvPr id="4" name="Picture 3" descr="miolo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pic>
        <p:nvPicPr>
          <p:cNvPr id="7" name="Picture 3" descr="miolo3.jp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-832" r="9552" b="96799"/>
          <a:stretch/>
        </p:blipFill>
        <p:spPr>
          <a:xfrm>
            <a:off x="217037" y="6951289"/>
            <a:ext cx="4323239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5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521437" rtl="0" eaLnBrk="1" latinLnBrk="0" hangingPunct="1">
        <a:spcBef>
          <a:spcPct val="0"/>
        </a:spcBef>
        <a:buNone/>
        <a:defRPr sz="3600" b="1" kern="1200" cap="all" spc="-100">
          <a:solidFill>
            <a:srgbClr val="0F977A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21436" indent="0" algn="l" defTabSz="521437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42874" indent="0" algn="l" defTabSz="521437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564310" indent="0" algn="l" defTabSz="521437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85747" indent="0" algn="l" defTabSz="521437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3.jpeg"/><Relationship Id="rId39" Type="http://schemas.openxmlformats.org/officeDocument/2006/relationships/image" Target="../media/image34.jpeg"/><Relationship Id="rId21" Type="http://schemas.openxmlformats.org/officeDocument/2006/relationships/image" Target="../media/image19.jpeg"/><Relationship Id="rId34" Type="http://schemas.openxmlformats.org/officeDocument/2006/relationships/image" Target="../media/image29.png"/><Relationship Id="rId42" Type="http://schemas.openxmlformats.org/officeDocument/2006/relationships/hyperlink" Target="http://www.tim.com.br/" TargetMode="External"/><Relationship Id="rId47" Type="http://schemas.openxmlformats.org/officeDocument/2006/relationships/image" Target="../media/image38.jpeg"/><Relationship Id="rId50" Type="http://schemas.openxmlformats.org/officeDocument/2006/relationships/image" Target="../media/image41.png"/><Relationship Id="rId55" Type="http://schemas.openxmlformats.org/officeDocument/2006/relationships/image" Target="../media/image45.jpeg"/><Relationship Id="rId63" Type="http://schemas.openxmlformats.org/officeDocument/2006/relationships/image" Target="../media/image53.png"/><Relationship Id="rId68" Type="http://schemas.openxmlformats.org/officeDocument/2006/relationships/image" Target="../media/image58.jpeg"/><Relationship Id="rId76" Type="http://schemas.openxmlformats.org/officeDocument/2006/relationships/image" Target="../media/image66.jpeg"/><Relationship Id="rId7" Type="http://schemas.openxmlformats.org/officeDocument/2006/relationships/image" Target="../media/image8.png"/><Relationship Id="rId71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jpeg"/><Relationship Id="rId29" Type="http://schemas.openxmlformats.org/officeDocument/2006/relationships/image" Target="../media/image26.jpeg"/><Relationship Id="rId11" Type="http://schemas.openxmlformats.org/officeDocument/2006/relationships/image" Target="../media/image10.jpeg"/><Relationship Id="rId24" Type="http://schemas.openxmlformats.org/officeDocument/2006/relationships/image" Target="../media/image21.jpeg"/><Relationship Id="rId32" Type="http://schemas.openxmlformats.org/officeDocument/2006/relationships/image" Target="../media/image5.wmf"/><Relationship Id="rId37" Type="http://schemas.openxmlformats.org/officeDocument/2006/relationships/image" Target="../media/image32.jpeg"/><Relationship Id="rId40" Type="http://schemas.openxmlformats.org/officeDocument/2006/relationships/hyperlink" Target="http://www.eletronuclear.gov.br/" TargetMode="External"/><Relationship Id="rId45" Type="http://schemas.openxmlformats.org/officeDocument/2006/relationships/image" Target="../media/image37.png"/><Relationship Id="rId53" Type="http://schemas.openxmlformats.org/officeDocument/2006/relationships/image" Target="../media/image44.png"/><Relationship Id="rId58" Type="http://schemas.openxmlformats.org/officeDocument/2006/relationships/image" Target="../media/image48.jpeg"/><Relationship Id="rId66" Type="http://schemas.openxmlformats.org/officeDocument/2006/relationships/image" Target="../media/image56.jpeg"/><Relationship Id="rId74" Type="http://schemas.openxmlformats.org/officeDocument/2006/relationships/image" Target="../media/image64.jpeg"/><Relationship Id="rId79" Type="http://schemas.openxmlformats.org/officeDocument/2006/relationships/image" Target="../media/image69.jpeg"/><Relationship Id="rId5" Type="http://schemas.openxmlformats.org/officeDocument/2006/relationships/image" Target="../media/image7.jpeg"/><Relationship Id="rId61" Type="http://schemas.openxmlformats.org/officeDocument/2006/relationships/image" Target="../media/image51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oleObject" Target="../embeddings/oleObject2.bin"/><Relationship Id="rId44" Type="http://schemas.openxmlformats.org/officeDocument/2006/relationships/hyperlink" Target="http://www.allianz.com.br/" TargetMode="External"/><Relationship Id="rId52" Type="http://schemas.openxmlformats.org/officeDocument/2006/relationships/image" Target="../media/image43.jpeg"/><Relationship Id="rId60" Type="http://schemas.openxmlformats.org/officeDocument/2006/relationships/image" Target="../media/image50.jpeg"/><Relationship Id="rId65" Type="http://schemas.openxmlformats.org/officeDocument/2006/relationships/image" Target="../media/image55.png"/><Relationship Id="rId73" Type="http://schemas.openxmlformats.org/officeDocument/2006/relationships/image" Target="../media/image63.png"/><Relationship Id="rId78" Type="http://schemas.openxmlformats.org/officeDocument/2006/relationships/image" Target="../media/image68.jpeg"/><Relationship Id="rId4" Type="http://schemas.openxmlformats.org/officeDocument/2006/relationships/image" Target="../media/image6.jpeg"/><Relationship Id="rId9" Type="http://schemas.openxmlformats.org/officeDocument/2006/relationships/image" Target="../media/image4.png"/><Relationship Id="rId14" Type="http://schemas.openxmlformats.org/officeDocument/2006/relationships/image" Target="../media/image13.jpeg"/><Relationship Id="rId22" Type="http://schemas.openxmlformats.org/officeDocument/2006/relationships/hyperlink" Target="http://www.ambev.com.br/" TargetMode="External"/><Relationship Id="rId27" Type="http://schemas.openxmlformats.org/officeDocument/2006/relationships/image" Target="../media/image24.jpeg"/><Relationship Id="rId30" Type="http://schemas.openxmlformats.org/officeDocument/2006/relationships/image" Target="../media/image27.png"/><Relationship Id="rId35" Type="http://schemas.openxmlformats.org/officeDocument/2006/relationships/image" Target="../media/image30.png"/><Relationship Id="rId43" Type="http://schemas.openxmlformats.org/officeDocument/2006/relationships/image" Target="../media/image36.jpeg"/><Relationship Id="rId48" Type="http://schemas.openxmlformats.org/officeDocument/2006/relationships/image" Target="../media/image39.jpeg"/><Relationship Id="rId56" Type="http://schemas.openxmlformats.org/officeDocument/2006/relationships/image" Target="../media/image46.png"/><Relationship Id="rId64" Type="http://schemas.openxmlformats.org/officeDocument/2006/relationships/image" Target="../media/image54.jpeg"/><Relationship Id="rId69" Type="http://schemas.openxmlformats.org/officeDocument/2006/relationships/image" Target="../media/image59.jpeg"/><Relationship Id="rId77" Type="http://schemas.openxmlformats.org/officeDocument/2006/relationships/image" Target="../media/image67.jpeg"/><Relationship Id="rId8" Type="http://schemas.openxmlformats.org/officeDocument/2006/relationships/oleObject" Target="../embeddings/oleObject1.bin"/><Relationship Id="rId51" Type="http://schemas.openxmlformats.org/officeDocument/2006/relationships/image" Target="../media/image42.jpeg"/><Relationship Id="rId72" Type="http://schemas.openxmlformats.org/officeDocument/2006/relationships/image" Target="../media/image62.jpeg"/><Relationship Id="rId3" Type="http://schemas.openxmlformats.org/officeDocument/2006/relationships/notesSlide" Target="../notesSlides/notesSlide2.xml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2.png"/><Relationship Id="rId33" Type="http://schemas.openxmlformats.org/officeDocument/2006/relationships/image" Target="../media/image28.png"/><Relationship Id="rId38" Type="http://schemas.openxmlformats.org/officeDocument/2006/relationships/image" Target="../media/image33.png"/><Relationship Id="rId46" Type="http://schemas.openxmlformats.org/officeDocument/2006/relationships/hyperlink" Target="http://www.walmartbrasil.com.br/" TargetMode="External"/><Relationship Id="rId59" Type="http://schemas.openxmlformats.org/officeDocument/2006/relationships/image" Target="../media/image49.png"/><Relationship Id="rId67" Type="http://schemas.openxmlformats.org/officeDocument/2006/relationships/image" Target="../media/image57.png"/><Relationship Id="rId20" Type="http://schemas.openxmlformats.org/officeDocument/2006/relationships/hyperlink" Target="http://www.furnas.com.br/" TargetMode="External"/><Relationship Id="rId41" Type="http://schemas.openxmlformats.org/officeDocument/2006/relationships/image" Target="../media/image35.png"/><Relationship Id="rId54" Type="http://schemas.openxmlformats.org/officeDocument/2006/relationships/hyperlink" Target="http://www.santander.com.br/portal/wps/script/templates/GCMRequest.do?page=6140" TargetMode="External"/><Relationship Id="rId62" Type="http://schemas.openxmlformats.org/officeDocument/2006/relationships/image" Target="../media/image52.jpeg"/><Relationship Id="rId70" Type="http://schemas.openxmlformats.org/officeDocument/2006/relationships/image" Target="../media/image60.jpeg"/><Relationship Id="rId75" Type="http://schemas.openxmlformats.org/officeDocument/2006/relationships/image" Target="../media/image65.jpeg"/><Relationship Id="rId1" Type="http://schemas.openxmlformats.org/officeDocument/2006/relationships/vmlDrawing" Target="../drawings/vmlDrawing1.vml"/><Relationship Id="rId6" Type="http://schemas.openxmlformats.org/officeDocument/2006/relationships/hyperlink" Target="http://www.cemig.com.br/portal.asp" TargetMode="External"/><Relationship Id="rId15" Type="http://schemas.openxmlformats.org/officeDocument/2006/relationships/image" Target="../media/image14.jpe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1.jpeg"/><Relationship Id="rId49" Type="http://schemas.openxmlformats.org/officeDocument/2006/relationships/image" Target="../media/image40.png"/><Relationship Id="rId57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pa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6" r="89490" b="3898"/>
          <a:stretch/>
        </p:blipFill>
        <p:spPr>
          <a:xfrm rot="16200000">
            <a:off x="4475427" y="1485103"/>
            <a:ext cx="1737783" cy="10688638"/>
          </a:xfrm>
          <a:prstGeom prst="rect">
            <a:avLst/>
          </a:prstGeom>
        </p:spPr>
      </p:pic>
      <p:pic>
        <p:nvPicPr>
          <p:cNvPr id="5" name="Picture 7" descr="capa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31" r="69583" b="3898"/>
          <a:stretch/>
        </p:blipFill>
        <p:spPr>
          <a:xfrm rot="16200000">
            <a:off x="4472252" y="-4472252"/>
            <a:ext cx="1744133" cy="1068863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5" y="1504564"/>
            <a:ext cx="9192787" cy="455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1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pa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6" r="89490" b="3898"/>
          <a:stretch/>
        </p:blipFill>
        <p:spPr>
          <a:xfrm rot="16200000">
            <a:off x="4475427" y="1485103"/>
            <a:ext cx="1737783" cy="10688638"/>
          </a:xfrm>
          <a:prstGeom prst="rect">
            <a:avLst/>
          </a:prstGeom>
        </p:spPr>
      </p:pic>
      <p:pic>
        <p:nvPicPr>
          <p:cNvPr id="5" name="Picture 7" descr="capa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31" r="69583" b="3898"/>
          <a:stretch/>
        </p:blipFill>
        <p:spPr>
          <a:xfrm rot="16200000">
            <a:off x="4472252" y="-4472252"/>
            <a:ext cx="1744133" cy="1068863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3308" y="1884787"/>
            <a:ext cx="10170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Agenda de </a:t>
            </a:r>
            <a:r>
              <a:rPr lang="pt-BR" sz="2800" b="1" dirty="0" err="1" smtClean="0"/>
              <a:t>Advocacy</a:t>
            </a:r>
            <a:endParaRPr lang="pt-BR" sz="2800" b="1" dirty="0" smtClean="0"/>
          </a:p>
          <a:p>
            <a:endParaRPr lang="pt-BR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 smtClean="0"/>
              <a:t>Diálogo entre empresas e governo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 smtClean="0"/>
              <a:t>Comprometimento e monitoramento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 smtClean="0"/>
              <a:t>2014 / 2015 / </a:t>
            </a:r>
            <a:r>
              <a:rPr lang="pt-BR" sz="2800" b="1" dirty="0" smtClean="0"/>
              <a:t>...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 smtClean="0"/>
              <a:t>Ação 2020</a:t>
            </a:r>
            <a:endParaRPr lang="pt-B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08232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83754" y="3277927"/>
            <a:ext cx="3766743" cy="1462023"/>
          </a:xfrm>
        </p:spPr>
        <p:txBody>
          <a:bodyPr/>
          <a:lstStyle/>
          <a:p>
            <a:fld id="{B1F82455-D3A1-F941-B372-1C6DA6E1B96D}" type="slidenum">
              <a:rPr lang="en-US">
                <a:solidFill>
                  <a:prstClr val="white"/>
                </a:solidFill>
              </a:rPr>
              <a:pPr/>
              <a:t>11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andifes.hospedagemdesites.ws/wp-content/uploads/2013/03/imagem-facebook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3" t="9837" r="4804" b="10539"/>
          <a:stretch/>
        </p:blipFill>
        <p:spPr bwMode="auto">
          <a:xfrm>
            <a:off x="498020" y="3630455"/>
            <a:ext cx="778680" cy="7735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andifes.hospedagemdesites.ws/wp-content/uploads/2013/03/imagem-facebook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7" t="8791" r="35660" b="8441"/>
          <a:stretch/>
        </p:blipFill>
        <p:spPr bwMode="auto">
          <a:xfrm>
            <a:off x="470950" y="2618687"/>
            <a:ext cx="786188" cy="77153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andifes.hospedagemdesites.ws/wp-content/uploads/2013/03/imagem-facebook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t="8922" r="67549" b="6724"/>
          <a:stretch/>
        </p:blipFill>
        <p:spPr bwMode="auto">
          <a:xfrm>
            <a:off x="470950" y="1650753"/>
            <a:ext cx="786188" cy="81678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13"/>
          <p:cNvSpPr txBox="1">
            <a:spLocks noChangeArrowheads="1"/>
          </p:cNvSpPr>
          <p:nvPr/>
        </p:nvSpPr>
        <p:spPr bwMode="auto">
          <a:xfrm>
            <a:off x="1670355" y="4739950"/>
            <a:ext cx="3286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 smtClean="0">
                <a:solidFill>
                  <a:srgbClr val="0F977A"/>
                </a:solidFill>
                <a:latin typeface="Century Gothic" pitchFamily="34" charset="0"/>
              </a:rPr>
              <a:t>cebds.org.br</a:t>
            </a:r>
          </a:p>
        </p:txBody>
      </p: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1649264" y="1921031"/>
            <a:ext cx="518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800" dirty="0">
                <a:solidFill>
                  <a:srgbClr val="0F977A"/>
                </a:solidFill>
                <a:latin typeface="Century Gothic" pitchFamily="34" charset="0"/>
              </a:rPr>
              <a:t>f</a:t>
            </a:r>
            <a:r>
              <a:rPr lang="pt-BR" altLang="pt-BR" sz="1800" dirty="0" smtClean="0">
                <a:solidFill>
                  <a:srgbClr val="0F977A"/>
                </a:solidFill>
                <a:latin typeface="Century Gothic" pitchFamily="34" charset="0"/>
              </a:rPr>
              <a:t>acebook.com/CEBDSBR</a:t>
            </a: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1649264" y="2866343"/>
            <a:ext cx="518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800" dirty="0">
                <a:solidFill>
                  <a:srgbClr val="0F977A"/>
                </a:solidFill>
                <a:latin typeface="Century Gothic" pitchFamily="34" charset="0"/>
              </a:rPr>
              <a:t>t</a:t>
            </a:r>
            <a:r>
              <a:rPr lang="pt-BR" altLang="pt-BR" sz="1800" dirty="0" smtClean="0">
                <a:solidFill>
                  <a:srgbClr val="0F977A"/>
                </a:solidFill>
                <a:latin typeface="Century Gothic" pitchFamily="34" charset="0"/>
              </a:rPr>
              <a:t>witter.com/CEBDS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1670355" y="3879139"/>
            <a:ext cx="518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800" dirty="0" smtClean="0">
                <a:solidFill>
                  <a:srgbClr val="0F977A"/>
                </a:solidFill>
                <a:latin typeface="Century Gothic" pitchFamily="34" charset="0"/>
              </a:rPr>
              <a:t>youtube.com/CEBDSBR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86248" y="424230"/>
            <a:ext cx="9267958" cy="9502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521437" rtl="0" eaLnBrk="1" latinLnBrk="0" hangingPunct="1">
              <a:spcBef>
                <a:spcPct val="0"/>
              </a:spcBef>
              <a:buNone/>
              <a:defRPr sz="3600" b="1" kern="1200" cap="all" spc="-100">
                <a:solidFill>
                  <a:srgbClr val="0F97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 smtClean="0"/>
              <a:t>OBRIGADO!</a:t>
            </a:r>
            <a:endParaRPr lang="pt-BR" sz="3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2455-D3A1-F941-B372-1C6DA6E1B96D}" type="slidenum">
              <a:rPr lang="pt-BR" smtClean="0"/>
              <a:t>2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844576" y="2092943"/>
            <a:ext cx="9172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400" b="1" dirty="0"/>
              <a:t>Associação civil</a:t>
            </a:r>
            <a:r>
              <a:rPr lang="pt-BR" sz="2400" dirty="0"/>
              <a:t> sem fins lucrativos  criada em 1997 para promover o desenvolvimento sustentável nas empresas que atuam no país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.</a:t>
            </a:r>
            <a:endParaRPr lang="pt-BR" b="1" dirty="0">
              <a:solidFill>
                <a:srgbClr val="4F81EF"/>
              </a:solidFill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44576" y="4152372"/>
            <a:ext cx="8794246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400"/>
              </a:spcAft>
              <a:defRPr/>
            </a:pPr>
            <a:r>
              <a:rPr lang="pt-BR" sz="2400" dirty="0"/>
              <a:t>Tem hoje </a:t>
            </a:r>
            <a:r>
              <a:rPr lang="pt-BR" sz="2400" b="1" dirty="0" smtClean="0"/>
              <a:t>cerca de 70 empresas associadas </a:t>
            </a:r>
            <a:r>
              <a:rPr lang="pt-BR" sz="2400" dirty="0" smtClean="0"/>
              <a:t>que </a:t>
            </a:r>
            <a:r>
              <a:rPr lang="pt-BR" sz="2400" dirty="0"/>
              <a:t>respondem por:</a:t>
            </a:r>
          </a:p>
          <a:p>
            <a:pPr marL="864337" lvl="1" indent="-342900">
              <a:lnSpc>
                <a:spcPct val="150000"/>
              </a:lnSpc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pt-BR" sz="2400" b="1" dirty="0" smtClean="0"/>
              <a:t>40</a:t>
            </a:r>
            <a:r>
              <a:rPr lang="pt-BR" sz="2400" b="1" dirty="0"/>
              <a:t>% </a:t>
            </a:r>
            <a:r>
              <a:rPr lang="pt-BR" sz="2400" dirty="0"/>
              <a:t>do PIB </a:t>
            </a:r>
          </a:p>
          <a:p>
            <a:pPr marL="864337" lvl="1" indent="-342900">
              <a:lnSpc>
                <a:spcPct val="150000"/>
              </a:lnSpc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pt-BR" sz="2400" b="1" dirty="0" smtClean="0"/>
              <a:t>1 </a:t>
            </a:r>
            <a:r>
              <a:rPr lang="pt-BR" sz="2400" b="1" dirty="0"/>
              <a:t>milhão</a:t>
            </a:r>
            <a:r>
              <a:rPr lang="pt-BR" sz="2400" dirty="0"/>
              <a:t> de empregos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559837" y="2092943"/>
            <a:ext cx="9594370" cy="1361457"/>
          </a:xfrm>
          <a:prstGeom prst="rect">
            <a:avLst/>
          </a:prstGeom>
          <a:noFill/>
          <a:ln>
            <a:solidFill>
              <a:srgbClr val="0F97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844576" y="3454400"/>
            <a:ext cx="0" cy="1270000"/>
          </a:xfrm>
          <a:prstGeom prst="line">
            <a:avLst/>
          </a:prstGeom>
          <a:ln>
            <a:solidFill>
              <a:srgbClr val="0F97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844576" y="4724400"/>
            <a:ext cx="7977691" cy="0"/>
          </a:xfrm>
          <a:prstGeom prst="line">
            <a:avLst/>
          </a:prstGeom>
          <a:ln>
            <a:solidFill>
              <a:srgbClr val="0F97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886248" y="219279"/>
            <a:ext cx="9267958" cy="950211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>
            <a:lvl1pPr algn="l" defTabSz="521437" rtl="0" eaLnBrk="1" latinLnBrk="0" hangingPunct="1">
              <a:spcBef>
                <a:spcPct val="0"/>
              </a:spcBef>
              <a:buNone/>
              <a:defRPr sz="3600" b="1" kern="1200" cap="all" spc="-100">
                <a:solidFill>
                  <a:srgbClr val="0F97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QUEM SOMOS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27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2455-D3A1-F941-B372-1C6DA6E1B96D}" type="slidenum">
              <a:rPr lang="pt-BR" smtClean="0"/>
              <a:t>3</a:t>
            </a:fld>
            <a:endParaRPr lang="pt-BR"/>
          </a:p>
        </p:txBody>
      </p:sp>
      <p:sp>
        <p:nvSpPr>
          <p:cNvPr id="3" name="Retângulo 2"/>
          <p:cNvSpPr/>
          <p:nvPr/>
        </p:nvSpPr>
        <p:spPr bwMode="auto">
          <a:xfrm>
            <a:off x="457201" y="1414193"/>
            <a:ext cx="9963806" cy="5353050"/>
          </a:xfrm>
          <a:prstGeom prst="rect">
            <a:avLst/>
          </a:prstGeom>
          <a:solidFill>
            <a:schemeClr val="bg1"/>
          </a:solidFill>
          <a:ln>
            <a:solidFill>
              <a:srgbClr val="118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4669" y="1604692"/>
            <a:ext cx="816451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pt-BR" altLang="pt-BR" sz="2500" b="1">
              <a:solidFill>
                <a:srgbClr val="FFFFFF"/>
              </a:solidFill>
            </a:endParaRPr>
          </a:p>
        </p:txBody>
      </p:sp>
      <p:pic>
        <p:nvPicPr>
          <p:cNvPr id="5" name="Picture 5" descr="bay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2858817"/>
            <a:ext cx="8270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gerdau-no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29" y="4501993"/>
            <a:ext cx="83026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top_log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169" y="3400155"/>
            <a:ext cx="7651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235251"/>
              </p:ext>
            </p:extLst>
          </p:nvPr>
        </p:nvGraphicFramePr>
        <p:xfrm>
          <a:off x="8126217" y="2655617"/>
          <a:ext cx="10509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r:id="rId8" imgW="4161905" imgH="1076475" progId="MSPhotoEd.3">
                  <p:embed/>
                </p:oleObj>
              </mc:Choice>
              <mc:Fallback>
                <p:oleObj r:id="rId8" imgW="4161905" imgH="107647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6217" y="2655617"/>
                        <a:ext cx="1050925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509" y="2984230"/>
            <a:ext cx="51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81" y="3065360"/>
            <a:ext cx="8096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006" y="3369992"/>
            <a:ext cx="82708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69" y="1919017"/>
            <a:ext cx="7635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 descr="ArcelorMitta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055" y="2073528"/>
            <a:ext cx="7715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miv_AbrilHorip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4" y="2409555"/>
            <a:ext cx="6286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hsbc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906" y="4355830"/>
            <a:ext cx="8286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dnv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66" y="5348017"/>
            <a:ext cx="436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 descr="Basf 06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94" y="2336530"/>
            <a:ext cx="11128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69" y="1874567"/>
            <a:ext cx="976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9" descr="furnas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31" y="3798617"/>
            <a:ext cx="9398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0" descr="ambev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269" y="1587230"/>
            <a:ext cx="8540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456" y="3479530"/>
            <a:ext cx="763588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3" descr="shell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169" y="5348017"/>
            <a:ext cx="4841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5" descr="souzacruz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85" y="2018048"/>
            <a:ext cx="5429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 descr="syngenta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7" y="3940894"/>
            <a:ext cx="9461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7" descr="nestl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07" y="6113192"/>
            <a:ext cx="557212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8" descr="globo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94" y="5352780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9" descr="michelin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83" y="5475017"/>
            <a:ext cx="10953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478451"/>
              </p:ext>
            </p:extLst>
          </p:nvPr>
        </p:nvGraphicFramePr>
        <p:xfrm>
          <a:off x="9428545" y="5648055"/>
          <a:ext cx="633412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CorelDRAW" r:id="rId31" imgW="4602480" imgH="1776984" progId="CorelDRAW.Graphic.12">
                  <p:embed/>
                </p:oleObj>
              </mc:Choice>
              <mc:Fallback>
                <p:oleObj name="CorelDRAW" r:id="rId31" imgW="4602480" imgH="1776984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8545" y="5648055"/>
                        <a:ext cx="633412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43" descr="lorentzen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81" y="5621704"/>
            <a:ext cx="5111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4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69" y="6137005"/>
            <a:ext cx="101123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5" descr="ipiranga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019" y="4959080"/>
            <a:ext cx="8175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7" descr="VOTORANTIM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40" y="1698354"/>
            <a:ext cx="6143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8" descr="Principal_v-RGB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93" y="2917555"/>
            <a:ext cx="10763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9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594" y="4714605"/>
            <a:ext cx="7667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0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357" y="4127230"/>
            <a:ext cx="87788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1" descr="enuclear">
            <a:hlinkClick r:id="rId40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69" y="3868467"/>
            <a:ext cx="7016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 descr="tim">
            <a:hlinkClick r:id="rId42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694" y="5809980"/>
            <a:ext cx="6461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4" descr="Allianz">
            <a:hlinkClick r:id="rId44" tooltip="Allianz"/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 r="12398"/>
          <a:stretch>
            <a:fillRect/>
          </a:stretch>
        </p:blipFill>
        <p:spPr bwMode="auto">
          <a:xfrm>
            <a:off x="2420143" y="1894411"/>
            <a:ext cx="9540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5" descr="wal-mart-brasil">
            <a:hlinkClick r:id="rId46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651" y="3217592"/>
            <a:ext cx="9159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9" descr="Logo BNDES colorido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69" y="2541317"/>
            <a:ext cx="10842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1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31" y="3917680"/>
            <a:ext cx="89217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8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t="41982" r="93437" b="49611"/>
          <a:stretch>
            <a:fillRect/>
          </a:stretch>
        </p:blipFill>
        <p:spPr bwMode="auto">
          <a:xfrm>
            <a:off x="3425196" y="2842942"/>
            <a:ext cx="561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60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96" y="1623742"/>
            <a:ext cx="7747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62" descr="http://www.cebds.org.br/cebds/imgnoticia/DOW_DIAMOND_RED_LARGE.jpg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31" y="4433617"/>
            <a:ext cx="8524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67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5" t="31036" r="52406" b="59361"/>
          <a:stretch>
            <a:fillRect/>
          </a:stretch>
        </p:blipFill>
        <p:spPr bwMode="auto">
          <a:xfrm>
            <a:off x="1399396" y="1605486"/>
            <a:ext cx="727075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9" descr="Logo Santander - Ir para a Página Inicial">
            <a:hlinkClick r:id="rId54" tooltip="Ir para a Página Inicial"/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956" y="4908280"/>
            <a:ext cx="9302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71" descr="Raízen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839" y="2612755"/>
            <a:ext cx="709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Imagem 136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31" y="1820592"/>
            <a:ext cx="660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m 139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706" y="4254230"/>
            <a:ext cx="52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m 140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569" y="6259242"/>
            <a:ext cx="8826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Imagem 143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19" y="3697017"/>
            <a:ext cx="768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Imagem 144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69" y="4974955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magem 147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19" y="5214667"/>
            <a:ext cx="16002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Imagem 148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252" y="4757467"/>
            <a:ext cx="38893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Imagem 1" descr="Comunicação Interna Loreal - Gabriela Athayde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31" b="58919"/>
          <a:stretch>
            <a:fillRect/>
          </a:stretch>
        </p:blipFill>
        <p:spPr bwMode="auto">
          <a:xfrm>
            <a:off x="2051844" y="5170217"/>
            <a:ext cx="12366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77" descr="http://cebds.org.br/media/uploads/logo3.png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69" y="2298430"/>
            <a:ext cx="122713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77" descr="Águas do Brasil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19" y="1545955"/>
            <a:ext cx="8239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79" descr="BRFoods"/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431" y="2415905"/>
            <a:ext cx="735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85" descr="Ernst &amp; Young Terco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769" y="4790805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87" descr="http://cebds.org.br/media/uploads/logomarcas/logo_instituto_solvi3.jpg"/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31" y="4779692"/>
            <a:ext cx="7699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89" descr="Lafarge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93" y="6114563"/>
            <a:ext cx="8858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91" descr="Masisa"/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06" y="5929042"/>
            <a:ext cx="10366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93" descr="http://cebds.org.br/media/uploads/logomarcas/pepsico_brasil.jpg"/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631" y="6008417"/>
            <a:ext cx="13684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97" descr="http://cebds.org.br/media/uploads/schneider2.png"/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40" y="6183042"/>
            <a:ext cx="86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99" descr="http://cebds.org.br/media/uploads/logo_renova_energia.jpg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0" y="2854282"/>
            <a:ext cx="609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43" descr="http://cebds.org.br/media/uploads/marca_conjunto_1_linha_cores.jpg"/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104" y="2874692"/>
            <a:ext cx="898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7" descr="http://cebds.org.br/media/uploads/logo_rhodia_solvay_group.jpg"/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19" y="5241655"/>
            <a:ext cx="9715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Imagem 21"/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906" y="3808142"/>
            <a:ext cx="7445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Imagem 22"/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56" y="4301855"/>
            <a:ext cx="842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Imagem 23"/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56" y="3563667"/>
            <a:ext cx="8667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itle 1"/>
          <p:cNvSpPr txBox="1">
            <a:spLocks/>
          </p:cNvSpPr>
          <p:nvPr/>
        </p:nvSpPr>
        <p:spPr>
          <a:xfrm>
            <a:off x="886248" y="463981"/>
            <a:ext cx="9267958" cy="950211"/>
          </a:xfrm>
          <a:prstGeom prst="rect">
            <a:avLst/>
          </a:prstGeom>
        </p:spPr>
        <p:txBody>
          <a:bodyPr/>
          <a:lstStyle>
            <a:lvl1pPr algn="l" defTabSz="521437" rtl="0" eaLnBrk="1" latinLnBrk="0" hangingPunct="1">
              <a:spcBef>
                <a:spcPct val="0"/>
              </a:spcBef>
              <a:buNone/>
              <a:defRPr sz="3600" b="1" kern="1200" cap="all" spc="-100">
                <a:solidFill>
                  <a:srgbClr val="0F97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EMPRESAS ASSOCIADAS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43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2455-D3A1-F941-B372-1C6DA6E1B96D}" type="slidenum">
              <a:rPr lang="pt-BR" smtClean="0"/>
              <a:t>4</a:t>
            </a:fld>
            <a:endParaRPr lang="pt-BR"/>
          </a:p>
        </p:txBody>
      </p:sp>
      <p:pic>
        <p:nvPicPr>
          <p:cNvPr id="3" name="Picture 2" descr="http://www.3fach.ch/wp-content/uploads/2013/09/6527195069_c92b05130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t="26044" r="5675" b="18846"/>
          <a:stretch/>
        </p:blipFill>
        <p:spPr bwMode="auto">
          <a:xfrm>
            <a:off x="-1" y="1320799"/>
            <a:ext cx="10672911" cy="568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332" y="2979682"/>
            <a:ext cx="10670578" cy="16014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pt-BR" sz="2400" dirty="0" smtClean="0">
                <a:solidFill>
                  <a:prstClr val="white"/>
                </a:solidFill>
              </a:rPr>
              <a:t>“</a:t>
            </a:r>
            <a:r>
              <a:rPr lang="pt-BR" sz="2000" dirty="0">
                <a:solidFill>
                  <a:schemeClr val="bg1"/>
                </a:solidFill>
              </a:rPr>
              <a:t>No Brasil de 2050, </a:t>
            </a:r>
            <a:r>
              <a:rPr lang="pt-BR" sz="2000" dirty="0" smtClean="0">
                <a:solidFill>
                  <a:schemeClr val="bg1"/>
                </a:solidFill>
              </a:rPr>
              <a:t>226 </a:t>
            </a:r>
            <a:r>
              <a:rPr lang="pt-BR" sz="2000" dirty="0">
                <a:solidFill>
                  <a:schemeClr val="bg1"/>
                </a:solidFill>
              </a:rPr>
              <a:t>milhões de brasileiros vivem bem, respeitando os limites naturais do planeta, por meio da cooperação entre o poder público, a sociedade e as </a:t>
            </a:r>
            <a:r>
              <a:rPr lang="pt-BR" sz="2000" dirty="0" smtClean="0">
                <a:solidFill>
                  <a:schemeClr val="bg1"/>
                </a:solidFill>
              </a:rPr>
              <a:t>empresas”. 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248" y="463981"/>
            <a:ext cx="9267958" cy="950211"/>
          </a:xfrm>
          <a:prstGeom prst="rect">
            <a:avLst/>
          </a:prstGeom>
        </p:spPr>
        <p:txBody>
          <a:bodyPr/>
          <a:lstStyle>
            <a:lvl1pPr algn="l" defTabSz="521437" rtl="0" eaLnBrk="1" latinLnBrk="0" hangingPunct="1">
              <a:spcBef>
                <a:spcPct val="0"/>
              </a:spcBef>
              <a:buNone/>
              <a:defRPr sz="3600" b="1" kern="1200" cap="all" spc="-100">
                <a:solidFill>
                  <a:srgbClr val="0F97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visão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471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pa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6" r="89490" b="3898"/>
          <a:stretch/>
        </p:blipFill>
        <p:spPr>
          <a:xfrm rot="16200000">
            <a:off x="4475427" y="1485103"/>
            <a:ext cx="1737783" cy="10688638"/>
          </a:xfrm>
          <a:prstGeom prst="rect">
            <a:avLst/>
          </a:prstGeom>
        </p:spPr>
      </p:pic>
      <p:pic>
        <p:nvPicPr>
          <p:cNvPr id="5" name="Picture 7" descr="capa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31" r="69583" b="3898"/>
          <a:stretch/>
        </p:blipFill>
        <p:spPr>
          <a:xfrm rot="16200000">
            <a:off x="4472252" y="-4472252"/>
            <a:ext cx="1744133" cy="1068863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3308" y="1810143"/>
            <a:ext cx="101703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Próximas eleições:</a:t>
            </a:r>
          </a:p>
          <a:p>
            <a:endParaRPr lang="pt-BR" sz="2800" b="1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 smtClean="0"/>
              <a:t>1622 candidatos = 1050 dep. estaduais + 517 dep. Federais + 27 senadores + 27 governadores + 1 presidente</a:t>
            </a:r>
          </a:p>
          <a:p>
            <a:endParaRPr lang="pt-BR" sz="2800" b="1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93309" y="3694929"/>
            <a:ext cx="499187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400" b="1" dirty="0" smtClean="0"/>
              <a:t>Onde estamos </a:t>
            </a:r>
            <a:r>
              <a:rPr lang="pt-BR" sz="2400" b="1" dirty="0"/>
              <a:t>e onde queremos chegar?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400" b="1" dirty="0"/>
              <a:t>Priorização: temas funcionais que alavanquem práticas de sustentabilidade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271797" y="3694929"/>
            <a:ext cx="499187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400" b="1" dirty="0" smtClean="0"/>
              <a:t>Lista quilométrica de temas: eleições / oportunidade (foco)</a:t>
            </a:r>
            <a:endParaRPr lang="pt-BR" sz="24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400" b="1" dirty="0" smtClean="0"/>
              <a:t>A sustentabilidade passa a ser algo palpável</a:t>
            </a:r>
            <a:endParaRPr lang="pt-BR" sz="24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186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pa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6" r="89490" b="3898"/>
          <a:stretch/>
        </p:blipFill>
        <p:spPr>
          <a:xfrm rot="16200000">
            <a:off x="4475427" y="1485103"/>
            <a:ext cx="1737783" cy="10688638"/>
          </a:xfrm>
          <a:prstGeom prst="rect">
            <a:avLst/>
          </a:prstGeom>
        </p:spPr>
      </p:pic>
      <p:pic>
        <p:nvPicPr>
          <p:cNvPr id="5" name="Picture 7" descr="capa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31" r="69583" b="3898"/>
          <a:stretch/>
        </p:blipFill>
        <p:spPr>
          <a:xfrm rot="16200000">
            <a:off x="4472252" y="-4472252"/>
            <a:ext cx="1744133" cy="10688638"/>
          </a:xfrm>
          <a:prstGeom prst="rect">
            <a:avLst/>
          </a:prstGeom>
        </p:spPr>
      </p:pic>
      <p:sp>
        <p:nvSpPr>
          <p:cNvPr id="9" name="Forma livre 8"/>
          <p:cNvSpPr/>
          <p:nvPr/>
        </p:nvSpPr>
        <p:spPr>
          <a:xfrm>
            <a:off x="3964694" y="1539535"/>
            <a:ext cx="2759248" cy="2759248"/>
          </a:xfrm>
          <a:custGeom>
            <a:avLst/>
            <a:gdLst>
              <a:gd name="connsiteX0" fmla="*/ 0 w 2759248"/>
              <a:gd name="connsiteY0" fmla="*/ 1379624 h 2759248"/>
              <a:gd name="connsiteX1" fmla="*/ 1379624 w 2759248"/>
              <a:gd name="connsiteY1" fmla="*/ 0 h 2759248"/>
              <a:gd name="connsiteX2" fmla="*/ 2759248 w 2759248"/>
              <a:gd name="connsiteY2" fmla="*/ 1379624 h 2759248"/>
              <a:gd name="connsiteX3" fmla="*/ 1379624 w 2759248"/>
              <a:gd name="connsiteY3" fmla="*/ 2759248 h 2759248"/>
              <a:gd name="connsiteX4" fmla="*/ 0 w 2759248"/>
              <a:gd name="connsiteY4" fmla="*/ 1379624 h 275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9248" h="2759248">
                <a:moveTo>
                  <a:pt x="0" y="1379624"/>
                </a:moveTo>
                <a:cubicBezTo>
                  <a:pt x="0" y="617679"/>
                  <a:pt x="617679" y="0"/>
                  <a:pt x="1379624" y="0"/>
                </a:cubicBezTo>
                <a:cubicBezTo>
                  <a:pt x="2141569" y="0"/>
                  <a:pt x="2759248" y="617679"/>
                  <a:pt x="2759248" y="1379624"/>
                </a:cubicBezTo>
                <a:cubicBezTo>
                  <a:pt x="2759248" y="2141569"/>
                  <a:pt x="2141569" y="2759248"/>
                  <a:pt x="1379624" y="2759248"/>
                </a:cubicBezTo>
                <a:cubicBezTo>
                  <a:pt x="617679" y="2759248"/>
                  <a:pt x="0" y="2141569"/>
                  <a:pt x="0" y="137962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67900" tIns="482869" rIns="367900" bIns="1034718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100" kern="1200" dirty="0" smtClean="0"/>
              <a:t>Escala</a:t>
            </a:r>
            <a:endParaRPr lang="pt-BR" sz="3100" kern="1200" dirty="0"/>
          </a:p>
        </p:txBody>
      </p:sp>
      <p:sp>
        <p:nvSpPr>
          <p:cNvPr id="10" name="Forma livre 9"/>
          <p:cNvSpPr/>
          <p:nvPr/>
        </p:nvSpPr>
        <p:spPr>
          <a:xfrm>
            <a:off x="4960323" y="3264065"/>
            <a:ext cx="2759248" cy="2759248"/>
          </a:xfrm>
          <a:custGeom>
            <a:avLst/>
            <a:gdLst>
              <a:gd name="connsiteX0" fmla="*/ 0 w 2759248"/>
              <a:gd name="connsiteY0" fmla="*/ 1379624 h 2759248"/>
              <a:gd name="connsiteX1" fmla="*/ 1379624 w 2759248"/>
              <a:gd name="connsiteY1" fmla="*/ 0 h 2759248"/>
              <a:gd name="connsiteX2" fmla="*/ 2759248 w 2759248"/>
              <a:gd name="connsiteY2" fmla="*/ 1379624 h 2759248"/>
              <a:gd name="connsiteX3" fmla="*/ 1379624 w 2759248"/>
              <a:gd name="connsiteY3" fmla="*/ 2759248 h 2759248"/>
              <a:gd name="connsiteX4" fmla="*/ 0 w 2759248"/>
              <a:gd name="connsiteY4" fmla="*/ 1379624 h 275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9248" h="2759248">
                <a:moveTo>
                  <a:pt x="0" y="1379624"/>
                </a:moveTo>
                <a:cubicBezTo>
                  <a:pt x="0" y="617679"/>
                  <a:pt x="617679" y="0"/>
                  <a:pt x="1379624" y="0"/>
                </a:cubicBezTo>
                <a:cubicBezTo>
                  <a:pt x="2141569" y="0"/>
                  <a:pt x="2759248" y="617679"/>
                  <a:pt x="2759248" y="1379624"/>
                </a:cubicBezTo>
                <a:cubicBezTo>
                  <a:pt x="2759248" y="2141569"/>
                  <a:pt x="2141569" y="2759248"/>
                  <a:pt x="1379624" y="2759248"/>
                </a:cubicBezTo>
                <a:cubicBezTo>
                  <a:pt x="617679" y="2759248"/>
                  <a:pt x="0" y="2141569"/>
                  <a:pt x="0" y="137962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43870" tIns="712806" rIns="259829" bIns="528856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100" kern="1200" dirty="0" smtClean="0"/>
              <a:t>Aderência</a:t>
            </a:r>
            <a:endParaRPr lang="pt-BR" sz="3100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2969065" y="3264065"/>
            <a:ext cx="2759248" cy="2759248"/>
          </a:xfrm>
          <a:custGeom>
            <a:avLst/>
            <a:gdLst>
              <a:gd name="connsiteX0" fmla="*/ 0 w 2759248"/>
              <a:gd name="connsiteY0" fmla="*/ 1379624 h 2759248"/>
              <a:gd name="connsiteX1" fmla="*/ 1379624 w 2759248"/>
              <a:gd name="connsiteY1" fmla="*/ 0 h 2759248"/>
              <a:gd name="connsiteX2" fmla="*/ 2759248 w 2759248"/>
              <a:gd name="connsiteY2" fmla="*/ 1379624 h 2759248"/>
              <a:gd name="connsiteX3" fmla="*/ 1379624 w 2759248"/>
              <a:gd name="connsiteY3" fmla="*/ 2759248 h 2759248"/>
              <a:gd name="connsiteX4" fmla="*/ 0 w 2759248"/>
              <a:gd name="connsiteY4" fmla="*/ 1379624 h 275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9248" h="2759248">
                <a:moveTo>
                  <a:pt x="0" y="1379624"/>
                </a:moveTo>
                <a:cubicBezTo>
                  <a:pt x="0" y="617679"/>
                  <a:pt x="617679" y="0"/>
                  <a:pt x="1379624" y="0"/>
                </a:cubicBezTo>
                <a:cubicBezTo>
                  <a:pt x="2141569" y="0"/>
                  <a:pt x="2759248" y="617679"/>
                  <a:pt x="2759248" y="1379624"/>
                </a:cubicBezTo>
                <a:cubicBezTo>
                  <a:pt x="2759248" y="2141569"/>
                  <a:pt x="2141569" y="2759248"/>
                  <a:pt x="1379624" y="2759248"/>
                </a:cubicBezTo>
                <a:cubicBezTo>
                  <a:pt x="617679" y="2759248"/>
                  <a:pt x="0" y="2141569"/>
                  <a:pt x="0" y="137962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59829" tIns="712806" rIns="843870" bIns="52885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200" kern="1200" dirty="0" smtClean="0"/>
              <a:t>Competitividade</a:t>
            </a:r>
            <a:endParaRPr lang="pt-BR" sz="3200" kern="1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49291" y="1810142"/>
            <a:ext cx="235131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/>
              <a:t>A partir do entendimento desses critérios, as empresas se juntaram para construir uma agenda a ser apresentada para os candidatos</a:t>
            </a:r>
            <a:endParaRPr lang="pt-BR" b="1" dirty="0"/>
          </a:p>
          <a:p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990115" y="2780513"/>
            <a:ext cx="23513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smtClean="0"/>
              <a:t>Cerca </a:t>
            </a:r>
            <a:r>
              <a:rPr lang="pt-BR" sz="2400" b="1" dirty="0"/>
              <a:t>de 30 propostas </a:t>
            </a:r>
            <a:endParaRPr lang="pt-BR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smtClean="0"/>
              <a:t>Ações empresariais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764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pa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6" r="89490" b="3898"/>
          <a:stretch/>
        </p:blipFill>
        <p:spPr>
          <a:xfrm rot="16200000">
            <a:off x="4475427" y="1485103"/>
            <a:ext cx="1737783" cy="10688638"/>
          </a:xfrm>
          <a:prstGeom prst="rect">
            <a:avLst/>
          </a:prstGeom>
        </p:spPr>
      </p:pic>
      <p:pic>
        <p:nvPicPr>
          <p:cNvPr id="5" name="Picture 7" descr="capa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31" r="69583" b="3898"/>
          <a:stretch/>
        </p:blipFill>
        <p:spPr>
          <a:xfrm rot="16200000">
            <a:off x="4472252" y="-4472252"/>
            <a:ext cx="1744133" cy="1068863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65104" y="1884787"/>
            <a:ext cx="50851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Agenda CEBDS</a:t>
            </a:r>
          </a:p>
          <a:p>
            <a:endParaRPr lang="pt-BR" sz="2800" b="1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 smtClean="0"/>
              <a:t>Mobilidade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 smtClean="0"/>
              <a:t>Educação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 smtClean="0"/>
              <a:t>Água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 smtClean="0"/>
              <a:t>Energia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 smtClean="0"/>
              <a:t>Biodiversidade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 smtClean="0"/>
              <a:t>Economia</a:t>
            </a:r>
            <a:endParaRPr lang="pt-BR" sz="2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21500" y="1869238"/>
            <a:ext cx="50851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1" dirty="0" smtClean="0"/>
          </a:p>
          <a:p>
            <a:endParaRPr lang="pt-BR" sz="2800" b="1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 smtClean="0"/>
              <a:t>Infraestrutura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 smtClean="0"/>
              <a:t>Produtividade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 smtClean="0"/>
              <a:t>Desperdício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 smtClean="0"/>
              <a:t>Eficiência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 smtClean="0"/>
              <a:t>Burocracia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/>
              <a:t>Tributação Ambiental</a:t>
            </a:r>
            <a:endParaRPr lang="pt-BR" sz="2800" b="1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24866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pa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6" r="89490" b="3898"/>
          <a:stretch/>
        </p:blipFill>
        <p:spPr>
          <a:xfrm rot="16200000">
            <a:off x="4475427" y="1485103"/>
            <a:ext cx="1737783" cy="10688638"/>
          </a:xfrm>
          <a:prstGeom prst="rect">
            <a:avLst/>
          </a:prstGeom>
        </p:spPr>
      </p:pic>
      <p:pic>
        <p:nvPicPr>
          <p:cNvPr id="5" name="Picture 7" descr="capa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31" r="69583" b="3898"/>
          <a:stretch/>
        </p:blipFill>
        <p:spPr>
          <a:xfrm rot="16200000">
            <a:off x="4472252" y="-4472252"/>
            <a:ext cx="1744133" cy="1068863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5986" y="1660855"/>
            <a:ext cx="50851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Como abordar?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 smtClean="0"/>
              <a:t>Bonificação x penalização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 smtClean="0"/>
              <a:t>Transparência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 smtClean="0"/>
              <a:t>Reformulações básicas na regulação e no incentivo ao desenvolvimento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 smtClean="0"/>
              <a:t>Uso regulado e com responsabilidade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 smtClean="0"/>
              <a:t>Relação de exploração e consumo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344318" y="1744134"/>
            <a:ext cx="50851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b="1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 smtClean="0"/>
              <a:t>Incentivos Fiscais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 smtClean="0"/>
              <a:t>Regulações públicas / União e Estados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/>
              <a:t>Gestão pública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 smtClean="0"/>
              <a:t>Parcerias de gestão entre os setores público e privado</a:t>
            </a:r>
          </a:p>
        </p:txBody>
      </p:sp>
    </p:spTree>
    <p:extLst>
      <p:ext uri="{BB962C8B-B14F-4D97-AF65-F5344CB8AC3E}">
        <p14:creationId xmlns:p14="http://schemas.microsoft.com/office/powerpoint/2010/main" val="83584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pa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6" r="89490" b="3898"/>
          <a:stretch/>
        </p:blipFill>
        <p:spPr>
          <a:xfrm rot="16200000">
            <a:off x="4475427" y="1485103"/>
            <a:ext cx="1737783" cy="10688638"/>
          </a:xfrm>
          <a:prstGeom prst="rect">
            <a:avLst/>
          </a:prstGeom>
        </p:spPr>
      </p:pic>
      <p:pic>
        <p:nvPicPr>
          <p:cNvPr id="5" name="Picture 7" descr="capa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31" r="69583" b="3898"/>
          <a:stretch/>
        </p:blipFill>
        <p:spPr>
          <a:xfrm rot="16200000">
            <a:off x="4472252" y="-4472252"/>
            <a:ext cx="1744133" cy="10688638"/>
          </a:xfrm>
          <a:prstGeom prst="rect">
            <a:avLst/>
          </a:prstGeom>
        </p:spPr>
      </p:pic>
      <p:sp>
        <p:nvSpPr>
          <p:cNvPr id="6" name="Forma livre 5"/>
          <p:cNvSpPr/>
          <p:nvPr/>
        </p:nvSpPr>
        <p:spPr>
          <a:xfrm>
            <a:off x="2303948" y="2034075"/>
            <a:ext cx="6149584" cy="1085626"/>
          </a:xfrm>
          <a:custGeom>
            <a:avLst/>
            <a:gdLst>
              <a:gd name="connsiteX0" fmla="*/ 0 w 6149584"/>
              <a:gd name="connsiteY0" fmla="*/ 0 h 1085626"/>
              <a:gd name="connsiteX1" fmla="*/ 6149584 w 6149584"/>
              <a:gd name="connsiteY1" fmla="*/ 0 h 1085626"/>
              <a:gd name="connsiteX2" fmla="*/ 6149584 w 6149584"/>
              <a:gd name="connsiteY2" fmla="*/ 1085626 h 1085626"/>
              <a:gd name="connsiteX3" fmla="*/ 0 w 6149584"/>
              <a:gd name="connsiteY3" fmla="*/ 1085626 h 1085626"/>
              <a:gd name="connsiteX4" fmla="*/ 0 w 6149584"/>
              <a:gd name="connsiteY4" fmla="*/ 0 h 108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9584" h="1085626">
                <a:moveTo>
                  <a:pt x="0" y="0"/>
                </a:moveTo>
                <a:lnTo>
                  <a:pt x="6149584" y="0"/>
                </a:lnTo>
                <a:lnTo>
                  <a:pt x="6149584" y="1085626"/>
                </a:lnTo>
                <a:lnTo>
                  <a:pt x="0" y="10856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4800" kern="1200" dirty="0" smtClean="0"/>
              <a:t>Sustentabilidade</a:t>
            </a:r>
            <a:endParaRPr lang="pt-BR" sz="4800" kern="1200" dirty="0"/>
          </a:p>
        </p:txBody>
      </p:sp>
      <p:sp>
        <p:nvSpPr>
          <p:cNvPr id="7" name="Forma livre 6"/>
          <p:cNvSpPr/>
          <p:nvPr/>
        </p:nvSpPr>
        <p:spPr>
          <a:xfrm>
            <a:off x="2306950" y="3119701"/>
            <a:ext cx="2047859" cy="2279815"/>
          </a:xfrm>
          <a:custGeom>
            <a:avLst/>
            <a:gdLst>
              <a:gd name="connsiteX0" fmla="*/ 0 w 2047859"/>
              <a:gd name="connsiteY0" fmla="*/ 0 h 2279815"/>
              <a:gd name="connsiteX1" fmla="*/ 2047859 w 2047859"/>
              <a:gd name="connsiteY1" fmla="*/ 0 h 2279815"/>
              <a:gd name="connsiteX2" fmla="*/ 2047859 w 2047859"/>
              <a:gd name="connsiteY2" fmla="*/ 2279815 h 2279815"/>
              <a:gd name="connsiteX3" fmla="*/ 0 w 2047859"/>
              <a:gd name="connsiteY3" fmla="*/ 2279815 h 2279815"/>
              <a:gd name="connsiteX4" fmla="*/ 0 w 2047859"/>
              <a:gd name="connsiteY4" fmla="*/ 0 h 227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859" h="2279815">
                <a:moveTo>
                  <a:pt x="0" y="0"/>
                </a:moveTo>
                <a:lnTo>
                  <a:pt x="2047859" y="0"/>
                </a:lnTo>
                <a:lnTo>
                  <a:pt x="2047859" y="2279815"/>
                </a:lnTo>
                <a:lnTo>
                  <a:pt x="0" y="22798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300" kern="1200" dirty="0" smtClean="0"/>
              <a:t>Empresas</a:t>
            </a:r>
            <a:endParaRPr lang="pt-BR" sz="3300" kern="1200" dirty="0"/>
          </a:p>
        </p:txBody>
      </p:sp>
      <p:sp>
        <p:nvSpPr>
          <p:cNvPr id="9" name="Forma livre 8"/>
          <p:cNvSpPr/>
          <p:nvPr/>
        </p:nvSpPr>
        <p:spPr>
          <a:xfrm>
            <a:off x="4354810" y="3119701"/>
            <a:ext cx="2047859" cy="2279815"/>
          </a:xfrm>
          <a:custGeom>
            <a:avLst/>
            <a:gdLst>
              <a:gd name="connsiteX0" fmla="*/ 0 w 2047859"/>
              <a:gd name="connsiteY0" fmla="*/ 0 h 2279815"/>
              <a:gd name="connsiteX1" fmla="*/ 2047859 w 2047859"/>
              <a:gd name="connsiteY1" fmla="*/ 0 h 2279815"/>
              <a:gd name="connsiteX2" fmla="*/ 2047859 w 2047859"/>
              <a:gd name="connsiteY2" fmla="*/ 2279815 h 2279815"/>
              <a:gd name="connsiteX3" fmla="*/ 0 w 2047859"/>
              <a:gd name="connsiteY3" fmla="*/ 2279815 h 2279815"/>
              <a:gd name="connsiteX4" fmla="*/ 0 w 2047859"/>
              <a:gd name="connsiteY4" fmla="*/ 0 h 227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859" h="2279815">
                <a:moveTo>
                  <a:pt x="0" y="0"/>
                </a:moveTo>
                <a:lnTo>
                  <a:pt x="2047859" y="0"/>
                </a:lnTo>
                <a:lnTo>
                  <a:pt x="2047859" y="2279815"/>
                </a:lnTo>
                <a:lnTo>
                  <a:pt x="0" y="22798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300" kern="1200" dirty="0" smtClean="0"/>
              <a:t>Governo</a:t>
            </a:r>
            <a:endParaRPr lang="pt-BR" sz="3300" kern="1200" dirty="0"/>
          </a:p>
        </p:txBody>
      </p:sp>
      <p:sp>
        <p:nvSpPr>
          <p:cNvPr id="10" name="Forma livre 9"/>
          <p:cNvSpPr/>
          <p:nvPr/>
        </p:nvSpPr>
        <p:spPr>
          <a:xfrm>
            <a:off x="6402669" y="3119701"/>
            <a:ext cx="2047859" cy="2279815"/>
          </a:xfrm>
          <a:custGeom>
            <a:avLst/>
            <a:gdLst>
              <a:gd name="connsiteX0" fmla="*/ 0 w 2047859"/>
              <a:gd name="connsiteY0" fmla="*/ 0 h 2279815"/>
              <a:gd name="connsiteX1" fmla="*/ 2047859 w 2047859"/>
              <a:gd name="connsiteY1" fmla="*/ 0 h 2279815"/>
              <a:gd name="connsiteX2" fmla="*/ 2047859 w 2047859"/>
              <a:gd name="connsiteY2" fmla="*/ 2279815 h 2279815"/>
              <a:gd name="connsiteX3" fmla="*/ 0 w 2047859"/>
              <a:gd name="connsiteY3" fmla="*/ 2279815 h 2279815"/>
              <a:gd name="connsiteX4" fmla="*/ 0 w 2047859"/>
              <a:gd name="connsiteY4" fmla="*/ 0 h 227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859" h="2279815">
                <a:moveTo>
                  <a:pt x="0" y="0"/>
                </a:moveTo>
                <a:lnTo>
                  <a:pt x="2047859" y="0"/>
                </a:lnTo>
                <a:lnTo>
                  <a:pt x="2047859" y="2279815"/>
                </a:lnTo>
                <a:lnTo>
                  <a:pt x="0" y="22798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300" kern="1200" dirty="0" smtClean="0"/>
              <a:t>Sociedade Civil</a:t>
            </a:r>
            <a:endParaRPr lang="pt-BR" sz="3300" kern="1200" dirty="0"/>
          </a:p>
        </p:txBody>
      </p:sp>
      <p:sp>
        <p:nvSpPr>
          <p:cNvPr id="11" name="Retângulo 10"/>
          <p:cNvSpPr/>
          <p:nvPr/>
        </p:nvSpPr>
        <p:spPr>
          <a:xfrm>
            <a:off x="2303948" y="5399517"/>
            <a:ext cx="6149584" cy="253312"/>
          </a:xfrm>
          <a:prstGeom prst="rect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CaixaDeTexto 11"/>
          <p:cNvSpPr txBox="1"/>
          <p:nvPr/>
        </p:nvSpPr>
        <p:spPr>
          <a:xfrm>
            <a:off x="130629" y="2220688"/>
            <a:ext cx="195942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b="1" dirty="0"/>
              <a:t>Mapear o que depende apenas de regulação </a:t>
            </a:r>
            <a:r>
              <a:rPr lang="pt-BR" b="1" dirty="0" smtClean="0"/>
              <a:t>pública / incentivo </a:t>
            </a:r>
            <a:r>
              <a:rPr lang="pt-BR" b="1" dirty="0"/>
              <a:t>público </a:t>
            </a:r>
            <a:r>
              <a:rPr lang="pt-BR" b="1" dirty="0" smtClean="0"/>
              <a:t> / ação </a:t>
            </a:r>
            <a:r>
              <a:rPr lang="pt-BR" b="1" dirty="0"/>
              <a:t>estritamente privada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677469" y="2127383"/>
            <a:ext cx="184746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smtClean="0"/>
              <a:t>Útil </a:t>
            </a:r>
            <a:r>
              <a:rPr lang="pt-BR" sz="2400" b="1" dirty="0"/>
              <a:t>e funcional</a:t>
            </a:r>
            <a:endParaRPr lang="pt-BR" b="1" dirty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113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550</Words>
  <Application>Microsoft Office PowerPoint</Application>
  <PresentationFormat>Personalizar</PresentationFormat>
  <Paragraphs>91</Paragraphs>
  <Slides>11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Office Theme</vt:lpstr>
      <vt:lpstr>MSPhotoEd.3</vt:lpstr>
      <vt:lpstr>CorelDRAW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Marcelo Bastos</dc:creator>
  <cp:lastModifiedBy>Ana Carolina</cp:lastModifiedBy>
  <cp:revision>67</cp:revision>
  <dcterms:created xsi:type="dcterms:W3CDTF">2014-02-10T11:36:32Z</dcterms:created>
  <dcterms:modified xsi:type="dcterms:W3CDTF">2014-06-03T16:30:42Z</dcterms:modified>
</cp:coreProperties>
</file>