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453" r:id="rId2"/>
    <p:sldId id="958" r:id="rId3"/>
    <p:sldId id="959" r:id="rId4"/>
    <p:sldId id="956" r:id="rId5"/>
    <p:sldId id="754" r:id="rId6"/>
    <p:sldId id="955" r:id="rId7"/>
    <p:sldId id="1038" r:id="rId8"/>
    <p:sldId id="1028" r:id="rId9"/>
    <p:sldId id="1068" r:id="rId10"/>
    <p:sldId id="1040" r:id="rId11"/>
    <p:sldId id="1041" r:id="rId12"/>
    <p:sldId id="1042" r:id="rId13"/>
    <p:sldId id="1044" r:id="rId14"/>
    <p:sldId id="1045" r:id="rId15"/>
    <p:sldId id="1047" r:id="rId16"/>
    <p:sldId id="1050" r:id="rId17"/>
    <p:sldId id="1053" r:id="rId18"/>
    <p:sldId id="1054" r:id="rId19"/>
    <p:sldId id="1051" r:id="rId20"/>
    <p:sldId id="1048" r:id="rId21"/>
    <p:sldId id="776" r:id="rId22"/>
    <p:sldId id="323" r:id="rId23"/>
    <p:sldId id="1061" r:id="rId24"/>
    <p:sldId id="983" r:id="rId25"/>
    <p:sldId id="409" r:id="rId26"/>
    <p:sldId id="872" r:id="rId27"/>
    <p:sldId id="807" r:id="rId28"/>
    <p:sldId id="1019" r:id="rId29"/>
    <p:sldId id="796" r:id="rId30"/>
    <p:sldId id="874" r:id="rId31"/>
    <p:sldId id="810" r:id="rId32"/>
    <p:sldId id="875" r:id="rId33"/>
    <p:sldId id="930" r:id="rId34"/>
    <p:sldId id="814" r:id="rId35"/>
    <p:sldId id="890" r:id="rId36"/>
    <p:sldId id="877" r:id="rId37"/>
    <p:sldId id="1029" r:id="rId38"/>
    <p:sldId id="1035" r:id="rId39"/>
    <p:sldId id="1072" r:id="rId40"/>
    <p:sldId id="1022" r:id="rId41"/>
    <p:sldId id="1064" r:id="rId42"/>
    <p:sldId id="1067" r:id="rId43"/>
    <p:sldId id="1069" r:id="rId44"/>
    <p:sldId id="1077" r:id="rId45"/>
    <p:sldId id="1063" r:id="rId46"/>
    <p:sldId id="1065" r:id="rId47"/>
    <p:sldId id="1073" r:id="rId48"/>
    <p:sldId id="1066" r:id="rId49"/>
    <p:sldId id="1074" r:id="rId50"/>
    <p:sldId id="1062" r:id="rId51"/>
    <p:sldId id="1071" r:id="rId52"/>
    <p:sldId id="1078" r:id="rId53"/>
    <p:sldId id="870" r:id="rId54"/>
    <p:sldId id="1076" r:id="rId5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laris" initials="p" lastIdx="4" clrIdx="0"/>
  <p:cmAuthor id="2" name="Maria de Fatima Gaspar Vasques" initials="MdFGV" lastIdx="1" clrIdx="1"/>
  <p:cmAuthor id="3" name="Cristiano Nabuco" initials="CN" lastIdx="3" clrIdx="2">
    <p:extLst>
      <p:ext uri="{19B8F6BF-5375-455C-9EA6-DF929625EA0E}">
        <p15:presenceInfo xmlns:p15="http://schemas.microsoft.com/office/powerpoint/2012/main" userId="8f92fe76e43147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5781" autoAdjust="0"/>
  </p:normalViewPr>
  <p:slideViewPr>
    <p:cSldViewPr>
      <p:cViewPr varScale="1">
        <p:scale>
          <a:sx n="106" d="100"/>
          <a:sy n="106" d="100"/>
        </p:scale>
        <p:origin x="6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3" d="100"/>
        <a:sy n="53" d="100"/>
      </p:scale>
      <p:origin x="0" y="-12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98ABC-5324-4B9D-A5C9-84271417BF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3A0D552-433B-4065-9A35-8AFE92C06628}">
      <dgm:prSet/>
      <dgm:spPr/>
      <dgm:t>
        <a:bodyPr/>
        <a:lstStyle/>
        <a:p>
          <a:r>
            <a:rPr lang="pt-BR"/>
            <a:t>Alguns comparam a mudança causada, com o que ocorreu com a descoberta do fogo há 2 milhões de anos atrás.</a:t>
          </a:r>
          <a:endParaRPr lang="en-US"/>
        </a:p>
      </dgm:t>
    </dgm:pt>
    <dgm:pt modelId="{00FFBA76-1521-4D4E-AB5B-C644B030DD9F}" type="parTrans" cxnId="{E037C1E0-06C7-41FE-96C6-35041ADA9718}">
      <dgm:prSet/>
      <dgm:spPr/>
      <dgm:t>
        <a:bodyPr/>
        <a:lstStyle/>
        <a:p>
          <a:endParaRPr lang="en-US"/>
        </a:p>
      </dgm:t>
    </dgm:pt>
    <dgm:pt modelId="{51EF31A0-281E-4FBE-9BE2-D1955134C410}" type="sibTrans" cxnId="{E037C1E0-06C7-41FE-96C6-35041ADA9718}">
      <dgm:prSet/>
      <dgm:spPr/>
      <dgm:t>
        <a:bodyPr/>
        <a:lstStyle/>
        <a:p>
          <a:endParaRPr lang="en-US"/>
        </a:p>
      </dgm:t>
    </dgm:pt>
    <dgm:pt modelId="{E43510D6-E073-4476-90F8-1FEF8F7786E3}">
      <dgm:prSet/>
      <dgm:spPr/>
      <dgm:t>
        <a:bodyPr/>
        <a:lstStyle/>
        <a:p>
          <a:r>
            <a:rPr lang="pt-BR"/>
            <a:t>NADA na história da humanidade cresceu tanto como a produção de conhecimento favorecida pela internet</a:t>
          </a:r>
          <a:endParaRPr lang="en-US"/>
        </a:p>
      </dgm:t>
    </dgm:pt>
    <dgm:pt modelId="{1474D4AD-C5B2-401C-A3C4-C92BA5639E49}" type="parTrans" cxnId="{38DEE68D-48E2-4073-9F03-ABA56357E4B7}">
      <dgm:prSet/>
      <dgm:spPr/>
      <dgm:t>
        <a:bodyPr/>
        <a:lstStyle/>
        <a:p>
          <a:endParaRPr lang="en-US"/>
        </a:p>
      </dgm:t>
    </dgm:pt>
    <dgm:pt modelId="{4937595D-897E-4A23-A826-71DDF9552B0E}" type="sibTrans" cxnId="{38DEE68D-48E2-4073-9F03-ABA56357E4B7}">
      <dgm:prSet/>
      <dgm:spPr/>
      <dgm:t>
        <a:bodyPr/>
        <a:lstStyle/>
        <a:p>
          <a:endParaRPr lang="en-US"/>
        </a:p>
      </dgm:t>
    </dgm:pt>
    <dgm:pt modelId="{05D965A1-0B16-774D-BF60-8FB53FCE2756}" type="pres">
      <dgm:prSet presAssocID="{A2D98ABC-5324-4B9D-A5C9-84271417BF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66B41C3-3CA4-2546-8085-A74C22E68D5C}" type="pres">
      <dgm:prSet presAssocID="{93A0D552-433B-4065-9A35-8AFE92C06628}" presName="hierRoot1" presStyleCnt="0"/>
      <dgm:spPr/>
    </dgm:pt>
    <dgm:pt modelId="{497A2B1E-CA09-8846-A603-03D1F374DE99}" type="pres">
      <dgm:prSet presAssocID="{93A0D552-433B-4065-9A35-8AFE92C06628}" presName="composite" presStyleCnt="0"/>
      <dgm:spPr/>
    </dgm:pt>
    <dgm:pt modelId="{823CE224-3750-3F43-AED8-3701BBB62FA7}" type="pres">
      <dgm:prSet presAssocID="{93A0D552-433B-4065-9A35-8AFE92C06628}" presName="background" presStyleLbl="node0" presStyleIdx="0" presStyleCnt="2"/>
      <dgm:spPr/>
    </dgm:pt>
    <dgm:pt modelId="{DAD6DACE-D4D8-D840-9D79-7095189E453E}" type="pres">
      <dgm:prSet presAssocID="{93A0D552-433B-4065-9A35-8AFE92C06628}" presName="text" presStyleLbl="fgAcc0" presStyleIdx="0" presStyleCnt="2">
        <dgm:presLayoutVars>
          <dgm:chPref val="3"/>
        </dgm:presLayoutVars>
      </dgm:prSet>
      <dgm:spPr/>
    </dgm:pt>
    <dgm:pt modelId="{22FB8422-A861-644F-A3FD-87E0EED1867B}" type="pres">
      <dgm:prSet presAssocID="{93A0D552-433B-4065-9A35-8AFE92C06628}" presName="hierChild2" presStyleCnt="0"/>
      <dgm:spPr/>
    </dgm:pt>
    <dgm:pt modelId="{638BC4B5-2059-3148-9923-264252A6FB07}" type="pres">
      <dgm:prSet presAssocID="{E43510D6-E073-4476-90F8-1FEF8F7786E3}" presName="hierRoot1" presStyleCnt="0"/>
      <dgm:spPr/>
    </dgm:pt>
    <dgm:pt modelId="{A8A6E1EA-0E2D-734C-AEE2-1306FD073B94}" type="pres">
      <dgm:prSet presAssocID="{E43510D6-E073-4476-90F8-1FEF8F7786E3}" presName="composite" presStyleCnt="0"/>
      <dgm:spPr/>
    </dgm:pt>
    <dgm:pt modelId="{0831C6F2-615A-ED41-BBC9-A9F5B11B5B91}" type="pres">
      <dgm:prSet presAssocID="{E43510D6-E073-4476-90F8-1FEF8F7786E3}" presName="background" presStyleLbl="node0" presStyleIdx="1" presStyleCnt="2"/>
      <dgm:spPr/>
    </dgm:pt>
    <dgm:pt modelId="{FE8443B7-E853-9C4A-AC52-F8A6501B47C2}" type="pres">
      <dgm:prSet presAssocID="{E43510D6-E073-4476-90F8-1FEF8F7786E3}" presName="text" presStyleLbl="fgAcc0" presStyleIdx="1" presStyleCnt="2">
        <dgm:presLayoutVars>
          <dgm:chPref val="3"/>
        </dgm:presLayoutVars>
      </dgm:prSet>
      <dgm:spPr/>
    </dgm:pt>
    <dgm:pt modelId="{292B5800-BEC6-5545-B9FA-87407173543F}" type="pres">
      <dgm:prSet presAssocID="{E43510D6-E073-4476-90F8-1FEF8F7786E3}" presName="hierChild2" presStyleCnt="0"/>
      <dgm:spPr/>
    </dgm:pt>
  </dgm:ptLst>
  <dgm:cxnLst>
    <dgm:cxn modelId="{0359C13B-2768-B040-97A5-1AF9981DDAAF}" type="presOf" srcId="{A2D98ABC-5324-4B9D-A5C9-84271417BFB7}" destId="{05D965A1-0B16-774D-BF60-8FB53FCE2756}" srcOrd="0" destOrd="0" presId="urn:microsoft.com/office/officeart/2005/8/layout/hierarchy1"/>
    <dgm:cxn modelId="{38DEE68D-48E2-4073-9F03-ABA56357E4B7}" srcId="{A2D98ABC-5324-4B9D-A5C9-84271417BFB7}" destId="{E43510D6-E073-4476-90F8-1FEF8F7786E3}" srcOrd="1" destOrd="0" parTransId="{1474D4AD-C5B2-401C-A3C4-C92BA5639E49}" sibTransId="{4937595D-897E-4A23-A826-71DDF9552B0E}"/>
    <dgm:cxn modelId="{A22358C0-B216-1E46-BF21-BF09F74C1FC0}" type="presOf" srcId="{93A0D552-433B-4065-9A35-8AFE92C06628}" destId="{DAD6DACE-D4D8-D840-9D79-7095189E453E}" srcOrd="0" destOrd="0" presId="urn:microsoft.com/office/officeart/2005/8/layout/hierarchy1"/>
    <dgm:cxn modelId="{B043B6DC-C6CC-E940-A9A0-69805B9DD06E}" type="presOf" srcId="{E43510D6-E073-4476-90F8-1FEF8F7786E3}" destId="{FE8443B7-E853-9C4A-AC52-F8A6501B47C2}" srcOrd="0" destOrd="0" presId="urn:microsoft.com/office/officeart/2005/8/layout/hierarchy1"/>
    <dgm:cxn modelId="{E037C1E0-06C7-41FE-96C6-35041ADA9718}" srcId="{A2D98ABC-5324-4B9D-A5C9-84271417BFB7}" destId="{93A0D552-433B-4065-9A35-8AFE92C06628}" srcOrd="0" destOrd="0" parTransId="{00FFBA76-1521-4D4E-AB5B-C644B030DD9F}" sibTransId="{51EF31A0-281E-4FBE-9BE2-D1955134C410}"/>
    <dgm:cxn modelId="{6BAE9316-46C4-C341-8365-93B45E41DCC8}" type="presParOf" srcId="{05D965A1-0B16-774D-BF60-8FB53FCE2756}" destId="{466B41C3-3CA4-2546-8085-A74C22E68D5C}" srcOrd="0" destOrd="0" presId="urn:microsoft.com/office/officeart/2005/8/layout/hierarchy1"/>
    <dgm:cxn modelId="{6D141AA2-AC4A-1348-B0D4-53366591D497}" type="presParOf" srcId="{466B41C3-3CA4-2546-8085-A74C22E68D5C}" destId="{497A2B1E-CA09-8846-A603-03D1F374DE99}" srcOrd="0" destOrd="0" presId="urn:microsoft.com/office/officeart/2005/8/layout/hierarchy1"/>
    <dgm:cxn modelId="{2CEBD5F1-97DD-C240-BE3B-92226F6005C2}" type="presParOf" srcId="{497A2B1E-CA09-8846-A603-03D1F374DE99}" destId="{823CE224-3750-3F43-AED8-3701BBB62FA7}" srcOrd="0" destOrd="0" presId="urn:microsoft.com/office/officeart/2005/8/layout/hierarchy1"/>
    <dgm:cxn modelId="{08C0FBB6-D686-0549-8E00-0C119804253B}" type="presParOf" srcId="{497A2B1E-CA09-8846-A603-03D1F374DE99}" destId="{DAD6DACE-D4D8-D840-9D79-7095189E453E}" srcOrd="1" destOrd="0" presId="urn:microsoft.com/office/officeart/2005/8/layout/hierarchy1"/>
    <dgm:cxn modelId="{002CC40E-3CCD-B142-81EB-3DD084A6011F}" type="presParOf" srcId="{466B41C3-3CA4-2546-8085-A74C22E68D5C}" destId="{22FB8422-A861-644F-A3FD-87E0EED1867B}" srcOrd="1" destOrd="0" presId="urn:microsoft.com/office/officeart/2005/8/layout/hierarchy1"/>
    <dgm:cxn modelId="{4EA7FB68-77E7-B74D-8DC3-F6B721953489}" type="presParOf" srcId="{05D965A1-0B16-774D-BF60-8FB53FCE2756}" destId="{638BC4B5-2059-3148-9923-264252A6FB07}" srcOrd="1" destOrd="0" presId="urn:microsoft.com/office/officeart/2005/8/layout/hierarchy1"/>
    <dgm:cxn modelId="{E0595755-0BFE-DB42-AB61-1F2266A26BE5}" type="presParOf" srcId="{638BC4B5-2059-3148-9923-264252A6FB07}" destId="{A8A6E1EA-0E2D-734C-AEE2-1306FD073B94}" srcOrd="0" destOrd="0" presId="urn:microsoft.com/office/officeart/2005/8/layout/hierarchy1"/>
    <dgm:cxn modelId="{B4A4C422-2BCC-DF49-A8BE-9653AAEB7D3E}" type="presParOf" srcId="{A8A6E1EA-0E2D-734C-AEE2-1306FD073B94}" destId="{0831C6F2-615A-ED41-BBC9-A9F5B11B5B91}" srcOrd="0" destOrd="0" presId="urn:microsoft.com/office/officeart/2005/8/layout/hierarchy1"/>
    <dgm:cxn modelId="{0FFE6ABC-BC3E-3A45-A565-8746EC6B270D}" type="presParOf" srcId="{A8A6E1EA-0E2D-734C-AEE2-1306FD073B94}" destId="{FE8443B7-E853-9C4A-AC52-F8A6501B47C2}" srcOrd="1" destOrd="0" presId="urn:microsoft.com/office/officeart/2005/8/layout/hierarchy1"/>
    <dgm:cxn modelId="{E1394778-D8B7-8C49-B38F-43C8397AA7BB}" type="presParOf" srcId="{638BC4B5-2059-3148-9923-264252A6FB07}" destId="{292B5800-BEC6-5545-B9FA-87407173543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CE224-3750-3F43-AED8-3701BBB62FA7}">
      <dsp:nvSpPr>
        <dsp:cNvPr id="0" name=""/>
        <dsp:cNvSpPr/>
      </dsp:nvSpPr>
      <dsp:spPr>
        <a:xfrm>
          <a:off x="1004" y="219947"/>
          <a:ext cx="3526110" cy="22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6DACE-D4D8-D840-9D79-7095189E453E}">
      <dsp:nvSpPr>
        <dsp:cNvPr id="0" name=""/>
        <dsp:cNvSpPr/>
      </dsp:nvSpPr>
      <dsp:spPr>
        <a:xfrm>
          <a:off x="392794" y="592147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Alguns comparam a mudança causada, com o que ocorreu com a descoberta do fogo há 2 milhões de anos atrás.</a:t>
          </a:r>
          <a:endParaRPr lang="en-US" sz="2500" kern="1200"/>
        </a:p>
      </dsp:txBody>
      <dsp:txXfrm>
        <a:off x="458374" y="657727"/>
        <a:ext cx="3394950" cy="2107920"/>
      </dsp:txXfrm>
    </dsp:sp>
    <dsp:sp modelId="{0831C6F2-615A-ED41-BBC9-A9F5B11B5B91}">
      <dsp:nvSpPr>
        <dsp:cNvPr id="0" name=""/>
        <dsp:cNvSpPr/>
      </dsp:nvSpPr>
      <dsp:spPr>
        <a:xfrm>
          <a:off x="4310695" y="219947"/>
          <a:ext cx="3526110" cy="22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443B7-E853-9C4A-AC52-F8A6501B47C2}">
      <dsp:nvSpPr>
        <dsp:cNvPr id="0" name=""/>
        <dsp:cNvSpPr/>
      </dsp:nvSpPr>
      <dsp:spPr>
        <a:xfrm>
          <a:off x="4702485" y="592147"/>
          <a:ext cx="3526110" cy="2239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NADA na história da humanidade cresceu tanto como a produção de conhecimento favorecida pela internet</a:t>
          </a:r>
          <a:endParaRPr lang="en-US" sz="2500" kern="1200"/>
        </a:p>
      </dsp:txBody>
      <dsp:txXfrm>
        <a:off x="4768065" y="657727"/>
        <a:ext cx="3394950" cy="2107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22T22:39:45.618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ignorePressure" value="1"/>
    </inkml:brush>
  </inkml:definitions>
  <inkml:trace contextRef="#ctx0" brushRef="#br0">0 30,'0'-7,"7"-1,15 0,4 1</inkml:trace>
  <inkml:trace contextRef="#ctx0" brushRef="#br0" timeOffset="93">154-9,'7'-6,"1"-3</inkml:trace>
  <inkml:trace contextRef="#ctx0" brushRef="#br0" timeOffset="94">192-47,'7'-7,"2"-1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57BC7E-4078-4866-B867-2B77B90B3486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AA4A42-DEE5-4EC6-BF64-C832ADBBF3F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65950B-9CC1-48C9-9FA7-646B2B454F49}" type="slidenum">
              <a:rPr lang="pt-BR" altLang="pt-BR" smtClean="0">
                <a:latin typeface="Calibri" panose="020F0502020204030204" pitchFamily="34" charset="0"/>
              </a:rPr>
              <a:pPr/>
              <a:t>1</a:t>
            </a:fld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65950B-9CC1-48C9-9FA7-646B2B454F49}" type="slidenum">
              <a:rPr lang="pt-BR" altLang="pt-BR" smtClean="0">
                <a:latin typeface="Calibri" panose="020F0502020204030204" pitchFamily="34" charset="0"/>
              </a:rPr>
              <a:pPr/>
              <a:t>54</a:t>
            </a:fld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211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3B354-C56A-4CB2-B0AC-0EDEEB85F6AD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9333-C9AE-4674-9E8A-284D14BB4D3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44499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3817B-29AC-4A43-AF86-980846139795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0502-72E5-4B8D-85E4-875CEBFFFA2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16018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C6F66-D788-44BA-9C62-3A4A1AE68879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AE38B-F730-4DA8-84D9-F2EDF46AD60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06317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193-7A20-4C5F-9C05-F4243A3A50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27020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0B97-6E58-4A89-A37C-3F0717C3EFAA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CA535-1FBB-463A-800C-52D8C79F5C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9557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28A3F-0291-4F79-A151-12A61D55A9A3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BDC30-4D7D-4364-8B1D-BBF7B55997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80239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B2E18-1CA0-481A-B094-1FA1BBB2E2A3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EADD-0FE0-4CC8-9C8D-C7F490CC05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40900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A6AE-2CDD-4734-9052-149288A8D4CD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BC6F-1A3D-4DBB-9321-9D35B7BADF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6006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EC920-D6E7-4946-B318-E78BB62CE6D6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887-CEC1-4061-9E35-DE95C187D0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96774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3F8F0-1AB1-4D64-905F-6E51B028FC65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CB37-37E2-48B7-9C55-9D595A5E95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03101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654E3-2D5D-4199-B44F-DC4806A9BDFD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89083-89DA-456A-B292-211CA4DC9A1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38081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1776-1781-4E1B-95E3-045920AB2C57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5D5A3-A148-462D-90E6-6AA176C00E2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52312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B4BA4E-F3AC-4431-A7DC-1BAFA08C0E15}" type="datetimeFigureOut">
              <a:rPr lang="pt-BR"/>
              <a:pPr>
                <a:defRPr/>
              </a:pPr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D749D624-0135-4048-B1A3-10E1B2EFB75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2012.sbponline.org.b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customXml" Target="../ink/ink1.xml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2012.sbponline.org.b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3502744"/>
            <a:ext cx="7772400" cy="2662560"/>
          </a:xfrm>
        </p:spPr>
        <p:txBody>
          <a:bodyPr/>
          <a:lstStyle/>
          <a:p>
            <a:pPr eaLnBrk="1" hangingPunct="1"/>
            <a:br>
              <a:rPr lang="pt-BR" altLang="pt-BR" sz="2000" dirty="0">
                <a:latin typeface="Tahoma" panose="020B0604030504040204" pitchFamily="34" charset="0"/>
              </a:rPr>
            </a:br>
            <a:r>
              <a:rPr lang="pt-BR" altLang="pt-BR" sz="2000" dirty="0">
                <a:latin typeface="Tahoma" panose="020B0604030504040204" pitchFamily="34" charset="0"/>
              </a:rPr>
              <a:t>Prof. Dr. Cristiano Nabuco de Abreu</a:t>
            </a: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16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E-mail: cristianonabuco27@gmail.com</a:t>
            </a:r>
            <a:br>
              <a:rPr lang="pt-BR" altLang="pt-BR" sz="18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@</a:t>
            </a:r>
            <a:r>
              <a:rPr lang="pt-BR" altLang="pt-BR" sz="1800" dirty="0" err="1">
                <a:latin typeface="Tahoma" panose="020B0604030504040204" pitchFamily="34" charset="0"/>
              </a:rPr>
              <a:t>cristianonabuco</a:t>
            </a:r>
            <a:endParaRPr lang="pt-BR" altLang="pt-BR" sz="1400" dirty="0">
              <a:latin typeface="Tahoma" panose="020B0604030504040204" pitchFamily="34" charset="0"/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96875" y="-161925"/>
            <a:ext cx="8351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2400" u="sng">
              <a:latin typeface="Arial" panose="020B0604020202020204" pitchFamily="34" charset="0"/>
              <a:hlinkClick r:id="rId3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6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60759" y="730439"/>
            <a:ext cx="84597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i="0" dirty="0">
                <a:solidFill>
                  <a:srgbClr val="FFC000"/>
                </a:solidFill>
                <a:effectLst/>
                <a:latin typeface="Calibri Light" panose="020F0302020204030204" pitchFamily="34" charset="0"/>
              </a:rPr>
              <a:t>Audiência Pública | Senador Eduardo Girão (NOVO – CE)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4000" b="1" dirty="0">
                <a:solidFill>
                  <a:srgbClr val="FFC000"/>
                </a:solidFill>
                <a:latin typeface="Calibri Light" panose="020F0302020204030204" pitchFamily="34" charset="0"/>
              </a:rPr>
              <a:t>“Vício em tecnologia </a:t>
            </a:r>
            <a:r>
              <a:rPr lang="pt-BR" sz="4000" b="1" i="0" dirty="0">
                <a:solidFill>
                  <a:srgbClr val="FFC000"/>
                </a:solidFill>
                <a:effectLst/>
                <a:latin typeface="Calibri Light" panose="020F0302020204030204" pitchFamily="34" charset="0"/>
              </a:rPr>
              <a:t>e redes sociais: agravamento, incidência e suas consequências”</a:t>
            </a:r>
            <a:endParaRPr lang="pt-BR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153EAA0-0EA0-0614-9842-D2A704AFE2AD}"/>
              </a:ext>
            </a:extLst>
          </p:cNvPr>
          <p:cNvSpPr txBox="1"/>
          <p:nvPr/>
        </p:nvSpPr>
        <p:spPr>
          <a:xfrm>
            <a:off x="7884367" y="6525344"/>
            <a:ext cx="792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fogo</a:t>
            </a:r>
          </a:p>
        </p:txBody>
      </p:sp>
      <p:pic>
        <p:nvPicPr>
          <p:cNvPr id="4" name="Imagem 3" descr="Desenho de bandeira&#10;&#10;Descrição gerada automaticamente com confiança baixa">
            <a:extLst>
              <a:ext uri="{FF2B5EF4-FFF2-40B4-BE49-F238E27FC236}">
                <a16:creationId xmlns:a16="http://schemas.microsoft.com/office/drawing/2014/main" id="{C75077EF-25CD-18DF-C4C6-FF2EDE9B3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14" y="3645892"/>
            <a:ext cx="5277974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Gráfico&#10;&#10;Descrição gerada automaticamente">
            <a:extLst>
              <a:ext uri="{FF2B5EF4-FFF2-40B4-BE49-F238E27FC236}">
                <a16:creationId xmlns:a16="http://schemas.microsoft.com/office/drawing/2014/main" id="{C69583E8-2C28-DF2B-EB21-692825AC7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8720"/>
            <a:ext cx="9108504" cy="5073427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934EBB7-9356-D00A-4E6D-8CE031BC6304}"/>
              </a:ext>
            </a:extLst>
          </p:cNvPr>
          <p:cNvSpPr txBox="1"/>
          <p:nvPr/>
        </p:nvSpPr>
        <p:spPr>
          <a:xfrm>
            <a:off x="4248472" y="6093296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EF0B27C-2081-561B-E7B7-39163B513AF2}"/>
              </a:ext>
            </a:extLst>
          </p:cNvPr>
          <p:cNvSpPr txBox="1"/>
          <p:nvPr/>
        </p:nvSpPr>
        <p:spPr>
          <a:xfrm>
            <a:off x="6804248" y="6525344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% </a:t>
            </a:r>
            <a:r>
              <a:rPr lang="pt-BR" sz="1050" dirty="0" err="1"/>
              <a:t>main</a:t>
            </a:r>
            <a:r>
              <a:rPr lang="pt-BR" sz="1050" dirty="0"/>
              <a:t> </a:t>
            </a:r>
            <a:r>
              <a:rPr lang="pt-BR" sz="1050" dirty="0" err="1"/>
              <a:t>reasons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412230030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Gráfico&#10;&#10;Descrição gerada automaticamente">
            <a:extLst>
              <a:ext uri="{FF2B5EF4-FFF2-40B4-BE49-F238E27FC236}">
                <a16:creationId xmlns:a16="http://schemas.microsoft.com/office/drawing/2014/main" id="{60FF98EC-3547-B369-41B6-F1B035246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" y="836712"/>
            <a:ext cx="9108286" cy="5114111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F0A8D0-FEA7-62E1-3537-57612D3BE23C}"/>
              </a:ext>
            </a:extLst>
          </p:cNvPr>
          <p:cNvSpPr txBox="1"/>
          <p:nvPr/>
        </p:nvSpPr>
        <p:spPr>
          <a:xfrm>
            <a:off x="4427984" y="6127412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FB81206-A9F2-A0C8-EA23-C4D4F9D8C20E}"/>
              </a:ext>
            </a:extLst>
          </p:cNvPr>
          <p:cNvSpPr txBox="1"/>
          <p:nvPr/>
        </p:nvSpPr>
        <p:spPr>
          <a:xfrm>
            <a:off x="6876256" y="6583362"/>
            <a:ext cx="2267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top web sites</a:t>
            </a:r>
          </a:p>
        </p:txBody>
      </p:sp>
    </p:spTree>
    <p:extLst>
      <p:ext uri="{BB962C8B-B14F-4D97-AF65-F5344CB8AC3E}">
        <p14:creationId xmlns:p14="http://schemas.microsoft.com/office/powerpoint/2010/main" val="120092257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5D4781EC-3723-5537-7527-0761EA81C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617"/>
            <a:ext cx="9144000" cy="508876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CB1C071-DC17-4CE2-4C84-B23A9F86DAF9}"/>
              </a:ext>
            </a:extLst>
          </p:cNvPr>
          <p:cNvSpPr txBox="1"/>
          <p:nvPr/>
        </p:nvSpPr>
        <p:spPr>
          <a:xfrm>
            <a:off x="3851920" y="6119718"/>
            <a:ext cx="5256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datareportal.com</a:t>
            </a:r>
            <a:r>
              <a:rPr lang="pt-BR" sz="1100" dirty="0"/>
              <a:t>/</a:t>
            </a:r>
            <a:r>
              <a:rPr lang="pt-BR" sz="1100" dirty="0" err="1"/>
              <a:t>reports</a:t>
            </a:r>
            <a:r>
              <a:rPr lang="pt-BR" sz="1100" dirty="0"/>
              <a:t>/digital-2023-global-overview-report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FF3C19-E5A7-8231-EC65-C89D7E4281A3}"/>
              </a:ext>
            </a:extLst>
          </p:cNvPr>
          <p:cNvSpPr txBox="1"/>
          <p:nvPr/>
        </p:nvSpPr>
        <p:spPr>
          <a:xfrm>
            <a:off x="7596336" y="645333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/>
              <a:t>Pop mídias sociais mundo</a:t>
            </a:r>
          </a:p>
        </p:txBody>
      </p:sp>
    </p:spTree>
    <p:extLst>
      <p:ext uri="{BB962C8B-B14F-4D97-AF65-F5344CB8AC3E}">
        <p14:creationId xmlns:p14="http://schemas.microsoft.com/office/powerpoint/2010/main" val="12367003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F0B8EC-FC38-2AC1-3610-33A787A89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Tela de celular com aplicativo aberto&#10;&#10;Descrição gerada automaticamente">
            <a:extLst>
              <a:ext uri="{FF2B5EF4-FFF2-40B4-BE49-F238E27FC236}">
                <a16:creationId xmlns:a16="http://schemas.microsoft.com/office/drawing/2014/main" id="{E575541A-C114-7316-2339-31A23121B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01972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B826AA-5316-DB6C-45E7-30981E5CA757}"/>
              </a:ext>
            </a:extLst>
          </p:cNvPr>
          <p:cNvSpPr txBox="1"/>
          <p:nvPr/>
        </p:nvSpPr>
        <p:spPr>
          <a:xfrm>
            <a:off x="3707904" y="6093296"/>
            <a:ext cx="540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/>
              <a:t>FONTE: https://</a:t>
            </a:r>
            <a:r>
              <a:rPr lang="pt-BR" sz="1100" dirty="0" err="1"/>
              <a:t>datareportal.com</a:t>
            </a:r>
            <a:r>
              <a:rPr lang="pt-BR" sz="1100" dirty="0"/>
              <a:t>/</a:t>
            </a:r>
            <a:r>
              <a:rPr lang="pt-BR" sz="1100" dirty="0" err="1"/>
              <a:t>reports</a:t>
            </a:r>
            <a:r>
              <a:rPr lang="pt-BR" sz="1100" dirty="0"/>
              <a:t>/digital-2023-global-overview-report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313311-379B-0F1F-5F53-284D46845C1E}"/>
              </a:ext>
            </a:extLst>
          </p:cNvPr>
          <p:cNvSpPr txBox="1"/>
          <p:nvPr/>
        </p:nvSpPr>
        <p:spPr>
          <a:xfrm>
            <a:off x="6516216" y="6582544"/>
            <a:ext cx="2674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/>
              <a:t>Tempo gasto nas mídias por pais</a:t>
            </a:r>
          </a:p>
        </p:txBody>
      </p:sp>
    </p:spTree>
    <p:extLst>
      <p:ext uri="{BB962C8B-B14F-4D97-AF65-F5344CB8AC3E}">
        <p14:creationId xmlns:p14="http://schemas.microsoft.com/office/powerpoint/2010/main" val="113266319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Gráfico, Gráfico de barras&#10;&#10;Descrição gerada automaticamente">
            <a:extLst>
              <a:ext uri="{FF2B5EF4-FFF2-40B4-BE49-F238E27FC236}">
                <a16:creationId xmlns:a16="http://schemas.microsoft.com/office/drawing/2014/main" id="{AA59FD0B-1479-882A-1F0A-2BFB0FB8A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2"/>
            <a:ext cx="9144000" cy="51479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D0FD23A-0693-EE15-5960-FAF5F086454B}"/>
              </a:ext>
            </a:extLst>
          </p:cNvPr>
          <p:cNvSpPr txBox="1"/>
          <p:nvPr/>
        </p:nvSpPr>
        <p:spPr>
          <a:xfrm>
            <a:off x="4392488" y="6127412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235D7508-E8C1-FA9A-9923-BAB24FE92269}"/>
              </a:ext>
            </a:extLst>
          </p:cNvPr>
          <p:cNvSpPr/>
          <p:nvPr/>
        </p:nvSpPr>
        <p:spPr>
          <a:xfrm rot="10351529">
            <a:off x="413199" y="5028389"/>
            <a:ext cx="252706" cy="288062"/>
          </a:xfrm>
          <a:prstGeom prst="downArrow">
            <a:avLst>
              <a:gd name="adj1" fmla="val 6339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1F5F9EC-F680-AAE6-7B08-C1814048DD89}"/>
              </a:ext>
            </a:extLst>
          </p:cNvPr>
          <p:cNvSpPr txBox="1"/>
          <p:nvPr/>
        </p:nvSpPr>
        <p:spPr>
          <a:xfrm>
            <a:off x="7524328" y="6510536"/>
            <a:ext cx="16665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N plataformas usadas pais</a:t>
            </a:r>
          </a:p>
        </p:txBody>
      </p:sp>
    </p:spTree>
    <p:extLst>
      <p:ext uri="{BB962C8B-B14F-4D97-AF65-F5344CB8AC3E}">
        <p14:creationId xmlns:p14="http://schemas.microsoft.com/office/powerpoint/2010/main" val="23092633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42B5040-75BB-CC4B-0623-9840360F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" y="908720"/>
            <a:ext cx="9086617" cy="5073427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BCA9DD8-D288-DF9C-9447-BB768D50C43A}"/>
              </a:ext>
            </a:extLst>
          </p:cNvPr>
          <p:cNvSpPr txBox="1"/>
          <p:nvPr/>
        </p:nvSpPr>
        <p:spPr>
          <a:xfrm>
            <a:off x="4248472" y="6165304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8F6D61A7-2397-A547-F9D0-BB22008DD2CD}"/>
              </a:ext>
            </a:extLst>
          </p:cNvPr>
          <p:cNvSpPr/>
          <p:nvPr/>
        </p:nvSpPr>
        <p:spPr>
          <a:xfrm rot="10351529">
            <a:off x="376124" y="5110585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4AA7A9-A74C-115E-AECA-F4A0B0067CB8}"/>
              </a:ext>
            </a:extLst>
          </p:cNvPr>
          <p:cNvSpPr txBox="1"/>
          <p:nvPr/>
        </p:nvSpPr>
        <p:spPr>
          <a:xfrm>
            <a:off x="7092280" y="6525344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Por redes sociais mundo face </a:t>
            </a:r>
          </a:p>
        </p:txBody>
      </p:sp>
    </p:spTree>
    <p:extLst>
      <p:ext uri="{BB962C8B-B14F-4D97-AF65-F5344CB8AC3E}">
        <p14:creationId xmlns:p14="http://schemas.microsoft.com/office/powerpoint/2010/main" val="30984603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428BDD5F-8F45-429A-21C6-7BF037297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54471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7401823-C1E6-6855-119C-6018FB72F10E}"/>
              </a:ext>
            </a:extLst>
          </p:cNvPr>
          <p:cNvSpPr txBox="1"/>
          <p:nvPr/>
        </p:nvSpPr>
        <p:spPr>
          <a:xfrm>
            <a:off x="3995936" y="6127412"/>
            <a:ext cx="5256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datareportal.com</a:t>
            </a:r>
            <a:r>
              <a:rPr lang="pt-BR" sz="1100" dirty="0"/>
              <a:t>/</a:t>
            </a:r>
            <a:r>
              <a:rPr lang="pt-BR" sz="1100" dirty="0" err="1"/>
              <a:t>reports</a:t>
            </a:r>
            <a:r>
              <a:rPr lang="pt-BR" sz="1100" dirty="0"/>
              <a:t>/digital-2023-global-overview-report</a:t>
            </a:r>
          </a:p>
        </p:txBody>
      </p:sp>
      <p:sp>
        <p:nvSpPr>
          <p:cNvPr id="10" name="Seta para Baixo 9">
            <a:extLst>
              <a:ext uri="{FF2B5EF4-FFF2-40B4-BE49-F238E27FC236}">
                <a16:creationId xmlns:a16="http://schemas.microsoft.com/office/drawing/2014/main" id="{0165E350-BD41-B739-646D-E0DCB6E72F8C}"/>
              </a:ext>
            </a:extLst>
          </p:cNvPr>
          <p:cNvSpPr/>
          <p:nvPr/>
        </p:nvSpPr>
        <p:spPr>
          <a:xfrm rot="5400000">
            <a:off x="1274242" y="3198366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4E2BAC9-EE73-5580-B0D4-06D3E57B52CD}"/>
              </a:ext>
            </a:extLst>
          </p:cNvPr>
          <p:cNvSpPr txBox="1"/>
          <p:nvPr/>
        </p:nvSpPr>
        <p:spPr>
          <a:xfrm>
            <a:off x="7092280" y="6525344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 err="1"/>
              <a:t>tiktok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84034176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1DC7BCDD-1EBB-324C-C709-D97A1EB48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90" y="836712"/>
            <a:ext cx="9189190" cy="516345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9679357-01B5-D8B9-5040-4AC60F221999}"/>
              </a:ext>
            </a:extLst>
          </p:cNvPr>
          <p:cNvSpPr txBox="1"/>
          <p:nvPr/>
        </p:nvSpPr>
        <p:spPr>
          <a:xfrm>
            <a:off x="4320480" y="6055404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5B96A06C-EB77-E9C5-1D2B-A6889123ECE2}"/>
              </a:ext>
            </a:extLst>
          </p:cNvPr>
          <p:cNvSpPr/>
          <p:nvPr/>
        </p:nvSpPr>
        <p:spPr>
          <a:xfrm rot="5400000">
            <a:off x="1202234" y="2910334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46C49FE-89A1-C8CE-5BE2-F81D4ABFDD4D}"/>
              </a:ext>
            </a:extLst>
          </p:cNvPr>
          <p:cNvSpPr txBox="1"/>
          <p:nvPr/>
        </p:nvSpPr>
        <p:spPr>
          <a:xfrm>
            <a:off x="7884368" y="6567155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/>
              <a:t>insta</a:t>
            </a:r>
          </a:p>
        </p:txBody>
      </p:sp>
    </p:spTree>
    <p:extLst>
      <p:ext uri="{BB962C8B-B14F-4D97-AF65-F5344CB8AC3E}">
        <p14:creationId xmlns:p14="http://schemas.microsoft.com/office/powerpoint/2010/main" val="29959435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CD3383A6-6F7E-779D-1462-EA04BE8C5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" y="854870"/>
            <a:ext cx="9183863" cy="5166418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6BA959-0764-57E6-9AF1-80790136E73A}"/>
              </a:ext>
            </a:extLst>
          </p:cNvPr>
          <p:cNvSpPr txBox="1"/>
          <p:nvPr/>
        </p:nvSpPr>
        <p:spPr>
          <a:xfrm>
            <a:off x="4067944" y="619172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datareportal.com</a:t>
            </a:r>
            <a:r>
              <a:rPr lang="pt-BR" sz="1100" dirty="0"/>
              <a:t>/</a:t>
            </a:r>
            <a:r>
              <a:rPr lang="pt-BR" sz="1100" dirty="0" err="1"/>
              <a:t>reports</a:t>
            </a:r>
            <a:r>
              <a:rPr lang="pt-BR" sz="1100" dirty="0"/>
              <a:t>/digital-2023-global-overview-report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02C2300D-45CE-5C96-17DD-A4654E95FCBD}"/>
              </a:ext>
            </a:extLst>
          </p:cNvPr>
          <p:cNvSpPr/>
          <p:nvPr/>
        </p:nvSpPr>
        <p:spPr>
          <a:xfrm rot="5400000">
            <a:off x="1274242" y="2910334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1D5F93-6201-799F-2854-89DB61619E78}"/>
              </a:ext>
            </a:extLst>
          </p:cNvPr>
          <p:cNvSpPr txBox="1"/>
          <p:nvPr/>
        </p:nvSpPr>
        <p:spPr>
          <a:xfrm>
            <a:off x="7380312" y="6453336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err="1"/>
              <a:t>pinterest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169357021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CCD6F-B1C0-59AB-25D0-A8D20407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D433CF3F-1B99-F87D-58AF-D8CB6B5EE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4" y="764704"/>
            <a:ext cx="9171260" cy="514543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3A01E64-A3BD-6DE6-AFF0-CC1DE0007C49}"/>
              </a:ext>
            </a:extLst>
          </p:cNvPr>
          <p:cNvSpPr txBox="1"/>
          <p:nvPr/>
        </p:nvSpPr>
        <p:spPr>
          <a:xfrm>
            <a:off x="4392488" y="6021288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63A721A2-4B0C-F3B7-F747-AA08E6397F81}"/>
              </a:ext>
            </a:extLst>
          </p:cNvPr>
          <p:cNvSpPr/>
          <p:nvPr/>
        </p:nvSpPr>
        <p:spPr>
          <a:xfrm rot="5400000">
            <a:off x="1245022" y="2550294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268540-8801-7093-0E54-8EF2D56FB371}"/>
              </a:ext>
            </a:extLst>
          </p:cNvPr>
          <p:cNvSpPr txBox="1"/>
          <p:nvPr/>
        </p:nvSpPr>
        <p:spPr>
          <a:xfrm>
            <a:off x="6804248" y="6525344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seguindo </a:t>
            </a:r>
            <a:r>
              <a:rPr lang="pt-BR" sz="1050" dirty="0" err="1"/>
              <a:t>influen</a:t>
            </a:r>
            <a:r>
              <a:rPr lang="pt-BR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388614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pt-BR" altLang="pt-BR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Internet Hoje</a:t>
            </a:r>
          </a:p>
        </p:txBody>
      </p:sp>
      <p:graphicFrame>
        <p:nvGraphicFramePr>
          <p:cNvPr id="18439" name="Espaço Reservado para Conteúdo 2">
            <a:extLst>
              <a:ext uri="{FF2B5EF4-FFF2-40B4-BE49-F238E27FC236}">
                <a16:creationId xmlns:a16="http://schemas.microsoft.com/office/drawing/2014/main" id="{A7BE8E12-5C76-4B2E-9189-9B7F1C09A8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125538"/>
          <a:ext cx="8229600" cy="305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7" name="CaixaDeTexto 1"/>
          <p:cNvSpPr txBox="1">
            <a:spLocks noChangeArrowheads="1"/>
          </p:cNvSpPr>
          <p:nvPr/>
        </p:nvSpPr>
        <p:spPr bwMode="auto">
          <a:xfrm>
            <a:off x="6659563" y="6623774"/>
            <a:ext cx="24844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100" dirty="0">
                <a:latin typeface="Arial" panose="020B0604020202020204" pitchFamily="34" charset="0"/>
              </a:rPr>
              <a:t>% cidades</a:t>
            </a:r>
          </a:p>
        </p:txBody>
      </p:sp>
      <p:pic>
        <p:nvPicPr>
          <p:cNvPr id="6" name="Espaço Reservado para Conteúdo 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3D186EF2-7C8D-F346-98BB-8B09C05FB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0909" y="4248605"/>
            <a:ext cx="3902182" cy="241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Gráfico, Gráfico de barras&#10;&#10;Descrição gerada automaticamente">
            <a:extLst>
              <a:ext uri="{FF2B5EF4-FFF2-40B4-BE49-F238E27FC236}">
                <a16:creationId xmlns:a16="http://schemas.microsoft.com/office/drawing/2014/main" id="{F2E5A0F9-73D7-7698-2C10-2C577EDBE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789210"/>
            <a:ext cx="9144000" cy="5135563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54E0085-3A89-3A59-E06F-3E6670B2D0B0}"/>
              </a:ext>
            </a:extLst>
          </p:cNvPr>
          <p:cNvSpPr txBox="1"/>
          <p:nvPr/>
        </p:nvSpPr>
        <p:spPr>
          <a:xfrm>
            <a:off x="4320480" y="6093296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F416A4A0-2C46-3E28-A7BC-ACF16D6C0873}"/>
              </a:ext>
            </a:extLst>
          </p:cNvPr>
          <p:cNvSpPr/>
          <p:nvPr/>
        </p:nvSpPr>
        <p:spPr>
          <a:xfrm rot="9855886">
            <a:off x="505166" y="5006879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17F56D-1CB3-E85A-6152-BD52CF1EA31F}"/>
              </a:ext>
            </a:extLst>
          </p:cNvPr>
          <p:cNvSpPr txBox="1"/>
          <p:nvPr/>
        </p:nvSpPr>
        <p:spPr>
          <a:xfrm>
            <a:off x="6516216" y="6525344"/>
            <a:ext cx="25922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?Tecnologia feito?</a:t>
            </a:r>
          </a:p>
        </p:txBody>
      </p:sp>
    </p:spTree>
    <p:extLst>
      <p:ext uri="{BB962C8B-B14F-4D97-AF65-F5344CB8AC3E}">
        <p14:creationId xmlns:p14="http://schemas.microsoft.com/office/powerpoint/2010/main" val="284927151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t-BR" altLang="pt-BR" sz="3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que tanta tecnologia terá feito com as pessoas? (efeito colateral)</a:t>
            </a:r>
          </a:p>
        </p:txBody>
      </p: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7596188" y="6597650"/>
            <a:ext cx="1584325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800" kern="0" dirty="0" err="1">
                <a:latin typeface="Arial" panose="020B0604020202020204" pitchFamily="34" charset="0"/>
              </a:rPr>
              <a:t>Midia</a:t>
            </a:r>
            <a:r>
              <a:rPr lang="pt-BR" altLang="pt-BR" sz="800" kern="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" name="Imagem 5" descr="Pessoa de óculos com celular na mão&#10;&#10;Descrição gerada automaticamente com confiança média">
            <a:extLst>
              <a:ext uri="{FF2B5EF4-FFF2-40B4-BE49-F238E27FC236}">
                <a16:creationId xmlns:a16="http://schemas.microsoft.com/office/drawing/2014/main" id="{C05EEC69-A9DC-FDAD-E044-044C7DB15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00" y="2060848"/>
            <a:ext cx="7073900" cy="4127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>
            <a:extLst>
              <a:ext uri="{FF2B5EF4-FFF2-40B4-BE49-F238E27FC236}">
                <a16:creationId xmlns:a16="http://schemas.microsoft.com/office/drawing/2014/main" id="{F85BA3F0-F8B4-0347-AD8C-AADB1983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6453188"/>
            <a:ext cx="20167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000" dirty="0"/>
              <a:t>+ noticias mídia leiga</a:t>
            </a:r>
          </a:p>
        </p:txBody>
      </p:sp>
      <p:pic>
        <p:nvPicPr>
          <p:cNvPr id="27651" name="Imagem 2">
            <a:extLst>
              <a:ext uri="{FF2B5EF4-FFF2-40B4-BE49-F238E27FC236}">
                <a16:creationId xmlns:a16="http://schemas.microsoft.com/office/drawing/2014/main" id="{484B7A29-AEAE-AA42-B82E-67F1E6322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4" y="620688"/>
            <a:ext cx="831215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CaixaDeTexto 4">
            <a:extLst>
              <a:ext uri="{FF2B5EF4-FFF2-40B4-BE49-F238E27FC236}">
                <a16:creationId xmlns:a16="http://schemas.microsoft.com/office/drawing/2014/main" id="{0FAF73D1-BD79-3C45-8773-63DED70E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6191726"/>
            <a:ext cx="6624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 dirty="0">
                <a:latin typeface="Arial" panose="020B0604020202020204" pitchFamily="34" charset="0"/>
              </a:rPr>
              <a:t>FONTE: https://</a:t>
            </a:r>
            <a:r>
              <a:rPr lang="pt-BR" altLang="pt-BR" sz="1200" dirty="0" err="1">
                <a:latin typeface="Arial" panose="020B0604020202020204" pitchFamily="34" charset="0"/>
              </a:rPr>
              <a:t>www.webmd.com</a:t>
            </a:r>
            <a:r>
              <a:rPr lang="pt-BR" altLang="pt-BR" sz="1200" dirty="0">
                <a:latin typeface="Arial" panose="020B0604020202020204" pitchFamily="34" charset="0"/>
              </a:rPr>
              <a:t>/</a:t>
            </a:r>
            <a:r>
              <a:rPr lang="pt-BR" altLang="pt-BR" sz="1200" dirty="0" err="1">
                <a:latin typeface="Arial" panose="020B0604020202020204" pitchFamily="34" charset="0"/>
              </a:rPr>
              <a:t>depression</a:t>
            </a:r>
            <a:r>
              <a:rPr lang="pt-BR" altLang="pt-BR" sz="1200" dirty="0">
                <a:latin typeface="Arial" panose="020B0604020202020204" pitchFamily="34" charset="0"/>
              </a:rPr>
              <a:t>/</a:t>
            </a:r>
            <a:r>
              <a:rPr lang="pt-BR" altLang="pt-BR" sz="1200" dirty="0" err="1">
                <a:latin typeface="Arial" panose="020B0604020202020204" pitchFamily="34" charset="0"/>
              </a:rPr>
              <a:t>news</a:t>
            </a:r>
            <a:r>
              <a:rPr lang="pt-BR" altLang="pt-BR" sz="1200" dirty="0">
                <a:latin typeface="Arial" panose="020B0604020202020204" pitchFamily="34" charset="0"/>
              </a:rPr>
              <a:t>/20100802/internet-</a:t>
            </a:r>
            <a:r>
              <a:rPr lang="pt-BR" altLang="pt-BR" sz="1200" dirty="0" err="1">
                <a:latin typeface="Arial" panose="020B0604020202020204" pitchFamily="34" charset="0"/>
              </a:rPr>
              <a:t>overuse</a:t>
            </a:r>
            <a:r>
              <a:rPr lang="pt-BR" altLang="pt-BR" sz="1200" dirty="0">
                <a:latin typeface="Arial" panose="020B0604020202020204" pitchFamily="34" charset="0"/>
              </a:rPr>
              <a:t>-</a:t>
            </a:r>
            <a:r>
              <a:rPr lang="pt-BR" altLang="pt-BR" sz="1200" dirty="0" err="1">
                <a:latin typeface="Arial" panose="020B0604020202020204" pitchFamily="34" charset="0"/>
              </a:rPr>
              <a:t>may</a:t>
            </a:r>
            <a:r>
              <a:rPr lang="pt-BR" altLang="pt-BR" sz="1200" dirty="0">
                <a:latin typeface="Arial" panose="020B0604020202020204" pitchFamily="34" charset="0"/>
              </a:rPr>
              <a:t>-cause-</a:t>
            </a:r>
            <a:r>
              <a:rPr lang="pt-BR" altLang="pt-BR" sz="1200" dirty="0" err="1">
                <a:latin typeface="Arial" panose="020B0604020202020204" pitchFamily="34" charset="0"/>
              </a:rPr>
              <a:t>depression</a:t>
            </a:r>
            <a:endParaRPr lang="pt-BR" altLang="pt-BR" sz="1200" dirty="0">
              <a:latin typeface="Arial" panose="020B0604020202020204" pitchFamily="34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5CCC4AA5-0BBB-A44B-392C-CDE1742BB4C5}"/>
              </a:ext>
            </a:extLst>
          </p:cNvPr>
          <p:cNvCxnSpPr>
            <a:cxnSpLocks/>
          </p:cNvCxnSpPr>
          <p:nvPr/>
        </p:nvCxnSpPr>
        <p:spPr>
          <a:xfrm>
            <a:off x="2195736" y="3140968"/>
            <a:ext cx="3600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737923A-9C0D-A454-29D3-B76C2E690BAD}"/>
              </a:ext>
            </a:extLst>
          </p:cNvPr>
          <p:cNvCxnSpPr>
            <a:cxnSpLocks/>
          </p:cNvCxnSpPr>
          <p:nvPr/>
        </p:nvCxnSpPr>
        <p:spPr>
          <a:xfrm>
            <a:off x="2195736" y="3501008"/>
            <a:ext cx="14401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0867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C827A0B-7262-AFEE-1292-451ED8EDE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33" y="980728"/>
            <a:ext cx="3914639" cy="41245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A21257-D994-A782-3F9A-85A823C3A182}"/>
              </a:ext>
            </a:extLst>
          </p:cNvPr>
          <p:cNvSpPr txBox="1"/>
          <p:nvPr/>
        </p:nvSpPr>
        <p:spPr>
          <a:xfrm>
            <a:off x="5076056" y="5229200"/>
            <a:ext cx="3588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https://</a:t>
            </a:r>
            <a:r>
              <a:rPr lang="pt-BR" sz="800" dirty="0" err="1"/>
              <a:t>jornal.usp.br</a:t>
            </a:r>
            <a:r>
              <a:rPr lang="pt-BR" sz="800" dirty="0"/>
              <a:t>/atualidades/brasileiros-passam-em-media-56-do-dia-em-frente-as-telas-de-smartfones-computadores/</a:t>
            </a:r>
          </a:p>
        </p:txBody>
      </p:sp>
      <p:pic>
        <p:nvPicPr>
          <p:cNvPr id="5" name="Espaço Reservado para Conteúdo 4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9D92B367-DC06-11B0-96ED-7A1D2D164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0" y="260648"/>
            <a:ext cx="4092504" cy="3336659"/>
          </a:xfrm>
          <a:prstGeom prst="rect">
            <a:avLst/>
          </a:prstGeom>
        </p:spPr>
      </p:pic>
      <p:pic>
        <p:nvPicPr>
          <p:cNvPr id="6" name="Espaço Reservado para Conteúdo 4" descr="Menino deitado em sofá&#10;&#10;Descrição gerada automaticamente com confiança baixa">
            <a:extLst>
              <a:ext uri="{FF2B5EF4-FFF2-40B4-BE49-F238E27FC236}">
                <a16:creationId xmlns:a16="http://schemas.microsoft.com/office/drawing/2014/main" id="{62CCB2EB-2177-31E8-7E04-EE6CBF4A0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" y="4365104"/>
            <a:ext cx="4092504" cy="192223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C435BF2-0AEC-2C15-9C67-820344D0FAD8}"/>
              </a:ext>
            </a:extLst>
          </p:cNvPr>
          <p:cNvSpPr txBox="1"/>
          <p:nvPr/>
        </p:nvSpPr>
        <p:spPr>
          <a:xfrm>
            <a:off x="467544" y="3645024"/>
            <a:ext cx="4092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vidasaudavel.einstein.br</a:t>
            </a:r>
            <a:r>
              <a:rPr lang="pt-BR" sz="1100" dirty="0"/>
              <a:t>/redes-sociais-e-</a:t>
            </a:r>
            <a:r>
              <a:rPr lang="pt-BR" sz="1100" dirty="0" err="1"/>
              <a:t>saude</a:t>
            </a:r>
            <a:r>
              <a:rPr lang="pt-BR" sz="1100" dirty="0"/>
              <a:t>-mental/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AB7A19C-00E6-B989-6C2A-4282DD66FD0B}"/>
              </a:ext>
            </a:extLst>
          </p:cNvPr>
          <p:cNvSpPr txBox="1"/>
          <p:nvPr/>
        </p:nvSpPr>
        <p:spPr>
          <a:xfrm>
            <a:off x="467544" y="6300028"/>
            <a:ext cx="409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FONTE: https://</a:t>
            </a:r>
            <a:r>
              <a:rPr lang="pt-BR" sz="900" dirty="0" err="1"/>
              <a:t>oglobo.globo.com</a:t>
            </a:r>
            <a:r>
              <a:rPr lang="pt-BR" sz="900" dirty="0"/>
              <a:t>/patrocinado/dino/noticia/2023/05/volume-de-uso-de-redes-sociais-pode-afetar-</a:t>
            </a:r>
            <a:r>
              <a:rPr lang="pt-BR" sz="900" dirty="0" err="1"/>
              <a:t>saude</a:t>
            </a:r>
            <a:r>
              <a:rPr lang="pt-BR" sz="900" dirty="0"/>
              <a:t>-</a:t>
            </a:r>
            <a:r>
              <a:rPr lang="pt-BR" sz="900" dirty="0" err="1"/>
              <a:t>mental.ghtml</a:t>
            </a:r>
            <a:endParaRPr lang="pt-BR" sz="9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6169A5-EF13-6DDF-259B-D8946530FF5B}"/>
              </a:ext>
            </a:extLst>
          </p:cNvPr>
          <p:cNvSpPr txBox="1"/>
          <p:nvPr/>
        </p:nvSpPr>
        <p:spPr>
          <a:xfrm>
            <a:off x="7740352" y="6495147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+ </a:t>
            </a:r>
            <a:r>
              <a:rPr lang="pt-BR" sz="1000" dirty="0" err="1"/>
              <a:t>midia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395310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45ADAEC-B183-3C49-A1F0-87DBB54AF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70" y="1891417"/>
            <a:ext cx="4051430" cy="117754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FEC407-2242-664F-AE06-2EFD32A0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70" y="332656"/>
            <a:ext cx="4051430" cy="11775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700D93-2A75-574D-B34C-5DE97F55D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60" y="3437089"/>
            <a:ext cx="4011040" cy="308825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C5D3DCA-5495-BB45-92D6-035B536BC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117" y="1268760"/>
            <a:ext cx="3638313" cy="197784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334AACC-E50C-604B-954A-1063563A6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285" y="3611394"/>
            <a:ext cx="3600145" cy="218053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938A6C-CB24-D246-A912-BEB283D89A7A}"/>
              </a:ext>
            </a:extLst>
          </p:cNvPr>
          <p:cNvSpPr txBox="1"/>
          <p:nvPr/>
        </p:nvSpPr>
        <p:spPr>
          <a:xfrm>
            <a:off x="7811026" y="6533619"/>
            <a:ext cx="108145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50" dirty="0"/>
              <a:t>Impactos?</a:t>
            </a:r>
          </a:p>
        </p:txBody>
      </p:sp>
    </p:spTree>
    <p:extLst>
      <p:ext uri="{BB962C8B-B14F-4D97-AF65-F5344CB8AC3E}">
        <p14:creationId xmlns:p14="http://schemas.microsoft.com/office/powerpoint/2010/main" val="372967339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3463" y="304751"/>
            <a:ext cx="6994525" cy="21161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altLang="pt-BR" dirty="0">
                <a:solidFill>
                  <a:srgbClr val="FFC000"/>
                </a:solidFill>
                <a:latin typeface="Tahoma" panose="020B0604030504040204" pitchFamily="34" charset="0"/>
              </a:rPr>
              <a:t>Como são sentidos estes </a:t>
            </a:r>
          </a:p>
          <a:p>
            <a:pPr algn="ctr" eaLnBrk="1" hangingPunct="1">
              <a:buFontTx/>
              <a:buNone/>
            </a:pPr>
            <a:r>
              <a:rPr lang="pt-BR" altLang="pt-BR" dirty="0">
                <a:solidFill>
                  <a:srgbClr val="FFC000"/>
                </a:solidFill>
                <a:latin typeface="Tahoma" panose="020B0604030504040204" pitchFamily="34" charset="0"/>
              </a:rPr>
              <a:t>impactos?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7524750" y="6569075"/>
            <a:ext cx="1584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000" dirty="0" err="1">
                <a:latin typeface="Arial" panose="020B0604020202020204" pitchFamily="34" charset="0"/>
              </a:rPr>
              <a:t>saude</a:t>
            </a:r>
            <a:r>
              <a:rPr lang="pt-BR" altLang="pt-BR" sz="1000" dirty="0">
                <a:latin typeface="Arial" panose="020B0604020202020204" pitchFamily="34" charset="0"/>
              </a:rPr>
              <a:t> </a:t>
            </a:r>
            <a:r>
              <a:rPr lang="pt-BR" altLang="pt-BR" sz="1000" dirty="0" err="1">
                <a:latin typeface="Arial" panose="020B0604020202020204" pitchFamily="34" charset="0"/>
              </a:rPr>
              <a:t>fisica</a:t>
            </a:r>
            <a:endParaRPr lang="pt-BR" altLang="pt-BR" sz="1000" dirty="0">
              <a:latin typeface="Arial" panose="020B0604020202020204" pitchFamily="34" charset="0"/>
            </a:endParaRPr>
          </a:p>
        </p:txBody>
      </p:sp>
      <p:pic>
        <p:nvPicPr>
          <p:cNvPr id="4608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578"/>
            <a:ext cx="8389275" cy="472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908050"/>
            <a:ext cx="923131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57E0DA03-DFFC-4657-B4F4-8B2467F4BB06}"/>
              </a:ext>
            </a:extLst>
          </p:cNvPr>
          <p:cNvSpPr/>
          <p:nvPr/>
        </p:nvSpPr>
        <p:spPr>
          <a:xfrm>
            <a:off x="3016250" y="1903413"/>
            <a:ext cx="3024188" cy="30241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820" name="Retângulo 2">
            <a:extLst>
              <a:ext uri="{FF2B5EF4-FFF2-40B4-BE49-F238E27FC236}">
                <a16:creationId xmlns:a16="http://schemas.microsoft.com/office/drawing/2014/main" id="{8AF12D42-7195-45E6-8330-DFBD6CD83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3092450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3600" dirty="0">
                <a:latin typeface="+mn-lt"/>
              </a:rPr>
              <a:t>Saúde física</a:t>
            </a:r>
          </a:p>
        </p:txBody>
      </p:sp>
      <p:sp>
        <p:nvSpPr>
          <p:cNvPr id="34821" name="CaixaDeTexto 2"/>
          <p:cNvSpPr txBox="1">
            <a:spLocks noChangeArrowheads="1"/>
          </p:cNvSpPr>
          <p:nvPr/>
        </p:nvSpPr>
        <p:spPr bwMode="auto">
          <a:xfrm>
            <a:off x="8316913" y="6597650"/>
            <a:ext cx="1368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>
                <a:latin typeface="Arial" panose="020B0604020202020204" pitchFamily="34" charset="0"/>
              </a:rPr>
              <a:t>helena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cdn-sphotos-d-a.akamaihd.net/hphotos-ak-ash4/1001434_655890314433041_156936160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404813"/>
            <a:ext cx="774223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7596188" y="6569075"/>
            <a:ext cx="1584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pt-BR" altLang="pt-BR" sz="1000" dirty="0">
                <a:latin typeface="Arial" panose="020B0604020202020204" pitchFamily="34" charset="0"/>
              </a:rPr>
              <a:t>amnesia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315352E4-4C75-1382-4935-334671B43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7385"/>
            <a:ext cx="4652680" cy="3775150"/>
          </a:xfrm>
        </p:spPr>
      </p:pic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291BD90-2F05-112F-CBC3-31D5C2735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2162213"/>
            <a:ext cx="4652680" cy="4328402"/>
          </a:xfrm>
          <a:prstGeom prst="rect">
            <a:avLst/>
          </a:prstGeom>
        </p:spPr>
      </p:pic>
      <p:pic>
        <p:nvPicPr>
          <p:cNvPr id="9" name="Imagem 26">
            <a:extLst>
              <a:ext uri="{FF2B5EF4-FFF2-40B4-BE49-F238E27FC236}">
                <a16:creationId xmlns:a16="http://schemas.microsoft.com/office/drawing/2014/main" id="{168EFFBE-B422-ADAD-1BA9-1DF2C35AF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49" y="5046067"/>
            <a:ext cx="18176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6">
            <a:extLst>
              <a:ext uri="{FF2B5EF4-FFF2-40B4-BE49-F238E27FC236}">
                <a16:creationId xmlns:a16="http://schemas.microsoft.com/office/drawing/2014/main" id="{C193FD6A-BA06-71AC-96C1-8D41658B6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37" y="4869160"/>
            <a:ext cx="18176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67F64DC-AF9F-D13A-806B-E319A30DFDE0}"/>
              </a:ext>
            </a:extLst>
          </p:cNvPr>
          <p:cNvSpPr txBox="1"/>
          <p:nvPr/>
        </p:nvSpPr>
        <p:spPr>
          <a:xfrm>
            <a:off x="8100392" y="659735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tdah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736457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18"/>
          <p:cNvSpPr txBox="1">
            <a:spLocks noChangeArrowheads="1"/>
          </p:cNvSpPr>
          <p:nvPr/>
        </p:nvSpPr>
        <p:spPr bwMode="auto">
          <a:xfrm>
            <a:off x="5364163" y="6524625"/>
            <a:ext cx="33845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100" dirty="0" err="1">
                <a:latin typeface="Arial" panose="020B0604020202020204" pitchFamily="34" charset="0"/>
              </a:rPr>
              <a:t>Saude</a:t>
            </a:r>
            <a:r>
              <a:rPr lang="pt-BR" altLang="pt-BR" sz="1100" dirty="0">
                <a:latin typeface="Arial" panose="020B0604020202020204" pitchFamily="34" charset="0"/>
              </a:rPr>
              <a:t> mental</a:t>
            </a:r>
          </a:p>
        </p:txBody>
      </p:sp>
      <p:pic>
        <p:nvPicPr>
          <p:cNvPr id="3891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6400"/>
            <a:ext cx="712787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28838"/>
            <a:ext cx="71278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2F79AC-EFEE-46EB-9147-0CB6E82E7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34" y="5301208"/>
            <a:ext cx="8014869" cy="1224136"/>
          </a:xfrm>
          <a:prstGeom prst="rect">
            <a:avLst/>
          </a:prstGeom>
          <a:effectLst>
            <a:glow rad="127000">
              <a:srgbClr val="FF0000"/>
            </a:glow>
            <a:softEdge rad="63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DB6ED410-28DB-4994-9395-C64787D42C65}"/>
                  </a:ext>
                </a:extLst>
              </p14:cNvPr>
              <p14:cNvContentPartPr/>
              <p14:nvPr/>
            </p14:nvContentPartPr>
            <p14:xfrm>
              <a:off x="1094095" y="6090175"/>
              <a:ext cx="74880" cy="3348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DB6ED410-28DB-4994-9395-C64787D42C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9764" y="6075775"/>
                <a:ext cx="103542" cy="62280"/>
              </a:xfrm>
              <a:prstGeom prst="rect">
                <a:avLst/>
              </a:prstGeom>
            </p:spPr>
          </p:pic>
        </mc:Fallback>
      </mc:AlternateContent>
      <p:pic>
        <p:nvPicPr>
          <p:cNvPr id="38919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969000"/>
            <a:ext cx="32416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agem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308725"/>
            <a:ext cx="32432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Imagem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2708275"/>
            <a:ext cx="18176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>
                <a:solidFill>
                  <a:srgbClr val="FFC000"/>
                </a:solidFill>
              </a:rPr>
              <a:t>Cidades Conectadas</a:t>
            </a:r>
          </a:p>
        </p:txBody>
      </p:sp>
      <p:pic>
        <p:nvPicPr>
          <p:cNvPr id="2867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488" y="3287713"/>
            <a:ext cx="9467851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ixaDeTexto 4"/>
          <p:cNvSpPr txBox="1">
            <a:spLocks noChangeArrowheads="1"/>
          </p:cNvSpPr>
          <p:nvPr/>
        </p:nvSpPr>
        <p:spPr bwMode="auto">
          <a:xfrm>
            <a:off x="7597775" y="6767513"/>
            <a:ext cx="17986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100" dirty="0">
                <a:latin typeface="Arial" panose="020B0604020202020204" pitchFamily="34" charset="0"/>
              </a:rPr>
              <a:t>pop mundial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BD62DAC-04AF-4B15-999A-96D3A2D8D588}"/>
              </a:ext>
            </a:extLst>
          </p:cNvPr>
          <p:cNvSpPr/>
          <p:nvPr/>
        </p:nvSpPr>
        <p:spPr>
          <a:xfrm>
            <a:off x="1212850" y="1617663"/>
            <a:ext cx="3225800" cy="322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8FBE62-158D-4542-B709-352EC4E8A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463" y="2109788"/>
            <a:ext cx="1552575" cy="4540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2017:</a:t>
            </a:r>
          </a:p>
        </p:txBody>
      </p:sp>
      <p:sp>
        <p:nvSpPr>
          <p:cNvPr id="28679" name="Espaço Reservado para Conteúdo 2"/>
          <p:cNvSpPr txBox="1">
            <a:spLocks/>
          </p:cNvSpPr>
          <p:nvPr/>
        </p:nvSpPr>
        <p:spPr bwMode="auto">
          <a:xfrm>
            <a:off x="1900238" y="2563813"/>
            <a:ext cx="18510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t-BR" altLang="pt-BR" sz="5400"/>
              <a:t>54%</a:t>
            </a:r>
          </a:p>
        </p:txBody>
      </p:sp>
      <p:sp>
        <p:nvSpPr>
          <p:cNvPr id="28680" name="Retângulo 2"/>
          <p:cNvSpPr>
            <a:spLocks noChangeArrowheads="1"/>
          </p:cNvSpPr>
          <p:nvPr/>
        </p:nvSpPr>
        <p:spPr bwMode="auto">
          <a:xfrm>
            <a:off x="1674813" y="3392488"/>
            <a:ext cx="23018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da população vive em cidades (2% da área do planeta).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7A8B3AC-F5D4-46C4-8E95-D52412B9DC09}"/>
              </a:ext>
            </a:extLst>
          </p:cNvPr>
          <p:cNvSpPr/>
          <p:nvPr/>
        </p:nvSpPr>
        <p:spPr>
          <a:xfrm>
            <a:off x="4716463" y="1644650"/>
            <a:ext cx="3225800" cy="3225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A7EE67DC-2089-4782-93D9-F353335BECAE}"/>
              </a:ext>
            </a:extLst>
          </p:cNvPr>
          <p:cNvSpPr txBox="1">
            <a:spLocks/>
          </p:cNvSpPr>
          <p:nvPr/>
        </p:nvSpPr>
        <p:spPr bwMode="auto">
          <a:xfrm>
            <a:off x="5553075" y="2136775"/>
            <a:ext cx="15525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2055:</a:t>
            </a:r>
          </a:p>
        </p:txBody>
      </p:sp>
      <p:sp>
        <p:nvSpPr>
          <p:cNvPr id="28683" name="Espaço Reservado para Conteúdo 2"/>
          <p:cNvSpPr txBox="1">
            <a:spLocks/>
          </p:cNvSpPr>
          <p:nvPr/>
        </p:nvSpPr>
        <p:spPr bwMode="auto">
          <a:xfrm>
            <a:off x="5403850" y="2589213"/>
            <a:ext cx="18510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t-BR" altLang="pt-BR" sz="5400"/>
              <a:t>75%</a:t>
            </a:r>
          </a:p>
        </p:txBody>
      </p:sp>
      <p:sp>
        <p:nvSpPr>
          <p:cNvPr id="28684" name="Retângulo 11"/>
          <p:cNvSpPr>
            <a:spLocks noChangeArrowheads="1"/>
          </p:cNvSpPr>
          <p:nvPr/>
        </p:nvSpPr>
        <p:spPr bwMode="auto">
          <a:xfrm>
            <a:off x="5178425" y="3419475"/>
            <a:ext cx="2300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estarão vivendo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em cidades.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Resultado de imagem para m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81075"/>
            <a:ext cx="92329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4A75B749-1C81-43AB-A4C3-8A1F03429559}"/>
              </a:ext>
            </a:extLst>
          </p:cNvPr>
          <p:cNvSpPr/>
          <p:nvPr/>
        </p:nvSpPr>
        <p:spPr>
          <a:xfrm>
            <a:off x="5483225" y="1903413"/>
            <a:ext cx="3024188" cy="30241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9940" name="Retângulo 4">
            <a:extLst>
              <a:ext uri="{FF2B5EF4-FFF2-40B4-BE49-F238E27FC236}">
                <a16:creationId xmlns:a16="http://schemas.microsoft.com/office/drawing/2014/main" id="{DEF1328A-2E1F-463C-A295-3C62BF15F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025" y="3092450"/>
            <a:ext cx="267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3600" dirty="0">
                <a:latin typeface="+mn-lt"/>
              </a:rPr>
              <a:t>Saúde mental</a:t>
            </a:r>
          </a:p>
        </p:txBody>
      </p:sp>
      <p:sp>
        <p:nvSpPr>
          <p:cNvPr id="39941" name="CaixaDeTexto 1"/>
          <p:cNvSpPr txBox="1">
            <a:spLocks noChangeArrowheads="1"/>
          </p:cNvSpPr>
          <p:nvPr/>
        </p:nvSpPr>
        <p:spPr bwMode="auto">
          <a:xfrm>
            <a:off x="8101013" y="6597650"/>
            <a:ext cx="1008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000">
                <a:latin typeface="Arial" panose="020B0604020202020204" pitchFamily="34" charset="0"/>
              </a:rPr>
              <a:t>midia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663"/>
            <a:ext cx="5532437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950913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235200"/>
            <a:ext cx="30257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CaixaDeTexto 10"/>
          <p:cNvSpPr txBox="1">
            <a:spLocks noChangeArrowheads="1"/>
          </p:cNvSpPr>
          <p:nvPr/>
        </p:nvSpPr>
        <p:spPr bwMode="auto">
          <a:xfrm>
            <a:off x="7524750" y="6567488"/>
            <a:ext cx="1871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 dirty="0">
                <a:latin typeface="Arial" panose="020B0604020202020204" pitchFamily="34" charset="0"/>
              </a:rPr>
              <a:t>Neutra?</a:t>
            </a:r>
          </a:p>
        </p:txBody>
      </p:sp>
      <p:pic>
        <p:nvPicPr>
          <p:cNvPr id="40966" name="Picture 9" descr="Resultado de imagem para mobile phone addiction magaz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911475"/>
            <a:ext cx="273208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Resultado de imagem para news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49800"/>
            <a:ext cx="28082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4749800"/>
            <a:ext cx="29051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762500"/>
            <a:ext cx="27368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5DBA5DA0-CB14-4ECB-B914-E136DD2C088C}"/>
              </a:ext>
            </a:extLst>
          </p:cNvPr>
          <p:cNvSpPr/>
          <p:nvPr/>
        </p:nvSpPr>
        <p:spPr>
          <a:xfrm>
            <a:off x="5940425" y="1844675"/>
            <a:ext cx="2663825" cy="1800225"/>
          </a:xfrm>
          <a:prstGeom prst="wedgeEllipseCallout">
            <a:avLst>
              <a:gd name="adj1" fmla="val -77202"/>
              <a:gd name="adj2" fmla="val 34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pt-BR" sz="24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43014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274478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462E6F1D-0FC0-4A61-9BD6-3094804B71AB}"/>
              </a:ext>
            </a:extLst>
          </p:cNvPr>
          <p:cNvSpPr/>
          <p:nvPr/>
        </p:nvSpPr>
        <p:spPr>
          <a:xfrm>
            <a:off x="250825" y="476250"/>
            <a:ext cx="3313113" cy="2520950"/>
          </a:xfrm>
          <a:prstGeom prst="wedgeEllipseCallout">
            <a:avLst>
              <a:gd name="adj1" fmla="val 49884"/>
              <a:gd name="adj2" fmla="val 45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3016" name="CaixaDeTexto 8"/>
          <p:cNvSpPr txBox="1">
            <a:spLocks noChangeArrowheads="1"/>
          </p:cNvSpPr>
          <p:nvPr/>
        </p:nvSpPr>
        <p:spPr bwMode="auto">
          <a:xfrm>
            <a:off x="827088" y="765175"/>
            <a:ext cx="20891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FFC000"/>
                </a:solidFill>
              </a:rPr>
              <a:t>Tecnologia é “neutra”, depende apenas do uso que fazemos...</a:t>
            </a:r>
            <a:endParaRPr lang="pt-BR" altLang="pt-BR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3017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2816225"/>
            <a:ext cx="23844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F7A7B6-7EFF-4727-87D1-3B0FC9CAECE9}"/>
              </a:ext>
            </a:extLst>
          </p:cNvPr>
          <p:cNvSpPr txBox="1"/>
          <p:nvPr/>
        </p:nvSpPr>
        <p:spPr>
          <a:xfrm>
            <a:off x="6227763" y="2133600"/>
            <a:ext cx="20955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FFC000"/>
                </a:solidFill>
                <a:latin typeface="+mn-lt"/>
              </a:rPr>
              <a:t>Tudo é uma questão de autocontrole!</a:t>
            </a:r>
          </a:p>
        </p:txBody>
      </p:sp>
      <p:sp>
        <p:nvSpPr>
          <p:cNvPr id="43019" name="CaixaDeTexto 2"/>
          <p:cNvSpPr txBox="1">
            <a:spLocks noChangeArrowheads="1"/>
          </p:cNvSpPr>
          <p:nvPr/>
        </p:nvSpPr>
        <p:spPr bwMode="auto">
          <a:xfrm>
            <a:off x="8093075" y="6602413"/>
            <a:ext cx="1087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>
                <a:latin typeface="Arial" panose="020B0604020202020204" pitchFamily="34" charset="0"/>
              </a:rPr>
              <a:t>foto escritorio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sultado de imagem para hundred employees working office">
            <a:extLst>
              <a:ext uri="{FF2B5EF4-FFF2-40B4-BE49-F238E27FC236}">
                <a16:creationId xmlns:a16="http://schemas.microsoft.com/office/drawing/2014/main" id="{4DEFDC1B-3A3A-4AE7-95D5-E82F90EA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846138"/>
            <a:ext cx="84899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89E24BB-21F7-D646-870F-92CF62CAF0D8}"/>
              </a:ext>
            </a:extLst>
          </p:cNvPr>
          <p:cNvSpPr txBox="1"/>
          <p:nvPr/>
        </p:nvSpPr>
        <p:spPr>
          <a:xfrm>
            <a:off x="8172474" y="6495147"/>
            <a:ext cx="936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uoll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54927351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Espaço Reservado para Conteúdo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3238" y="0"/>
            <a:ext cx="10374313" cy="6858000"/>
          </a:xfrm>
        </p:spPr>
      </p:pic>
      <p:sp>
        <p:nvSpPr>
          <p:cNvPr id="45059" name="CaixaDeTexto 4"/>
          <p:cNvSpPr txBox="1">
            <a:spLocks noChangeArrowheads="1"/>
          </p:cNvSpPr>
          <p:nvPr/>
        </p:nvSpPr>
        <p:spPr bwMode="auto">
          <a:xfrm>
            <a:off x="6659563" y="6524625"/>
            <a:ext cx="17383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 dirty="0" err="1">
                <a:latin typeface="Arial" panose="020B0604020202020204" pitchFamily="34" charset="0"/>
              </a:rPr>
              <a:t>scientis</a:t>
            </a:r>
            <a:endParaRPr lang="pt-BR" altLang="pt-BR" sz="1100" dirty="0">
              <a:latin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FF5304B-8DEB-4A8D-86E1-27F64D7314B6}"/>
              </a:ext>
            </a:extLst>
          </p:cNvPr>
          <p:cNvSpPr/>
          <p:nvPr/>
        </p:nvSpPr>
        <p:spPr>
          <a:xfrm>
            <a:off x="5873750" y="1852613"/>
            <a:ext cx="2370138" cy="46275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8131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0"/>
            <a:ext cx="9499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CaixaDeTexto 1"/>
          <p:cNvSpPr txBox="1">
            <a:spLocks noChangeArrowheads="1"/>
          </p:cNvSpPr>
          <p:nvPr/>
        </p:nvSpPr>
        <p:spPr bwMode="auto">
          <a:xfrm>
            <a:off x="7885113" y="6567488"/>
            <a:ext cx="1727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 dirty="0">
                <a:latin typeface="Arial" panose="020B0604020202020204" pitchFamily="34" charset="0"/>
              </a:rPr>
              <a:t>+ tec + </a:t>
            </a:r>
            <a:r>
              <a:rPr lang="pt-BR" altLang="pt-BR" sz="1000" dirty="0" err="1">
                <a:latin typeface="Arial" panose="020B0604020202020204" pitchFamily="34" charset="0"/>
              </a:rPr>
              <a:t>depend</a:t>
            </a:r>
            <a:endParaRPr lang="pt-BR" altLang="pt-BR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dirty="0">
                <a:solidFill>
                  <a:srgbClr val="FFC000"/>
                </a:solidFill>
              </a:rPr>
              <a:t>Mais tecnologia </a:t>
            </a:r>
            <a:r>
              <a:rPr lang="pt-BR" altLang="pt-BR" dirty="0"/>
              <a:t>não está, </a:t>
            </a:r>
            <a:r>
              <a:rPr lang="pt-BR" altLang="pt-BR" dirty="0">
                <a:solidFill>
                  <a:srgbClr val="FFC000"/>
                </a:solidFill>
              </a:rPr>
              <a:t>necessariamente, </a:t>
            </a:r>
            <a:r>
              <a:rPr lang="pt-BR" altLang="pt-BR" dirty="0"/>
              <a:t>nos</a:t>
            </a:r>
            <a:r>
              <a:rPr lang="pt-BR" altLang="pt-BR" dirty="0">
                <a:solidFill>
                  <a:srgbClr val="FFC000"/>
                </a:solidFill>
              </a:rPr>
              <a:t> auxiliando...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dirty="0"/>
              <a:t>Estamos sendo </a:t>
            </a:r>
            <a:r>
              <a:rPr lang="pt-BR" altLang="pt-BR" dirty="0">
                <a:solidFill>
                  <a:srgbClr val="FFC000"/>
                </a:solidFill>
              </a:rPr>
              <a:t>INDUZIDOS </a:t>
            </a:r>
            <a:r>
              <a:rPr lang="pt-BR" altLang="pt-BR" dirty="0"/>
              <a:t>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dirty="0">
                <a:solidFill>
                  <a:srgbClr val="FFC000"/>
                </a:solidFill>
              </a:rPr>
              <a:t>NAVEGAR CADA VEZ MAIS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dirty="0">
                <a:solidFill>
                  <a:srgbClr val="FFC000"/>
                </a:solidFill>
              </a:rPr>
              <a:t>(não se considera o bem estar dos usuários)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altLang="pt-BR" sz="2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t-BR" altLang="pt-BR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t-BR" altLang="pt-BR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t-BR" altLang="pt-BR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sz="4000" dirty="0"/>
              <a:t>NOS TORNANDO </a:t>
            </a:r>
            <a:r>
              <a:rPr lang="pt-BR" altLang="pt-BR" sz="4000" dirty="0">
                <a:solidFill>
                  <a:srgbClr val="FFC000"/>
                </a:solidFill>
              </a:rPr>
              <a:t>DEPENDENTES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6D5A4A6A-252A-4C0B-8932-F20497D82BA7}"/>
              </a:ext>
            </a:extLst>
          </p:cNvPr>
          <p:cNvSpPr/>
          <p:nvPr/>
        </p:nvSpPr>
        <p:spPr>
          <a:xfrm>
            <a:off x="3779838" y="4004667"/>
            <a:ext cx="1728787" cy="11525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6084" name="CaixaDeTexto 1"/>
          <p:cNvSpPr txBox="1">
            <a:spLocks noChangeArrowheads="1"/>
          </p:cNvSpPr>
          <p:nvPr/>
        </p:nvSpPr>
        <p:spPr bwMode="auto">
          <a:xfrm>
            <a:off x="7669213" y="6597650"/>
            <a:ext cx="12954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900" dirty="0">
                <a:solidFill>
                  <a:srgbClr val="FFFFFF"/>
                </a:solidFill>
                <a:latin typeface="Arial" panose="020B0604020202020204" pitchFamily="34" charset="0"/>
              </a:rPr>
              <a:t>Muito sério </a:t>
            </a:r>
            <a:r>
              <a:rPr lang="pt-BR" altLang="pt-BR" sz="900" dirty="0" err="1">
                <a:solidFill>
                  <a:srgbClr val="FFFFFF"/>
                </a:solidFill>
                <a:latin typeface="Arial" panose="020B0604020202020204" pitchFamily="34" charset="0"/>
              </a:rPr>
              <a:t>Kd</a:t>
            </a:r>
            <a:r>
              <a:rPr lang="pt-BR" altLang="pt-BR" sz="9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pt-BR" altLang="pt-BR" sz="900" dirty="0" err="1">
                <a:solidFill>
                  <a:srgbClr val="FFFFFF"/>
                </a:solidFill>
                <a:latin typeface="Arial" panose="020B0604020202020204" pitchFamily="34" charset="0"/>
              </a:rPr>
              <a:t>cel</a:t>
            </a:r>
            <a:r>
              <a:rPr lang="pt-BR" altLang="pt-BR" sz="900" dirty="0">
                <a:solidFill>
                  <a:srgbClr val="FFFFFF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CB91EEE6-968E-A2DE-7C99-DA2B638D4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17" y="203286"/>
            <a:ext cx="4005999" cy="5890010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A188B2F-1135-8ACD-3DFC-3079D921711F}"/>
              </a:ext>
            </a:extLst>
          </p:cNvPr>
          <p:cNvSpPr txBox="1"/>
          <p:nvPr/>
        </p:nvSpPr>
        <p:spPr>
          <a:xfrm>
            <a:off x="539552" y="6207695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https://</a:t>
            </a:r>
            <a:r>
              <a:rPr lang="pt-BR" sz="1200" dirty="0" err="1"/>
              <a:t>www.msn.com</a:t>
            </a:r>
            <a:r>
              <a:rPr lang="pt-BR" sz="1200" dirty="0"/>
              <a:t>/</a:t>
            </a:r>
            <a:r>
              <a:rPr lang="pt-BR" sz="1200" dirty="0" err="1"/>
              <a:t>pt-br</a:t>
            </a:r>
            <a:r>
              <a:rPr lang="pt-BR" sz="1200" dirty="0"/>
              <a:t>/noticias/brasil/menino-que-acordou-do-coma-ap%C3%B3s-16-dias-revela-pergunta-ao-despertar/ar-AA1d2o8A?ocid=</a:t>
            </a:r>
            <a:r>
              <a:rPr lang="pt-BR" sz="1200" dirty="0" err="1"/>
              <a:t>msedgdhp&amp;pc</a:t>
            </a:r>
            <a:r>
              <a:rPr lang="pt-BR" sz="1200" dirty="0"/>
              <a:t>=U531&amp;cvid=5c4ff9dc9bc740519c66f3de5d7e46c3&amp;ei=54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382B36-508A-D4DA-ABDB-B14BC7F63C1F}"/>
              </a:ext>
            </a:extLst>
          </p:cNvPr>
          <p:cNvSpPr txBox="1"/>
          <p:nvPr/>
        </p:nvSpPr>
        <p:spPr>
          <a:xfrm>
            <a:off x="8028384" y="6567155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Audio</a:t>
            </a:r>
            <a:r>
              <a:rPr lang="pt-BR" sz="1000" dirty="0"/>
              <a:t> </a:t>
            </a:r>
            <a:r>
              <a:rPr lang="pt-BR" sz="1000" dirty="0" err="1"/>
              <a:t>familia</a:t>
            </a:r>
            <a:endParaRPr lang="pt-BR" sz="1000" dirty="0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4050D338-25C6-20CD-E196-5EAF763FC7C0}"/>
              </a:ext>
            </a:extLst>
          </p:cNvPr>
          <p:cNvCxnSpPr>
            <a:cxnSpLocks/>
          </p:cNvCxnSpPr>
          <p:nvPr/>
        </p:nvCxnSpPr>
        <p:spPr>
          <a:xfrm>
            <a:off x="3779912" y="2204864"/>
            <a:ext cx="187220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40589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Recording 27 de jun. de 2023 09:04:36">
            <a:hlinkClick r:id="" action="ppaction://media"/>
            <a:extLst>
              <a:ext uri="{FF2B5EF4-FFF2-40B4-BE49-F238E27FC236}">
                <a16:creationId xmlns:a16="http://schemas.microsoft.com/office/drawing/2014/main" id="{705C0153-5CCA-9C69-6D56-2388E29E3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4462" y="620688"/>
            <a:ext cx="1211594" cy="12115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A719AB-DF8C-0FA2-9397-306536BE9518}"/>
              </a:ext>
            </a:extLst>
          </p:cNvPr>
          <p:cNvSpPr txBox="1"/>
          <p:nvPr/>
        </p:nvSpPr>
        <p:spPr>
          <a:xfrm>
            <a:off x="7668344" y="6495147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Avos pulam prédio</a:t>
            </a:r>
          </a:p>
        </p:txBody>
      </p:sp>
      <p:pic>
        <p:nvPicPr>
          <p:cNvPr id="6" name="Imagem 5" descr="Uma imagem contendo pessoa, edifício, homem, foto&#10;&#10;Descrição gerada automaticamente">
            <a:extLst>
              <a:ext uri="{FF2B5EF4-FFF2-40B4-BE49-F238E27FC236}">
                <a16:creationId xmlns:a16="http://schemas.microsoft.com/office/drawing/2014/main" id="{359610D1-F56C-4177-132E-4A68DAD92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6" y="2132856"/>
            <a:ext cx="8690868" cy="39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03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45E3668-48C9-BB0B-2C9D-03056AB48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393073" cy="576858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199F899-331B-8C5E-6841-6FF5744BFCBB}"/>
              </a:ext>
            </a:extLst>
          </p:cNvPr>
          <p:cNvSpPr txBox="1"/>
          <p:nvPr/>
        </p:nvSpPr>
        <p:spPr>
          <a:xfrm>
            <a:off x="2843808" y="6381328"/>
            <a:ext cx="5976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https://g1.globo.com/mg/triangulo-mineiro/noticia/2023/10/16/avos-que-pularam-de-predio-apos-neta-atear-fogo-em-sofa-haviam-proibido-menina-de-usar-celular.ghtml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9D2C6D-8AFB-1D0B-891F-6EF2996BD2D3}"/>
              </a:ext>
            </a:extLst>
          </p:cNvPr>
          <p:cNvSpPr txBox="1"/>
          <p:nvPr/>
        </p:nvSpPr>
        <p:spPr>
          <a:xfrm>
            <a:off x="8028384" y="6669360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E agora?</a:t>
            </a:r>
          </a:p>
        </p:txBody>
      </p:sp>
    </p:spTree>
    <p:extLst>
      <p:ext uri="{BB962C8B-B14F-4D97-AF65-F5344CB8AC3E}">
        <p14:creationId xmlns:p14="http://schemas.microsoft.com/office/powerpoint/2010/main" val="36834939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27584" y="5469208"/>
            <a:ext cx="7402020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 eaLnBrk="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6,7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possuem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celulares</a:t>
            </a:r>
            <a:endParaRPr lang="en-US" sz="2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 algn="ctr" eaLnBrk="1" hangingPunct="1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possuem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saneamento</a:t>
            </a:r>
            <a:r>
              <a:rPr lang="en-US" sz="20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básico</a:t>
            </a:r>
            <a:endParaRPr lang="en-US" sz="2000" dirty="0">
              <a:solidFill>
                <a:srgbClr val="FFC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740352" y="6525344"/>
            <a:ext cx="11521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050" dirty="0"/>
              <a:t>time world/</a:t>
            </a:r>
            <a:r>
              <a:rPr lang="pt-BR" sz="1050" dirty="0" err="1"/>
              <a:t>br</a:t>
            </a:r>
            <a:endParaRPr lang="pt-BR" sz="1050" dirty="0"/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0D9832F-977E-9C29-E505-1D9B9D95A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88"/>
            <a:ext cx="9144000" cy="51486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17EB93-7EA0-7EB5-DAE9-F4EC1E50427D}"/>
              </a:ext>
            </a:extLst>
          </p:cNvPr>
          <p:cNvSpPr txBox="1"/>
          <p:nvPr/>
        </p:nvSpPr>
        <p:spPr>
          <a:xfrm>
            <a:off x="4464496" y="5517232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</p:spTree>
    <p:extLst>
      <p:ext uri="{BB962C8B-B14F-4D97-AF65-F5344CB8AC3E}">
        <p14:creationId xmlns:p14="http://schemas.microsoft.com/office/powerpoint/2010/main" val="366464459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FDE2A4E-5BFD-6D20-D86A-4B5FEAA9D081}"/>
              </a:ext>
            </a:extLst>
          </p:cNvPr>
          <p:cNvSpPr txBox="1"/>
          <p:nvPr/>
        </p:nvSpPr>
        <p:spPr>
          <a:xfrm>
            <a:off x="1835696" y="1628800"/>
            <a:ext cx="56886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agora?</a:t>
            </a:r>
          </a:p>
          <a:p>
            <a:pPr algn="ctr"/>
            <a:r>
              <a:rPr lang="pt-BR" sz="8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Algumas ações</a:t>
            </a:r>
            <a:endParaRPr lang="pt-BR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B55697D-B608-3803-B1ED-4FFB8694AA06}"/>
              </a:ext>
            </a:extLst>
          </p:cNvPr>
          <p:cNvSpPr txBox="1"/>
          <p:nvPr/>
        </p:nvSpPr>
        <p:spPr>
          <a:xfrm>
            <a:off x="6876256" y="6453336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err="1"/>
              <a:t>Surgeon</a:t>
            </a:r>
            <a:r>
              <a:rPr lang="pt-BR" sz="1050" dirty="0"/>
              <a:t> general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119143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745F05E-3107-4E66-4155-FBC3E19FFEF5}"/>
              </a:ext>
            </a:extLst>
          </p:cNvPr>
          <p:cNvSpPr txBox="1"/>
          <p:nvPr/>
        </p:nvSpPr>
        <p:spPr>
          <a:xfrm>
            <a:off x="4139952" y="6253862"/>
            <a:ext cx="46085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https://</a:t>
            </a:r>
            <a:r>
              <a:rPr lang="pt-BR" sz="1000" dirty="0" err="1"/>
              <a:t>www.hhs.gov</a:t>
            </a:r>
            <a:r>
              <a:rPr lang="pt-BR" sz="1000" dirty="0"/>
              <a:t>/</a:t>
            </a:r>
            <a:r>
              <a:rPr lang="pt-BR" sz="1000" dirty="0" err="1"/>
              <a:t>about</a:t>
            </a:r>
            <a:r>
              <a:rPr lang="pt-BR" sz="1000" dirty="0"/>
              <a:t>/</a:t>
            </a:r>
            <a:r>
              <a:rPr lang="pt-BR" sz="1000" dirty="0" err="1"/>
              <a:t>news</a:t>
            </a:r>
            <a:r>
              <a:rPr lang="pt-BR" sz="1000" dirty="0"/>
              <a:t>/2023/05/23/surgeon-general-issues-new-advisory-about-effects-social-media-use-has-youth-mental-health.html</a:t>
            </a: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C166A02-90BB-1880-87D8-3B69F6222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8" y="260648"/>
            <a:ext cx="4290410" cy="5661248"/>
          </a:xfrm>
          <a:prstGeom prst="rect">
            <a:avLst/>
          </a:prstGeom>
        </p:spPr>
      </p:pic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B328D8D1-BD09-353B-2109-F569D3524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71542"/>
            <a:ext cx="5040560" cy="399376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9C65C5C-4489-C60F-10ED-E22ADF2B9EFE}"/>
              </a:ext>
            </a:extLst>
          </p:cNvPr>
          <p:cNvSpPr txBox="1"/>
          <p:nvPr/>
        </p:nvSpPr>
        <p:spPr>
          <a:xfrm>
            <a:off x="8558070" y="6551766"/>
            <a:ext cx="838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err="1"/>
              <a:t>unesco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86647559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2BE35819-1A60-1E27-AA3D-19973FD60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26" y="404664"/>
            <a:ext cx="4584030" cy="59945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CF7FB11-14DE-0504-FEB0-DC2F0F50CA6B}"/>
              </a:ext>
            </a:extLst>
          </p:cNvPr>
          <p:cNvSpPr txBox="1"/>
          <p:nvPr/>
        </p:nvSpPr>
        <p:spPr>
          <a:xfrm>
            <a:off x="4308450" y="6487452"/>
            <a:ext cx="4584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</a:t>
            </a:r>
            <a:r>
              <a:rPr lang="pt-BR" sz="1100" dirty="0" err="1"/>
              <a:t>unesdoc.unesco.org</a:t>
            </a:r>
            <a:r>
              <a:rPr lang="pt-BR" sz="1100" dirty="0"/>
              <a:t>/</a:t>
            </a:r>
            <a:r>
              <a:rPr lang="pt-BR" sz="1100" dirty="0" err="1"/>
              <a:t>ark</a:t>
            </a:r>
            <a:r>
              <a:rPr lang="pt-BR" sz="1100" dirty="0"/>
              <a:t>:/48223/pf0000386147_por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F85088-8558-E0C2-7D38-97D24DFAF6EF}"/>
              </a:ext>
            </a:extLst>
          </p:cNvPr>
          <p:cNvSpPr txBox="1"/>
          <p:nvPr/>
        </p:nvSpPr>
        <p:spPr>
          <a:xfrm>
            <a:off x="8604448" y="6582544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err="1"/>
              <a:t>Tik</a:t>
            </a:r>
            <a:r>
              <a:rPr lang="pt-BR" sz="900" dirty="0"/>
              <a:t> kids</a:t>
            </a:r>
          </a:p>
        </p:txBody>
      </p:sp>
    </p:spTree>
    <p:extLst>
      <p:ext uri="{BB962C8B-B14F-4D97-AF65-F5344CB8AC3E}">
        <p14:creationId xmlns:p14="http://schemas.microsoft.com/office/powerpoint/2010/main" val="374234101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4204138C-25AE-B377-BA0A-DDE0F69B4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46" y="605656"/>
            <a:ext cx="4477426" cy="55596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5DA6AF1-234A-8532-A3FC-ADF64645845E}"/>
              </a:ext>
            </a:extLst>
          </p:cNvPr>
          <p:cNvSpPr txBox="1"/>
          <p:nvPr/>
        </p:nvSpPr>
        <p:spPr>
          <a:xfrm>
            <a:off x="5868144" y="764704"/>
            <a:ext cx="2592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/>
              <a:t>“Cerca de </a:t>
            </a:r>
            <a:r>
              <a:rPr lang="pt-BR" sz="2800" i="1" u="sng" dirty="0"/>
              <a:t>95% das crianças e adolescentes</a:t>
            </a:r>
            <a:r>
              <a:rPr lang="pt-BR" sz="2800" i="1" dirty="0"/>
              <a:t> entre 9 e 17 anos, acessam a internet </a:t>
            </a:r>
            <a:r>
              <a:rPr lang="pt-BR" sz="2800" i="1" u="sng" dirty="0"/>
              <a:t>todos os dias</a:t>
            </a:r>
            <a:r>
              <a:rPr lang="pt-BR" sz="2800" i="1" dirty="0"/>
              <a:t>, o que nos traz uma estimativa aproximada de </a:t>
            </a:r>
            <a:r>
              <a:rPr lang="pt-BR" sz="2800" i="1" u="sng" dirty="0"/>
              <a:t>26 milhões de usuários</a:t>
            </a:r>
            <a:r>
              <a:rPr lang="pt-BR" sz="2800" i="1" dirty="0"/>
              <a:t>.</a:t>
            </a:r>
            <a:r>
              <a:rPr lang="pt-BR" i="1" dirty="0"/>
              <a:t>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FC1D87-4E83-8A9A-3897-F7871AB12660}"/>
              </a:ext>
            </a:extLst>
          </p:cNvPr>
          <p:cNvSpPr txBox="1"/>
          <p:nvPr/>
        </p:nvSpPr>
        <p:spPr>
          <a:xfrm>
            <a:off x="7236296" y="6525344"/>
            <a:ext cx="18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err="1"/>
              <a:t>Sugestoes</a:t>
            </a:r>
            <a:r>
              <a:rPr lang="pt-BR" sz="1100" dirty="0"/>
              <a:t> caminhos</a:t>
            </a:r>
          </a:p>
        </p:txBody>
      </p:sp>
    </p:spTree>
    <p:extLst>
      <p:ext uri="{BB962C8B-B14F-4D97-AF65-F5344CB8AC3E}">
        <p14:creationId xmlns:p14="http://schemas.microsoft.com/office/powerpoint/2010/main" val="109580865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718C938-D068-59BC-9D99-9BE559E6C9D0}"/>
              </a:ext>
            </a:extLst>
          </p:cNvPr>
          <p:cNvSpPr txBox="1"/>
          <p:nvPr/>
        </p:nvSpPr>
        <p:spPr>
          <a:xfrm>
            <a:off x="1187624" y="2210088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</a:rPr>
              <a:t>Sugestões de Caminhos Futuros</a:t>
            </a:r>
          </a:p>
        </p:txBody>
      </p:sp>
    </p:spTree>
    <p:extLst>
      <p:ext uri="{BB962C8B-B14F-4D97-AF65-F5344CB8AC3E}">
        <p14:creationId xmlns:p14="http://schemas.microsoft.com/office/powerpoint/2010/main" val="397030115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814946F-4F09-EF00-967F-1B0BB2E839AC}"/>
              </a:ext>
            </a:extLst>
          </p:cNvPr>
          <p:cNvSpPr txBox="1"/>
          <p:nvPr/>
        </p:nvSpPr>
        <p:spPr>
          <a:xfrm>
            <a:off x="827584" y="396041"/>
            <a:ext cx="7704856" cy="6345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8265" lvl="0">
              <a:spcBef>
                <a:spcPts val="390"/>
              </a:spcBef>
              <a:spcAft>
                <a:spcPts val="0"/>
              </a:spcAft>
              <a:buSzPts val="1400"/>
              <a:tabLst>
                <a:tab pos="180340" algn="l"/>
              </a:tabLst>
            </a:pPr>
            <a:r>
              <a:rPr lang="pt-BR" sz="2500" dirty="0"/>
              <a:t>1) </a:t>
            </a:r>
            <a:r>
              <a:rPr lang="pt-BR" sz="2500" dirty="0">
                <a:solidFill>
                  <a:srgbClr val="FFC000"/>
                </a:solidFill>
              </a:rPr>
              <a:t>Fortalecer</a:t>
            </a:r>
            <a:r>
              <a:rPr lang="pt-BR" sz="2500" dirty="0"/>
              <a:t> as </a:t>
            </a:r>
            <a:r>
              <a:rPr lang="pt-BR" sz="2500" dirty="0">
                <a:solidFill>
                  <a:srgbClr val="FFC000"/>
                </a:solidFill>
              </a:rPr>
              <a:t>proteções</a:t>
            </a:r>
            <a:r>
              <a:rPr lang="pt-BR" sz="2500" dirty="0"/>
              <a:t> para garantir </a:t>
            </a:r>
            <a:r>
              <a:rPr lang="pt-BR" sz="2500" u="sng" dirty="0"/>
              <a:t>maior saúde </a:t>
            </a:r>
            <a:r>
              <a:rPr lang="pt-BR" sz="2500" dirty="0"/>
              <a:t>e </a:t>
            </a:r>
            <a:r>
              <a:rPr lang="pt-BR" sz="2500" u="sng" dirty="0"/>
              <a:t>segurança</a:t>
            </a:r>
            <a:r>
              <a:rPr lang="pt-BR" sz="2500" dirty="0"/>
              <a:t> para as </a:t>
            </a:r>
            <a:r>
              <a:rPr lang="pt-BR" sz="2500" dirty="0">
                <a:solidFill>
                  <a:srgbClr val="FFC000"/>
                </a:solidFill>
              </a:rPr>
              <a:t>crianças</a:t>
            </a:r>
            <a:r>
              <a:rPr lang="pt-BR" sz="2500" dirty="0"/>
              <a:t> que interagem com todas as </a:t>
            </a:r>
            <a:r>
              <a:rPr lang="pt-BR" sz="2500" dirty="0">
                <a:solidFill>
                  <a:srgbClr val="FFC000"/>
                </a:solidFill>
              </a:rPr>
              <a:t>plataformas de mídia social</a:t>
            </a:r>
            <a:r>
              <a:rPr lang="pt-BR" sz="2500" u="sng" dirty="0"/>
              <a:t>,</a:t>
            </a:r>
            <a:r>
              <a:rPr lang="pt-BR" sz="2500" dirty="0"/>
              <a:t> em </a:t>
            </a:r>
            <a:r>
              <a:rPr lang="pt-BR" sz="2500" dirty="0">
                <a:solidFill>
                  <a:srgbClr val="FFC000"/>
                </a:solidFill>
              </a:rPr>
              <a:t>colaboração</a:t>
            </a:r>
            <a:r>
              <a:rPr lang="pt-BR" sz="2500" dirty="0"/>
              <a:t> com </a:t>
            </a:r>
            <a:r>
              <a:rPr lang="pt-BR" sz="2500" dirty="0">
                <a:solidFill>
                  <a:srgbClr val="FFC000"/>
                </a:solidFill>
              </a:rPr>
              <a:t>governos</a:t>
            </a:r>
            <a:r>
              <a:rPr lang="pt-BR" sz="2500" dirty="0"/>
              <a:t>, organizações </a:t>
            </a:r>
            <a:r>
              <a:rPr lang="pt-BR" sz="2500" dirty="0">
                <a:solidFill>
                  <a:srgbClr val="FFC000"/>
                </a:solidFill>
              </a:rPr>
              <a:t>acadêmicas</a:t>
            </a:r>
            <a:r>
              <a:rPr lang="pt-BR" sz="2500" dirty="0"/>
              <a:t>, </a:t>
            </a:r>
            <a:r>
              <a:rPr lang="pt-BR" sz="2500" dirty="0">
                <a:solidFill>
                  <a:srgbClr val="FFC000"/>
                </a:solidFill>
              </a:rPr>
              <a:t>especialistas</a:t>
            </a:r>
            <a:r>
              <a:rPr lang="pt-BR" sz="2500" dirty="0"/>
              <a:t> em </a:t>
            </a:r>
            <a:r>
              <a:rPr lang="pt-BR" sz="2500" dirty="0">
                <a:solidFill>
                  <a:srgbClr val="FFC000"/>
                </a:solidFill>
              </a:rPr>
              <a:t>saúde pública</a:t>
            </a:r>
            <a:r>
              <a:rPr lang="pt-BR" sz="2500" dirty="0"/>
              <a:t> e </a:t>
            </a:r>
            <a:r>
              <a:rPr lang="pt-BR" sz="2500" dirty="0">
                <a:solidFill>
                  <a:srgbClr val="FFC000"/>
                </a:solidFill>
              </a:rPr>
              <a:t>empresas de tecnologia</a:t>
            </a:r>
            <a:r>
              <a:rPr lang="pt-BR" sz="2500" dirty="0"/>
              <a:t>.</a:t>
            </a:r>
          </a:p>
          <a:p>
            <a:pPr marR="88265" lvl="0">
              <a:spcBef>
                <a:spcPts val="390"/>
              </a:spcBef>
              <a:spcAft>
                <a:spcPts val="0"/>
              </a:spcAft>
              <a:buSzPts val="1400"/>
              <a:tabLst>
                <a:tab pos="180340" algn="l"/>
              </a:tabLst>
            </a:pPr>
            <a:endParaRPr lang="pt-BR" sz="2500" dirty="0">
              <a:solidFill>
                <a:srgbClr val="FFC000"/>
              </a:solidFill>
            </a:endParaRPr>
          </a:p>
          <a:p>
            <a:pPr marR="88265" lvl="0">
              <a:spcBef>
                <a:spcPts val="390"/>
              </a:spcBef>
              <a:spcAft>
                <a:spcPts val="0"/>
              </a:spcAft>
              <a:buSzPts val="1400"/>
              <a:tabLst>
                <a:tab pos="180340" algn="l"/>
              </a:tabLst>
            </a:pPr>
            <a:r>
              <a:rPr lang="pt-BR" sz="2500" dirty="0"/>
              <a:t>2) Desenvolver</a:t>
            </a:r>
            <a:r>
              <a:rPr lang="pt-BR" sz="2500" dirty="0">
                <a:solidFill>
                  <a:srgbClr val="FFC000"/>
                </a:solidFill>
              </a:rPr>
              <a:t> padrões </a:t>
            </a:r>
            <a:r>
              <a:rPr lang="pt-BR" sz="2500" dirty="0"/>
              <a:t>de </a:t>
            </a:r>
            <a:r>
              <a:rPr lang="pt-BR" sz="2500" dirty="0">
                <a:solidFill>
                  <a:srgbClr val="FFC000"/>
                </a:solidFill>
              </a:rPr>
              <a:t>uso </a:t>
            </a:r>
            <a:r>
              <a:rPr lang="pt-BR" sz="2500" u="sng" dirty="0"/>
              <a:t>saudável</a:t>
            </a:r>
            <a:r>
              <a:rPr lang="pt-BR" sz="2500" dirty="0"/>
              <a:t> e seguro, </a:t>
            </a:r>
            <a:r>
              <a:rPr lang="pt-BR" sz="2500" dirty="0">
                <a:solidFill>
                  <a:srgbClr val="FFC000"/>
                </a:solidFill>
              </a:rPr>
              <a:t>adequados à </a:t>
            </a:r>
            <a:r>
              <a:rPr lang="pt-BR" sz="2500" u="sng" dirty="0"/>
              <a:t>idade</a:t>
            </a:r>
            <a:r>
              <a:rPr lang="pt-BR" sz="2500" dirty="0"/>
              <a:t> para plataformas </a:t>
            </a:r>
            <a:r>
              <a:rPr lang="pt-BR" sz="2500" u="sng" dirty="0"/>
              <a:t>tecnológicas</a:t>
            </a:r>
            <a:r>
              <a:rPr lang="pt-BR" sz="2500" dirty="0">
                <a:solidFill>
                  <a:srgbClr val="FFC000"/>
                </a:solidFill>
              </a:rPr>
              <a:t>. </a:t>
            </a:r>
          </a:p>
          <a:p>
            <a:pPr marR="88265" lvl="0">
              <a:spcBef>
                <a:spcPts val="390"/>
              </a:spcBef>
              <a:spcAft>
                <a:spcPts val="0"/>
              </a:spcAft>
              <a:buSzPts val="1400"/>
              <a:tabLst>
                <a:tab pos="180340" algn="l"/>
              </a:tabLst>
            </a:pPr>
            <a:endParaRPr lang="pt-BR" sz="2500" dirty="0">
              <a:solidFill>
                <a:srgbClr val="FFC000"/>
              </a:solidFill>
            </a:endParaRPr>
          </a:p>
          <a:p>
            <a:pPr marR="88265" lvl="0">
              <a:spcBef>
                <a:spcPts val="390"/>
              </a:spcBef>
              <a:spcAft>
                <a:spcPts val="0"/>
              </a:spcAft>
              <a:buSzPts val="1400"/>
              <a:tabLst>
                <a:tab pos="180340" algn="l"/>
              </a:tabLst>
            </a:pPr>
            <a:r>
              <a:rPr lang="pt-BR" sz="2500" dirty="0">
                <a:solidFill>
                  <a:srgbClr val="FFC000"/>
                </a:solidFill>
              </a:rPr>
              <a:t>Tecnologia </a:t>
            </a:r>
            <a:r>
              <a:rPr lang="pt-BR" sz="2500" dirty="0"/>
              <a:t>que seja </a:t>
            </a:r>
            <a:r>
              <a:rPr lang="pt-BR" sz="2500" i="1" dirty="0">
                <a:solidFill>
                  <a:srgbClr val="FFC000"/>
                </a:solidFill>
              </a:rPr>
              <a:t>apropriada </a:t>
            </a:r>
            <a:r>
              <a:rPr lang="pt-BR" sz="2500" dirty="0"/>
              <a:t>(não “ingênua”)</a:t>
            </a:r>
            <a:r>
              <a:rPr lang="pt-BR" sz="2500" dirty="0">
                <a:solidFill>
                  <a:srgbClr val="FFC000"/>
                </a:solidFill>
              </a:rPr>
              <a:t> </a:t>
            </a:r>
            <a:r>
              <a:rPr lang="pt-BR" sz="2500" dirty="0"/>
              <a:t>ao desenvolvimento </a:t>
            </a:r>
            <a:r>
              <a:rPr lang="pt-BR" sz="2500" dirty="0">
                <a:solidFill>
                  <a:srgbClr val="FFC000"/>
                </a:solidFill>
              </a:rPr>
              <a:t>de uma criança, protegendo-as do acesso a </a:t>
            </a:r>
            <a:r>
              <a:rPr lang="pt-BR" sz="2500" u="sng" dirty="0"/>
              <a:t>conteúdos nocivos</a:t>
            </a:r>
            <a:r>
              <a:rPr lang="pt-BR" sz="2500" dirty="0"/>
              <a:t> (por exemplo,</a:t>
            </a:r>
            <a:r>
              <a:rPr lang="pt-BR" sz="2500" dirty="0">
                <a:solidFill>
                  <a:srgbClr val="FFC000"/>
                </a:solidFill>
              </a:rPr>
              <a:t> conteúdo </a:t>
            </a:r>
            <a:r>
              <a:rPr lang="pt-BR" sz="2500" dirty="0"/>
              <a:t>que incentive</a:t>
            </a:r>
            <a:r>
              <a:rPr lang="pt-BR" sz="2500" dirty="0">
                <a:solidFill>
                  <a:srgbClr val="FFC000"/>
                </a:solidFill>
              </a:rPr>
              <a:t> transtornos alimentares, violência, abuso de substâncias, exploração sexual e suicídio).</a:t>
            </a: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4BCEF30-AA13-8145-FC43-EB37548988A3}"/>
              </a:ext>
            </a:extLst>
          </p:cNvPr>
          <p:cNvSpPr txBox="1"/>
          <p:nvPr/>
        </p:nvSpPr>
        <p:spPr>
          <a:xfrm>
            <a:off x="7164288" y="6464369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/>
              <a:t>+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378486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467B3F1-B920-B142-F2D3-2B1F8A36E052}"/>
              </a:ext>
            </a:extLst>
          </p:cNvPr>
          <p:cNvSpPr txBox="1"/>
          <p:nvPr/>
        </p:nvSpPr>
        <p:spPr>
          <a:xfrm>
            <a:off x="827584" y="408788"/>
            <a:ext cx="76511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15290" lvl="0" algn="just">
              <a:spcBef>
                <a:spcPts val="390"/>
              </a:spcBef>
              <a:spcAft>
                <a:spcPts val="0"/>
              </a:spcAft>
              <a:buSzPts val="1400"/>
              <a:tabLst>
                <a:tab pos="241300" algn="l"/>
              </a:tabLst>
            </a:pPr>
            <a:r>
              <a:rPr lang="pt-BR" sz="2600" dirty="0">
                <a:ea typeface="Microsoft Sans Serif" panose="020B0604020202020204" pitchFamily="34" charset="0"/>
              </a:rPr>
              <a:t>3) Empresas mídias digitais: </a:t>
            </a:r>
            <a:r>
              <a:rPr lang="pt-BR" sz="2600" u="sng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Compartilhar dados relevantes</a:t>
            </a:r>
            <a:r>
              <a:rPr lang="pt-BR" sz="26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para o </a:t>
            </a:r>
            <a:r>
              <a:rPr lang="pt-BR" sz="26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impacto na saúde</a:t>
            </a:r>
            <a:r>
              <a:rPr lang="pt-BR" sz="26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de plataformas e </a:t>
            </a:r>
            <a:r>
              <a:rPr lang="pt-BR" sz="26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estratégias</a:t>
            </a:r>
            <a:r>
              <a:rPr lang="pt-BR" sz="26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empregadas para garantir a </a:t>
            </a:r>
            <a:r>
              <a:rPr lang="pt-BR" sz="26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segurança e o bem-estar</a:t>
            </a:r>
            <a:r>
              <a:rPr lang="pt-BR" sz="26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com </a:t>
            </a:r>
            <a:r>
              <a:rPr lang="pt-BR" sz="2600" u="sng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governo</a:t>
            </a:r>
            <a:r>
              <a:rPr lang="pt-BR" sz="26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, </a:t>
            </a:r>
            <a:r>
              <a:rPr lang="pt-BR" sz="2600" u="sng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pesquisadores</a:t>
            </a:r>
            <a:r>
              <a:rPr lang="pt-BR" sz="26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independentes e o </a:t>
            </a:r>
            <a:r>
              <a:rPr lang="pt-BR" sz="2600" u="sng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público</a:t>
            </a:r>
            <a:r>
              <a:rPr lang="pt-BR" sz="26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.</a:t>
            </a:r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sz="4000" dirty="0">
                <a:solidFill>
                  <a:srgbClr val="FFC000"/>
                </a:solidFill>
              </a:rPr>
              <a:t>“Por que a sociedade civil (população leiga, </a:t>
            </a:r>
            <a:r>
              <a:rPr lang="pt-BR" sz="4000" u="sng" dirty="0">
                <a:solidFill>
                  <a:srgbClr val="FFC000"/>
                </a:solidFill>
              </a:rPr>
              <a:t>nossos filhos</a:t>
            </a:r>
            <a:r>
              <a:rPr lang="pt-BR" sz="4000" dirty="0">
                <a:solidFill>
                  <a:srgbClr val="FFC000"/>
                </a:solidFill>
              </a:rPr>
              <a:t>) </a:t>
            </a:r>
            <a:r>
              <a:rPr lang="pt-BR" sz="4000" u="sng" dirty="0"/>
              <a:t>PAGAM O PREÇO</a:t>
            </a:r>
            <a:r>
              <a:rPr lang="pt-BR" sz="4000" dirty="0"/>
              <a:t> </a:t>
            </a:r>
            <a:r>
              <a:rPr lang="pt-BR" sz="4000" dirty="0">
                <a:solidFill>
                  <a:srgbClr val="FFC000"/>
                </a:solidFill>
              </a:rPr>
              <a:t>da falta de transparência destas empresas?”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296A0C2-DCC1-C11C-6EA1-FCBEECA6BA2D}"/>
              </a:ext>
            </a:extLst>
          </p:cNvPr>
          <p:cNvSpPr txBox="1"/>
          <p:nvPr/>
        </p:nvSpPr>
        <p:spPr>
          <a:xfrm>
            <a:off x="7956376" y="6567155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+ mídia leiga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998723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9E874B-DBEC-6444-1B76-BDDDE0213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69" y="260648"/>
            <a:ext cx="6551261" cy="61219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F959607-4662-4EF1-98A1-D598A7A27C47}"/>
              </a:ext>
            </a:extLst>
          </p:cNvPr>
          <p:cNvSpPr txBox="1"/>
          <p:nvPr/>
        </p:nvSpPr>
        <p:spPr>
          <a:xfrm>
            <a:off x="4355976" y="641326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https://</a:t>
            </a:r>
            <a:r>
              <a:rPr lang="pt-BR" sz="1000" dirty="0" err="1"/>
              <a:t>news.bloomberglaw.com</a:t>
            </a:r>
            <a:r>
              <a:rPr lang="pt-BR" sz="1000" dirty="0"/>
              <a:t>/tech-</a:t>
            </a:r>
            <a:r>
              <a:rPr lang="pt-BR" sz="1000" dirty="0" err="1"/>
              <a:t>and</a:t>
            </a:r>
            <a:r>
              <a:rPr lang="pt-BR" sz="1000" dirty="0"/>
              <a:t>-</a:t>
            </a:r>
            <a:r>
              <a:rPr lang="pt-BR" sz="1000" dirty="0" err="1"/>
              <a:t>telecom-law</a:t>
            </a:r>
            <a:r>
              <a:rPr lang="pt-BR" sz="1000" dirty="0"/>
              <a:t>/social-media-</a:t>
            </a:r>
            <a:r>
              <a:rPr lang="pt-BR" sz="1000" dirty="0" err="1"/>
              <a:t>addiction</a:t>
            </a:r>
            <a:r>
              <a:rPr lang="pt-BR" sz="1000" dirty="0"/>
              <a:t>-</a:t>
            </a:r>
            <a:r>
              <a:rPr lang="pt-BR" sz="1000" dirty="0" err="1"/>
              <a:t>suits</a:t>
            </a:r>
            <a:r>
              <a:rPr lang="pt-BR" sz="1000" dirty="0"/>
              <a:t>-</a:t>
            </a:r>
            <a:r>
              <a:rPr lang="pt-BR" sz="1000" dirty="0" err="1"/>
              <a:t>advance</a:t>
            </a:r>
            <a:r>
              <a:rPr lang="pt-BR" sz="1000" dirty="0"/>
              <a:t>-in-</a:t>
            </a:r>
            <a:r>
              <a:rPr lang="pt-BR" sz="1000" dirty="0" err="1"/>
              <a:t>california</a:t>
            </a:r>
            <a:r>
              <a:rPr lang="pt-BR" sz="1000" dirty="0"/>
              <a:t>-</a:t>
            </a:r>
            <a:r>
              <a:rPr lang="pt-BR" sz="1000" dirty="0" err="1"/>
              <a:t>state-court</a:t>
            </a:r>
            <a:endParaRPr lang="pt-BR" sz="1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11AA17-1A38-0A79-8645-8FBAA5230629}"/>
              </a:ext>
            </a:extLst>
          </p:cNvPr>
          <p:cNvSpPr txBox="1"/>
          <p:nvPr/>
        </p:nvSpPr>
        <p:spPr>
          <a:xfrm>
            <a:off x="8063654" y="6597352"/>
            <a:ext cx="972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+ </a:t>
            </a:r>
            <a:r>
              <a:rPr lang="pt-BR" sz="1100" dirty="0" err="1"/>
              <a:t>açoes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10217503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108767F-5CF7-77AF-B729-F1ACB83A0DCA}"/>
              </a:ext>
            </a:extLst>
          </p:cNvPr>
          <p:cNvSpPr txBox="1"/>
          <p:nvPr/>
        </p:nvSpPr>
        <p:spPr>
          <a:xfrm>
            <a:off x="611560" y="548680"/>
            <a:ext cx="7992888" cy="7099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29210">
              <a:spcAft>
                <a:spcPts val="0"/>
              </a:spcAft>
              <a:tabLst>
                <a:tab pos="180340" algn="l"/>
              </a:tabLst>
            </a:pP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4)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Avaliar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os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riscos potenciais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das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interações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pt-BR" sz="2800" i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on-line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tomar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medidas ativas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para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prevenir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o potencial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uso indevido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, reduzindo a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exposição a danos. </a:t>
            </a:r>
          </a:p>
          <a:p>
            <a:pPr marL="180340" marR="29210">
              <a:spcAft>
                <a:spcPts val="0"/>
              </a:spcAft>
              <a:tabLst>
                <a:tab pos="180340" algn="l"/>
              </a:tabLst>
            </a:pPr>
            <a:endParaRPr lang="pt-BR" sz="2800" b="1" dirty="0">
              <a:solidFill>
                <a:srgbClr val="FFC000"/>
              </a:solidFill>
              <a:ea typeface="Microsoft Sans Serif" panose="020B0604020202020204" pitchFamily="34" charset="0"/>
            </a:endParaRPr>
          </a:p>
          <a:p>
            <a:pPr marL="180340" marR="29210" algn="ctr">
              <a:spcAft>
                <a:spcPts val="0"/>
              </a:spcAft>
              <a:tabLst>
                <a:tab pos="180340" algn="l"/>
              </a:tabLst>
            </a:pPr>
            <a:r>
              <a:rPr lang="pt-BR" sz="2800" dirty="0">
                <a:ea typeface="Microsoft Sans Serif" panose="020B0604020202020204" pitchFamily="34" charset="0"/>
              </a:rPr>
              <a:t>***</a:t>
            </a:r>
            <a:r>
              <a:rPr lang="pt-BR" sz="2800" u="sng" dirty="0">
                <a:ea typeface="Microsoft Sans Serif" panose="020B0604020202020204" pitchFamily="34" charset="0"/>
              </a:rPr>
              <a:t>EMPRESAS</a:t>
            </a:r>
            <a:r>
              <a:rPr lang="pt-BR" sz="2800" dirty="0">
                <a:ea typeface="Microsoft Sans Serif" panose="020B0604020202020204" pitchFamily="34" charset="0"/>
              </a:rPr>
              <a:t> MIDIAS DIGITAIS PRECISAM </a:t>
            </a:r>
            <a:r>
              <a:rPr lang="pt-BR" sz="2800" u="sng" dirty="0">
                <a:ea typeface="Microsoft Sans Serif" panose="020B0604020202020204" pitchFamily="34" charset="0"/>
              </a:rPr>
              <a:t>SER RESPONSABILIZADAS</a:t>
            </a:r>
            <a:r>
              <a:rPr lang="pt-BR" sz="2800" dirty="0">
                <a:ea typeface="Microsoft Sans Serif" panose="020B0604020202020204" pitchFamily="34" charset="0"/>
              </a:rPr>
              <a:t>***</a:t>
            </a:r>
          </a:p>
          <a:p>
            <a:pPr marL="180340" marR="29210" algn="ctr">
              <a:spcAft>
                <a:spcPts val="0"/>
              </a:spcAft>
              <a:tabLst>
                <a:tab pos="180340" algn="l"/>
              </a:tabLst>
            </a:pPr>
            <a:endParaRPr lang="pt-BR" sz="3200" dirty="0">
              <a:ea typeface="Microsoft Sans Serif" panose="020B0604020202020204" pitchFamily="34" charset="0"/>
            </a:endParaRPr>
          </a:p>
          <a:p>
            <a:pPr marL="180340" marR="29210" algn="ctr">
              <a:spcAft>
                <a:spcPts val="0"/>
              </a:spcAft>
              <a:tabLst>
                <a:tab pos="180340" algn="l"/>
              </a:tabLst>
            </a:pPr>
            <a:r>
              <a:rPr lang="pt-BR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Assumir</a:t>
            </a:r>
            <a:r>
              <a:rPr lang="pt-BR" sz="32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a </a:t>
            </a:r>
            <a:r>
              <a:rPr lang="pt-BR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responsabilidade</a:t>
            </a:r>
            <a:r>
              <a:rPr lang="pt-BR" sz="32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pelo </a:t>
            </a:r>
            <a:r>
              <a:rPr lang="pt-BR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impacto</a:t>
            </a:r>
            <a:r>
              <a:rPr lang="pt-BR" sz="32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dos </a:t>
            </a:r>
            <a:r>
              <a:rPr lang="pt-BR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produtos</a:t>
            </a:r>
            <a:r>
              <a:rPr lang="pt-BR" sz="32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em diferentes subgrupos e idades de </a:t>
            </a:r>
            <a:r>
              <a:rPr lang="pt-BR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crianças</a:t>
            </a:r>
            <a:r>
              <a:rPr lang="pt-BR" sz="32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</a:t>
            </a:r>
            <a:r>
              <a:rPr lang="pt-BR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adolescentes</a:t>
            </a:r>
            <a:r>
              <a:rPr lang="pt-BR" sz="32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, independentemente da intenção por trás deles.</a:t>
            </a:r>
            <a:endParaRPr lang="pt-BR" sz="320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180340" marR="29210" algn="ctr">
              <a:spcAft>
                <a:spcPts val="0"/>
              </a:spcAft>
              <a:tabLst>
                <a:tab pos="180340" algn="l"/>
              </a:tabLst>
            </a:pPr>
            <a:endParaRPr lang="pt-BR" sz="3200" dirty="0">
              <a:ea typeface="Microsoft Sans Serif" panose="020B0604020202020204" pitchFamily="34" charset="0"/>
            </a:endParaRPr>
          </a:p>
          <a:p>
            <a:pPr marL="180340" marR="29210" algn="ctr">
              <a:spcAft>
                <a:spcPts val="0"/>
              </a:spcAft>
              <a:tabLst>
                <a:tab pos="180340" algn="l"/>
              </a:tabLst>
            </a:pPr>
            <a:endParaRPr lang="pt-BR" sz="3200" dirty="0">
              <a:ea typeface="Microsoft Sans Serif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017662A-EABB-57E8-E821-876309169F49}"/>
              </a:ext>
            </a:extLst>
          </p:cNvPr>
          <p:cNvSpPr txBox="1"/>
          <p:nvPr/>
        </p:nvSpPr>
        <p:spPr>
          <a:xfrm>
            <a:off x="8028384" y="646436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/>
              <a:t>Utah</a:t>
            </a:r>
          </a:p>
        </p:txBody>
      </p:sp>
    </p:spTree>
    <p:extLst>
      <p:ext uri="{BB962C8B-B14F-4D97-AF65-F5344CB8AC3E}">
        <p14:creationId xmlns:p14="http://schemas.microsoft.com/office/powerpoint/2010/main" val="404261109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3F9A0F1-8CA3-7CD8-20EA-3437BCC763F8}"/>
              </a:ext>
            </a:extLst>
          </p:cNvPr>
          <p:cNvSpPr txBox="1"/>
          <p:nvPr/>
        </p:nvSpPr>
        <p:spPr>
          <a:xfrm>
            <a:off x="3347864" y="6021288"/>
            <a:ext cx="54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FONTE:https</a:t>
            </a:r>
            <a:r>
              <a:rPr lang="pt-BR" sz="1200" dirty="0"/>
              <a:t>://</a:t>
            </a:r>
            <a:r>
              <a:rPr lang="pt-BR" sz="1200" dirty="0" err="1"/>
              <a:t>www.edutopia.org</a:t>
            </a:r>
            <a:r>
              <a:rPr lang="pt-BR" sz="1200" dirty="0"/>
              <a:t>/</a:t>
            </a:r>
            <a:r>
              <a:rPr lang="pt-BR" sz="1200" dirty="0" err="1"/>
              <a:t>article</a:t>
            </a:r>
            <a:r>
              <a:rPr lang="pt-BR" sz="1200" dirty="0"/>
              <a:t>/</a:t>
            </a:r>
            <a:r>
              <a:rPr lang="pt-BR" sz="1200" dirty="0" err="1"/>
              <a:t>utah</a:t>
            </a:r>
            <a:r>
              <a:rPr lang="pt-BR" sz="1200" dirty="0"/>
              <a:t>-social-media-</a:t>
            </a:r>
            <a:r>
              <a:rPr lang="pt-BR" sz="1200" dirty="0" err="1"/>
              <a:t>law</a:t>
            </a:r>
            <a:r>
              <a:rPr lang="pt-BR" sz="1200" dirty="0"/>
              <a:t>-</a:t>
            </a:r>
            <a:r>
              <a:rPr lang="pt-BR" sz="1200" dirty="0" err="1"/>
              <a:t>teen-misuse</a:t>
            </a:r>
            <a:r>
              <a:rPr lang="pt-BR" sz="1200" dirty="0"/>
              <a:t>/</a:t>
            </a:r>
          </a:p>
        </p:txBody>
      </p:sp>
      <p:pic>
        <p:nvPicPr>
          <p:cNvPr id="8" name="Imagem 7" descr="Uma imagem contendo mesa&#10;&#10;Descrição gerada automaticamente">
            <a:extLst>
              <a:ext uri="{FF2B5EF4-FFF2-40B4-BE49-F238E27FC236}">
                <a16:creationId xmlns:a16="http://schemas.microsoft.com/office/drawing/2014/main" id="{A1DB9641-C464-D5DB-3999-B19BDF2DF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0688"/>
            <a:ext cx="7772400" cy="517659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449B558-9740-A6D5-1D99-B685340DC926}"/>
              </a:ext>
            </a:extLst>
          </p:cNvPr>
          <p:cNvSpPr txBox="1"/>
          <p:nvPr/>
        </p:nvSpPr>
        <p:spPr>
          <a:xfrm>
            <a:off x="7956376" y="6525344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+</a:t>
            </a:r>
            <a:r>
              <a:rPr lang="pt-BR" sz="1050" dirty="0" err="1"/>
              <a:t>açoes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83127449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aixaDeTexto 7"/>
          <p:cNvSpPr txBox="1">
            <a:spLocks noChangeArrowheads="1"/>
          </p:cNvSpPr>
          <p:nvPr/>
        </p:nvSpPr>
        <p:spPr bwMode="auto">
          <a:xfrm>
            <a:off x="7148513" y="6505575"/>
            <a:ext cx="1960562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pt-BR" altLang="pt-BR" sz="1050" dirty="0">
                <a:latin typeface="Arial" panose="020B0604020202020204" pitchFamily="34" charset="0"/>
              </a:rPr>
              <a:t>142 dias</a:t>
            </a:r>
          </a:p>
        </p:txBody>
      </p:sp>
      <p:pic>
        <p:nvPicPr>
          <p:cNvPr id="4" name="Imagem 3" descr="Gráfico&#10;&#10;Descrição gerada automaticamente">
            <a:extLst>
              <a:ext uri="{FF2B5EF4-FFF2-40B4-BE49-F238E27FC236}">
                <a16:creationId xmlns:a16="http://schemas.microsoft.com/office/drawing/2014/main" id="{1D039650-986F-E409-5D5C-ADEE60862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14884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962104-8F73-8D76-1A8C-326E8E3B3B3A}"/>
              </a:ext>
            </a:extLst>
          </p:cNvPr>
          <p:cNvSpPr txBox="1"/>
          <p:nvPr/>
        </p:nvSpPr>
        <p:spPr>
          <a:xfrm>
            <a:off x="4464496" y="6055404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B40D4313-2C86-1140-086E-65ACE632F727}"/>
              </a:ext>
            </a:extLst>
          </p:cNvPr>
          <p:cNvSpPr/>
          <p:nvPr/>
        </p:nvSpPr>
        <p:spPr>
          <a:xfrm rot="10351529">
            <a:off x="376124" y="4995430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9CCFE7A-98CF-C133-CDE6-B814EECAB04C}"/>
              </a:ext>
            </a:extLst>
          </p:cNvPr>
          <p:cNvSpPr txBox="1"/>
          <p:nvPr/>
        </p:nvSpPr>
        <p:spPr>
          <a:xfrm>
            <a:off x="899592" y="503376"/>
            <a:ext cx="7704856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32410" lvl="0" indent="-342900" algn="just">
              <a:spcBef>
                <a:spcPts val="390"/>
              </a:spcBef>
              <a:spcAft>
                <a:spcPts val="0"/>
              </a:spcAft>
              <a:buSzPts val="1400"/>
              <a:buFont typeface="Microsoft Sans Serif" panose="020B0604020202020204" pitchFamily="34" charset="0"/>
              <a:buChar char="•"/>
              <a:tabLst>
                <a:tab pos="241300" algn="l"/>
              </a:tabLst>
            </a:pPr>
            <a:endParaRPr lang="pt-BR" sz="2800" dirty="0">
              <a:solidFill>
                <a:srgbClr val="FFC000"/>
              </a:solidFill>
              <a:ea typeface="Microsoft Sans Serif" panose="020B0604020202020204" pitchFamily="34" charset="0"/>
            </a:endParaRPr>
          </a:p>
          <a:p>
            <a:pPr marL="342900" marR="232410" lvl="0" indent="-342900" algn="just">
              <a:spcBef>
                <a:spcPts val="390"/>
              </a:spcBef>
              <a:spcAft>
                <a:spcPts val="0"/>
              </a:spcAft>
              <a:buSzPts val="1400"/>
              <a:buFont typeface="Microsoft Sans Serif" panose="020B0604020202020204" pitchFamily="34" charset="0"/>
              <a:buChar char="•"/>
              <a:tabLst>
                <a:tab pos="241300" algn="l"/>
              </a:tabLst>
            </a:pPr>
            <a:endParaRPr lang="pt-BR" sz="160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EC09D4-DB45-9FE4-86FC-397D1736C2BE}"/>
              </a:ext>
            </a:extLst>
          </p:cNvPr>
          <p:cNvSpPr txBox="1"/>
          <p:nvPr/>
        </p:nvSpPr>
        <p:spPr>
          <a:xfrm>
            <a:off x="8460432" y="6597352"/>
            <a:ext cx="7024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err="1"/>
              <a:t>Açoes</a:t>
            </a:r>
            <a:r>
              <a:rPr lang="pt-BR" sz="1050" dirty="0"/>
              <a:t> já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D0E06B4-1300-BD14-20A9-2605F103597B}"/>
              </a:ext>
            </a:extLst>
          </p:cNvPr>
          <p:cNvSpPr txBox="1"/>
          <p:nvPr/>
        </p:nvSpPr>
        <p:spPr>
          <a:xfrm>
            <a:off x="755576" y="836712"/>
            <a:ext cx="7848872" cy="607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32410">
              <a:spcBef>
                <a:spcPts val="390"/>
              </a:spcBef>
              <a:spcAft>
                <a:spcPts val="0"/>
              </a:spcAft>
              <a:buSzPts val="1400"/>
              <a:tabLst>
                <a:tab pos="241300" algn="l"/>
              </a:tabLst>
            </a:pPr>
            <a:r>
              <a:rPr lang="pt-BR" sz="2800" dirty="0">
                <a:ea typeface="Microsoft Sans Serif" panose="020B0604020202020204" pitchFamily="34" charset="0"/>
              </a:rPr>
              <a:t>5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)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Realizar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facilitar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avaliações transparentes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independentes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do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impacto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dos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produtos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serviços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de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mídia social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em </a:t>
            </a:r>
            <a:r>
              <a:rPr lang="pt-BR" sz="2800" u="sng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crianças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</a:t>
            </a:r>
            <a:r>
              <a:rPr lang="pt-BR" sz="2800" u="sng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adolescentes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.  </a:t>
            </a:r>
          </a:p>
          <a:p>
            <a:pPr marR="232410">
              <a:spcBef>
                <a:spcPts val="390"/>
              </a:spcBef>
              <a:spcAft>
                <a:spcPts val="0"/>
              </a:spcAft>
              <a:buSzPts val="1400"/>
              <a:tabLst>
                <a:tab pos="241300" algn="l"/>
              </a:tabLst>
            </a:pPr>
            <a:endParaRPr lang="pt-BR" sz="2800" dirty="0">
              <a:ea typeface="Microsoft Sans Serif" panose="020B0604020202020204" pitchFamily="34" charset="0"/>
            </a:endParaRPr>
          </a:p>
          <a:p>
            <a:pPr marR="232410">
              <a:spcBef>
                <a:spcPts val="390"/>
              </a:spcBef>
              <a:spcAft>
                <a:spcPts val="0"/>
              </a:spcAft>
              <a:buSzPts val="1400"/>
              <a:tabLst>
                <a:tab pos="241300" algn="l"/>
              </a:tabLst>
            </a:pPr>
            <a:endParaRPr lang="pt-BR" sz="2800" dirty="0">
              <a:ea typeface="Microsoft Sans Serif" panose="020B0604020202020204" pitchFamily="34" charset="0"/>
            </a:endParaRPr>
          </a:p>
          <a:p>
            <a:pPr marR="232410">
              <a:spcBef>
                <a:spcPts val="390"/>
              </a:spcBef>
              <a:spcAft>
                <a:spcPts val="0"/>
              </a:spcAft>
              <a:buSzPts val="1400"/>
              <a:tabLst>
                <a:tab pos="241300" algn="l"/>
              </a:tabLst>
            </a:pPr>
            <a:r>
              <a:rPr lang="pt-BR" sz="2800" dirty="0">
                <a:ea typeface="Microsoft Sans Serif" panose="020B0604020202020204" pitchFamily="34" charset="0"/>
              </a:rPr>
              <a:t>6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)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Apoiar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o aumento do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financiamento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para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pesquisas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futuras sobre os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benefícios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os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danos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do uso de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mídia social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 e outras tecnologias e uso de mídia digital para </a:t>
            </a:r>
            <a:r>
              <a:rPr lang="pt-BR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crianças, adolescentes e famílias</a:t>
            </a:r>
            <a:r>
              <a:rPr lang="pt-BR" sz="2800" dirty="0">
                <a:effectLst/>
                <a:latin typeface="Arial" panose="020B0604020202020204" pitchFamily="34" charset="0"/>
                <a:ea typeface="Microsoft Sans Serif" panose="020B0604020202020204" pitchFamily="34" charset="0"/>
              </a:rPr>
              <a:t>. </a:t>
            </a:r>
            <a:endParaRPr lang="pt-BR" sz="280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R="232410">
              <a:spcBef>
                <a:spcPts val="390"/>
              </a:spcBef>
              <a:spcAft>
                <a:spcPts val="0"/>
              </a:spcAft>
              <a:buSzPts val="1400"/>
              <a:tabLst>
                <a:tab pos="241300" algn="l"/>
              </a:tabLst>
            </a:pPr>
            <a:endParaRPr lang="pt-BR" sz="2800" dirty="0">
              <a:effectLst/>
              <a:latin typeface="Arial" panose="020B0604020202020204" pitchFamily="34" charset="0"/>
              <a:ea typeface="Microsoft Sans Serif" panose="020B0604020202020204" pitchFamily="34" charset="0"/>
            </a:endParaRPr>
          </a:p>
          <a:p>
            <a:pPr marR="232410">
              <a:spcBef>
                <a:spcPts val="390"/>
              </a:spcBef>
              <a:spcAft>
                <a:spcPts val="0"/>
              </a:spcAft>
              <a:buSzPts val="1400"/>
              <a:tabLst>
                <a:tab pos="241300" algn="l"/>
              </a:tabLst>
            </a:pPr>
            <a:endParaRPr lang="pt-BR" sz="1800" dirty="0">
              <a:ea typeface="Microsoft Sans Serif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085364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5883256-F90E-E91E-812F-A121A4FAEB3D}"/>
              </a:ext>
            </a:extLst>
          </p:cNvPr>
          <p:cNvSpPr txBox="1"/>
          <p:nvPr/>
        </p:nvSpPr>
        <p:spPr>
          <a:xfrm>
            <a:off x="683568" y="1708121"/>
            <a:ext cx="82809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Faz-se necessário, urgentemente:</a:t>
            </a:r>
          </a:p>
          <a:p>
            <a:endParaRPr lang="pt-BR" sz="2000" dirty="0"/>
          </a:p>
          <a:p>
            <a:pPr marL="400050" indent="-400050">
              <a:buAutoNum type="romanUcParenR"/>
            </a:pPr>
            <a:r>
              <a:rPr lang="pt-BR" sz="2000" dirty="0"/>
              <a:t>Criação de um </a:t>
            </a:r>
            <a:r>
              <a:rPr lang="pt-BR" sz="2000" u="sng" dirty="0">
                <a:solidFill>
                  <a:srgbClr val="FFC000"/>
                </a:solidFill>
              </a:rPr>
              <a:t>Grupo de Trabalho</a:t>
            </a:r>
            <a:r>
              <a:rPr lang="pt-BR" sz="2000" dirty="0"/>
              <a:t> (GT) que reúna poder público, especialistas, escolas, famílias e, principalmente, usuários jovens.</a:t>
            </a:r>
          </a:p>
          <a:p>
            <a:pPr marL="400050" indent="-400050">
              <a:buAutoNum type="romanUcParenR"/>
            </a:pPr>
            <a:endParaRPr lang="pt-BR" sz="2000" dirty="0"/>
          </a:p>
          <a:p>
            <a:pPr marL="857250" indent="-857250">
              <a:buAutoNum type="romanLcParenR"/>
            </a:pP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D2AC60E-7701-ADE1-00C2-D7451EFA2A0F}"/>
              </a:ext>
            </a:extLst>
          </p:cNvPr>
          <p:cNvSpPr txBox="1"/>
          <p:nvPr/>
        </p:nvSpPr>
        <p:spPr>
          <a:xfrm>
            <a:off x="1691680" y="571327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</a:rPr>
              <a:t>Recomendações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72AED9A-45B4-235B-D204-13B7F0A41575}"/>
              </a:ext>
            </a:extLst>
          </p:cNvPr>
          <p:cNvSpPr txBox="1"/>
          <p:nvPr/>
        </p:nvSpPr>
        <p:spPr>
          <a:xfrm>
            <a:off x="8028384" y="6525344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II) </a:t>
            </a:r>
            <a:endParaRPr lang="pt-BR" dirty="0"/>
          </a:p>
        </p:txBody>
      </p:sp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E8992578-82F8-EF96-B3BC-D82F86B28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2447"/>
            <a:ext cx="3617288" cy="2583342"/>
          </a:xfrm>
          <a:prstGeom prst="rect">
            <a:avLst/>
          </a:prstGeom>
        </p:spPr>
      </p:pic>
      <p:pic>
        <p:nvPicPr>
          <p:cNvPr id="8" name="Imagem 7" descr="Tela de computador com imagem de mulher olhando para o lado&#10;&#10;Descrição gerada automaticamente">
            <a:extLst>
              <a:ext uri="{FF2B5EF4-FFF2-40B4-BE49-F238E27FC236}">
                <a16:creationId xmlns:a16="http://schemas.microsoft.com/office/drawing/2014/main" id="{79FC8469-0016-A38B-267E-1A86FFB1A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62447"/>
            <a:ext cx="2736304" cy="25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1318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49D9EDC-9B57-F2B3-B038-8A42D65BFFE1}"/>
              </a:ext>
            </a:extLst>
          </p:cNvPr>
          <p:cNvSpPr txBox="1"/>
          <p:nvPr/>
        </p:nvSpPr>
        <p:spPr>
          <a:xfrm>
            <a:off x="611560" y="332656"/>
            <a:ext cx="792088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UcParenR"/>
            </a:pPr>
            <a:r>
              <a:rPr lang="pt-BR" sz="2400" dirty="0"/>
              <a:t> Criação de um </a:t>
            </a:r>
            <a:r>
              <a:rPr lang="pt-BR" sz="2400" dirty="0">
                <a:solidFill>
                  <a:srgbClr val="FFC000"/>
                </a:solidFill>
              </a:rPr>
              <a:t>Conselho Superior da Internet no Brasil </a:t>
            </a:r>
            <a:r>
              <a:rPr lang="pt-BR" sz="2400" dirty="0"/>
              <a:t>(sugestões):</a:t>
            </a:r>
          </a:p>
          <a:p>
            <a:pPr marL="857250" indent="-857250">
              <a:buAutoNum type="romanLcParenR"/>
            </a:pPr>
            <a:endParaRPr lang="pt-BR" sz="2400" dirty="0"/>
          </a:p>
          <a:p>
            <a:pPr algn="l">
              <a:buFont typeface="+mj-lt"/>
              <a:buAutoNum type="arabicPeriod"/>
            </a:pPr>
            <a:r>
              <a:rPr lang="pt-BR" sz="2400" b="1" i="0" dirty="0">
                <a:effectLst/>
                <a:latin typeface="Söhne"/>
              </a:rPr>
              <a:t> </a:t>
            </a:r>
            <a:r>
              <a:rPr lang="pt-BR" sz="2400" b="1" u="sng" dirty="0">
                <a:latin typeface="Söhne"/>
              </a:rPr>
              <a:t>Comissão</a:t>
            </a:r>
            <a:r>
              <a:rPr lang="pt-BR" sz="2400" i="0" u="sng" dirty="0">
                <a:effectLst/>
                <a:latin typeface="Söhne"/>
              </a:rPr>
              <a:t> Nacional de Tecnologia e Comportamento Digital (CNTCD)</a:t>
            </a:r>
            <a:r>
              <a:rPr lang="pt-BR" sz="2400" b="1" i="0" dirty="0">
                <a:effectLst/>
                <a:latin typeface="Söhne"/>
              </a:rPr>
              <a:t>:</a:t>
            </a:r>
            <a:r>
              <a:rPr lang="pt-BR" sz="2400" b="0" i="0" dirty="0">
                <a:effectLst/>
                <a:latin typeface="Söhne"/>
              </a:rPr>
              <a:t> Um nome que enfatiza a regulação do comportamento digital relacionado à tecnologia.</a:t>
            </a:r>
          </a:p>
          <a:p>
            <a:pPr algn="l">
              <a:buFont typeface="+mj-lt"/>
              <a:buAutoNum type="arabicPeriod"/>
            </a:pPr>
            <a:endParaRPr lang="pt-BR" sz="2400" dirty="0"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pt-BR" sz="2400" b="1" i="0" dirty="0">
                <a:effectLst/>
                <a:latin typeface="Söhne"/>
              </a:rPr>
              <a:t> </a:t>
            </a:r>
            <a:r>
              <a:rPr lang="pt-BR" sz="2400" i="0" u="sng" dirty="0">
                <a:effectLst/>
                <a:latin typeface="Söhne"/>
              </a:rPr>
              <a:t>Comissão de Tecnologia Responsável (CTR)</a:t>
            </a:r>
            <a:r>
              <a:rPr lang="pt-BR" sz="2400" b="1" i="0" dirty="0">
                <a:effectLst/>
                <a:latin typeface="Söhne"/>
              </a:rPr>
              <a:t>:</a:t>
            </a:r>
            <a:r>
              <a:rPr lang="pt-BR" sz="2400" b="0" i="0" dirty="0">
                <a:effectLst/>
                <a:latin typeface="Söhne"/>
              </a:rPr>
              <a:t> Uma comissão focada em promover o uso responsável da tecnologia.</a:t>
            </a:r>
          </a:p>
          <a:p>
            <a:pPr algn="l">
              <a:buFont typeface="+mj-lt"/>
              <a:buAutoNum type="arabicPeriod"/>
            </a:pPr>
            <a:endParaRPr lang="pt-BR" sz="2400" dirty="0"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pt-BR" sz="2400" b="1" i="0" dirty="0">
                <a:effectLst/>
                <a:latin typeface="Söhne"/>
              </a:rPr>
              <a:t> </a:t>
            </a:r>
            <a:r>
              <a:rPr lang="pt-BR" sz="2400" b="1" u="sng" dirty="0">
                <a:latin typeface="Söhne"/>
              </a:rPr>
              <a:t>Comissão</a:t>
            </a:r>
            <a:r>
              <a:rPr lang="pt-BR" sz="2400" i="0" u="sng" dirty="0">
                <a:effectLst/>
                <a:latin typeface="Söhne"/>
              </a:rPr>
              <a:t> de Tecnologia e Comportamento (CTC)</a:t>
            </a:r>
            <a:r>
              <a:rPr lang="pt-BR" sz="2400" i="0" dirty="0">
                <a:effectLst/>
                <a:latin typeface="Söhne"/>
              </a:rPr>
              <a:t>:</a:t>
            </a:r>
            <a:r>
              <a:rPr lang="pt-BR" sz="2400" b="0" i="0" dirty="0">
                <a:effectLst/>
                <a:latin typeface="Söhne"/>
              </a:rPr>
              <a:t> Uma agência que lida com questões de comportamento digital relacionado à tecnologia. </a:t>
            </a:r>
          </a:p>
          <a:p>
            <a:pPr algn="l">
              <a:buFont typeface="+mj-lt"/>
              <a:buAutoNum type="arabicPeriod"/>
            </a:pPr>
            <a:endParaRPr lang="pt-BR" sz="2400" u="sng" dirty="0"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pt-BR" sz="2400" i="0" u="sng" dirty="0">
                <a:effectLst/>
                <a:latin typeface="Söhne"/>
              </a:rPr>
              <a:t>Comissão Nacional de Segurança e Bem-Estar Digital</a:t>
            </a:r>
            <a:r>
              <a:rPr lang="pt-BR" sz="2400" b="1" i="0" dirty="0">
                <a:effectLst/>
                <a:latin typeface="Söhne"/>
              </a:rPr>
              <a:t>:</a:t>
            </a:r>
            <a:r>
              <a:rPr lang="pt-BR" sz="2400" b="0" i="0" dirty="0">
                <a:effectLst/>
                <a:latin typeface="Söhne"/>
              </a:rPr>
              <a:t> Uma comissão focada na segurança digital, ética e comportamento responsável.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B8CA8F-7280-3D13-727B-FD5E6A02EAA3}"/>
              </a:ext>
            </a:extLst>
          </p:cNvPr>
          <p:cNvSpPr txBox="1"/>
          <p:nvPr/>
        </p:nvSpPr>
        <p:spPr>
          <a:xfrm>
            <a:off x="7308304" y="6479758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err="1"/>
              <a:t>video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35620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732240" y="6453336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kern="0" dirty="0"/>
              <a:t>fim</a:t>
            </a:r>
            <a:endParaRPr kumimoji="0" lang="pt-BR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17 - Groom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7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032" y="3284984"/>
            <a:ext cx="7772400" cy="2662560"/>
          </a:xfrm>
        </p:spPr>
        <p:txBody>
          <a:bodyPr/>
          <a:lstStyle/>
          <a:p>
            <a:pPr eaLnBrk="1" hangingPunct="1"/>
            <a:br>
              <a:rPr lang="pt-BR" altLang="pt-BR" sz="2000" dirty="0">
                <a:latin typeface="Tahoma" panose="020B0604030504040204" pitchFamily="34" charset="0"/>
              </a:rPr>
            </a:br>
            <a:r>
              <a:rPr lang="pt-BR" altLang="pt-BR" sz="2000" dirty="0">
                <a:latin typeface="Tahoma" panose="020B0604030504040204" pitchFamily="34" charset="0"/>
              </a:rPr>
              <a:t>Prof. Dr. Cristiano Nabuco de Abreu</a:t>
            </a: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br>
              <a:rPr lang="pt-BR" altLang="pt-BR" sz="20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E-mail: cristianonabuco27@gmail.com</a:t>
            </a:r>
            <a:br>
              <a:rPr lang="pt-BR" altLang="pt-BR" sz="1800" dirty="0">
                <a:latin typeface="Tahoma" panose="020B0604030504040204" pitchFamily="34" charset="0"/>
              </a:rPr>
            </a:br>
            <a:r>
              <a:rPr lang="pt-BR" altLang="pt-BR" sz="1800" dirty="0">
                <a:latin typeface="Tahoma" panose="020B0604030504040204" pitchFamily="34" charset="0"/>
              </a:rPr>
              <a:t>@</a:t>
            </a:r>
            <a:r>
              <a:rPr lang="pt-BR" altLang="pt-BR" sz="1800" dirty="0" err="1">
                <a:latin typeface="Tahoma" panose="020B0604030504040204" pitchFamily="34" charset="0"/>
              </a:rPr>
              <a:t>cristianonabuco</a:t>
            </a:r>
            <a:endParaRPr lang="pt-BR" altLang="pt-BR" sz="1400" dirty="0">
              <a:latin typeface="Tahoma" panose="020B0604030504040204" pitchFamily="34" charset="0"/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96875" y="-161925"/>
            <a:ext cx="8351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2400" u="sng">
              <a:latin typeface="Arial" panose="020B0604020202020204" pitchFamily="34" charset="0"/>
              <a:hlinkClick r:id="rId3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6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m 3" descr="Desenho de bandeira&#10;&#10;Descrição gerada automaticamente com confiança baixa">
            <a:extLst>
              <a:ext uri="{FF2B5EF4-FFF2-40B4-BE49-F238E27FC236}">
                <a16:creationId xmlns:a16="http://schemas.microsoft.com/office/drawing/2014/main" id="{C75077EF-25CD-18DF-C4C6-FF2EDE9B3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264696" cy="28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3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>
            <a:extLst>
              <a:ext uri="{FF2B5EF4-FFF2-40B4-BE49-F238E27FC236}">
                <a16:creationId xmlns:a16="http://schemas.microsoft.com/office/drawing/2014/main" id="{945461CD-0192-1441-B2C0-766003E29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405" y="1519485"/>
            <a:ext cx="5713067" cy="428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E8AEB7C-2F1C-CC41-AC35-B5DDEA262641}"/>
              </a:ext>
            </a:extLst>
          </p:cNvPr>
          <p:cNvSpPr txBox="1"/>
          <p:nvPr/>
        </p:nvSpPr>
        <p:spPr>
          <a:xfrm>
            <a:off x="7092280" y="6525344"/>
            <a:ext cx="23050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50" dirty="0"/>
              <a:t>acessos web </a:t>
            </a:r>
            <a:r>
              <a:rPr lang="pt-BR" sz="1050" dirty="0" err="1"/>
              <a:t>mobil</a:t>
            </a:r>
            <a:endParaRPr lang="pt-BR" sz="105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E1A0A3-B76A-7541-B3AF-B888CC6FF728}"/>
              </a:ext>
            </a:extLst>
          </p:cNvPr>
          <p:cNvSpPr txBox="1"/>
          <p:nvPr/>
        </p:nvSpPr>
        <p:spPr>
          <a:xfrm>
            <a:off x="179512" y="1271076"/>
            <a:ext cx="273630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BRASIL</a:t>
            </a:r>
          </a:p>
          <a:p>
            <a:pPr algn="ctr"/>
            <a:endParaRPr lang="pt-BR" sz="2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142</a:t>
            </a:r>
            <a:r>
              <a:rPr lang="pt-BR" sz="28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dias/ano 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(quase 4,7 meses) </a:t>
            </a:r>
          </a:p>
          <a:p>
            <a:pPr algn="ctr"/>
            <a:endParaRPr lang="pt-BR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28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58% dia apenas olhando</a:t>
            </a:r>
            <a:r>
              <a:rPr lang="pt-BR" sz="28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telas</a:t>
            </a:r>
            <a:endParaRPr lang="pt-B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sérias implicações</a:t>
            </a:r>
            <a:r>
              <a:rPr lang="pt-B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95203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la de celular&#10;&#10;Descrição gerada automaticamente">
            <a:extLst>
              <a:ext uri="{FF2B5EF4-FFF2-40B4-BE49-F238E27FC236}">
                <a16:creationId xmlns:a16="http://schemas.microsoft.com/office/drawing/2014/main" id="{820490AB-3C0D-4427-CF62-F94A6A6F1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" y="476672"/>
            <a:ext cx="9085026" cy="509056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2C6FD87-0386-F934-A71F-A28EB5BB598D}"/>
              </a:ext>
            </a:extLst>
          </p:cNvPr>
          <p:cNvSpPr txBox="1"/>
          <p:nvPr/>
        </p:nvSpPr>
        <p:spPr>
          <a:xfrm>
            <a:off x="4392488" y="5695364"/>
            <a:ext cx="478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</a:t>
            </a:r>
            <a:r>
              <a:rPr lang="pt-BR" sz="1050" dirty="0" err="1"/>
              <a:t>datareportal.com</a:t>
            </a:r>
            <a:r>
              <a:rPr lang="pt-BR" sz="1050" dirty="0"/>
              <a:t>/</a:t>
            </a:r>
            <a:r>
              <a:rPr lang="pt-BR" sz="1050" dirty="0" err="1"/>
              <a:t>reports</a:t>
            </a:r>
            <a:r>
              <a:rPr lang="pt-BR" sz="1050" dirty="0"/>
              <a:t>/digital-2023-global-overview-report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A32312-1977-5A43-C36B-C04FB95E4011}"/>
              </a:ext>
            </a:extLst>
          </p:cNvPr>
          <p:cNvSpPr/>
          <p:nvPr/>
        </p:nvSpPr>
        <p:spPr>
          <a:xfrm>
            <a:off x="1043608" y="5589240"/>
            <a:ext cx="7402020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24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4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pessoas</a:t>
            </a:r>
            <a:r>
              <a:rPr lang="en-US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acessam</a:t>
            </a:r>
            <a:r>
              <a:rPr lang="en-US" sz="2400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</a:t>
            </a:r>
            <a:r>
              <a:rPr lang="en-US" sz="2400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celulares</a:t>
            </a:r>
            <a:endParaRPr lang="en-US" sz="24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5836CD-CF21-D9D2-C9EF-F45403BF85C1}"/>
              </a:ext>
            </a:extLst>
          </p:cNvPr>
          <p:cNvSpPr txBox="1"/>
          <p:nvPr/>
        </p:nvSpPr>
        <p:spPr>
          <a:xfrm>
            <a:off x="7164288" y="6453336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/>
              <a:t>BR 2º </a:t>
            </a:r>
            <a:r>
              <a:rPr lang="pt-BR" sz="1000" dirty="0" err="1"/>
              <a:t>worldwide</a:t>
            </a:r>
            <a:r>
              <a:rPr lang="pt-BR" sz="1000" dirty="0"/>
              <a:t> </a:t>
            </a:r>
            <a:r>
              <a:rPr lang="pt-BR" sz="1000" dirty="0" err="1"/>
              <a:t>mobil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2536248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98404-E79A-ADE7-A6F9-E9836CDF3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71CBFF-29DF-08FA-8188-ABA0217C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4" name="Captura de Tela 2023-05-28 às 17.18.16.png">
            <a:extLst>
              <a:ext uri="{FF2B5EF4-FFF2-40B4-BE49-F238E27FC236}">
                <a16:creationId xmlns:a16="http://schemas.microsoft.com/office/drawing/2014/main" id="{DE7DB417-FB0E-F9BA-858A-D31FCB3FA5B4}"/>
              </a:ext>
            </a:extLst>
          </p:cNvPr>
          <p:cNvGrpSpPr/>
          <p:nvPr/>
        </p:nvGrpSpPr>
        <p:grpSpPr>
          <a:xfrm>
            <a:off x="607232" y="0"/>
            <a:ext cx="7929536" cy="7101408"/>
            <a:chOff x="0" y="0"/>
            <a:chExt cx="10195214" cy="8692852"/>
          </a:xfrm>
        </p:grpSpPr>
        <p:pic>
          <p:nvPicPr>
            <p:cNvPr id="5" name="Captura de Tela 2023-05-28 às 17.18.16.png" descr="Captura de Tela 2023-05-28 às 17.18.16.png">
              <a:extLst>
                <a:ext uri="{FF2B5EF4-FFF2-40B4-BE49-F238E27FC236}">
                  <a16:creationId xmlns:a16="http://schemas.microsoft.com/office/drawing/2014/main" id="{D266923F-CE12-EEA5-8F70-0EE6B2AC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" y="190500"/>
              <a:ext cx="9814215" cy="82864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Captura de Tela 2023-05-28 às 17.18.16.png" descr="Captura de Tela 2023-05-28 às 17.18.16.png">
              <a:extLst>
                <a:ext uri="{FF2B5EF4-FFF2-40B4-BE49-F238E27FC236}">
                  <a16:creationId xmlns:a16="http://schemas.microsoft.com/office/drawing/2014/main" id="{2F19615A-F718-A0E3-AF9C-0DE707FC7CC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195215" cy="8692853"/>
            </a:xfrm>
            <a:prstGeom prst="rect">
              <a:avLst/>
            </a:prstGeom>
            <a:effectLst/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9FB08B-4D4A-6FA9-09DD-D00BCE90402B}"/>
              </a:ext>
            </a:extLst>
          </p:cNvPr>
          <p:cNvSpPr txBox="1"/>
          <p:nvPr/>
        </p:nvSpPr>
        <p:spPr>
          <a:xfrm>
            <a:off x="7740352" y="6559460"/>
            <a:ext cx="2016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/>
              <a:t>2 </a:t>
            </a:r>
            <a:r>
              <a:rPr lang="pt-BR" sz="1050" dirty="0" err="1"/>
              <a:t>cel</a:t>
            </a:r>
            <a:r>
              <a:rPr lang="pt-BR" sz="1050" dirty="0"/>
              <a:t>/pessoa</a:t>
            </a:r>
          </a:p>
        </p:txBody>
      </p:sp>
      <p:sp>
        <p:nvSpPr>
          <p:cNvPr id="8" name="Seta para Baixo 7">
            <a:extLst>
              <a:ext uri="{FF2B5EF4-FFF2-40B4-BE49-F238E27FC236}">
                <a16:creationId xmlns:a16="http://schemas.microsoft.com/office/drawing/2014/main" id="{62E37445-D154-8D6F-DCEF-FCB9082BDAAF}"/>
              </a:ext>
            </a:extLst>
          </p:cNvPr>
          <p:cNvSpPr/>
          <p:nvPr/>
        </p:nvSpPr>
        <p:spPr>
          <a:xfrm rot="5400000">
            <a:off x="3362474" y="4494510"/>
            <a:ext cx="288032" cy="317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6795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000204DB-9B86-6D46-01CE-F62EE983F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3" y="260648"/>
            <a:ext cx="5079573" cy="6209587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8C69EA-328C-8A90-D69A-B95D9AAA57BB}"/>
              </a:ext>
            </a:extLst>
          </p:cNvPr>
          <p:cNvSpPr txBox="1"/>
          <p:nvPr/>
        </p:nvSpPr>
        <p:spPr>
          <a:xfrm>
            <a:off x="1331640" y="6525344"/>
            <a:ext cx="6912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FONTE: https://www.poder360.com.br/brasil/brasil-tem-mais-de-2-dispositivos-digitais-por-pessoa-diz-fgv/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073163-2818-88F2-40B1-DA49EA3AF253}"/>
              </a:ext>
            </a:extLst>
          </p:cNvPr>
          <p:cNvSpPr txBox="1"/>
          <p:nvPr/>
        </p:nvSpPr>
        <p:spPr>
          <a:xfrm>
            <a:off x="8244408" y="652534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% web </a:t>
            </a:r>
            <a:r>
              <a:rPr lang="pt-BR" sz="800" dirty="0" err="1"/>
              <a:t>reason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31476538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43000</TotalTime>
  <Words>1187</Words>
  <Application>Microsoft Macintosh PowerPoint</Application>
  <PresentationFormat>Apresentação na tela (4:3)</PresentationFormat>
  <Paragraphs>156</Paragraphs>
  <Slides>54</Slides>
  <Notes>2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Gill Sans MT</vt:lpstr>
      <vt:lpstr>Microsoft Sans Serif</vt:lpstr>
      <vt:lpstr>Söhne</vt:lpstr>
      <vt:lpstr>Tahoma</vt:lpstr>
      <vt:lpstr>Tema do Office</vt:lpstr>
      <vt:lpstr> Prof. Dr. Cristiano Nabuco de Abreu        E-mail: cristianonabuco27@gmail.com @cristianonabuco</vt:lpstr>
      <vt:lpstr>A Internet Hoje</vt:lpstr>
      <vt:lpstr>Cidades Conectadas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tanta tecnologia terá feito com as pessoas? (efeito colateral)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Prof. Dr. Cristiano Nabuco de Abreu   E-mail: cristianonabuco27@gmail.com @cristianonabuco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internet vicia mesmo?   10 dicas importantes para não cair na rede</dc:title>
  <dc:creator>nabuco</dc:creator>
  <cp:lastModifiedBy>Cristiano Nabuco de Abreu</cp:lastModifiedBy>
  <cp:revision>521</cp:revision>
  <dcterms:created xsi:type="dcterms:W3CDTF">2012-10-13T19:02:41Z</dcterms:created>
  <dcterms:modified xsi:type="dcterms:W3CDTF">2023-10-19T15:02:40Z</dcterms:modified>
</cp:coreProperties>
</file>