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1" r:id="rId14"/>
    <p:sldId id="272" r:id="rId15"/>
    <p:sldId id="270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07D310-ED20-4BFB-B6CA-D3086FDCAB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Avaliação da deficiência com base na CIF e interdisciplinaridade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DBA76C-9A46-4A33-ADEE-0B10AE7911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Wederson Santos</a:t>
            </a:r>
          </a:p>
          <a:p>
            <a:r>
              <a:rPr lang="pt-BR" dirty="0">
                <a:solidFill>
                  <a:schemeClr val="bg1"/>
                </a:solidFill>
              </a:rPr>
              <a:t>Assistente social e doutor em Sociologia pela Universidade de Brasília/UnB</a:t>
            </a:r>
          </a:p>
          <a:p>
            <a:r>
              <a:rPr lang="pt-BR" i="1" dirty="0" err="1">
                <a:solidFill>
                  <a:schemeClr val="bg1"/>
                </a:solidFill>
              </a:rPr>
              <a:t>Rede-In</a:t>
            </a:r>
            <a:r>
              <a:rPr lang="pt-BR" i="1" dirty="0">
                <a:solidFill>
                  <a:schemeClr val="bg1"/>
                </a:solidFill>
              </a:rPr>
              <a:t> </a:t>
            </a:r>
            <a:r>
              <a:rPr lang="pt-BR" dirty="0">
                <a:solidFill>
                  <a:schemeClr val="bg1"/>
                </a:solidFill>
              </a:rPr>
              <a:t>Rede Brasileira de Inclusão da Pessoa com Deficiência</a:t>
            </a:r>
          </a:p>
        </p:txBody>
      </p:sp>
    </p:spTree>
    <p:extLst>
      <p:ext uri="{BB962C8B-B14F-4D97-AF65-F5344CB8AC3E}">
        <p14:creationId xmlns:p14="http://schemas.microsoft.com/office/powerpoint/2010/main" val="4197732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1CE88-73F8-4BE1-AB06-742F47C8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71645"/>
            <a:ext cx="8534400" cy="1507067"/>
          </a:xfrm>
        </p:spPr>
        <p:txBody>
          <a:bodyPr/>
          <a:lstStyle/>
          <a:p>
            <a:r>
              <a:rPr lang="pt-BR" dirty="0" err="1"/>
              <a:t>Probad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8DFAC6-CD43-4FFA-9422-8E7A01E3F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90CA000-81D1-46AD-A729-1C8000184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2" y="685800"/>
            <a:ext cx="8367022" cy="3978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5EF3E104-E94C-4C9C-9545-D01400506B7F}"/>
              </a:ext>
            </a:extLst>
          </p:cNvPr>
          <p:cNvCxnSpPr>
            <a:cxnSpLocks/>
          </p:cNvCxnSpPr>
          <p:nvPr/>
        </p:nvCxnSpPr>
        <p:spPr>
          <a:xfrm>
            <a:off x="3180522" y="2305878"/>
            <a:ext cx="463825" cy="4671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17C383FD-4F44-4BB9-944C-BD8728F3C930}"/>
              </a:ext>
            </a:extLst>
          </p:cNvPr>
          <p:cNvCxnSpPr>
            <a:cxnSpLocks/>
          </p:cNvCxnSpPr>
          <p:nvPr/>
        </p:nvCxnSpPr>
        <p:spPr>
          <a:xfrm flipV="1">
            <a:off x="3180522" y="2305878"/>
            <a:ext cx="424069" cy="4699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F7C47032-14DB-4211-8A4D-8428E54A80DC}"/>
              </a:ext>
            </a:extLst>
          </p:cNvPr>
          <p:cNvCxnSpPr>
            <a:cxnSpLocks/>
          </p:cNvCxnSpPr>
          <p:nvPr/>
        </p:nvCxnSpPr>
        <p:spPr>
          <a:xfrm flipV="1">
            <a:off x="6195390" y="2303025"/>
            <a:ext cx="424069" cy="4699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EBD641BA-702B-4B50-A71E-1B5D368F94A9}"/>
              </a:ext>
            </a:extLst>
          </p:cNvPr>
          <p:cNvCxnSpPr>
            <a:cxnSpLocks/>
          </p:cNvCxnSpPr>
          <p:nvPr/>
        </p:nvCxnSpPr>
        <p:spPr>
          <a:xfrm>
            <a:off x="6195390" y="2303025"/>
            <a:ext cx="424069" cy="5202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EEB45AB3-1E9C-4B7A-BD11-045032A3729E}"/>
              </a:ext>
            </a:extLst>
          </p:cNvPr>
          <p:cNvCxnSpPr>
            <a:cxnSpLocks/>
          </p:cNvCxnSpPr>
          <p:nvPr/>
        </p:nvCxnSpPr>
        <p:spPr>
          <a:xfrm flipV="1">
            <a:off x="4748869" y="3045382"/>
            <a:ext cx="589474" cy="48402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3D13A04B-76BC-4243-9FB8-C7A69DCA762A}"/>
              </a:ext>
            </a:extLst>
          </p:cNvPr>
          <p:cNvCxnSpPr>
            <a:cxnSpLocks/>
          </p:cNvCxnSpPr>
          <p:nvPr/>
        </p:nvCxnSpPr>
        <p:spPr>
          <a:xfrm>
            <a:off x="4775430" y="3059415"/>
            <a:ext cx="536352" cy="49621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Conector reto 31">
            <a:extLst>
              <a:ext uri="{FF2B5EF4-FFF2-40B4-BE49-F238E27FC236}">
                <a16:creationId xmlns:a16="http://schemas.microsoft.com/office/drawing/2014/main" id="{42910AD7-C367-499B-94D3-625EDFCBDCD1}"/>
              </a:ext>
            </a:extLst>
          </p:cNvPr>
          <p:cNvCxnSpPr>
            <a:cxnSpLocks/>
          </p:cNvCxnSpPr>
          <p:nvPr/>
        </p:nvCxnSpPr>
        <p:spPr>
          <a:xfrm flipV="1">
            <a:off x="4648200" y="1839889"/>
            <a:ext cx="424069" cy="4699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Conector reto 32">
            <a:extLst>
              <a:ext uri="{FF2B5EF4-FFF2-40B4-BE49-F238E27FC236}">
                <a16:creationId xmlns:a16="http://schemas.microsoft.com/office/drawing/2014/main" id="{FA20B56F-7048-421B-AE01-A9D778BEA7DF}"/>
              </a:ext>
            </a:extLst>
          </p:cNvPr>
          <p:cNvCxnSpPr>
            <a:cxnSpLocks/>
          </p:cNvCxnSpPr>
          <p:nvPr/>
        </p:nvCxnSpPr>
        <p:spPr>
          <a:xfrm>
            <a:off x="4634946" y="1843338"/>
            <a:ext cx="463825" cy="4671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Conector reto 33">
            <a:extLst>
              <a:ext uri="{FF2B5EF4-FFF2-40B4-BE49-F238E27FC236}">
                <a16:creationId xmlns:a16="http://schemas.microsoft.com/office/drawing/2014/main" id="{49B9EBBF-4B64-46C3-ACDE-DA84741B45D1}"/>
              </a:ext>
            </a:extLst>
          </p:cNvPr>
          <p:cNvCxnSpPr>
            <a:cxnSpLocks/>
          </p:cNvCxnSpPr>
          <p:nvPr/>
        </p:nvCxnSpPr>
        <p:spPr>
          <a:xfrm>
            <a:off x="3412434" y="3041050"/>
            <a:ext cx="463825" cy="4671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onector reto 34">
            <a:extLst>
              <a:ext uri="{FF2B5EF4-FFF2-40B4-BE49-F238E27FC236}">
                <a16:creationId xmlns:a16="http://schemas.microsoft.com/office/drawing/2014/main" id="{78975DC6-F121-4C84-86C9-D718A6626C40}"/>
              </a:ext>
            </a:extLst>
          </p:cNvPr>
          <p:cNvCxnSpPr>
            <a:cxnSpLocks/>
          </p:cNvCxnSpPr>
          <p:nvPr/>
        </p:nvCxnSpPr>
        <p:spPr>
          <a:xfrm flipV="1">
            <a:off x="3377464" y="3017190"/>
            <a:ext cx="424069" cy="4699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Conector reto 35">
            <a:extLst>
              <a:ext uri="{FF2B5EF4-FFF2-40B4-BE49-F238E27FC236}">
                <a16:creationId xmlns:a16="http://schemas.microsoft.com/office/drawing/2014/main" id="{A308EA8A-470A-426A-A670-AC2AB151CED1}"/>
              </a:ext>
            </a:extLst>
          </p:cNvPr>
          <p:cNvCxnSpPr>
            <a:cxnSpLocks/>
          </p:cNvCxnSpPr>
          <p:nvPr/>
        </p:nvCxnSpPr>
        <p:spPr>
          <a:xfrm flipV="1">
            <a:off x="4131410" y="3041050"/>
            <a:ext cx="424069" cy="4699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Conector reto 36">
            <a:extLst>
              <a:ext uri="{FF2B5EF4-FFF2-40B4-BE49-F238E27FC236}">
                <a16:creationId xmlns:a16="http://schemas.microsoft.com/office/drawing/2014/main" id="{5A85C1DE-E6A9-409A-BE9C-C36E6307000B}"/>
              </a:ext>
            </a:extLst>
          </p:cNvPr>
          <p:cNvCxnSpPr>
            <a:cxnSpLocks/>
          </p:cNvCxnSpPr>
          <p:nvPr/>
        </p:nvCxnSpPr>
        <p:spPr>
          <a:xfrm>
            <a:off x="4124313" y="3062268"/>
            <a:ext cx="463825" cy="4671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Conector reto 44">
            <a:extLst>
              <a:ext uri="{FF2B5EF4-FFF2-40B4-BE49-F238E27FC236}">
                <a16:creationId xmlns:a16="http://schemas.microsoft.com/office/drawing/2014/main" id="{EC527EFD-5B53-48D8-8E15-A47A6A20626D}"/>
              </a:ext>
            </a:extLst>
          </p:cNvPr>
          <p:cNvCxnSpPr>
            <a:cxnSpLocks/>
          </p:cNvCxnSpPr>
          <p:nvPr/>
        </p:nvCxnSpPr>
        <p:spPr>
          <a:xfrm>
            <a:off x="5577687" y="3041050"/>
            <a:ext cx="463825" cy="4671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Conector reto 45">
            <a:extLst>
              <a:ext uri="{FF2B5EF4-FFF2-40B4-BE49-F238E27FC236}">
                <a16:creationId xmlns:a16="http://schemas.microsoft.com/office/drawing/2014/main" id="{1D509ED4-7580-4686-8403-37E94F406567}"/>
              </a:ext>
            </a:extLst>
          </p:cNvPr>
          <p:cNvCxnSpPr>
            <a:cxnSpLocks/>
          </p:cNvCxnSpPr>
          <p:nvPr/>
        </p:nvCxnSpPr>
        <p:spPr>
          <a:xfrm flipV="1">
            <a:off x="5571061" y="3059415"/>
            <a:ext cx="424069" cy="4699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Conector reto 46">
            <a:extLst>
              <a:ext uri="{FF2B5EF4-FFF2-40B4-BE49-F238E27FC236}">
                <a16:creationId xmlns:a16="http://schemas.microsoft.com/office/drawing/2014/main" id="{2910BA36-4C9D-4B99-8010-E19CE6456EB2}"/>
              </a:ext>
            </a:extLst>
          </p:cNvPr>
          <p:cNvCxnSpPr>
            <a:cxnSpLocks/>
          </p:cNvCxnSpPr>
          <p:nvPr/>
        </p:nvCxnSpPr>
        <p:spPr>
          <a:xfrm flipV="1">
            <a:off x="2457382" y="2823309"/>
            <a:ext cx="443948" cy="49695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Conector reto 48">
            <a:extLst>
              <a:ext uri="{FF2B5EF4-FFF2-40B4-BE49-F238E27FC236}">
                <a16:creationId xmlns:a16="http://schemas.microsoft.com/office/drawing/2014/main" id="{4A255D79-88A0-4AD3-B687-9F456BAF2EFA}"/>
              </a:ext>
            </a:extLst>
          </p:cNvPr>
          <p:cNvCxnSpPr>
            <a:cxnSpLocks/>
          </p:cNvCxnSpPr>
          <p:nvPr/>
        </p:nvCxnSpPr>
        <p:spPr>
          <a:xfrm flipV="1">
            <a:off x="6604481" y="2828901"/>
            <a:ext cx="424069" cy="4699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Conector reto 49">
            <a:extLst>
              <a:ext uri="{FF2B5EF4-FFF2-40B4-BE49-F238E27FC236}">
                <a16:creationId xmlns:a16="http://schemas.microsoft.com/office/drawing/2014/main" id="{B4A117FD-0811-4358-9FEE-C5ACB7DE9730}"/>
              </a:ext>
            </a:extLst>
          </p:cNvPr>
          <p:cNvCxnSpPr>
            <a:cxnSpLocks/>
          </p:cNvCxnSpPr>
          <p:nvPr/>
        </p:nvCxnSpPr>
        <p:spPr>
          <a:xfrm>
            <a:off x="6679207" y="2773365"/>
            <a:ext cx="424069" cy="5202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Conector reto 50">
            <a:extLst>
              <a:ext uri="{FF2B5EF4-FFF2-40B4-BE49-F238E27FC236}">
                <a16:creationId xmlns:a16="http://schemas.microsoft.com/office/drawing/2014/main" id="{8CE4B7DA-F568-453F-A30B-3C735EFAA227}"/>
              </a:ext>
            </a:extLst>
          </p:cNvPr>
          <p:cNvCxnSpPr>
            <a:cxnSpLocks/>
          </p:cNvCxnSpPr>
          <p:nvPr/>
        </p:nvCxnSpPr>
        <p:spPr>
          <a:xfrm>
            <a:off x="2477261" y="2811645"/>
            <a:ext cx="424069" cy="5202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Conector reto 51">
            <a:extLst>
              <a:ext uri="{FF2B5EF4-FFF2-40B4-BE49-F238E27FC236}">
                <a16:creationId xmlns:a16="http://schemas.microsoft.com/office/drawing/2014/main" id="{0BC831CB-A63D-406E-B74C-108447DBB062}"/>
              </a:ext>
            </a:extLst>
          </p:cNvPr>
          <p:cNvCxnSpPr>
            <a:cxnSpLocks/>
          </p:cNvCxnSpPr>
          <p:nvPr/>
        </p:nvCxnSpPr>
        <p:spPr>
          <a:xfrm flipV="1">
            <a:off x="2953395" y="1770547"/>
            <a:ext cx="424069" cy="4699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Conector reto 52">
            <a:extLst>
              <a:ext uri="{FF2B5EF4-FFF2-40B4-BE49-F238E27FC236}">
                <a16:creationId xmlns:a16="http://schemas.microsoft.com/office/drawing/2014/main" id="{C08D084D-BC00-44AC-824C-F983FC86CDAA}"/>
              </a:ext>
            </a:extLst>
          </p:cNvPr>
          <p:cNvCxnSpPr>
            <a:cxnSpLocks/>
          </p:cNvCxnSpPr>
          <p:nvPr/>
        </p:nvCxnSpPr>
        <p:spPr>
          <a:xfrm>
            <a:off x="2913639" y="1787020"/>
            <a:ext cx="463825" cy="4671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324DFC59-5AF7-4493-A680-FEA96A5647A4}"/>
              </a:ext>
            </a:extLst>
          </p:cNvPr>
          <p:cNvCxnSpPr>
            <a:cxnSpLocks/>
          </p:cNvCxnSpPr>
          <p:nvPr/>
        </p:nvCxnSpPr>
        <p:spPr>
          <a:xfrm flipV="1">
            <a:off x="6604480" y="1782741"/>
            <a:ext cx="424069" cy="4699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Conector reto 56">
            <a:extLst>
              <a:ext uri="{FF2B5EF4-FFF2-40B4-BE49-F238E27FC236}">
                <a16:creationId xmlns:a16="http://schemas.microsoft.com/office/drawing/2014/main" id="{93818661-5894-4BE3-939F-A85DFEF5C92D}"/>
              </a:ext>
            </a:extLst>
          </p:cNvPr>
          <p:cNvCxnSpPr>
            <a:cxnSpLocks/>
          </p:cNvCxnSpPr>
          <p:nvPr/>
        </p:nvCxnSpPr>
        <p:spPr>
          <a:xfrm>
            <a:off x="6630982" y="1754799"/>
            <a:ext cx="424069" cy="5202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2844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E6C83-E62E-474A-8B0F-70473608A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136689"/>
            <a:ext cx="8534400" cy="1507067"/>
          </a:xfrm>
        </p:spPr>
        <p:txBody>
          <a:bodyPr/>
          <a:lstStyle/>
          <a:p>
            <a:r>
              <a:rPr lang="pt-BR" dirty="0"/>
              <a:t>CIF e o </a:t>
            </a:r>
            <a:r>
              <a:rPr lang="pt-BR" dirty="0" err="1"/>
              <a:t>IFBr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063DF6-8DAC-49A8-8982-8D73EE345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37322"/>
            <a:ext cx="8534400" cy="483704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pt-BR" sz="3800" dirty="0">
                <a:solidFill>
                  <a:schemeClr val="bg1"/>
                </a:solidFill>
              </a:rPr>
              <a:t>“A CIF não classifica pessoas, mas descreve a situação de cada pessoa dentro de uma gama de domínios de saúde ou relacionados com a saúde” (CIF, pág. 12);</a:t>
            </a:r>
          </a:p>
          <a:p>
            <a:pPr algn="just"/>
            <a:r>
              <a:rPr lang="pt-BR" sz="3800" dirty="0">
                <a:solidFill>
                  <a:schemeClr val="bg1"/>
                </a:solidFill>
              </a:rPr>
              <a:t>Porque essa é a única possibilidade de avaliar deficiência como restrição de participação, como impacto no desempenho ao considerar os fatores ambientais;</a:t>
            </a:r>
          </a:p>
          <a:p>
            <a:pPr algn="just"/>
            <a:r>
              <a:rPr lang="pt-BR" sz="3800" dirty="0">
                <a:solidFill>
                  <a:schemeClr val="bg1"/>
                </a:solidFill>
              </a:rPr>
              <a:t>Classificar pessoas, e não situações, é avaliar a deficiência como se ela estivesse no corpo e não em situações relacionais e contextos ambientais;</a:t>
            </a:r>
          </a:p>
          <a:p>
            <a:pPr algn="just"/>
            <a:r>
              <a:rPr lang="pt-BR" sz="3800" dirty="0">
                <a:solidFill>
                  <a:schemeClr val="bg1"/>
                </a:solidFill>
              </a:rPr>
              <a:t>O risco de se derivar a deficiência de um constructo que prioriza a capacidade é inviabilizar a avaliação de contextos e fatores ambientais que acentuam a gravidade da deficiência pelo seu desempenho; </a:t>
            </a:r>
          </a:p>
          <a:p>
            <a:pPr algn="just"/>
            <a:r>
              <a:rPr lang="pt-BR" sz="3800" dirty="0">
                <a:solidFill>
                  <a:schemeClr val="bg1"/>
                </a:solidFill>
              </a:rPr>
              <a:t>O </a:t>
            </a:r>
            <a:r>
              <a:rPr lang="pt-BR" sz="3800" dirty="0" err="1">
                <a:solidFill>
                  <a:schemeClr val="bg1"/>
                </a:solidFill>
              </a:rPr>
              <a:t>IFBr</a:t>
            </a:r>
            <a:r>
              <a:rPr lang="pt-BR" sz="3800" dirty="0">
                <a:solidFill>
                  <a:schemeClr val="bg1"/>
                </a:solidFill>
              </a:rPr>
              <a:t> faz a avaliação do desempenho com valoração das Atividades e Participação;</a:t>
            </a:r>
          </a:p>
          <a:p>
            <a:pPr algn="just"/>
            <a:r>
              <a:rPr lang="pt-BR" sz="3800" dirty="0">
                <a:solidFill>
                  <a:schemeClr val="bg1"/>
                </a:solidFill>
              </a:rPr>
              <a:t>O </a:t>
            </a:r>
            <a:r>
              <a:rPr lang="pt-BR" sz="3800" dirty="0" err="1">
                <a:solidFill>
                  <a:schemeClr val="bg1"/>
                </a:solidFill>
              </a:rPr>
              <a:t>IFBr</a:t>
            </a:r>
            <a:r>
              <a:rPr lang="pt-BR" sz="3800" dirty="0">
                <a:solidFill>
                  <a:schemeClr val="bg1"/>
                </a:solidFill>
              </a:rPr>
              <a:t> impede que haja sobreposição de qualquer categoria profissional sobre outra na determinação da escala de funcionalidade e, portanto, deficiência.</a:t>
            </a:r>
          </a:p>
        </p:txBody>
      </p:sp>
    </p:spTree>
    <p:extLst>
      <p:ext uri="{BB962C8B-B14F-4D97-AF65-F5344CB8AC3E}">
        <p14:creationId xmlns:p14="http://schemas.microsoft.com/office/powerpoint/2010/main" val="142097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226FA-1C43-433A-812E-27D63C30C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Art. 2º da LBI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169BD7-C95A-4A80-9654-EBCA9EC0C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1163231" cy="361526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§ 1º A avaliação da deficiência, quando necessária, será </a:t>
            </a:r>
            <a:r>
              <a:rPr lang="pt-BR" b="1" dirty="0">
                <a:solidFill>
                  <a:schemeClr val="bg1"/>
                </a:solidFill>
              </a:rPr>
              <a:t>biopsicossocial</a:t>
            </a:r>
            <a:r>
              <a:rPr lang="pt-BR" dirty="0">
                <a:solidFill>
                  <a:schemeClr val="bg1"/>
                </a:solidFill>
              </a:rPr>
              <a:t>, realizada por equipe </a:t>
            </a:r>
            <a:r>
              <a:rPr lang="pt-BR" b="1" dirty="0">
                <a:solidFill>
                  <a:schemeClr val="bg1"/>
                </a:solidFill>
              </a:rPr>
              <a:t>multiprofissional e interdisciplinar </a:t>
            </a:r>
            <a:r>
              <a:rPr lang="pt-BR" dirty="0">
                <a:solidFill>
                  <a:schemeClr val="bg1"/>
                </a:solidFill>
              </a:rPr>
              <a:t>e considerará:  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 - os impedimentos nas funções e nas estruturas do corpo;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 - os </a:t>
            </a:r>
            <a:r>
              <a:rPr lang="pt-BR" b="1" dirty="0">
                <a:solidFill>
                  <a:schemeClr val="bg1"/>
                </a:solidFill>
              </a:rPr>
              <a:t>fatores socioambientais</a:t>
            </a:r>
            <a:r>
              <a:rPr lang="pt-BR" dirty="0">
                <a:solidFill>
                  <a:schemeClr val="bg1"/>
                </a:solidFill>
              </a:rPr>
              <a:t>, psicológicos e pessoais;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III - a limitação no </a:t>
            </a:r>
            <a:r>
              <a:rPr lang="pt-BR" b="1" dirty="0">
                <a:solidFill>
                  <a:schemeClr val="bg1"/>
                </a:solidFill>
              </a:rPr>
              <a:t>desempenho</a:t>
            </a:r>
            <a:r>
              <a:rPr lang="pt-BR" dirty="0">
                <a:solidFill>
                  <a:schemeClr val="bg1"/>
                </a:solidFill>
              </a:rPr>
              <a:t> de atividades; e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IV - a restrição de participação.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3331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226FA-1C43-433A-812E-27D63C30C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169BD7-C95A-4A80-9654-EBCA9EC0C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1163231" cy="361526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§ 1º A avaliação da deficiência, quando necessária, será </a:t>
            </a:r>
            <a:r>
              <a:rPr lang="pt-BR" b="1" dirty="0">
                <a:solidFill>
                  <a:srgbClr val="C00000"/>
                </a:solidFill>
              </a:rPr>
              <a:t>biopsicossocial</a:t>
            </a:r>
            <a:r>
              <a:rPr lang="pt-BR" dirty="0">
                <a:solidFill>
                  <a:schemeClr val="bg1"/>
                </a:solidFill>
              </a:rPr>
              <a:t>, realizada por equipe multiprofissional e interdisciplinar e considerará:  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 - os impedimentos nas funções e nas estruturas do corpo;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 - os fatores socioambientais, psicológicos e pessoais;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III - a limitação no desempenho de atividades; e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IV - a restrição de participação.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 </a:t>
            </a:r>
          </a:p>
          <a:p>
            <a:endParaRPr lang="pt-BR" dirty="0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4379ADC8-926E-4FF0-AC8D-6AA8A887E6D7}"/>
              </a:ext>
            </a:extLst>
          </p:cNvPr>
          <p:cNvSpPr/>
          <p:nvPr/>
        </p:nvSpPr>
        <p:spPr>
          <a:xfrm>
            <a:off x="901148" y="4598504"/>
            <a:ext cx="8534400" cy="1417983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err="1">
                <a:solidFill>
                  <a:srgbClr val="C00000"/>
                </a:solidFill>
              </a:rPr>
              <a:t>Probad</a:t>
            </a:r>
            <a:r>
              <a:rPr lang="pt-BR" sz="2800" b="1" dirty="0">
                <a:solidFill>
                  <a:srgbClr val="C00000"/>
                </a:solidFill>
              </a:rPr>
              <a:t> quebra o modelo biopsicossocial</a:t>
            </a:r>
          </a:p>
        </p:txBody>
      </p:sp>
    </p:spTree>
    <p:extLst>
      <p:ext uri="{BB962C8B-B14F-4D97-AF65-F5344CB8AC3E}">
        <p14:creationId xmlns:p14="http://schemas.microsoft.com/office/powerpoint/2010/main" val="3109224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226FA-1C43-433A-812E-27D63C30C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169BD7-C95A-4A80-9654-EBCA9EC0C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1163231" cy="361526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§ 1º A avaliação da deficiência, quando necessária, será biopsicossocial, realizada por equipe multiprofissional e interdisciplinar e considerará:  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 - os impedimentos nas funções e nas estruturas do corpo;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 - os fatores socioambientais, psicológicos e pessoais;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III - a </a:t>
            </a:r>
            <a:r>
              <a:rPr lang="pt-BR" b="1" dirty="0">
                <a:solidFill>
                  <a:srgbClr val="C00000"/>
                </a:solidFill>
              </a:rPr>
              <a:t>limitação no desempenho </a:t>
            </a:r>
            <a:r>
              <a:rPr lang="pt-BR" dirty="0">
                <a:solidFill>
                  <a:schemeClr val="bg1"/>
                </a:solidFill>
              </a:rPr>
              <a:t>de atividades; e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IV - a restrição de participação.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 </a:t>
            </a:r>
          </a:p>
          <a:p>
            <a:endParaRPr lang="pt-BR" dirty="0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4379ADC8-926E-4FF0-AC8D-6AA8A887E6D7}"/>
              </a:ext>
            </a:extLst>
          </p:cNvPr>
          <p:cNvSpPr/>
          <p:nvPr/>
        </p:nvSpPr>
        <p:spPr>
          <a:xfrm>
            <a:off x="901148" y="4598504"/>
            <a:ext cx="8534400" cy="1417983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err="1">
                <a:solidFill>
                  <a:srgbClr val="C00000"/>
                </a:solidFill>
              </a:rPr>
              <a:t>Probad</a:t>
            </a:r>
            <a:r>
              <a:rPr lang="pt-BR" sz="2800" b="1" dirty="0">
                <a:solidFill>
                  <a:srgbClr val="C00000"/>
                </a:solidFill>
              </a:rPr>
              <a:t> não avalia desempenho</a:t>
            </a:r>
          </a:p>
        </p:txBody>
      </p:sp>
    </p:spTree>
    <p:extLst>
      <p:ext uri="{BB962C8B-B14F-4D97-AF65-F5344CB8AC3E}">
        <p14:creationId xmlns:p14="http://schemas.microsoft.com/office/powerpoint/2010/main" val="1929815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226FA-1C43-433A-812E-27D63C30C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682" y="3930741"/>
            <a:ext cx="9188658" cy="1507067"/>
          </a:xfrm>
        </p:spPr>
        <p:txBody>
          <a:bodyPr>
            <a:normAutofit fontScale="90000"/>
          </a:bodyPr>
          <a:lstStyle/>
          <a:p>
            <a:pPr algn="just"/>
            <a:r>
              <a:rPr lang="pt-BR" altLang="pt-BR" sz="2700" dirty="0">
                <a:solidFill>
                  <a:srgbClr val="C00000"/>
                </a:solidFill>
                <a:latin typeface="Tw Cen MT" panose="020B0602020104020603" pitchFamily="34" charset="0"/>
              </a:rPr>
              <a:t>“interdisciplinaridade sugere relação de reciprocidade entre saberes distintos, com suas contradições específicas e inerentes, tendo em vista à recomposição da unidade segmentada do conhecimento” (POTYARA PEREIRA, 2013)</a:t>
            </a:r>
            <a:r>
              <a:rPr lang="pt-BR" altLang="pt-BR" dirty="0">
                <a:solidFill>
                  <a:srgbClr val="C00000"/>
                </a:solidFill>
                <a:latin typeface="Tw Cen MT" panose="020B0602020104020603" pitchFamily="34" charset="0"/>
              </a:rPr>
              <a:t>. </a:t>
            </a:r>
            <a:br>
              <a:rPr lang="pt-BR" altLang="pt-BR" dirty="0">
                <a:solidFill>
                  <a:srgbClr val="000000"/>
                </a:solidFill>
                <a:latin typeface="Tw Cen MT" panose="020B0602020104020603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169BD7-C95A-4A80-9654-EBCA9EC0C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1163231" cy="361526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§ 1º A avaliação da deficiência, quando necessária, será biopsicossocial, realizada por equipe multiprofissional e </a:t>
            </a:r>
            <a:r>
              <a:rPr lang="pt-BR" b="1" dirty="0">
                <a:solidFill>
                  <a:srgbClr val="C00000"/>
                </a:solidFill>
              </a:rPr>
              <a:t>interdisciplinar</a:t>
            </a:r>
            <a:r>
              <a:rPr lang="pt-BR" b="1" dirty="0">
                <a:solidFill>
                  <a:schemeClr val="bg1"/>
                </a:solidFill>
              </a:rPr>
              <a:t> </a:t>
            </a:r>
            <a:r>
              <a:rPr lang="pt-BR" dirty="0">
                <a:solidFill>
                  <a:schemeClr val="bg1"/>
                </a:solidFill>
              </a:rPr>
              <a:t>e considerará:  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 - os impedimentos nas funções e nas estruturas do corpo;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 - os fatores socioambientais, psicológicos e pessoais;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III - a limitação no desempenho de atividades; e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IV - a restrição de participação.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 </a:t>
            </a: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BACC476D-723B-47D0-8E3D-64619CC7409C}"/>
              </a:ext>
            </a:extLst>
          </p:cNvPr>
          <p:cNvSpPr/>
          <p:nvPr/>
        </p:nvSpPr>
        <p:spPr>
          <a:xfrm>
            <a:off x="490330" y="3670852"/>
            <a:ext cx="9223513" cy="1842052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altLang="pt-BR" sz="2800" dirty="0">
                <a:solidFill>
                  <a:srgbClr val="C00000"/>
                </a:solidFill>
                <a:latin typeface="Tw Cen MT" panose="020B0602020104020603" pitchFamily="34" charset="0"/>
              </a:rPr>
              <a:t>“Interdisciplinaridade é a relação de reciprocidade entre saberes distintos, com suas contradições específicas e inerentes, tendo em vista à recomposição da unidade segmentada do conhecimento” (POTYARA PEREIRA, 2013).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31671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70A186-6A42-4789-A676-43B471AB7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Casos em que o </a:t>
            </a:r>
            <a:r>
              <a:rPr lang="pt-BR" dirty="0" err="1"/>
              <a:t>Probad</a:t>
            </a:r>
            <a:r>
              <a:rPr lang="pt-BR" dirty="0"/>
              <a:t> não classificaria como deficiência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F6BF44-C458-45C5-88E8-917C5240A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099930"/>
            <a:ext cx="9678988" cy="3684105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Pessoas com síndrome de Down</a:t>
            </a:r>
          </a:p>
          <a:p>
            <a:r>
              <a:rPr lang="pt-BR" dirty="0">
                <a:solidFill>
                  <a:schemeClr val="bg1"/>
                </a:solidFill>
              </a:rPr>
              <a:t>Pessoas com autismo</a:t>
            </a:r>
          </a:p>
          <a:p>
            <a:r>
              <a:rPr lang="pt-BR" dirty="0">
                <a:solidFill>
                  <a:schemeClr val="bg1"/>
                </a:solidFill>
              </a:rPr>
              <a:t>Pessoas com transtornos mentais</a:t>
            </a:r>
          </a:p>
          <a:p>
            <a:r>
              <a:rPr lang="pt-BR" dirty="0">
                <a:solidFill>
                  <a:schemeClr val="bg1"/>
                </a:solidFill>
              </a:rPr>
              <a:t>Pessoas com deficiência intelectual associada à epilepsia</a:t>
            </a:r>
          </a:p>
          <a:p>
            <a:r>
              <a:rPr lang="pt-BR" dirty="0">
                <a:solidFill>
                  <a:schemeClr val="bg1"/>
                </a:solidFill>
              </a:rPr>
              <a:t>Pessoas com nanismo</a:t>
            </a:r>
          </a:p>
          <a:p>
            <a:r>
              <a:rPr lang="pt-BR" dirty="0">
                <a:solidFill>
                  <a:schemeClr val="bg1"/>
                </a:solidFill>
              </a:rPr>
              <a:t>Pessoas com deficiência física, sem uso de cadeira de rodas</a:t>
            </a:r>
          </a:p>
          <a:p>
            <a:r>
              <a:rPr lang="pt-BR" dirty="0">
                <a:solidFill>
                  <a:schemeClr val="bg1"/>
                </a:solidFill>
              </a:rPr>
              <a:t>Pessoas com deficiência auditiva que fazem uso de aparelho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285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7BA57C-CDFA-431F-9D05-486496487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681" y="782617"/>
            <a:ext cx="8534400" cy="3615267"/>
          </a:xfrm>
        </p:spPr>
        <p:txBody>
          <a:bodyPr/>
          <a:lstStyle/>
          <a:p>
            <a:pPr marL="0" indent="0">
              <a:buNone/>
            </a:pPr>
            <a:r>
              <a:rPr lang="pt-BR" sz="3600" dirty="0">
                <a:solidFill>
                  <a:schemeClr val="bg1"/>
                </a:solidFill>
              </a:rPr>
              <a:t>Obrigado!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bg1"/>
                </a:solidFill>
              </a:rPr>
              <a:t>santoswederson1983@gmail.com</a:t>
            </a:r>
          </a:p>
        </p:txBody>
      </p:sp>
    </p:spTree>
    <p:extLst>
      <p:ext uri="{BB962C8B-B14F-4D97-AF65-F5344CB8AC3E}">
        <p14:creationId xmlns:p14="http://schemas.microsoft.com/office/powerpoint/2010/main" val="96937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EB6BE-0B91-466D-833B-8B0EE45B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objetivo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45D16-1FE5-4ED1-8453-2E778A47C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752415" cy="361526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bg1"/>
                </a:solidFill>
              </a:rPr>
              <a:t>Demonstrar a viabilidade de regulamentação do art. 2º da Lei 13.146 de 2015 (Lei Brasileira de Inclusão da Pessoa com Deficiência – LBI), tendo por base o uso do Índice de Funcionalidade Brasileiro (</a:t>
            </a:r>
            <a:r>
              <a:rPr lang="pt-BR" dirty="0" err="1">
                <a:solidFill>
                  <a:schemeClr val="bg1"/>
                </a:solidFill>
              </a:rPr>
              <a:t>IFBr</a:t>
            </a:r>
            <a:r>
              <a:rPr lang="pt-BR" dirty="0">
                <a:solidFill>
                  <a:schemeClr val="bg1"/>
                </a:solidFill>
              </a:rPr>
              <a:t>) como única ferramenta hoje no Brasil que: </a:t>
            </a:r>
          </a:p>
          <a:p>
            <a:pPr marL="457200" indent="-457200" algn="just">
              <a:buAutoNum type="arabicPeriod"/>
            </a:pPr>
            <a:r>
              <a:rPr lang="pt-BR" dirty="0">
                <a:solidFill>
                  <a:schemeClr val="bg1"/>
                </a:solidFill>
              </a:rPr>
              <a:t>possui validade técnica-científica, </a:t>
            </a:r>
          </a:p>
          <a:p>
            <a:pPr marL="457200" indent="-457200" algn="just">
              <a:buAutoNum type="arabicPeriod"/>
            </a:pPr>
            <a:r>
              <a:rPr lang="pt-BR" dirty="0">
                <a:solidFill>
                  <a:schemeClr val="bg1"/>
                </a:solidFill>
              </a:rPr>
              <a:t>respeita os princípios da Convenção sobre os Direitos das Pessoas com Deficiência e </a:t>
            </a:r>
          </a:p>
          <a:p>
            <a:pPr marL="457200" indent="-457200" algn="just">
              <a:buAutoNum type="arabicPeriod"/>
            </a:pPr>
            <a:r>
              <a:rPr lang="pt-BR" dirty="0">
                <a:solidFill>
                  <a:schemeClr val="bg1"/>
                </a:solidFill>
              </a:rPr>
              <a:t>cumpre a Classificação Internacional de Funcionalidade, Incapacidade e Saúde (CIF) do OMS.</a:t>
            </a:r>
          </a:p>
        </p:txBody>
      </p:sp>
    </p:spTree>
    <p:extLst>
      <p:ext uri="{BB962C8B-B14F-4D97-AF65-F5344CB8AC3E}">
        <p14:creationId xmlns:p14="http://schemas.microsoft.com/office/powerpoint/2010/main" val="2161143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298843-509C-4CAE-9A99-99832A88E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Art. 2º da LBI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1E38E7-17E2-4DCF-BBCD-CBD0218F3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1216241" cy="361526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Art. 2º Considera-se pessoa com deficiência aquela que tem impedimento de longo prazo de natureza física, mental, intelectual ou sensorial, o qual, em interação com uma ou mais barreiras, pode obstruir sua participação plena e efetiva na sociedade em igualdade de condições com as demais pessoas.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§ 1º A avaliação da deficiência, quando necessária, será biopsicossocial, realizada por equipe multiprofissional e interdisciplinar e considerará:  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 - os impedimentos nas funções e nas estruturas do corpo;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 - os fatores socioambientais, psicológicos e pessoais;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III - a limitação no desempenho de atividades; e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IV - a restrição de participação.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§ 2º O Poder Executivo criará instrumentos para avaliação da deficiência. 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5202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D7ADE6-8FC8-421D-A58D-88B4991DB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Como avaliar a deficiência?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847000-2D1D-4CC6-B63F-FBDA40A23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Anos 1970</a:t>
            </a:r>
          </a:p>
          <a:p>
            <a:r>
              <a:rPr lang="pt-BR" dirty="0">
                <a:solidFill>
                  <a:schemeClr val="bg1"/>
                </a:solidFill>
              </a:rPr>
              <a:t>Anos 1980</a:t>
            </a:r>
          </a:p>
          <a:p>
            <a:r>
              <a:rPr lang="pt-BR" dirty="0">
                <a:solidFill>
                  <a:schemeClr val="bg1"/>
                </a:solidFill>
              </a:rPr>
              <a:t>Classificação Internacional de Deficiências, Incapacidades e Desvantagens (CIDID), de 1980</a:t>
            </a:r>
          </a:p>
          <a:p>
            <a:r>
              <a:rPr lang="pt-BR" dirty="0">
                <a:solidFill>
                  <a:schemeClr val="bg1"/>
                </a:solidFill>
              </a:rPr>
              <a:t>Classificação Internacional de Funcionalidade, Incapacidade e Saúde (CIF), de 2013</a:t>
            </a:r>
          </a:p>
          <a:p>
            <a:r>
              <a:rPr lang="pt-BR" dirty="0">
                <a:solidFill>
                  <a:schemeClr val="bg1"/>
                </a:solidFill>
              </a:rPr>
              <a:t>Índice de Funcionalidade Brasileiro (</a:t>
            </a:r>
            <a:r>
              <a:rPr lang="pt-BR" dirty="0" err="1">
                <a:solidFill>
                  <a:schemeClr val="bg1"/>
                </a:solidFill>
              </a:rPr>
              <a:t>IFBr</a:t>
            </a:r>
            <a:r>
              <a:rPr lang="pt-BR" dirty="0">
                <a:solidFill>
                  <a:schemeClr val="bg1"/>
                </a:solidFill>
              </a:rPr>
              <a:t>), de 2013</a:t>
            </a:r>
          </a:p>
        </p:txBody>
      </p:sp>
    </p:spTree>
    <p:extLst>
      <p:ext uri="{BB962C8B-B14F-4D97-AF65-F5344CB8AC3E}">
        <p14:creationId xmlns:p14="http://schemas.microsoft.com/office/powerpoint/2010/main" val="1665258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692F2F-6036-4B53-BA24-60280EAB8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CIDID x CIF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6BE6C6-9C35-4F9E-8BCB-F2A42F128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580136" cy="42837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>
                <a:solidFill>
                  <a:schemeClr val="bg1"/>
                </a:solidFill>
              </a:rPr>
              <a:t>CIDID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</a:rPr>
              <a:t>Abordagem linear da deficiência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</a:rPr>
              <a:t>unidirecional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</a:rPr>
              <a:t>com progressão fixa de uma sequência de eventos baseados em acometimentos biológicos e clínicos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</a:rPr>
              <a:t>Avalia as repercussões de lesões e doenças na vida das pessoas com impacto para a </a:t>
            </a:r>
            <a:r>
              <a:rPr lang="pt-BR" b="1" dirty="0">
                <a:solidFill>
                  <a:schemeClr val="bg1"/>
                </a:solidFill>
              </a:rPr>
              <a:t>capacidade</a:t>
            </a:r>
            <a:r>
              <a:rPr lang="pt-BR" dirty="0">
                <a:solidFill>
                  <a:schemeClr val="bg1"/>
                </a:solidFill>
              </a:rPr>
              <a:t> delas para funcionamentos na vida social.</a:t>
            </a:r>
          </a:p>
          <a:p>
            <a:pPr marL="0" indent="0" algn="just">
              <a:buNone/>
            </a:pPr>
            <a:endParaRPr lang="pt-BR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b="1" dirty="0">
                <a:solidFill>
                  <a:schemeClr val="bg1"/>
                </a:solidFill>
              </a:rPr>
              <a:t>Capacidade </a:t>
            </a:r>
            <a:r>
              <a:rPr lang="pt-BR" dirty="0">
                <a:solidFill>
                  <a:schemeClr val="bg1"/>
                </a:solidFill>
              </a:rPr>
              <a:t>é a aptidão de uma pessoa para fazer diferentes coisas que ela valoriza. Ideia ligada a noção de liberdade como oportunidade “abrangente”, ou seja, o potencial do indivíduo realizar várias combinações de funcionamentos (MARTHA NUSSBAUM, 2006).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630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FB4A64-9B95-4FE4-8797-EAEC90FE4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CIDID x CIF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824F9D-9D0E-41A6-809F-529B89E60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474118" cy="361526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>
                <a:solidFill>
                  <a:schemeClr val="bg1"/>
                </a:solidFill>
              </a:rPr>
              <a:t>CIF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</a:rPr>
              <a:t>abordagem interativa da deficiência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</a:rPr>
              <a:t>multidirecional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</a:rPr>
              <a:t>articulação dinâmica e multicausal entre os elementos que designam a funcionalidade e/ou deficiência (fatores pessoais, estruturas e funções corporais, fatores ambientais e atividades e participação)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</a:rPr>
              <a:t>Ao considerar </a:t>
            </a:r>
            <a:r>
              <a:rPr lang="pt-BR" b="1" dirty="0">
                <a:solidFill>
                  <a:schemeClr val="bg1"/>
                </a:solidFill>
              </a:rPr>
              <a:t>fatores ambientais </a:t>
            </a:r>
            <a:r>
              <a:rPr lang="pt-BR" dirty="0">
                <a:solidFill>
                  <a:schemeClr val="bg1"/>
                </a:solidFill>
              </a:rPr>
              <a:t>e </a:t>
            </a:r>
            <a:r>
              <a:rPr lang="pt-BR" b="1" dirty="0">
                <a:solidFill>
                  <a:schemeClr val="bg1"/>
                </a:solidFill>
              </a:rPr>
              <a:t>atividades e participação, </a:t>
            </a:r>
            <a:r>
              <a:rPr lang="pt-BR" dirty="0">
                <a:solidFill>
                  <a:schemeClr val="bg1"/>
                </a:solidFill>
              </a:rPr>
              <a:t>a CIF oferece possibilidades de avaliar o desempenho das pessoas com deficiência.</a:t>
            </a:r>
          </a:p>
          <a:p>
            <a:pPr marL="0" indent="0" algn="just">
              <a:buNone/>
            </a:pPr>
            <a:endParaRPr lang="pt-BR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b="1" dirty="0">
                <a:solidFill>
                  <a:schemeClr val="bg1"/>
                </a:solidFill>
              </a:rPr>
              <a:t>Desempenho </a:t>
            </a:r>
            <a:r>
              <a:rPr lang="pt-BR" dirty="0">
                <a:solidFill>
                  <a:schemeClr val="bg1"/>
                </a:solidFill>
              </a:rPr>
              <a:t>descreve o que o indivíduo realmente faz no seu ambiente atual. Como o ambiente atual inclui um contexto social, o desempenho também pode ser entendido como "envolvimento em uma situação de vida", ou "a experiência vivida" das pessoas no contexto real em que vivem (CIF, 2003). </a:t>
            </a:r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358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09472-790A-41C6-8D85-A63108C2C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D5ABCC-623C-4185-8D6E-EA286B4BF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Por que estou fazendo essa diferenciação?</a:t>
            </a:r>
          </a:p>
          <a:p>
            <a:pPr marL="0" indent="0">
              <a:buNone/>
            </a:pPr>
            <a:endParaRPr lang="pt-BR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bg1"/>
                </a:solidFill>
              </a:rPr>
              <a:t>Porque o Protocolo Brasileiro de Avaliação da Deficiência (PROBAD) é baseado na CIDID e não na CIF.</a:t>
            </a:r>
          </a:p>
        </p:txBody>
      </p:sp>
    </p:spTree>
    <p:extLst>
      <p:ext uri="{BB962C8B-B14F-4D97-AF65-F5344CB8AC3E}">
        <p14:creationId xmlns:p14="http://schemas.microsoft.com/office/powerpoint/2010/main" val="247756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9541C4-0C6D-43C9-9772-7B92405D5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PROBAD não é baseado na CIF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1CBAD6-FC0A-449B-B09A-1E8BEB33B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>
                <a:solidFill>
                  <a:schemeClr val="bg1"/>
                </a:solidFill>
              </a:rPr>
              <a:t>Prerrogativa do médico em definir a existência de impedimento, para só depois submeter ou não à avaliação da deficiência por outros profissionais;</a:t>
            </a:r>
          </a:p>
          <a:p>
            <a:pPr algn="just"/>
            <a:r>
              <a:rPr lang="pt-BR" dirty="0">
                <a:solidFill>
                  <a:schemeClr val="bg1"/>
                </a:solidFill>
              </a:rPr>
              <a:t>Prerrogativa do médico em definir uma escala de gradação ou valoração do impedimento;</a:t>
            </a:r>
          </a:p>
          <a:p>
            <a:pPr algn="just"/>
            <a:r>
              <a:rPr lang="pt-BR" dirty="0">
                <a:solidFill>
                  <a:schemeClr val="bg1"/>
                </a:solidFill>
              </a:rPr>
              <a:t>Utilização de </a:t>
            </a:r>
            <a:r>
              <a:rPr lang="pt-BR" dirty="0" err="1">
                <a:solidFill>
                  <a:schemeClr val="bg1"/>
                </a:solidFill>
              </a:rPr>
              <a:t>Baremas</a:t>
            </a:r>
            <a:r>
              <a:rPr lang="pt-BR" dirty="0">
                <a:solidFill>
                  <a:schemeClr val="bg1"/>
                </a:solidFill>
              </a:rPr>
              <a:t> (tabela de valoração de danos corporais) para avaliação de estruturas e funções do corpo;</a:t>
            </a:r>
          </a:p>
          <a:p>
            <a:pPr algn="just"/>
            <a:r>
              <a:rPr lang="pt-BR" dirty="0">
                <a:solidFill>
                  <a:schemeClr val="bg1"/>
                </a:solidFill>
              </a:rPr>
              <a:t>Quebra do modelo dinâmico e multidirecional da CIF, impedindo a avaliação da deficiência como impactos restritivos no desempenho de atividades da pessoa e na sua participação na sociedade.</a:t>
            </a:r>
          </a:p>
        </p:txBody>
      </p:sp>
    </p:spTree>
    <p:extLst>
      <p:ext uri="{BB962C8B-B14F-4D97-AF65-F5344CB8AC3E}">
        <p14:creationId xmlns:p14="http://schemas.microsoft.com/office/powerpoint/2010/main" val="79490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1CE88-73F8-4BE1-AB06-742F47C80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Modelo interativo da </a:t>
            </a:r>
            <a:r>
              <a:rPr lang="pt-BR" dirty="0" err="1"/>
              <a:t>ciF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8DFAC6-CD43-4FFA-9422-8E7A01E3F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90CA000-81D1-46AD-A729-1C8000184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85800"/>
            <a:ext cx="8367022" cy="3978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8168323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190</TotalTime>
  <Words>960</Words>
  <Application>Microsoft Office PowerPoint</Application>
  <PresentationFormat>Widescreen</PresentationFormat>
  <Paragraphs>96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Tw Cen MT</vt:lpstr>
      <vt:lpstr>Wingdings 3</vt:lpstr>
      <vt:lpstr>Fatia</vt:lpstr>
      <vt:lpstr>Avaliação da deficiência com base na CIF e interdisciplinaridade</vt:lpstr>
      <vt:lpstr>objetivo</vt:lpstr>
      <vt:lpstr>Art. 2º da LBI</vt:lpstr>
      <vt:lpstr>Como avaliar a deficiência?</vt:lpstr>
      <vt:lpstr>CIDID x CIF</vt:lpstr>
      <vt:lpstr>CIDID x CIF</vt:lpstr>
      <vt:lpstr>Apresentação do PowerPoint</vt:lpstr>
      <vt:lpstr>PROBAD não é baseado na CIF</vt:lpstr>
      <vt:lpstr>Modelo interativo da ciF</vt:lpstr>
      <vt:lpstr>Probad</vt:lpstr>
      <vt:lpstr>CIF e o IFBr</vt:lpstr>
      <vt:lpstr>Art. 2º da LBI</vt:lpstr>
      <vt:lpstr>Apresentação do PowerPoint</vt:lpstr>
      <vt:lpstr>Apresentação do PowerPoint</vt:lpstr>
      <vt:lpstr>“interdisciplinaridade sugere relação de reciprocidade entre saberes distintos, com suas contradições específicas e inerentes, tendo em vista à recomposição da unidade segmentada do conhecimento” (POTYARA PEREIRA, 2013).  </vt:lpstr>
      <vt:lpstr>Casos em que o Probad não classificaria como deficiência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Avaliação da deficiência com base na CIF e interdisciplinaridade</dc:title>
  <dc:creator>Wederson</dc:creator>
  <cp:lastModifiedBy>Wederson</cp:lastModifiedBy>
  <cp:revision>54</cp:revision>
  <dcterms:created xsi:type="dcterms:W3CDTF">2019-10-30T08:23:56Z</dcterms:created>
  <dcterms:modified xsi:type="dcterms:W3CDTF">2019-10-30T11:34:27Z</dcterms:modified>
</cp:coreProperties>
</file>