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095D-20DD-4147-82EC-4DE45D73C3EE}" type="datetimeFigureOut">
              <a:rPr lang="pt-BR" smtClean="0"/>
              <a:t>16/11/2015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62AE-4BD7-4FB6-893A-B84FECC84494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095D-20DD-4147-82EC-4DE45D73C3EE}" type="datetimeFigureOut">
              <a:rPr lang="pt-BR" smtClean="0"/>
              <a:t>16/11/2015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62AE-4BD7-4FB6-893A-B84FECC844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095D-20DD-4147-82EC-4DE45D73C3EE}" type="datetimeFigureOut">
              <a:rPr lang="pt-BR" smtClean="0"/>
              <a:t>16/11/2015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62AE-4BD7-4FB6-893A-B84FECC844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095D-20DD-4147-82EC-4DE45D73C3EE}" type="datetimeFigureOut">
              <a:rPr lang="pt-BR" smtClean="0"/>
              <a:t>16/11/2015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62AE-4BD7-4FB6-893A-B84FECC844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095D-20DD-4147-82EC-4DE45D73C3EE}" type="datetimeFigureOut">
              <a:rPr lang="pt-BR" smtClean="0"/>
              <a:t>16/11/2015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62AE-4BD7-4FB6-893A-B84FECC84494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095D-20DD-4147-82EC-4DE45D73C3EE}" type="datetimeFigureOut">
              <a:rPr lang="pt-BR" smtClean="0"/>
              <a:t>16/11/2015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62AE-4BD7-4FB6-893A-B84FECC844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095D-20DD-4147-82EC-4DE45D73C3EE}" type="datetimeFigureOut">
              <a:rPr lang="pt-BR" smtClean="0"/>
              <a:t>16/11/2015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62AE-4BD7-4FB6-893A-B84FECC844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095D-20DD-4147-82EC-4DE45D73C3EE}" type="datetimeFigureOut">
              <a:rPr lang="pt-BR" smtClean="0"/>
              <a:t>16/11/2015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62AE-4BD7-4FB6-893A-B84FECC844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095D-20DD-4147-82EC-4DE45D73C3EE}" type="datetimeFigureOut">
              <a:rPr lang="pt-BR" smtClean="0"/>
              <a:t>16/11/2015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62AE-4BD7-4FB6-893A-B84FECC844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095D-20DD-4147-82EC-4DE45D73C3EE}" type="datetimeFigureOut">
              <a:rPr lang="pt-BR" smtClean="0"/>
              <a:t>16/11/2015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62AE-4BD7-4FB6-893A-B84FECC84494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70E095D-20DD-4147-82EC-4DE45D73C3EE}" type="datetimeFigureOut">
              <a:rPr lang="pt-BR" smtClean="0"/>
              <a:t>16/11/2015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3DC62AE-4BD7-4FB6-893A-B84FECC84494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70E095D-20DD-4147-82EC-4DE45D73C3EE}" type="datetimeFigureOut">
              <a:rPr lang="pt-BR" smtClean="0"/>
              <a:t>16/11/2015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3DC62AE-4BD7-4FB6-893A-B84FECC8449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ntranet.meioambiente.ba.gov.br/index.php?option=com_banners&amp;task=click&amp;bid=23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ntranet.meioambiente.ba.gov.br/index.php?option=com_banners&amp;task=click&amp;bid=23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ntranet.meioambiente.ba.gov.br/index.php?option=com_banners&amp;task=click&amp;bid=23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ntranet.meioambiente.ba.gov.br/index.php?option=com_banners&amp;task=click&amp;bid=23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ntranet.meioambiente.ba.gov.br/index.php?option=com_banners&amp;task=click&amp;bid=23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ntranet.meioambiente.ba.gov.br/index.php?option=com_banners&amp;task=click&amp;bid=23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ntranet.meioambiente.ba.gov.br/index.php?option=com_banners&amp;task=click&amp;bid=23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ntranet.meioambiente.ba.gov.br/index.php?option=com_banners&amp;task=click&amp;bid=23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intranet.meioambiente.ba.gov.br/index.php?option=com_banners&amp;task=click&amp;bid=23" TargetMode="External"/><Relationship Id="rId2" Type="http://schemas.openxmlformats.org/officeDocument/2006/relationships/hyperlink" Target="mailto:bruno.jardim@inema.ba.gov.b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ntranet.meioambiente.ba.gov.br/index.php?option=com_banners&amp;task=click&amp;bid=2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ntranet.meioambiente.ba.gov.br/index.php?option=com_banners&amp;task=click&amp;bid=2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ntranet.meioambiente.ba.gov.br/index.php?option=com_banners&amp;task=click&amp;bid=23" TargetMode="Externa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ntranet.meioambiente.ba.gov.br/index.php?option=com_banners&amp;task=click&amp;bid=23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ntranet.meioambiente.ba.gov.br/index.php?option=com_banners&amp;task=click&amp;bid=23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ntranet.meioambiente.ba.gov.br/index.php?option=com_banners&amp;task=click&amp;bid=23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intranet.meioambiente.ba.gov.br/index.php?option=com_banners&amp;task=click&amp;bid=23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ntranet.meioambiente.ba.gov.br/index.php?option=com_banners&amp;task=click&amp;bid=2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261972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Revitalização do</a:t>
            </a:r>
            <a:br>
              <a:rPr lang="pt-BR" dirty="0" smtClean="0"/>
            </a:br>
            <a:r>
              <a:rPr lang="pt-BR" dirty="0" smtClean="0"/>
              <a:t>Rio São Francisco</a:t>
            </a:r>
            <a:br>
              <a:rPr lang="pt-BR" dirty="0" smtClean="0"/>
            </a:br>
            <a:r>
              <a:rPr lang="pt-BR" dirty="0" smtClean="0"/>
              <a:t>Alguns pontos para reflexão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915816" y="5445224"/>
            <a:ext cx="5637010" cy="921488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Comissão do Meio Ambiente, Defesa do Consumidor e Fiscalização e Controle</a:t>
            </a:r>
          </a:p>
          <a:p>
            <a:pPr algn="ctr"/>
            <a:r>
              <a:rPr lang="pt-BR" dirty="0" smtClean="0"/>
              <a:t>Senado Federal</a:t>
            </a:r>
            <a:endParaRPr lang="pt-BR" dirty="0"/>
          </a:p>
        </p:txBody>
      </p:sp>
      <p:pic>
        <p:nvPicPr>
          <p:cNvPr id="4" name="Picture 5" descr="http://intranet.meioambiente.ba.gov.br/images/banners/inem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344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Gestão das Águas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Alguns dos instrumentos</a:t>
            </a:r>
          </a:p>
          <a:p>
            <a:pPr lvl="1"/>
            <a:r>
              <a:rPr lang="pt-BR" dirty="0" smtClean="0"/>
              <a:t>Outorga</a:t>
            </a:r>
          </a:p>
          <a:p>
            <a:pPr lvl="1"/>
            <a:r>
              <a:rPr lang="pt-BR" dirty="0" smtClean="0"/>
              <a:t>Cobrança</a:t>
            </a:r>
          </a:p>
          <a:p>
            <a:pPr lvl="1"/>
            <a:r>
              <a:rPr lang="pt-BR" dirty="0" smtClean="0"/>
              <a:t>Planos</a:t>
            </a:r>
          </a:p>
          <a:p>
            <a:pPr lvl="2"/>
            <a:r>
              <a:rPr lang="pt-BR" dirty="0" smtClean="0"/>
              <a:t>“Fácil” fazer Diagnósticos</a:t>
            </a:r>
          </a:p>
          <a:p>
            <a:pPr lvl="2"/>
            <a:r>
              <a:rPr lang="pt-BR" dirty="0" smtClean="0"/>
              <a:t>Dificuldades para montar cenários nos prognósticos</a:t>
            </a:r>
          </a:p>
          <a:p>
            <a:pPr lvl="3"/>
            <a:r>
              <a:rPr lang="pt-BR" dirty="0" smtClean="0"/>
              <a:t>Comparar Cenários de Planos e Cenários vivenciados</a:t>
            </a:r>
            <a:endParaRPr lang="pt-BR" dirty="0"/>
          </a:p>
          <a:p>
            <a:pPr lvl="2"/>
            <a:r>
              <a:rPr lang="pt-BR" dirty="0" smtClean="0"/>
              <a:t>Foco maior na infraestrutura para atendimento do balanço demanda x disponibilidade</a:t>
            </a:r>
          </a:p>
        </p:txBody>
      </p:sp>
      <p:pic>
        <p:nvPicPr>
          <p:cNvPr id="4" name="Picture 5" descr="http://intranet.meioambiente.ba.gov.br/images/banners/inem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079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Q</a:t>
            </a:r>
            <a:r>
              <a:rPr lang="pt-BR" dirty="0" smtClean="0"/>
              <a:t>uestões que se apresentam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Será que os planos de bacias conseguem cumprir seu papel sem que se tenha claro o modelo de desenvolvimento regional?</a:t>
            </a:r>
          </a:p>
          <a:p>
            <a:r>
              <a:rPr lang="pt-BR" dirty="0" smtClean="0"/>
              <a:t>Como construir este modelo sem um pacto da sociedade local?</a:t>
            </a:r>
          </a:p>
          <a:p>
            <a:r>
              <a:rPr lang="pt-BR" dirty="0" smtClean="0"/>
              <a:t>Como construir este pacto com desigualdade de conhecimento, de informação e de oportunidades?</a:t>
            </a:r>
          </a:p>
        </p:txBody>
      </p:sp>
      <p:pic>
        <p:nvPicPr>
          <p:cNvPr id="4" name="Picture 5" descr="http://intranet.meioambiente.ba.gov.br/images/banners/inem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282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Questões que se apresentam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Como construir este pacto sem uma clara definição dos limites de exploração a que se deve submeter o ambiente? </a:t>
            </a:r>
          </a:p>
          <a:p>
            <a:r>
              <a:rPr lang="pt-BR" dirty="0" smtClean="0"/>
              <a:t>Neste contexto, quanto das águas se apresentam </a:t>
            </a:r>
            <a:r>
              <a:rPr lang="pt-BR" dirty="0"/>
              <a:t>como recurso </a:t>
            </a:r>
            <a:r>
              <a:rPr lang="pt-BR" dirty="0" smtClean="0"/>
              <a:t>hídrico?</a:t>
            </a:r>
          </a:p>
          <a:p>
            <a:r>
              <a:rPr lang="pt-BR" dirty="0" smtClean="0"/>
              <a:t>No cenário político e institucional, que papel caberá a cada estado (produtor e usuário)?</a:t>
            </a:r>
            <a:endParaRPr lang="pt-BR" dirty="0"/>
          </a:p>
        </p:txBody>
      </p:sp>
      <p:pic>
        <p:nvPicPr>
          <p:cNvPr id="4" name="Picture 5" descr="http://intranet.meioambiente.ba.gov.br/images/banners/inem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7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Requisitos indispensáveis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Ao meu ver:</a:t>
            </a:r>
          </a:p>
          <a:p>
            <a:pPr lvl="1"/>
            <a:r>
              <a:rPr lang="pt-BR" dirty="0" smtClean="0"/>
              <a:t>Modelo de desenvolvimento calcado nas potencialidades e limitações ambientais (inclusive a água) regionais;</a:t>
            </a:r>
          </a:p>
          <a:p>
            <a:pPr lvl="1"/>
            <a:r>
              <a:rPr lang="pt-BR" dirty="0" smtClean="0"/>
              <a:t>Gestão integrada dos recursos hídricos estabelecido a partir de um pacto federativo sobre as águas da bacia;</a:t>
            </a:r>
          </a:p>
          <a:p>
            <a:pPr lvl="1"/>
            <a:r>
              <a:rPr lang="pt-BR" dirty="0" smtClean="0"/>
              <a:t>Processo de gestão das águas que utilize um amplo conjunto de indicadores e em permanente estado de avaliação;</a:t>
            </a:r>
          </a:p>
          <a:p>
            <a:pPr lvl="1"/>
            <a:r>
              <a:rPr lang="pt-BR" dirty="0" smtClean="0"/>
              <a:t>Que cada cidadão tome para si a garantia dos pactos firmados.</a:t>
            </a:r>
          </a:p>
          <a:p>
            <a:endParaRPr lang="pt-BR" dirty="0"/>
          </a:p>
        </p:txBody>
      </p:sp>
      <p:pic>
        <p:nvPicPr>
          <p:cNvPr id="4" name="Picture 5" descr="http://intranet.meioambiente.ba.gov.br/images/banners/inem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571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Indicadores sobre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Quantidade</a:t>
            </a:r>
          </a:p>
          <a:p>
            <a:r>
              <a:rPr lang="pt-BR" dirty="0" smtClean="0"/>
              <a:t>Qualidade</a:t>
            </a:r>
          </a:p>
          <a:p>
            <a:r>
              <a:rPr lang="pt-BR" dirty="0" smtClean="0"/>
              <a:t>Demanda</a:t>
            </a:r>
          </a:p>
          <a:p>
            <a:r>
              <a:rPr lang="pt-BR" dirty="0" smtClean="0"/>
              <a:t>Sistema de gestão</a:t>
            </a:r>
          </a:p>
          <a:p>
            <a:r>
              <a:rPr lang="pt-BR" dirty="0" smtClean="0"/>
              <a:t>Interação institucional</a:t>
            </a:r>
          </a:p>
          <a:p>
            <a:r>
              <a:rPr lang="pt-BR" dirty="0" smtClean="0"/>
              <a:t>Funções da água:</a:t>
            </a:r>
          </a:p>
          <a:p>
            <a:pPr lvl="1"/>
            <a:r>
              <a:rPr lang="pt-BR" dirty="0" smtClean="0"/>
              <a:t>Natural</a:t>
            </a:r>
          </a:p>
          <a:p>
            <a:pPr lvl="1"/>
            <a:r>
              <a:rPr lang="pt-BR" dirty="0" smtClean="0"/>
              <a:t>Econômica</a:t>
            </a:r>
          </a:p>
          <a:p>
            <a:pPr lvl="1"/>
            <a:r>
              <a:rPr lang="pt-BR" dirty="0" smtClean="0"/>
              <a:t>Social</a:t>
            </a:r>
            <a:endParaRPr lang="pt-BR" dirty="0"/>
          </a:p>
        </p:txBody>
      </p:sp>
      <p:pic>
        <p:nvPicPr>
          <p:cNvPr id="4" name="Picture 5" descr="http://intranet.meioambiente.ba.gov.br/images/banners/inem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496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Revitalização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Das águas</a:t>
            </a:r>
          </a:p>
          <a:p>
            <a:r>
              <a:rPr lang="pt-BR" dirty="0" smtClean="0"/>
              <a:t>Da bacia (meios físico e antrópico)</a:t>
            </a:r>
          </a:p>
          <a:p>
            <a:r>
              <a:rPr lang="pt-BR" dirty="0" smtClean="0"/>
              <a:t>Do sistema de gestão das águas</a:t>
            </a:r>
          </a:p>
          <a:p>
            <a:pPr lvl="1"/>
            <a:r>
              <a:rPr lang="pt-BR" dirty="0" smtClean="0"/>
              <a:t>Parlamento x polícia</a:t>
            </a:r>
            <a:endParaRPr lang="pt-BR" dirty="0"/>
          </a:p>
        </p:txBody>
      </p:sp>
      <p:pic>
        <p:nvPicPr>
          <p:cNvPr id="4" name="Picture 5" descr="http://intranet.meioambiente.ba.gov.br/images/banners/inem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210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Revitalização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Não é somente o que fazer</a:t>
            </a:r>
          </a:p>
          <a:p>
            <a:r>
              <a:rPr lang="pt-BR" dirty="0" smtClean="0"/>
              <a:t>Mas também</a:t>
            </a:r>
          </a:p>
          <a:p>
            <a:pPr lvl="1"/>
            <a:r>
              <a:rPr lang="pt-BR" dirty="0" smtClean="0"/>
              <a:t>Quanto fazer?</a:t>
            </a:r>
          </a:p>
          <a:p>
            <a:pPr lvl="1"/>
            <a:r>
              <a:rPr lang="pt-BR" dirty="0" smtClean="0"/>
              <a:t>Onde fazer?</a:t>
            </a:r>
          </a:p>
          <a:p>
            <a:pPr lvl="1"/>
            <a:r>
              <a:rPr lang="pt-BR" dirty="0" smtClean="0"/>
              <a:t>Quando fazer?</a:t>
            </a:r>
          </a:p>
          <a:p>
            <a:pPr lvl="1"/>
            <a:r>
              <a:rPr lang="pt-BR" dirty="0" smtClean="0"/>
              <a:t>Por que fazer?</a:t>
            </a:r>
          </a:p>
          <a:p>
            <a:pPr lvl="1"/>
            <a:r>
              <a:rPr lang="pt-BR" dirty="0" smtClean="0"/>
              <a:t>O que quero obter como resultado?</a:t>
            </a:r>
          </a:p>
          <a:p>
            <a:pPr lvl="1"/>
            <a:r>
              <a:rPr lang="pt-BR" dirty="0" smtClean="0"/>
              <a:t>Como verifico a efetividade da ação?</a:t>
            </a:r>
            <a:endParaRPr lang="pt-BR" dirty="0"/>
          </a:p>
        </p:txBody>
      </p:sp>
      <p:pic>
        <p:nvPicPr>
          <p:cNvPr id="4" name="Picture 5" descr="http://intranet.meioambiente.ba.gov.br/images/banners/inem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591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8077200" cy="2824336"/>
          </a:xfrm>
        </p:spPr>
        <p:txBody>
          <a:bodyPr>
            <a:normAutofit/>
          </a:bodyPr>
          <a:lstStyle/>
          <a:p>
            <a:pPr algn="ctr"/>
            <a:r>
              <a:rPr lang="pt-BR" sz="2800" dirty="0" smtClean="0"/>
              <a:t>Bruno Jardim da Silva</a:t>
            </a:r>
            <a:br>
              <a:rPr lang="pt-BR" sz="2800" dirty="0" smtClean="0"/>
            </a:br>
            <a:r>
              <a:rPr lang="pt-BR" sz="2800" dirty="0" smtClean="0"/>
              <a:t>Diretoria de Águas</a:t>
            </a:r>
            <a:br>
              <a:rPr lang="pt-BR" sz="2800" dirty="0" smtClean="0"/>
            </a:br>
            <a:r>
              <a:rPr lang="pt-BR" sz="2800" dirty="0" smtClean="0">
                <a:hlinkClick r:id="rId2"/>
              </a:rPr>
              <a:t>bruno.jardim@inema.ba.gov.br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(71) 3118-4101</a:t>
            </a:r>
            <a:br>
              <a:rPr lang="pt-BR" sz="2800" dirty="0" smtClean="0"/>
            </a:br>
            <a:r>
              <a:rPr lang="pt-BR" sz="2800" dirty="0" smtClean="0"/>
              <a:t>Instituto do Meio Ambiente e Recursos Hídricos</a:t>
            </a:r>
            <a:br>
              <a:rPr lang="pt-BR" sz="2800" dirty="0" smtClean="0"/>
            </a:br>
            <a:r>
              <a:rPr lang="pt-BR" sz="2800" dirty="0" smtClean="0"/>
              <a:t>Secretaria de Meio Ambiente do Estado da Bahia</a:t>
            </a:r>
            <a:endParaRPr lang="pt-BR" sz="2800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8077200" cy="1080120"/>
          </a:xfrm>
        </p:spPr>
        <p:txBody>
          <a:bodyPr>
            <a:normAutofit/>
          </a:bodyPr>
          <a:lstStyle/>
          <a:p>
            <a:pPr algn="ctr"/>
            <a:r>
              <a:rPr lang="pt-BR" sz="6000" dirty="0" smtClean="0"/>
              <a:t>Obrigado</a:t>
            </a:r>
            <a:endParaRPr lang="pt-BR" sz="6000" dirty="0"/>
          </a:p>
        </p:txBody>
      </p:sp>
      <p:pic>
        <p:nvPicPr>
          <p:cNvPr id="6" name="Picture 5" descr="http://intranet.meioambiente.ba.gov.br/images/banners/inema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623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Revitalização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Maneiras distintas de entender REVITALIZAÇÃO</a:t>
            </a:r>
          </a:p>
          <a:p>
            <a:pPr lvl="1"/>
            <a:r>
              <a:rPr lang="pt-BR" dirty="0" smtClean="0"/>
              <a:t>No passado, hoje</a:t>
            </a:r>
          </a:p>
          <a:p>
            <a:pPr lvl="1"/>
            <a:r>
              <a:rPr lang="pt-BR" dirty="0" smtClean="0"/>
              <a:t>Do rio, da bacia</a:t>
            </a:r>
          </a:p>
        </p:txBody>
      </p:sp>
      <p:pic>
        <p:nvPicPr>
          <p:cNvPr id="4" name="Picture 5" descr="http://intranet.meioambiente.ba.gov.br/images/banners/inem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118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Uma visão hidrológica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Abordagem hidrológica tradicional</a:t>
            </a:r>
          </a:p>
          <a:p>
            <a:pPr lvl="1"/>
            <a:r>
              <a:rPr lang="pt-BR" dirty="0" smtClean="0"/>
              <a:t>Águas superficiais</a:t>
            </a:r>
          </a:p>
          <a:p>
            <a:pPr lvl="1"/>
            <a:r>
              <a:rPr lang="pt-BR" dirty="0" smtClean="0"/>
              <a:t>Águas subterrâneas</a:t>
            </a:r>
          </a:p>
          <a:p>
            <a:r>
              <a:rPr lang="pt-BR" dirty="0" smtClean="0"/>
              <a:t>Abordagem hidrológica integrada</a:t>
            </a:r>
          </a:p>
          <a:p>
            <a:pPr lvl="1"/>
            <a:r>
              <a:rPr lang="pt-BR" dirty="0" smtClean="0"/>
              <a:t>Reservas </a:t>
            </a:r>
            <a:r>
              <a:rPr lang="pt-BR" dirty="0" err="1" smtClean="0"/>
              <a:t>explotáveis</a:t>
            </a:r>
            <a:endParaRPr lang="pt-BR" dirty="0" smtClean="0"/>
          </a:p>
          <a:p>
            <a:pPr lvl="1"/>
            <a:r>
              <a:rPr lang="pt-BR" dirty="0" smtClean="0"/>
              <a:t>Reservas renováveis</a:t>
            </a:r>
          </a:p>
          <a:p>
            <a:pPr lvl="1"/>
            <a:r>
              <a:rPr lang="pt-BR" dirty="0" smtClean="0"/>
              <a:t>Reservas estratégicas</a:t>
            </a:r>
          </a:p>
        </p:txBody>
      </p:sp>
      <p:pic>
        <p:nvPicPr>
          <p:cNvPr id="4" name="Picture 5" descr="http://intranet.meioambiente.ba.gov.br/images/banners/inem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57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Águas superficiais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Escoamento direto (ou difuso)</a:t>
            </a:r>
          </a:p>
          <a:p>
            <a:pPr lvl="1"/>
            <a:r>
              <a:rPr lang="pt-BR" dirty="0" smtClean="0"/>
              <a:t>Importância nas cheias</a:t>
            </a:r>
          </a:p>
          <a:p>
            <a:r>
              <a:rPr lang="pt-BR" dirty="0" smtClean="0"/>
              <a:t>Escoamento de base</a:t>
            </a:r>
          </a:p>
          <a:p>
            <a:pPr lvl="1"/>
            <a:r>
              <a:rPr lang="pt-BR" dirty="0" smtClean="0"/>
              <a:t>Importância nas estiagens</a:t>
            </a:r>
          </a:p>
          <a:p>
            <a:pPr lvl="1"/>
            <a:endParaRPr lang="pt-BR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36715"/>
            <a:ext cx="8507413" cy="256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http://intranet.meioambiente.ba.gov.br/images/banners/inema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300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Águas subterrâneas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Teste de vazão</a:t>
            </a:r>
          </a:p>
          <a:p>
            <a:r>
              <a:rPr lang="pt-BR" dirty="0"/>
              <a:t>Vazão “segura”</a:t>
            </a:r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4" name="Picture 2" descr="https://encrypted-tbn1.gstatic.com/images?q=tbn:ANd9GcR2CaDHqx1xvJqnL8Jb4c7CmsAoDFf-BO5qVsIHdpQ1v2r28pwDO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924" y="2992717"/>
            <a:ext cx="6551412" cy="3532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http://intranet.meioambiente.ba.gov.br/images/banners/inema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476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Alimentando reservas subterrâneas</a:t>
            </a:r>
            <a:endParaRPr lang="pt-BR" dirty="0"/>
          </a:p>
        </p:txBody>
      </p:sp>
      <p:grpSp>
        <p:nvGrpSpPr>
          <p:cNvPr id="4" name="Group 120"/>
          <p:cNvGrpSpPr>
            <a:grpSpLocks/>
          </p:cNvGrpSpPr>
          <p:nvPr/>
        </p:nvGrpSpPr>
        <p:grpSpPr bwMode="auto">
          <a:xfrm>
            <a:off x="23813" y="1556792"/>
            <a:ext cx="9085262" cy="4660900"/>
            <a:chOff x="15" y="1298"/>
            <a:chExt cx="5723" cy="2936"/>
          </a:xfrm>
        </p:grpSpPr>
        <p:sp>
          <p:nvSpPr>
            <p:cNvPr id="5" name="Text Box 78"/>
            <p:cNvSpPr txBox="1">
              <a:spLocks noChangeArrowheads="1"/>
            </p:cNvSpPr>
            <p:nvPr/>
          </p:nvSpPr>
          <p:spPr bwMode="auto">
            <a:xfrm>
              <a:off x="3878" y="3612"/>
              <a:ext cx="176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pt-BR" sz="2000">
                  <a:latin typeface="Times New Roman" pitchFamily="18" charset="0"/>
                </a:rPr>
                <a:t>   Camada Impermeável</a:t>
              </a:r>
            </a:p>
          </p:txBody>
        </p:sp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310" y="1855"/>
              <a:ext cx="116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pt-BR" sz="2000">
                  <a:latin typeface="Times New Roman" pitchFamily="18" charset="0"/>
                </a:rPr>
                <a:t>Zona de aeração</a:t>
              </a:r>
            </a:p>
            <a:p>
              <a:pPr algn="ctr" eaLnBrk="1" hangingPunct="1"/>
              <a:r>
                <a:rPr lang="pt-BR" sz="2000">
                  <a:latin typeface="Times New Roman" pitchFamily="18" charset="0"/>
                </a:rPr>
                <a:t>ou não saturada</a:t>
              </a:r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95" y="2999"/>
              <a:ext cx="117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pt-BR" sz="2000">
                  <a:latin typeface="Times New Roman" pitchFamily="18" charset="0"/>
                </a:rPr>
                <a:t>    Zona saturada</a:t>
              </a:r>
            </a:p>
          </p:txBody>
        </p:sp>
        <p:sp>
          <p:nvSpPr>
            <p:cNvPr id="8" name="AutoShape 6"/>
            <p:cNvSpPr>
              <a:spLocks/>
            </p:cNvSpPr>
            <p:nvPr/>
          </p:nvSpPr>
          <p:spPr bwMode="auto">
            <a:xfrm>
              <a:off x="1440" y="1440"/>
              <a:ext cx="192" cy="1104"/>
            </a:xfrm>
            <a:prstGeom prst="leftBrace">
              <a:avLst>
                <a:gd name="adj1" fmla="val 4791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680" y="1440"/>
              <a:ext cx="2256" cy="2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1680" y="3024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1680" y="3120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1776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872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1968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2064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2160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2256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2352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2448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2544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2640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736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832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928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3024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3120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3216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3312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3408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3504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3600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3792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3696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1680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3888" y="302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6" name="AutoShape 75"/>
            <p:cNvSpPr>
              <a:spLocks/>
            </p:cNvSpPr>
            <p:nvPr/>
          </p:nvSpPr>
          <p:spPr bwMode="auto">
            <a:xfrm>
              <a:off x="1440" y="2544"/>
              <a:ext cx="192" cy="1152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7" name="Text Box 76"/>
            <p:cNvSpPr txBox="1">
              <a:spLocks noChangeArrowheads="1"/>
            </p:cNvSpPr>
            <p:nvPr/>
          </p:nvSpPr>
          <p:spPr bwMode="auto">
            <a:xfrm>
              <a:off x="1776" y="2592"/>
              <a:ext cx="2304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pt-BR" sz="2000">
                  <a:latin typeface="Times New Roman" pitchFamily="18" charset="0"/>
                </a:rPr>
                <a:t>L. livre, com P = P</a:t>
              </a:r>
              <a:r>
                <a:rPr lang="pt-BR" sz="2000" baseline="-25000">
                  <a:latin typeface="Times New Roman" pitchFamily="18" charset="0"/>
                </a:rPr>
                <a:t>atm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pt-BR" sz="2000" baseline="30000">
                  <a:latin typeface="Times New Roman" pitchFamily="18" charset="0"/>
                  <a:sym typeface="Symbol" pitchFamily="18" charset="2"/>
                </a:rPr>
                <a:t> = saturado; K = K</a:t>
              </a:r>
              <a:r>
                <a:rPr lang="pt-BR" sz="1000">
                  <a:latin typeface="Times New Roman" pitchFamily="18" charset="0"/>
                  <a:sym typeface="Symbol" pitchFamily="18" charset="2"/>
                </a:rPr>
                <a:t>s</a:t>
              </a:r>
              <a:endParaRPr lang="pt-BR" sz="1000">
                <a:latin typeface="Times New Roman" pitchFamily="18" charset="0"/>
              </a:endParaRPr>
            </a:p>
          </p:txBody>
        </p:sp>
        <p:sp>
          <p:nvSpPr>
            <p:cNvPr id="38" name="Text Box 77"/>
            <p:cNvSpPr txBox="1">
              <a:spLocks noChangeArrowheads="1"/>
            </p:cNvSpPr>
            <p:nvPr/>
          </p:nvSpPr>
          <p:spPr bwMode="auto">
            <a:xfrm>
              <a:off x="1680" y="3216"/>
              <a:ext cx="2304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pt-BR" sz="2000">
                  <a:latin typeface="Times New Roman" pitchFamily="18" charset="0"/>
                </a:rPr>
                <a:t>L. confinado, com P &gt; P</a:t>
              </a:r>
              <a:r>
                <a:rPr lang="pt-BR" sz="2000" baseline="-25000">
                  <a:latin typeface="Times New Roman" pitchFamily="18" charset="0"/>
                </a:rPr>
                <a:t>atm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pt-BR" sz="2000" baseline="30000">
                  <a:latin typeface="Times New Roman" pitchFamily="18" charset="0"/>
                  <a:sym typeface="Symbol" pitchFamily="18" charset="2"/>
                </a:rPr>
                <a:t> = s; K = K</a:t>
              </a:r>
              <a:r>
                <a:rPr lang="pt-BR" sz="1000">
                  <a:latin typeface="Times New Roman" pitchFamily="18" charset="0"/>
                  <a:sym typeface="Symbol" pitchFamily="18" charset="2"/>
                </a:rPr>
                <a:t>s</a:t>
              </a:r>
            </a:p>
          </p:txBody>
        </p:sp>
        <p:sp>
          <p:nvSpPr>
            <p:cNvPr id="39" name="Line 81"/>
            <p:cNvSpPr>
              <a:spLocks noChangeShapeType="1"/>
            </p:cNvSpPr>
            <p:nvPr/>
          </p:nvSpPr>
          <p:spPr bwMode="auto">
            <a:xfrm flipH="1">
              <a:off x="2832" y="1298"/>
              <a:ext cx="3" cy="1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0" name="Text Box 82"/>
            <p:cNvSpPr txBox="1">
              <a:spLocks noChangeArrowheads="1"/>
            </p:cNvSpPr>
            <p:nvPr/>
          </p:nvSpPr>
          <p:spPr bwMode="auto">
            <a:xfrm>
              <a:off x="4037" y="2091"/>
              <a:ext cx="16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2000">
                  <a:latin typeface="Times New Roman" pitchFamily="18" charset="0"/>
                </a:rPr>
                <a:t>Zona de  transmissão</a:t>
              </a:r>
            </a:p>
          </p:txBody>
        </p:sp>
        <p:sp>
          <p:nvSpPr>
            <p:cNvPr id="41" name="Text Box 83"/>
            <p:cNvSpPr txBox="1">
              <a:spLocks noChangeArrowheads="1"/>
            </p:cNvSpPr>
            <p:nvPr/>
          </p:nvSpPr>
          <p:spPr bwMode="auto">
            <a:xfrm>
              <a:off x="4037" y="1525"/>
              <a:ext cx="151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2000">
                  <a:latin typeface="Times New Roman" pitchFamily="18" charset="0"/>
                </a:rPr>
                <a:t>Zona radicular</a:t>
              </a:r>
            </a:p>
          </p:txBody>
        </p:sp>
        <p:sp>
          <p:nvSpPr>
            <p:cNvPr id="42" name="Line 84"/>
            <p:cNvSpPr>
              <a:spLocks noChangeShapeType="1"/>
            </p:cNvSpPr>
            <p:nvPr/>
          </p:nvSpPr>
          <p:spPr bwMode="auto">
            <a:xfrm flipH="1">
              <a:off x="1680" y="1888"/>
              <a:ext cx="22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3" name="Text Box 85"/>
            <p:cNvSpPr txBox="1">
              <a:spLocks noChangeArrowheads="1"/>
            </p:cNvSpPr>
            <p:nvPr/>
          </p:nvSpPr>
          <p:spPr bwMode="auto">
            <a:xfrm>
              <a:off x="1824" y="1392"/>
              <a:ext cx="1872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pt-BR" sz="2000">
                  <a:latin typeface="Times New Roman" pitchFamily="18" charset="0"/>
                </a:rPr>
                <a:t>Água do Solo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pt-BR" sz="2000" baseline="30000">
                  <a:latin typeface="Times New Roman" pitchFamily="18" charset="0"/>
                  <a:sym typeface="Symbol" pitchFamily="18" charset="2"/>
                </a:rPr>
                <a:t> &lt;</a:t>
              </a:r>
              <a:r>
                <a:rPr lang="pt-BR" sz="2000">
                  <a:latin typeface="Times New Roman" pitchFamily="18" charset="0"/>
                  <a:sym typeface="Symbol" pitchFamily="18" charset="2"/>
                </a:rPr>
                <a:t> </a:t>
              </a:r>
              <a:r>
                <a:rPr lang="pt-BR" sz="2000" baseline="30000">
                  <a:latin typeface="Times New Roman" pitchFamily="18" charset="0"/>
                  <a:sym typeface="Symbol" pitchFamily="18" charset="2"/>
                </a:rPr>
                <a:t>s; K = K() 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pt-BR" sz="2000">
                <a:latin typeface="Times New Roman" pitchFamily="18" charset="0"/>
              </a:endParaRPr>
            </a:p>
          </p:txBody>
        </p:sp>
        <p:sp>
          <p:nvSpPr>
            <p:cNvPr id="44" name="Text Box 86"/>
            <p:cNvSpPr txBox="1">
              <a:spLocks noChangeArrowheads="1"/>
            </p:cNvSpPr>
            <p:nvPr/>
          </p:nvSpPr>
          <p:spPr bwMode="auto">
            <a:xfrm>
              <a:off x="2064" y="1968"/>
              <a:ext cx="1728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4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pt-BR" sz="2000">
                  <a:latin typeface="Times New Roman" pitchFamily="18" charset="0"/>
                </a:rPr>
                <a:t>Água Gravitacional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pt-BR" sz="2000" baseline="30000">
                  <a:latin typeface="Times New Roman" pitchFamily="18" charset="0"/>
                  <a:sym typeface="Symbol" pitchFamily="18" charset="2"/>
                </a:rPr>
                <a:t> &lt;</a:t>
              </a:r>
              <a:r>
                <a:rPr lang="pt-BR" sz="2000">
                  <a:latin typeface="Times New Roman" pitchFamily="18" charset="0"/>
                  <a:sym typeface="Symbol" pitchFamily="18" charset="2"/>
                </a:rPr>
                <a:t> </a:t>
              </a:r>
              <a:r>
                <a:rPr lang="pt-BR" sz="2000" baseline="30000">
                  <a:latin typeface="Times New Roman" pitchFamily="18" charset="0"/>
                  <a:sym typeface="Symbol" pitchFamily="18" charset="2"/>
                </a:rPr>
                <a:t>saturado; K = K() </a:t>
              </a:r>
            </a:p>
          </p:txBody>
        </p:sp>
        <p:sp>
          <p:nvSpPr>
            <p:cNvPr id="45" name="Line 87"/>
            <p:cNvSpPr>
              <a:spLocks noChangeShapeType="1"/>
            </p:cNvSpPr>
            <p:nvPr/>
          </p:nvSpPr>
          <p:spPr bwMode="auto">
            <a:xfrm flipH="1">
              <a:off x="4014" y="3067"/>
              <a:ext cx="7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6" name="Line 88"/>
            <p:cNvSpPr>
              <a:spLocks noChangeShapeType="1"/>
            </p:cNvSpPr>
            <p:nvPr/>
          </p:nvSpPr>
          <p:spPr bwMode="auto">
            <a:xfrm flipH="1">
              <a:off x="4785" y="3067"/>
              <a:ext cx="0" cy="5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7" name="Line 92"/>
            <p:cNvSpPr>
              <a:spLocks noChangeShapeType="1"/>
            </p:cNvSpPr>
            <p:nvPr/>
          </p:nvSpPr>
          <p:spPr bwMode="auto">
            <a:xfrm>
              <a:off x="3923" y="2548"/>
              <a:ext cx="5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8" name="Line 94"/>
            <p:cNvSpPr>
              <a:spLocks noChangeShapeType="1"/>
            </p:cNvSpPr>
            <p:nvPr/>
          </p:nvSpPr>
          <p:spPr bwMode="auto">
            <a:xfrm>
              <a:off x="3923" y="1888"/>
              <a:ext cx="5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9" name="Line 95"/>
            <p:cNvSpPr>
              <a:spLocks noChangeShapeType="1"/>
            </p:cNvSpPr>
            <p:nvPr/>
          </p:nvSpPr>
          <p:spPr bwMode="auto">
            <a:xfrm>
              <a:off x="3923" y="1437"/>
              <a:ext cx="5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0" name="Line 96"/>
            <p:cNvSpPr>
              <a:spLocks noChangeShapeType="1"/>
            </p:cNvSpPr>
            <p:nvPr/>
          </p:nvSpPr>
          <p:spPr bwMode="auto">
            <a:xfrm>
              <a:off x="4059" y="1434"/>
              <a:ext cx="0" cy="4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1" name="Line 98"/>
            <p:cNvSpPr>
              <a:spLocks noChangeShapeType="1"/>
            </p:cNvSpPr>
            <p:nvPr/>
          </p:nvSpPr>
          <p:spPr bwMode="auto">
            <a:xfrm>
              <a:off x="4059" y="1888"/>
              <a:ext cx="0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52" name="Group 104"/>
            <p:cNvGrpSpPr>
              <a:grpSpLocks/>
            </p:cNvGrpSpPr>
            <p:nvPr/>
          </p:nvGrpSpPr>
          <p:grpSpPr bwMode="auto">
            <a:xfrm>
              <a:off x="1746" y="2584"/>
              <a:ext cx="227" cy="75"/>
              <a:chOff x="1746" y="2568"/>
              <a:chExt cx="227" cy="75"/>
            </a:xfrm>
          </p:grpSpPr>
          <p:sp>
            <p:nvSpPr>
              <p:cNvPr id="101" name="Line 101"/>
              <p:cNvSpPr>
                <a:spLocks noChangeShapeType="1"/>
              </p:cNvSpPr>
              <p:nvPr/>
            </p:nvSpPr>
            <p:spPr bwMode="auto">
              <a:xfrm>
                <a:off x="1746" y="2568"/>
                <a:ext cx="227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2" name="Line 102"/>
              <p:cNvSpPr>
                <a:spLocks noChangeShapeType="1"/>
              </p:cNvSpPr>
              <p:nvPr/>
            </p:nvSpPr>
            <p:spPr bwMode="auto">
              <a:xfrm>
                <a:off x="1791" y="2614"/>
                <a:ext cx="136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3" name="Line 103"/>
              <p:cNvSpPr>
                <a:spLocks noChangeShapeType="1"/>
              </p:cNvSpPr>
              <p:nvPr/>
            </p:nvSpPr>
            <p:spPr bwMode="auto">
              <a:xfrm>
                <a:off x="1813" y="2643"/>
                <a:ext cx="91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53" name="Group 105"/>
            <p:cNvGrpSpPr>
              <a:grpSpLocks/>
            </p:cNvGrpSpPr>
            <p:nvPr/>
          </p:nvGrpSpPr>
          <p:grpSpPr bwMode="auto">
            <a:xfrm>
              <a:off x="1746" y="3158"/>
              <a:ext cx="227" cy="75"/>
              <a:chOff x="1746" y="2568"/>
              <a:chExt cx="227" cy="75"/>
            </a:xfrm>
          </p:grpSpPr>
          <p:sp>
            <p:nvSpPr>
              <p:cNvPr id="98" name="Line 106"/>
              <p:cNvSpPr>
                <a:spLocks noChangeShapeType="1"/>
              </p:cNvSpPr>
              <p:nvPr/>
            </p:nvSpPr>
            <p:spPr bwMode="auto">
              <a:xfrm>
                <a:off x="1746" y="2568"/>
                <a:ext cx="227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9" name="Line 107"/>
              <p:cNvSpPr>
                <a:spLocks noChangeShapeType="1"/>
              </p:cNvSpPr>
              <p:nvPr/>
            </p:nvSpPr>
            <p:spPr bwMode="auto">
              <a:xfrm>
                <a:off x="1791" y="2614"/>
                <a:ext cx="136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0" name="Line 108"/>
              <p:cNvSpPr>
                <a:spLocks noChangeShapeType="1"/>
              </p:cNvSpPr>
              <p:nvPr/>
            </p:nvSpPr>
            <p:spPr bwMode="auto">
              <a:xfrm>
                <a:off x="1813" y="2643"/>
                <a:ext cx="91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54" name="Line 115"/>
            <p:cNvSpPr>
              <a:spLocks noChangeShapeType="1"/>
            </p:cNvSpPr>
            <p:nvPr/>
          </p:nvSpPr>
          <p:spPr bwMode="auto">
            <a:xfrm>
              <a:off x="1680" y="2544"/>
              <a:ext cx="225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5" name="Rectangle 116"/>
            <p:cNvSpPr>
              <a:spLocks noChangeArrowheads="1"/>
            </p:cNvSpPr>
            <p:nvPr/>
          </p:nvSpPr>
          <p:spPr bwMode="auto">
            <a:xfrm>
              <a:off x="15" y="3984"/>
              <a:ext cx="57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pt-BR" sz="2000">
                  <a:latin typeface="Times New Roman" pitchFamily="18" charset="0"/>
                  <a:sym typeface="Symbol" pitchFamily="18" charset="2"/>
                </a:rPr>
                <a:t> = umidade volumétrica;  </a:t>
              </a:r>
              <a:r>
                <a:rPr lang="pt-BR" sz="2000" baseline="-25000">
                  <a:latin typeface="Times New Roman" pitchFamily="18" charset="0"/>
                  <a:sym typeface="Symbol" pitchFamily="18" charset="2"/>
                </a:rPr>
                <a:t>s</a:t>
              </a:r>
              <a:r>
                <a:rPr lang="pt-BR" sz="2000" baseline="30000">
                  <a:latin typeface="Times New Roman" pitchFamily="18" charset="0"/>
                  <a:sym typeface="Symbol" pitchFamily="18" charset="2"/>
                </a:rPr>
                <a:t> </a:t>
              </a:r>
              <a:r>
                <a:rPr lang="pt-BR" sz="2000">
                  <a:latin typeface="Times New Roman" pitchFamily="18" charset="0"/>
                  <a:sym typeface="Symbol" pitchFamily="18" charset="2"/>
                </a:rPr>
                <a:t>= umidade na saturação ;  K</a:t>
              </a:r>
              <a:r>
                <a:rPr lang="pt-BR" sz="2000" baseline="-25000">
                  <a:latin typeface="Times New Roman" pitchFamily="18" charset="0"/>
                  <a:sym typeface="Symbol" pitchFamily="18" charset="2"/>
                </a:rPr>
                <a:t>s</a:t>
              </a:r>
              <a:r>
                <a:rPr lang="pt-BR" sz="2000" baseline="30000">
                  <a:latin typeface="Times New Roman" pitchFamily="18" charset="0"/>
                  <a:sym typeface="Symbol" pitchFamily="18" charset="2"/>
                </a:rPr>
                <a:t> </a:t>
              </a:r>
              <a:r>
                <a:rPr lang="pt-BR" sz="2000">
                  <a:latin typeface="Times New Roman" pitchFamily="18" charset="0"/>
                  <a:sym typeface="Symbol" pitchFamily="18" charset="2"/>
                </a:rPr>
                <a:t>= condutividade na saturação</a:t>
              </a:r>
            </a:p>
          </p:txBody>
        </p:sp>
        <p:grpSp>
          <p:nvGrpSpPr>
            <p:cNvPr id="56" name="Group 119"/>
            <p:cNvGrpSpPr>
              <a:grpSpLocks/>
            </p:cNvGrpSpPr>
            <p:nvPr/>
          </p:nvGrpSpPr>
          <p:grpSpPr bwMode="auto">
            <a:xfrm>
              <a:off x="1680" y="3702"/>
              <a:ext cx="2400" cy="136"/>
              <a:chOff x="1680" y="3748"/>
              <a:chExt cx="2400" cy="136"/>
            </a:xfrm>
          </p:grpSpPr>
          <p:grpSp>
            <p:nvGrpSpPr>
              <p:cNvPr id="57" name="Group 34"/>
              <p:cNvGrpSpPr>
                <a:grpSpLocks/>
              </p:cNvGrpSpPr>
              <p:nvPr/>
            </p:nvGrpSpPr>
            <p:grpSpPr bwMode="auto">
              <a:xfrm>
                <a:off x="1968" y="3748"/>
                <a:ext cx="217" cy="136"/>
                <a:chOff x="3168" y="2880"/>
                <a:chExt cx="240" cy="240"/>
              </a:xfrm>
            </p:grpSpPr>
            <p:sp>
              <p:nvSpPr>
                <p:cNvPr id="94" name="Line 35"/>
                <p:cNvSpPr>
                  <a:spLocks noChangeShapeType="1"/>
                </p:cNvSpPr>
                <p:nvPr/>
              </p:nvSpPr>
              <p:spPr bwMode="auto">
                <a:xfrm>
                  <a:off x="3264" y="28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95" name="Line 36"/>
                <p:cNvSpPr>
                  <a:spLocks noChangeShapeType="1"/>
                </p:cNvSpPr>
                <p:nvPr/>
              </p:nvSpPr>
              <p:spPr bwMode="auto">
                <a:xfrm>
                  <a:off x="3312" y="28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96" name="Line 37"/>
                <p:cNvSpPr>
                  <a:spLocks noChangeShapeType="1"/>
                </p:cNvSpPr>
                <p:nvPr/>
              </p:nvSpPr>
              <p:spPr bwMode="auto">
                <a:xfrm>
                  <a:off x="3168" y="3024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97" name="Line 38"/>
                <p:cNvSpPr>
                  <a:spLocks noChangeShapeType="1"/>
                </p:cNvSpPr>
                <p:nvPr/>
              </p:nvSpPr>
              <p:spPr bwMode="auto">
                <a:xfrm>
                  <a:off x="3168" y="2976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58" name="Group 39"/>
              <p:cNvGrpSpPr>
                <a:grpSpLocks/>
              </p:cNvGrpSpPr>
              <p:nvPr/>
            </p:nvGrpSpPr>
            <p:grpSpPr bwMode="auto">
              <a:xfrm>
                <a:off x="2256" y="3748"/>
                <a:ext cx="217" cy="136"/>
                <a:chOff x="3168" y="2880"/>
                <a:chExt cx="240" cy="240"/>
              </a:xfrm>
            </p:grpSpPr>
            <p:sp>
              <p:nvSpPr>
                <p:cNvPr id="90" name="Line 40"/>
                <p:cNvSpPr>
                  <a:spLocks noChangeShapeType="1"/>
                </p:cNvSpPr>
                <p:nvPr/>
              </p:nvSpPr>
              <p:spPr bwMode="auto">
                <a:xfrm>
                  <a:off x="3264" y="28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91" name="Line 41"/>
                <p:cNvSpPr>
                  <a:spLocks noChangeShapeType="1"/>
                </p:cNvSpPr>
                <p:nvPr/>
              </p:nvSpPr>
              <p:spPr bwMode="auto">
                <a:xfrm>
                  <a:off x="3312" y="28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92" name="Line 42"/>
                <p:cNvSpPr>
                  <a:spLocks noChangeShapeType="1"/>
                </p:cNvSpPr>
                <p:nvPr/>
              </p:nvSpPr>
              <p:spPr bwMode="auto">
                <a:xfrm>
                  <a:off x="3168" y="3024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93" name="Line 43"/>
                <p:cNvSpPr>
                  <a:spLocks noChangeShapeType="1"/>
                </p:cNvSpPr>
                <p:nvPr/>
              </p:nvSpPr>
              <p:spPr bwMode="auto">
                <a:xfrm>
                  <a:off x="3168" y="2976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59" name="Group 44"/>
              <p:cNvGrpSpPr>
                <a:grpSpLocks/>
              </p:cNvGrpSpPr>
              <p:nvPr/>
            </p:nvGrpSpPr>
            <p:grpSpPr bwMode="auto">
              <a:xfrm>
                <a:off x="2544" y="3748"/>
                <a:ext cx="217" cy="136"/>
                <a:chOff x="3168" y="2880"/>
                <a:chExt cx="240" cy="240"/>
              </a:xfrm>
            </p:grpSpPr>
            <p:sp>
              <p:nvSpPr>
                <p:cNvPr id="86" name="Line 45"/>
                <p:cNvSpPr>
                  <a:spLocks noChangeShapeType="1"/>
                </p:cNvSpPr>
                <p:nvPr/>
              </p:nvSpPr>
              <p:spPr bwMode="auto">
                <a:xfrm>
                  <a:off x="3264" y="28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87" name="Line 46"/>
                <p:cNvSpPr>
                  <a:spLocks noChangeShapeType="1"/>
                </p:cNvSpPr>
                <p:nvPr/>
              </p:nvSpPr>
              <p:spPr bwMode="auto">
                <a:xfrm>
                  <a:off x="3312" y="28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88" name="Line 47"/>
                <p:cNvSpPr>
                  <a:spLocks noChangeShapeType="1"/>
                </p:cNvSpPr>
                <p:nvPr/>
              </p:nvSpPr>
              <p:spPr bwMode="auto">
                <a:xfrm>
                  <a:off x="3168" y="3024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89" name="Line 48"/>
                <p:cNvSpPr>
                  <a:spLocks noChangeShapeType="1"/>
                </p:cNvSpPr>
                <p:nvPr/>
              </p:nvSpPr>
              <p:spPr bwMode="auto">
                <a:xfrm>
                  <a:off x="3168" y="2976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60" name="Group 49"/>
              <p:cNvGrpSpPr>
                <a:grpSpLocks/>
              </p:cNvGrpSpPr>
              <p:nvPr/>
            </p:nvGrpSpPr>
            <p:grpSpPr bwMode="auto">
              <a:xfrm>
                <a:off x="2832" y="3748"/>
                <a:ext cx="217" cy="136"/>
                <a:chOff x="3168" y="2880"/>
                <a:chExt cx="240" cy="240"/>
              </a:xfrm>
            </p:grpSpPr>
            <p:sp>
              <p:nvSpPr>
                <p:cNvPr id="82" name="Line 50"/>
                <p:cNvSpPr>
                  <a:spLocks noChangeShapeType="1"/>
                </p:cNvSpPr>
                <p:nvPr/>
              </p:nvSpPr>
              <p:spPr bwMode="auto">
                <a:xfrm>
                  <a:off x="3264" y="28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83" name="Line 51"/>
                <p:cNvSpPr>
                  <a:spLocks noChangeShapeType="1"/>
                </p:cNvSpPr>
                <p:nvPr/>
              </p:nvSpPr>
              <p:spPr bwMode="auto">
                <a:xfrm>
                  <a:off x="3312" y="28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84" name="Line 52"/>
                <p:cNvSpPr>
                  <a:spLocks noChangeShapeType="1"/>
                </p:cNvSpPr>
                <p:nvPr/>
              </p:nvSpPr>
              <p:spPr bwMode="auto">
                <a:xfrm>
                  <a:off x="3168" y="3024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85" name="Line 53"/>
                <p:cNvSpPr>
                  <a:spLocks noChangeShapeType="1"/>
                </p:cNvSpPr>
                <p:nvPr/>
              </p:nvSpPr>
              <p:spPr bwMode="auto">
                <a:xfrm>
                  <a:off x="3168" y="2976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61" name="Group 54"/>
              <p:cNvGrpSpPr>
                <a:grpSpLocks/>
              </p:cNvGrpSpPr>
              <p:nvPr/>
            </p:nvGrpSpPr>
            <p:grpSpPr bwMode="auto">
              <a:xfrm>
                <a:off x="3120" y="3748"/>
                <a:ext cx="217" cy="136"/>
                <a:chOff x="3168" y="2880"/>
                <a:chExt cx="240" cy="240"/>
              </a:xfrm>
            </p:grpSpPr>
            <p:sp>
              <p:nvSpPr>
                <p:cNvPr id="78" name="Line 55"/>
                <p:cNvSpPr>
                  <a:spLocks noChangeShapeType="1"/>
                </p:cNvSpPr>
                <p:nvPr/>
              </p:nvSpPr>
              <p:spPr bwMode="auto">
                <a:xfrm>
                  <a:off x="3264" y="28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79" name="Line 56"/>
                <p:cNvSpPr>
                  <a:spLocks noChangeShapeType="1"/>
                </p:cNvSpPr>
                <p:nvPr/>
              </p:nvSpPr>
              <p:spPr bwMode="auto">
                <a:xfrm>
                  <a:off x="3312" y="28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80" name="Line 57"/>
                <p:cNvSpPr>
                  <a:spLocks noChangeShapeType="1"/>
                </p:cNvSpPr>
                <p:nvPr/>
              </p:nvSpPr>
              <p:spPr bwMode="auto">
                <a:xfrm>
                  <a:off x="3168" y="3024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81" name="Line 58"/>
                <p:cNvSpPr>
                  <a:spLocks noChangeShapeType="1"/>
                </p:cNvSpPr>
                <p:nvPr/>
              </p:nvSpPr>
              <p:spPr bwMode="auto">
                <a:xfrm>
                  <a:off x="3168" y="2976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62" name="Group 59"/>
              <p:cNvGrpSpPr>
                <a:grpSpLocks/>
              </p:cNvGrpSpPr>
              <p:nvPr/>
            </p:nvGrpSpPr>
            <p:grpSpPr bwMode="auto">
              <a:xfrm>
                <a:off x="3408" y="3748"/>
                <a:ext cx="217" cy="136"/>
                <a:chOff x="3168" y="2880"/>
                <a:chExt cx="240" cy="240"/>
              </a:xfrm>
            </p:grpSpPr>
            <p:sp>
              <p:nvSpPr>
                <p:cNvPr id="74" name="Line 60"/>
                <p:cNvSpPr>
                  <a:spLocks noChangeShapeType="1"/>
                </p:cNvSpPr>
                <p:nvPr/>
              </p:nvSpPr>
              <p:spPr bwMode="auto">
                <a:xfrm>
                  <a:off x="3264" y="28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75" name="Line 61"/>
                <p:cNvSpPr>
                  <a:spLocks noChangeShapeType="1"/>
                </p:cNvSpPr>
                <p:nvPr/>
              </p:nvSpPr>
              <p:spPr bwMode="auto">
                <a:xfrm>
                  <a:off x="3312" y="28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76" name="Line 62"/>
                <p:cNvSpPr>
                  <a:spLocks noChangeShapeType="1"/>
                </p:cNvSpPr>
                <p:nvPr/>
              </p:nvSpPr>
              <p:spPr bwMode="auto">
                <a:xfrm>
                  <a:off x="3168" y="3024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77" name="Line 63"/>
                <p:cNvSpPr>
                  <a:spLocks noChangeShapeType="1"/>
                </p:cNvSpPr>
                <p:nvPr/>
              </p:nvSpPr>
              <p:spPr bwMode="auto">
                <a:xfrm>
                  <a:off x="3168" y="2976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63" name="Group 64"/>
              <p:cNvGrpSpPr>
                <a:grpSpLocks/>
              </p:cNvGrpSpPr>
              <p:nvPr/>
            </p:nvGrpSpPr>
            <p:grpSpPr bwMode="auto">
              <a:xfrm>
                <a:off x="3696" y="3748"/>
                <a:ext cx="227" cy="136"/>
                <a:chOff x="3168" y="2880"/>
                <a:chExt cx="240" cy="240"/>
              </a:xfrm>
            </p:grpSpPr>
            <p:sp>
              <p:nvSpPr>
                <p:cNvPr id="70" name="Line 65"/>
                <p:cNvSpPr>
                  <a:spLocks noChangeShapeType="1"/>
                </p:cNvSpPr>
                <p:nvPr/>
              </p:nvSpPr>
              <p:spPr bwMode="auto">
                <a:xfrm>
                  <a:off x="3264" y="28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71" name="Line 66"/>
                <p:cNvSpPr>
                  <a:spLocks noChangeShapeType="1"/>
                </p:cNvSpPr>
                <p:nvPr/>
              </p:nvSpPr>
              <p:spPr bwMode="auto">
                <a:xfrm>
                  <a:off x="3312" y="28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72" name="Line 67"/>
                <p:cNvSpPr>
                  <a:spLocks noChangeShapeType="1"/>
                </p:cNvSpPr>
                <p:nvPr/>
              </p:nvSpPr>
              <p:spPr bwMode="auto">
                <a:xfrm>
                  <a:off x="3168" y="3024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73" name="Line 68"/>
                <p:cNvSpPr>
                  <a:spLocks noChangeShapeType="1"/>
                </p:cNvSpPr>
                <p:nvPr/>
              </p:nvSpPr>
              <p:spPr bwMode="auto">
                <a:xfrm>
                  <a:off x="3168" y="2976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64" name="Group 70"/>
              <p:cNvGrpSpPr>
                <a:grpSpLocks/>
              </p:cNvGrpSpPr>
              <p:nvPr/>
            </p:nvGrpSpPr>
            <p:grpSpPr bwMode="auto">
              <a:xfrm>
                <a:off x="1680" y="3748"/>
                <a:ext cx="217" cy="136"/>
                <a:chOff x="3168" y="2880"/>
                <a:chExt cx="240" cy="240"/>
              </a:xfrm>
            </p:grpSpPr>
            <p:sp>
              <p:nvSpPr>
                <p:cNvPr id="66" name="Line 71"/>
                <p:cNvSpPr>
                  <a:spLocks noChangeShapeType="1"/>
                </p:cNvSpPr>
                <p:nvPr/>
              </p:nvSpPr>
              <p:spPr bwMode="auto">
                <a:xfrm>
                  <a:off x="3264" y="28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67" name="Line 72"/>
                <p:cNvSpPr>
                  <a:spLocks noChangeShapeType="1"/>
                </p:cNvSpPr>
                <p:nvPr/>
              </p:nvSpPr>
              <p:spPr bwMode="auto">
                <a:xfrm>
                  <a:off x="3312" y="2880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68" name="Line 73"/>
                <p:cNvSpPr>
                  <a:spLocks noChangeShapeType="1"/>
                </p:cNvSpPr>
                <p:nvPr/>
              </p:nvSpPr>
              <p:spPr bwMode="auto">
                <a:xfrm>
                  <a:off x="3168" y="3024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69" name="Line 74"/>
                <p:cNvSpPr>
                  <a:spLocks noChangeShapeType="1"/>
                </p:cNvSpPr>
                <p:nvPr/>
              </p:nvSpPr>
              <p:spPr bwMode="auto">
                <a:xfrm>
                  <a:off x="3168" y="2976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65" name="Line 117"/>
              <p:cNvSpPr>
                <a:spLocks noChangeShapeType="1"/>
              </p:cNvSpPr>
              <p:nvPr/>
            </p:nvSpPr>
            <p:spPr bwMode="auto">
              <a:xfrm flipH="1">
                <a:off x="3984" y="3792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pic>
        <p:nvPicPr>
          <p:cNvPr id="104" name="Picture 5" descr="http://intranet.meioambiente.ba.gov.br/images/banners/inem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660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Abordagem integrada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179290"/>
            <a:ext cx="5715000" cy="340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5" descr="http://intranet.meioambiente.ba.gov.br/images/banners/inema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972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Abordagem integrada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Uma possível nova estratégia de exploração</a:t>
            </a:r>
            <a:endParaRPr lang="pt-BR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588348"/>
            <a:ext cx="6408712" cy="3576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 descr="http://intranet.meioambiente.ba.gov.br/images/banners/inema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30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ação antrópica sobre o sistema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Impactos</a:t>
            </a:r>
          </a:p>
          <a:p>
            <a:pPr lvl="1"/>
            <a:r>
              <a:rPr lang="pt-BR" dirty="0" smtClean="0"/>
              <a:t>Alteração das recargas</a:t>
            </a:r>
          </a:p>
          <a:p>
            <a:pPr lvl="1"/>
            <a:r>
              <a:rPr lang="pt-BR" dirty="0" smtClean="0"/>
              <a:t>Regularização a partir de reservatórios</a:t>
            </a:r>
          </a:p>
          <a:p>
            <a:pPr lvl="1"/>
            <a:r>
              <a:rPr lang="pt-BR" dirty="0" smtClean="0"/>
              <a:t>Alteração da qualidade</a:t>
            </a:r>
          </a:p>
          <a:p>
            <a:pPr lvl="1"/>
            <a:r>
              <a:rPr lang="pt-BR" dirty="0" smtClean="0"/>
              <a:t>Outros</a:t>
            </a:r>
          </a:p>
          <a:p>
            <a:r>
              <a:rPr lang="pt-BR" dirty="0" smtClean="0"/>
              <a:t>Medidas compensatórias</a:t>
            </a:r>
          </a:p>
          <a:p>
            <a:pPr lvl="1"/>
            <a:r>
              <a:rPr lang="pt-BR" dirty="0" smtClean="0"/>
              <a:t>Manejos de solo e de águas</a:t>
            </a:r>
          </a:p>
          <a:p>
            <a:pPr lvl="1"/>
            <a:r>
              <a:rPr lang="pt-BR" dirty="0" smtClean="0"/>
              <a:t>Tratamento de efluentes</a:t>
            </a:r>
          </a:p>
          <a:p>
            <a:pPr lvl="1"/>
            <a:r>
              <a:rPr lang="pt-BR" dirty="0" smtClean="0"/>
              <a:t>Controle de erosão</a:t>
            </a:r>
          </a:p>
          <a:p>
            <a:pPr lvl="1"/>
            <a:r>
              <a:rPr lang="pt-BR" dirty="0" smtClean="0"/>
              <a:t>Outras </a:t>
            </a:r>
          </a:p>
          <a:p>
            <a:pPr lvl="1"/>
            <a:endParaRPr lang="pt-BR" dirty="0"/>
          </a:p>
        </p:txBody>
      </p:sp>
      <p:pic>
        <p:nvPicPr>
          <p:cNvPr id="4" name="Picture 5" descr="http://intranet.meioambiente.ba.gov.br/images/banners/inem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527800"/>
            <a:ext cx="1258887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161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Personalizada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10CF9B"/>
      </a:accent1>
      <a:accent2>
        <a:srgbClr val="C9FAED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224</TotalTime>
  <Words>507</Words>
  <Application>Microsoft Office PowerPoint</Application>
  <PresentationFormat>Apresentação na tela (4:3)</PresentationFormat>
  <Paragraphs>102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Módulo</vt:lpstr>
      <vt:lpstr>Revitalização do Rio São Francisco Alguns pontos para reflexão </vt:lpstr>
      <vt:lpstr>Revitalização</vt:lpstr>
      <vt:lpstr>Uma visão hidrológica</vt:lpstr>
      <vt:lpstr>Águas superficiais</vt:lpstr>
      <vt:lpstr>Águas subterrâneas</vt:lpstr>
      <vt:lpstr>Alimentando reservas subterrâneas</vt:lpstr>
      <vt:lpstr>Abordagem integrada</vt:lpstr>
      <vt:lpstr>Abordagem integrada</vt:lpstr>
      <vt:lpstr>A ação antrópica sobre o sistema</vt:lpstr>
      <vt:lpstr>Gestão das Águas</vt:lpstr>
      <vt:lpstr>Questões que se apresentam</vt:lpstr>
      <vt:lpstr>Questões que se apresentam</vt:lpstr>
      <vt:lpstr>Requisitos indispensáveis</vt:lpstr>
      <vt:lpstr>Indicadores sobre</vt:lpstr>
      <vt:lpstr>Revitalização</vt:lpstr>
      <vt:lpstr>Revitalização</vt:lpstr>
      <vt:lpstr>Bruno Jardim da Silva Diretoria de Águas bruno.jardim@inema.ba.gov.br (71) 3118-4101 Instituto do Meio Ambiente e Recursos Hídricos Secretaria de Meio Ambiente do Estado da Bahia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Revitalização do Rio São Francisco Alguns pontos para reflexão</dc:title>
  <dc:creator>Bruno Jardim</dc:creator>
  <cp:lastModifiedBy>Bruno Jardim</cp:lastModifiedBy>
  <cp:revision>18</cp:revision>
  <dcterms:created xsi:type="dcterms:W3CDTF">2015-11-17T00:43:42Z</dcterms:created>
  <dcterms:modified xsi:type="dcterms:W3CDTF">2015-11-17T04:28:13Z</dcterms:modified>
</cp:coreProperties>
</file>