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9" r:id="rId6"/>
    <p:sldId id="272" r:id="rId7"/>
    <p:sldId id="274" r:id="rId8"/>
    <p:sldId id="277" r:id="rId9"/>
    <p:sldId id="275" r:id="rId10"/>
    <p:sldId id="276" r:id="rId11"/>
    <p:sldId id="278" r:id="rId12"/>
    <p:sldId id="267" r:id="rId1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5"/>
    <a:srgbClr val="39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17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jvaranda\Desktop\dados_pnad_pnud_renda_gini_r20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9e16163a513aba2/Senado/Data%20Senado/Painel%20Fome/dados_pnad_pnud_renda_gini_r204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Renda média per capita</c:v>
                </c:pt>
              </c:strCache>
            </c:strRef>
          </c:tx>
          <c:spPr>
            <a:solidFill>
              <a:srgbClr val="3991C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30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C0-42C3-8573-B870E2165A7A}"/>
              </c:ext>
            </c:extLst>
          </c:dPt>
          <c:dPt>
            <c:idx val="3"/>
            <c:invertIfNegative val="0"/>
            <c:bubble3D val="0"/>
            <c:spPr>
              <a:solidFill>
                <a:srgbClr val="0030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C0-42C3-8573-B870E2165A7A}"/>
              </c:ext>
            </c:extLst>
          </c:dPt>
          <c:cat>
            <c:strRef>
              <c:f>Plan1!$A$2:$A$5</c:f>
              <c:strCache>
                <c:ptCount val="4"/>
                <c:pt idx="0">
                  <c:v>Homem não PPI Urbano</c:v>
                </c:pt>
                <c:pt idx="1">
                  <c:v>Mulher PPI Urbano</c:v>
                </c:pt>
                <c:pt idx="2">
                  <c:v>Homem não PPI Rural</c:v>
                </c:pt>
                <c:pt idx="3">
                  <c:v>Mulher PPI Rural</c:v>
                </c:pt>
              </c:strCache>
            </c:strRef>
          </c:cat>
          <c:val>
            <c:numRef>
              <c:f>Plan1!$B$2:$B$5</c:f>
              <c:numCache>
                <c:formatCode>"R$"\ #,##0.00</c:formatCode>
                <c:ptCount val="4"/>
                <c:pt idx="0">
                  <c:v>2283.7746169842799</c:v>
                </c:pt>
                <c:pt idx="1">
                  <c:v>1197.3003990956599</c:v>
                </c:pt>
                <c:pt idx="2">
                  <c:v>1283.2560882226701</c:v>
                </c:pt>
                <c:pt idx="3">
                  <c:v>666.98171396444502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C0-42C3-8573-B870E2165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998768"/>
        <c:axId val="488997984"/>
      </c:barChart>
      <c:catAx>
        <c:axId val="48899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8997984"/>
        <c:crosses val="autoZero"/>
        <c:auto val="1"/>
        <c:lblAlgn val="ctr"/>
        <c:lblOffset val="100"/>
        <c:noMultiLvlLbl val="0"/>
      </c:catAx>
      <c:valAx>
        <c:axId val="4889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899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Renda </a:t>
            </a:r>
            <a:r>
              <a:rPr lang="en-US" sz="1800" b="1" dirty="0" err="1"/>
              <a:t>média</a:t>
            </a:r>
            <a:r>
              <a:rPr lang="en-US" sz="1800" b="1" dirty="0"/>
              <a:t> per capita </a:t>
            </a:r>
            <a:r>
              <a:rPr lang="en-US" sz="1800" b="1" dirty="0" err="1"/>
              <a:t>por</a:t>
            </a:r>
            <a:r>
              <a:rPr lang="en-US" sz="1800" b="1" dirty="0"/>
              <a:t> </a:t>
            </a:r>
            <a:r>
              <a:rPr lang="en-US" sz="1800" b="1" dirty="0" err="1"/>
              <a:t>recorte</a:t>
            </a:r>
            <a:r>
              <a:rPr lang="en-US" sz="1800" b="1" dirty="0"/>
              <a:t> e UF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standard"/>
        <c:varyColors val="0"/>
        <c:ser>
          <c:idx val="0"/>
          <c:order val="2"/>
          <c:tx>
            <c:strRef>
              <c:f>[dados_pnad_pnud_renda_gini_r2040.xlsx]Planilha4!$A$4</c:f>
              <c:strCache>
                <c:ptCount val="1"/>
                <c:pt idx="0">
                  <c:v>Proporção</c:v>
                </c:pt>
              </c:strCache>
            </c:strRef>
          </c:tx>
          <c:spPr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  <a:round/>
            </a:ln>
            <a:effectLst/>
          </c:spPr>
          <c:trendline>
            <c:spPr>
              <a:ln w="28575" cap="rnd">
                <a:solidFill>
                  <a:srgbClr val="7030A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[dados_pnad_pnud_renda_gini_r2040.xlsx]Planilha4!$B$1:$AB$1</c:f>
              <c:strCache>
                <c:ptCount val="27"/>
                <c:pt idx="0">
                  <c:v>DF</c:v>
                </c:pt>
                <c:pt idx="1">
                  <c:v>RJ</c:v>
                </c:pt>
                <c:pt idx="2">
                  <c:v>SP</c:v>
                </c:pt>
                <c:pt idx="3">
                  <c:v>ES</c:v>
                </c:pt>
                <c:pt idx="4">
                  <c:v>MS</c:v>
                </c:pt>
                <c:pt idx="5">
                  <c:v>RS</c:v>
                </c:pt>
                <c:pt idx="6">
                  <c:v>TO</c:v>
                </c:pt>
                <c:pt idx="7">
                  <c:v>SC</c:v>
                </c:pt>
                <c:pt idx="8">
                  <c:v>PR</c:v>
                </c:pt>
                <c:pt idx="9">
                  <c:v>MT</c:v>
                </c:pt>
                <c:pt idx="10">
                  <c:v>GO</c:v>
                </c:pt>
                <c:pt idx="11">
                  <c:v>MG</c:v>
                </c:pt>
                <c:pt idx="12">
                  <c:v>RR</c:v>
                </c:pt>
                <c:pt idx="13">
                  <c:v>AP</c:v>
                </c:pt>
                <c:pt idx="14">
                  <c:v>BA</c:v>
                </c:pt>
                <c:pt idx="15">
                  <c:v>RO</c:v>
                </c:pt>
                <c:pt idx="16">
                  <c:v>PI</c:v>
                </c:pt>
                <c:pt idx="17">
                  <c:v>RN</c:v>
                </c:pt>
                <c:pt idx="18">
                  <c:v>SE</c:v>
                </c:pt>
                <c:pt idx="19">
                  <c:v>PA</c:v>
                </c:pt>
                <c:pt idx="20">
                  <c:v>CE</c:v>
                </c:pt>
                <c:pt idx="21">
                  <c:v>PB</c:v>
                </c:pt>
                <c:pt idx="22">
                  <c:v>AM</c:v>
                </c:pt>
                <c:pt idx="23">
                  <c:v>AC</c:v>
                </c:pt>
                <c:pt idx="24">
                  <c:v>PE</c:v>
                </c:pt>
                <c:pt idx="25">
                  <c:v>MA</c:v>
                </c:pt>
                <c:pt idx="26">
                  <c:v>AL</c:v>
                </c:pt>
              </c:strCache>
            </c:strRef>
          </c:cat>
          <c:val>
            <c:numRef>
              <c:f>[dados_pnad_pnud_renda_gini_r2040.xlsx]Planilha4!$B$4:$AB$4</c:f>
              <c:numCache>
                <c:formatCode>0%</c:formatCode>
                <c:ptCount val="27"/>
                <c:pt idx="0">
                  <c:v>0.5133607860341376</c:v>
                </c:pt>
                <c:pt idx="1">
                  <c:v>0.50146968178553419</c:v>
                </c:pt>
                <c:pt idx="2">
                  <c:v>0.52762869017448999</c:v>
                </c:pt>
                <c:pt idx="3">
                  <c:v>0.53598726735328639</c:v>
                </c:pt>
                <c:pt idx="4">
                  <c:v>0.56199042566887891</c:v>
                </c:pt>
                <c:pt idx="5">
                  <c:v>0.56280949909184452</c:v>
                </c:pt>
                <c:pt idx="6">
                  <c:v>0.5177581041924012</c:v>
                </c:pt>
                <c:pt idx="7">
                  <c:v>0.62175523333744076</c:v>
                </c:pt>
                <c:pt idx="8">
                  <c:v>0.58065116324637989</c:v>
                </c:pt>
                <c:pt idx="9">
                  <c:v>0.61207046894653849</c:v>
                </c:pt>
                <c:pt idx="10">
                  <c:v>0.65893078786767467</c:v>
                </c:pt>
                <c:pt idx="11">
                  <c:v>0.61788544059348172</c:v>
                </c:pt>
                <c:pt idx="12">
                  <c:v>0.60169664070084949</c:v>
                </c:pt>
                <c:pt idx="13">
                  <c:v>0.57147848170470739</c:v>
                </c:pt>
                <c:pt idx="14">
                  <c:v>0.57537933736063607</c:v>
                </c:pt>
                <c:pt idx="15">
                  <c:v>0.67703247261773325</c:v>
                </c:pt>
                <c:pt idx="16">
                  <c:v>0.68268990618497472</c:v>
                </c:pt>
                <c:pt idx="17">
                  <c:v>0.65382333524801106</c:v>
                </c:pt>
                <c:pt idx="18">
                  <c:v>0.65502713805217616</c:v>
                </c:pt>
                <c:pt idx="19">
                  <c:v>0.65134475741156017</c:v>
                </c:pt>
                <c:pt idx="20">
                  <c:v>0.62884980881801078</c:v>
                </c:pt>
                <c:pt idx="21">
                  <c:v>0.77724263288910966</c:v>
                </c:pt>
                <c:pt idx="22">
                  <c:v>0.63958057956559555</c:v>
                </c:pt>
                <c:pt idx="23">
                  <c:v>0.71785817497780247</c:v>
                </c:pt>
                <c:pt idx="24">
                  <c:v>0.65356449729733679</c:v>
                </c:pt>
                <c:pt idx="25">
                  <c:v>0.62669121243046688</c:v>
                </c:pt>
                <c:pt idx="26">
                  <c:v>0.7209385483576205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B7-4FCE-BD86-AA27D39C4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701424"/>
        <c:axId val="756713304"/>
      </c:areaChart>
      <c:barChart>
        <c:barDir val="col"/>
        <c:grouping val="clustered"/>
        <c:varyColors val="0"/>
        <c:ser>
          <c:idx val="1"/>
          <c:order val="0"/>
          <c:tx>
            <c:strRef>
              <c:f>[dados_pnad_pnud_renda_gini_r2040.xlsx]Planilha4!$A$2</c:f>
              <c:strCache>
                <c:ptCount val="1"/>
                <c:pt idx="0">
                  <c:v>Homem Não PPI Zona urbana</c:v>
                </c:pt>
              </c:strCache>
            </c:strRef>
          </c:tx>
          <c:spPr>
            <a:solidFill>
              <a:srgbClr val="3991C4"/>
            </a:solidFill>
            <a:ln>
              <a:noFill/>
            </a:ln>
            <a:effectLst/>
          </c:spPr>
          <c:invertIfNegative val="0"/>
          <c:cat>
            <c:strRef>
              <c:f>[dados_pnad_pnud_renda_gini_r2040.xlsx]Planilha4!$B$1:$AB$1</c:f>
              <c:strCache>
                <c:ptCount val="27"/>
                <c:pt idx="0">
                  <c:v>DF</c:v>
                </c:pt>
                <c:pt idx="1">
                  <c:v>RJ</c:v>
                </c:pt>
                <c:pt idx="2">
                  <c:v>SP</c:v>
                </c:pt>
                <c:pt idx="3">
                  <c:v>ES</c:v>
                </c:pt>
                <c:pt idx="4">
                  <c:v>MS</c:v>
                </c:pt>
                <c:pt idx="5">
                  <c:v>RS</c:v>
                </c:pt>
                <c:pt idx="6">
                  <c:v>TO</c:v>
                </c:pt>
                <c:pt idx="7">
                  <c:v>SC</c:v>
                </c:pt>
                <c:pt idx="8">
                  <c:v>PR</c:v>
                </c:pt>
                <c:pt idx="9">
                  <c:v>MT</c:v>
                </c:pt>
                <c:pt idx="10">
                  <c:v>GO</c:v>
                </c:pt>
                <c:pt idx="11">
                  <c:v>MG</c:v>
                </c:pt>
                <c:pt idx="12">
                  <c:v>RR</c:v>
                </c:pt>
                <c:pt idx="13">
                  <c:v>AP</c:v>
                </c:pt>
                <c:pt idx="14">
                  <c:v>BA</c:v>
                </c:pt>
                <c:pt idx="15">
                  <c:v>RO</c:v>
                </c:pt>
                <c:pt idx="16">
                  <c:v>PI</c:v>
                </c:pt>
                <c:pt idx="17">
                  <c:v>RN</c:v>
                </c:pt>
                <c:pt idx="18">
                  <c:v>SE</c:v>
                </c:pt>
                <c:pt idx="19">
                  <c:v>PA</c:v>
                </c:pt>
                <c:pt idx="20">
                  <c:v>CE</c:v>
                </c:pt>
                <c:pt idx="21">
                  <c:v>PB</c:v>
                </c:pt>
                <c:pt idx="22">
                  <c:v>AM</c:v>
                </c:pt>
                <c:pt idx="23">
                  <c:v>AC</c:v>
                </c:pt>
                <c:pt idx="24">
                  <c:v>PE</c:v>
                </c:pt>
                <c:pt idx="25">
                  <c:v>MA</c:v>
                </c:pt>
                <c:pt idx="26">
                  <c:v>AL</c:v>
                </c:pt>
              </c:strCache>
            </c:strRef>
          </c:cat>
          <c:val>
            <c:numRef>
              <c:f>[dados_pnad_pnud_renda_gini_r2040.xlsx]Planilha4!$B$2:$AB$2</c:f>
              <c:numCache>
                <c:formatCode>"R$"\ #,##0.00</c:formatCode>
                <c:ptCount val="27"/>
                <c:pt idx="0">
                  <c:v>4017.4260928342401</c:v>
                </c:pt>
                <c:pt idx="1">
                  <c:v>2664.8717862326998</c:v>
                </c:pt>
                <c:pt idx="2">
                  <c:v>2597.13729237183</c:v>
                </c:pt>
                <c:pt idx="3">
                  <c:v>2438.4136274154098</c:v>
                </c:pt>
                <c:pt idx="4">
                  <c:v>2411.3021955460199</c:v>
                </c:pt>
                <c:pt idx="5">
                  <c:v>2303.2279578425901</c:v>
                </c:pt>
                <c:pt idx="6">
                  <c:v>2295.4148691259102</c:v>
                </c:pt>
                <c:pt idx="7">
                  <c:v>2236.1038234532998</c:v>
                </c:pt>
                <c:pt idx="8">
                  <c:v>2228.0992531734601</c:v>
                </c:pt>
                <c:pt idx="9">
                  <c:v>2227.53113495864</c:v>
                </c:pt>
                <c:pt idx="10">
                  <c:v>2034.7861918443</c:v>
                </c:pt>
                <c:pt idx="11">
                  <c:v>2027.3597297494</c:v>
                </c:pt>
                <c:pt idx="12">
                  <c:v>1898.3461871351401</c:v>
                </c:pt>
                <c:pt idx="13">
                  <c:v>1872.45162621901</c:v>
                </c:pt>
                <c:pt idx="14">
                  <c:v>1756.2368165188</c:v>
                </c:pt>
                <c:pt idx="15">
                  <c:v>1739.13999273176</c:v>
                </c:pt>
                <c:pt idx="16">
                  <c:v>1736.4185667427701</c:v>
                </c:pt>
                <c:pt idx="17">
                  <c:v>1721.04545063307</c:v>
                </c:pt>
                <c:pt idx="18">
                  <c:v>1666.8017793618999</c:v>
                </c:pt>
                <c:pt idx="19">
                  <c:v>1600.3575813489299</c:v>
                </c:pt>
                <c:pt idx="20">
                  <c:v>1574.1186257147699</c:v>
                </c:pt>
                <c:pt idx="21">
                  <c:v>1473.14304838458</c:v>
                </c:pt>
                <c:pt idx="22">
                  <c:v>1454.8909265545401</c:v>
                </c:pt>
                <c:pt idx="23">
                  <c:v>1446.50275938497</c:v>
                </c:pt>
                <c:pt idx="24">
                  <c:v>1383.2702168194701</c:v>
                </c:pt>
                <c:pt idx="25">
                  <c:v>1339.0257013572</c:v>
                </c:pt>
                <c:pt idx="26">
                  <c:v>1206.2452790817699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B7-4FCE-BD86-AA27D39C4F1E}"/>
            </c:ext>
          </c:extLst>
        </c:ser>
        <c:ser>
          <c:idx val="3"/>
          <c:order val="1"/>
          <c:tx>
            <c:strRef>
              <c:f>[dados_pnad_pnud_renda_gini_r2040.xlsx]Planilha4!$A$3</c:f>
              <c:strCache>
                <c:ptCount val="1"/>
                <c:pt idx="0">
                  <c:v>Mulher PPI Zona urbana</c:v>
                </c:pt>
              </c:strCache>
            </c:strRef>
          </c:tx>
          <c:spPr>
            <a:solidFill>
              <a:srgbClr val="003055"/>
            </a:solidFill>
            <a:ln>
              <a:noFill/>
            </a:ln>
            <a:effectLst/>
          </c:spPr>
          <c:invertIfNegative val="0"/>
          <c:cat>
            <c:strRef>
              <c:f>[dados_pnad_pnud_renda_gini_r2040.xlsx]Planilha4!$B$1:$AB$1</c:f>
              <c:strCache>
                <c:ptCount val="27"/>
                <c:pt idx="0">
                  <c:v>DF</c:v>
                </c:pt>
                <c:pt idx="1">
                  <c:v>RJ</c:v>
                </c:pt>
                <c:pt idx="2">
                  <c:v>SP</c:v>
                </c:pt>
                <c:pt idx="3">
                  <c:v>ES</c:v>
                </c:pt>
                <c:pt idx="4">
                  <c:v>MS</c:v>
                </c:pt>
                <c:pt idx="5">
                  <c:v>RS</c:v>
                </c:pt>
                <c:pt idx="6">
                  <c:v>TO</c:v>
                </c:pt>
                <c:pt idx="7">
                  <c:v>SC</c:v>
                </c:pt>
                <c:pt idx="8">
                  <c:v>PR</c:v>
                </c:pt>
                <c:pt idx="9">
                  <c:v>MT</c:v>
                </c:pt>
                <c:pt idx="10">
                  <c:v>GO</c:v>
                </c:pt>
                <c:pt idx="11">
                  <c:v>MG</c:v>
                </c:pt>
                <c:pt idx="12">
                  <c:v>RR</c:v>
                </c:pt>
                <c:pt idx="13">
                  <c:v>AP</c:v>
                </c:pt>
                <c:pt idx="14">
                  <c:v>BA</c:v>
                </c:pt>
                <c:pt idx="15">
                  <c:v>RO</c:v>
                </c:pt>
                <c:pt idx="16">
                  <c:v>PI</c:v>
                </c:pt>
                <c:pt idx="17">
                  <c:v>RN</c:v>
                </c:pt>
                <c:pt idx="18">
                  <c:v>SE</c:v>
                </c:pt>
                <c:pt idx="19">
                  <c:v>PA</c:v>
                </c:pt>
                <c:pt idx="20">
                  <c:v>CE</c:v>
                </c:pt>
                <c:pt idx="21">
                  <c:v>PB</c:v>
                </c:pt>
                <c:pt idx="22">
                  <c:v>AM</c:v>
                </c:pt>
                <c:pt idx="23">
                  <c:v>AC</c:v>
                </c:pt>
                <c:pt idx="24">
                  <c:v>PE</c:v>
                </c:pt>
                <c:pt idx="25">
                  <c:v>MA</c:v>
                </c:pt>
                <c:pt idx="26">
                  <c:v>AL</c:v>
                </c:pt>
              </c:strCache>
            </c:strRef>
          </c:cat>
          <c:val>
            <c:numRef>
              <c:f>[dados_pnad_pnud_renda_gini_r2040.xlsx]Planilha4!$B$3:$AB$3</c:f>
              <c:numCache>
                <c:formatCode>"R$"\ #,##0.00</c:formatCode>
                <c:ptCount val="27"/>
                <c:pt idx="0">
                  <c:v>2062.3890168514399</c:v>
                </c:pt>
                <c:pt idx="1">
                  <c:v>1336.3524066413599</c:v>
                </c:pt>
                <c:pt idx="2">
                  <c:v>1370.32414777747</c:v>
                </c:pt>
                <c:pt idx="3">
                  <c:v>1306.9586568354</c:v>
                </c:pt>
                <c:pt idx="4">
                  <c:v>1355.1287472912099</c:v>
                </c:pt>
                <c:pt idx="5">
                  <c:v>1296.27857324772</c:v>
                </c:pt>
                <c:pt idx="6">
                  <c:v>1188.46965097368</c:v>
                </c:pt>
                <c:pt idx="7">
                  <c:v>1390.30925451795</c:v>
                </c:pt>
                <c:pt idx="8">
                  <c:v>1293.7484231835599</c:v>
                </c:pt>
                <c:pt idx="9">
                  <c:v>1363.4060263671499</c:v>
                </c:pt>
                <c:pt idx="10">
                  <c:v>1340.78326853423</c:v>
                </c:pt>
                <c:pt idx="11">
                  <c:v>1252.67605985769</c:v>
                </c:pt>
                <c:pt idx="12">
                  <c:v>1142.22852368648</c:v>
                </c:pt>
                <c:pt idx="13">
                  <c:v>1070.06581241715</c:v>
                </c:pt>
                <c:pt idx="14">
                  <c:v>1010.5023757369401</c:v>
                </c:pt>
                <c:pt idx="15">
                  <c:v>1177.45424950757</c:v>
                </c:pt>
                <c:pt idx="16">
                  <c:v>1185.43542842747</c:v>
                </c:pt>
                <c:pt idx="17">
                  <c:v>1125.25967664633</c:v>
                </c:pt>
                <c:pt idx="18">
                  <c:v>1091.8003992357001</c:v>
                </c:pt>
                <c:pt idx="19">
                  <c:v>1042.3845205954699</c:v>
                </c:pt>
                <c:pt idx="20">
                  <c:v>989.88419683760299</c:v>
                </c:pt>
                <c:pt idx="21">
                  <c:v>1144.98958154872</c:v>
                </c:pt>
                <c:pt idx="22">
                  <c:v>930.519982010479</c:v>
                </c:pt>
                <c:pt idx="23">
                  <c:v>1038.3838309524499</c:v>
                </c:pt>
                <c:pt idx="24">
                  <c:v>904.05630388199495</c:v>
                </c:pt>
                <c:pt idx="25">
                  <c:v>839.15564025909998</c:v>
                </c:pt>
                <c:pt idx="26">
                  <c:v>869.62872046444397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B7-4FCE-BD86-AA27D39C4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372616"/>
        <c:axId val="1006369016"/>
      </c:barChart>
      <c:catAx>
        <c:axId val="100637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6369016"/>
        <c:crosses val="autoZero"/>
        <c:auto val="1"/>
        <c:lblAlgn val="ctr"/>
        <c:lblOffset val="100"/>
        <c:noMultiLvlLbl val="0"/>
      </c:catAx>
      <c:valAx>
        <c:axId val="1006369016"/>
        <c:scaling>
          <c:orientation val="minMax"/>
          <c:max val="41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6372616"/>
        <c:crosses val="autoZero"/>
        <c:crossBetween val="between"/>
      </c:valAx>
      <c:valAx>
        <c:axId val="75671330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6701424"/>
        <c:crosses val="max"/>
        <c:crossBetween val="between"/>
      </c:valAx>
      <c:catAx>
        <c:axId val="75670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6713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0ED87-DB53-44B2-BE0F-51EBE10878DD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423C-3135-4E19-94B3-CE584C58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54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555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35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94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05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31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23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5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30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37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00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73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F2743-9C0C-B03E-EEA7-F49E4DE8B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1A5A26-F4A1-E916-DC50-5B2C80179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DDB25A-15D8-6D4C-740F-B0532546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F297D7-D9D0-B3C5-1022-59B94B7A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10C024-C727-686D-5801-D45F4600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DEB86-8277-266A-DFDF-8C79BA3C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8E9F99-DB60-2EDA-73BF-9F6CCBDC7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4F4CE8-10BE-3AC7-E195-632B212E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40391E-D2E3-C2C7-DE2E-5C23394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BB0A6E-1A09-A3CE-C4A1-EE268D2E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2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EA4E2A-B140-FBDA-D8C0-8400ACB01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D5AD13-8136-6DA7-EBF6-E8CB7217A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B2A8F-13F8-D5AD-629C-11C873B5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241465-6963-5232-A77A-24E65DB9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83F906-DBC4-B4B6-700F-94880C54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67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3766D-43C0-1F09-CF73-D7E1A741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2405ED-FE68-D5C5-2539-195D6B43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0D100A-0AD0-55B0-2260-066F2C97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79D735-250C-59A2-0363-1BCFF911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6F43CC-1AA7-498B-93C6-1B67F8D2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67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14CD9-97F6-609C-91E5-8136E193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24B1D1-ECBB-AB56-CB6A-43982823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0E7486-F5E7-0CE8-3BAF-B87270A4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FBE782-ABE9-C6FF-B11D-809A5DDB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24322B-F664-941C-E5F2-64B88CD5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80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F48AD-8A39-8D0C-78A4-5550963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BE8E74-ED93-E62D-3444-F95A59175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52C587-E9A9-0E55-9B74-F36934A3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5D702E-1927-A2E2-FEA3-4DD06CFB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10AC21-2FE0-F566-E781-40907E3D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C362AE-6C17-464E-578E-30708A67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88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2223A-8CCE-8F6E-7425-DA94A59E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28C820-307C-06B9-8836-017B2FF4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81607F-F98E-8017-129F-8034A830C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7068B53-79A2-CD76-E92F-DD381F171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C46518-8AC9-B4FC-AF2D-753A6DA1C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0E3404-1D52-AF6F-6AAA-DBFEA9DD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9B8D5EF-3363-C6B1-3A7E-B4B167ED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8023CD-7298-8E1B-6C59-884D8C87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73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156A0-9C7E-BD9F-801E-54A0C528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B743BB-9C75-C1F8-D76A-4C23EFC8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CFB1AD-CBB9-103E-A0F6-6365E43B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6F8D0C-C6B9-37D4-841F-29FB7A52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89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5E1EE8-DE46-33B4-EC7F-4777CF1B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D92F7E-46E3-08BD-D511-E7342091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F17956-10CD-628A-3E80-8D89A1E6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3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E6279-107A-BB81-81C4-216A1B7F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B75395-4432-5199-D7A1-C52A9AF0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508680-C735-FBB1-1C60-08C9F89AD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E46781-4577-2F42-4251-53380207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81981D-8CAD-9228-1182-3A2BBCA8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10B7BB-AE3A-57AD-C093-428DBD6B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8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A5D8D-7CDF-44F0-82DA-E00B5C4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47A03D-F851-45FE-672F-B30A84207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744E1D-1426-1D90-8CF9-B6575B3A4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A4504B-C04A-87D3-70E7-21801C94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792E09-E850-2A13-2786-A15B1170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A5E56A-9177-85C9-2FDC-EA7446CF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0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E10AC1-1EFB-1FCD-DC73-2ECB6F65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571916-31A1-AAF1-680F-4F3AA9ED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7C3C69-8F70-3DA0-219B-AF3A9597D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3764-A385-40AE-BAB5-F809D247FD68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94664C-AF68-367C-4E37-B75F7F9C3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3F34C7-3024-87B7-5096-7214F1518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senado.leg.br/datasenad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plicativo&#10;&#10;Descrição gerada automaticamente">
            <a:extLst>
              <a:ext uri="{FF2B5EF4-FFF2-40B4-BE49-F238E27FC236}">
                <a16:creationId xmlns:a16="http://schemas.microsoft.com/office/drawing/2014/main" id="{23DA9912-46B6-0665-79DF-C62B148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2233" r="57"/>
          <a:stretch/>
        </p:blipFill>
        <p:spPr>
          <a:xfrm>
            <a:off x="175096" y="145914"/>
            <a:ext cx="11828836" cy="655644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317E290-00B2-55C4-FD9C-EC8A9E9A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820" y="1106526"/>
            <a:ext cx="88883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5400" b="1" dirty="0">
                <a:solidFill>
                  <a:srgbClr val="FFFFFF"/>
                </a:solidFill>
                <a:ea typeface="Arial Unicode MS" pitchFamily="34" charset="-128"/>
                <a:cs typeface="Arial" pitchFamily="34" charset="0"/>
              </a:rPr>
              <a:t>Distribuição da fome e da pobreza por raça e gênero</a:t>
            </a: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E6D8A1-6C4E-3B00-B9E4-4533B8E58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71" y="3427570"/>
            <a:ext cx="7070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FFFFFF"/>
                </a:solidFill>
                <a:latin typeface="+mj-lt"/>
                <a:ea typeface="Arial Unicode MS" pitchFamily="34" charset="-128"/>
                <a:cs typeface="Arial" pitchFamily="34" charset="0"/>
              </a:rPr>
              <a:t>Estudo DataSenado</a:t>
            </a:r>
            <a:endParaRPr kumimoji="0" lang="pt-BR" sz="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C7135-A87C-4F1E-744B-E2D861267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378" y="4012345"/>
            <a:ext cx="70702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FFFFFF"/>
                </a:solidFill>
                <a:latin typeface="+mj-lt"/>
                <a:ea typeface="Arial Unicode MS" pitchFamily="34" charset="-128"/>
                <a:cs typeface="Arial" pitchFamily="34" charset="0"/>
              </a:rPr>
              <a:t>Dezembro / 2023</a:t>
            </a:r>
            <a:endParaRPr kumimoji="0" lang="pt-BR" sz="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2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8"/>
            <a:ext cx="4527274" cy="6555641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98" y="482795"/>
            <a:ext cx="3932302" cy="236134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>
                <a:solidFill>
                  <a:schemeClr val="bg1"/>
                </a:solidFill>
              </a:rPr>
              <a:t>Panorama da desigualdade de renda</a:t>
            </a:r>
            <a:endParaRPr lang="pt-BR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3C40F6-BD9B-9503-035E-F764C5A78CBA}"/>
              </a:ext>
            </a:extLst>
          </p:cNvPr>
          <p:cNvSpPr txBox="1"/>
          <p:nvPr/>
        </p:nvSpPr>
        <p:spPr>
          <a:xfrm>
            <a:off x="4408719" y="156519"/>
            <a:ext cx="7618525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pt-BR" sz="2000" dirty="0"/>
          </a:p>
          <a:p>
            <a:pPr lvl="1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4748827-7BDD-CE2E-60AB-E14DA0B52240}"/>
              </a:ext>
            </a:extLst>
          </p:cNvPr>
          <p:cNvSpPr txBox="1">
            <a:spLocks/>
          </p:cNvSpPr>
          <p:nvPr/>
        </p:nvSpPr>
        <p:spPr>
          <a:xfrm>
            <a:off x="419499" y="2986510"/>
            <a:ext cx="4062694" cy="3414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bg1"/>
                </a:solidFill>
              </a:rPr>
              <a:t>As maiores diferenças em termos de </a:t>
            </a:r>
            <a:r>
              <a:rPr lang="pt-BR" sz="2000" b="1" dirty="0">
                <a:solidFill>
                  <a:schemeClr val="bg1"/>
                </a:solidFill>
              </a:rPr>
              <a:t>renda média per capita </a:t>
            </a:r>
            <a:r>
              <a:rPr lang="pt-BR" sz="2000" dirty="0">
                <a:solidFill>
                  <a:schemeClr val="bg1"/>
                </a:solidFill>
              </a:rPr>
              <a:t>se encontram entre a população PPI e não PPI, com uma queda de mais de 45% entre um grupo e outro, e entre a população rural e urbana, com uma que de mais de 48%.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bg1"/>
                </a:solidFill>
              </a:rPr>
              <a:t>Os indicadores de desigualdade de renda se reduzem em cada grupo, uma consequência estatística da própria seleção. 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0319"/>
              </p:ext>
            </p:extLst>
          </p:nvPr>
        </p:nvGraphicFramePr>
        <p:xfrm>
          <a:off x="4837471" y="156517"/>
          <a:ext cx="7189773" cy="38845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7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Recorte</a:t>
                      </a:r>
                    </a:p>
                  </a:txBody>
                  <a:tcPr>
                    <a:solidFill>
                      <a:srgbClr val="3991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Renda média per capita</a:t>
                      </a:r>
                    </a:p>
                  </a:txBody>
                  <a:tcPr>
                    <a:solidFill>
                      <a:srgbClr val="3991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Proporção entre 20% mais ricos e 40% mais pobres</a:t>
                      </a:r>
                    </a:p>
                  </a:txBody>
                  <a:tcPr>
                    <a:solidFill>
                      <a:srgbClr val="3991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Índice de </a:t>
                      </a:r>
                      <a:r>
                        <a:rPr lang="pt-BR" sz="1600" dirty="0" err="1"/>
                        <a:t>Gini</a:t>
                      </a:r>
                      <a:endParaRPr lang="pt-BR" sz="1600" dirty="0"/>
                    </a:p>
                  </a:txBody>
                  <a:tcPr>
                    <a:solidFill>
                      <a:srgbClr val="399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R$ 1.584,67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9,80x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Homem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R$ 1.620,68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10,15x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Mulher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R$ 1.550,23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9,87x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Não</a:t>
                      </a:r>
                      <a:r>
                        <a:rPr lang="pt-BR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PPI</a:t>
                      </a:r>
                      <a:endParaRPr lang="pt-BR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R$ 2.124,16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10,09x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R$ 1.161,53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8,27x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Mulher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PPI</a:t>
                      </a:r>
                      <a:endParaRPr lang="pt-BR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R$ 1.116,19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8,05x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0,47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Urbana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R$ 1.696,35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9,68x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R$ 876,54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8,35x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0,49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Mulher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PPI Rural</a:t>
                      </a:r>
                      <a:endParaRPr lang="pt-BR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R$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666,98</a:t>
                      </a:r>
                      <a:endParaRPr lang="pt-BR" sz="16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7,54x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0,45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0" name="Conector reto 19"/>
          <p:cNvCxnSpPr/>
          <p:nvPr/>
        </p:nvCxnSpPr>
        <p:spPr>
          <a:xfrm>
            <a:off x="4827639" y="1140543"/>
            <a:ext cx="7189773" cy="0"/>
          </a:xfrm>
          <a:prstGeom prst="line">
            <a:avLst/>
          </a:prstGeom>
          <a:ln w="31750">
            <a:solidFill>
              <a:srgbClr val="399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27639" y="1873045"/>
            <a:ext cx="7189773" cy="0"/>
          </a:xfrm>
          <a:prstGeom prst="line">
            <a:avLst/>
          </a:prstGeom>
          <a:ln w="31750">
            <a:solidFill>
              <a:srgbClr val="399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827639" y="2585884"/>
            <a:ext cx="7189773" cy="0"/>
          </a:xfrm>
          <a:prstGeom prst="line">
            <a:avLst/>
          </a:prstGeom>
          <a:ln w="31750">
            <a:solidFill>
              <a:srgbClr val="399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822727" y="2954595"/>
            <a:ext cx="7189773" cy="0"/>
          </a:xfrm>
          <a:prstGeom prst="line">
            <a:avLst/>
          </a:prstGeom>
          <a:ln w="31750">
            <a:solidFill>
              <a:srgbClr val="399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4827639" y="3677267"/>
            <a:ext cx="7189773" cy="0"/>
          </a:xfrm>
          <a:prstGeom prst="line">
            <a:avLst/>
          </a:prstGeom>
          <a:ln w="31750">
            <a:solidFill>
              <a:srgbClr val="399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481185"/>
              </p:ext>
            </p:extLst>
          </p:nvPr>
        </p:nvGraphicFramePr>
        <p:xfrm>
          <a:off x="4822727" y="4057128"/>
          <a:ext cx="7175029" cy="265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533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8867775" y="151179"/>
            <a:ext cx="3226143" cy="6555641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492" y="482796"/>
            <a:ext cx="2524252" cy="275026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3200" b="1" dirty="0">
                <a:solidFill>
                  <a:schemeClr val="bg1"/>
                </a:solidFill>
              </a:rPr>
              <a:t>Distribuição da renda é desigual na federação e bem mais uniforme nas diferenças por gênero e raça</a:t>
            </a:r>
            <a:endParaRPr lang="pt-BR" sz="20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4748827-7BDD-CE2E-60AB-E14DA0B52240}"/>
              </a:ext>
            </a:extLst>
          </p:cNvPr>
          <p:cNvSpPr txBox="1">
            <a:spLocks/>
          </p:cNvSpPr>
          <p:nvPr/>
        </p:nvSpPr>
        <p:spPr>
          <a:xfrm>
            <a:off x="9168492" y="3624942"/>
            <a:ext cx="2784723" cy="2196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bg1"/>
                </a:solidFill>
              </a:rPr>
              <a:t>Em essência, pelas qualidades humanas, </a:t>
            </a:r>
            <a:r>
              <a:rPr lang="pt-BR" sz="2000" b="1" u="sng" dirty="0">
                <a:solidFill>
                  <a:schemeClr val="bg1"/>
                </a:solidFill>
              </a:rPr>
              <a:t>não</a:t>
            </a:r>
            <a:r>
              <a:rPr lang="pt-BR" sz="2000" b="1" dirty="0">
                <a:solidFill>
                  <a:schemeClr val="bg1"/>
                </a:solidFill>
              </a:rPr>
              <a:t> deveria existir </a:t>
            </a:r>
            <a:r>
              <a:rPr lang="pt-BR" sz="2000" b="1" u="sng" dirty="0">
                <a:solidFill>
                  <a:schemeClr val="bg1"/>
                </a:solidFill>
              </a:rPr>
              <a:t>qualquer</a:t>
            </a:r>
            <a:r>
              <a:rPr lang="pt-BR" sz="2000" b="1" dirty="0">
                <a:solidFill>
                  <a:schemeClr val="bg1"/>
                </a:solidFill>
              </a:rPr>
              <a:t> diferença</a:t>
            </a:r>
            <a:r>
              <a:rPr lang="pt-BR" sz="2000" dirty="0">
                <a:solidFill>
                  <a:schemeClr val="bg1"/>
                </a:solidFill>
              </a:rPr>
              <a:t>, ainda mais tão gritantes, </a:t>
            </a:r>
            <a:r>
              <a:rPr lang="pt-BR" sz="2000" b="1" dirty="0">
                <a:solidFill>
                  <a:schemeClr val="bg1"/>
                </a:solidFill>
              </a:rPr>
              <a:t>por gênero e raça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07B8716-7C0F-AF62-B07C-3BF2764D4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99702"/>
              </p:ext>
            </p:extLst>
          </p:nvPr>
        </p:nvGraphicFramePr>
        <p:xfrm>
          <a:off x="66676" y="24492"/>
          <a:ext cx="8727072" cy="683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995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plicativo&#10;&#10;Descrição gerada automaticamente">
            <a:extLst>
              <a:ext uri="{FF2B5EF4-FFF2-40B4-BE49-F238E27FC236}">
                <a16:creationId xmlns:a16="http://schemas.microsoft.com/office/drawing/2014/main" id="{0D5A6D8F-0B41-1AE9-AA5F-9F1DE1AFA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2233" r="57"/>
          <a:stretch/>
        </p:blipFill>
        <p:spPr>
          <a:xfrm>
            <a:off x="175096" y="145914"/>
            <a:ext cx="11828836" cy="655644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AC2778-584A-2A13-6FF7-FE82EDBD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8722"/>
            <a:ext cx="10515600" cy="2888240"/>
          </a:xfrm>
        </p:spPr>
        <p:txBody>
          <a:bodyPr/>
          <a:lstStyle/>
          <a:p>
            <a:pPr algn="ctr"/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sz="4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www.senado.leg.br/datasenado</a:t>
            </a:r>
            <a:endParaRPr lang="pt-BR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datasenado@senado.leg.br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05" y="63937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to em preto e branco de multidão de pessoas&#10;&#10;Descrição gerada automaticamente">
            <a:extLst>
              <a:ext uri="{FF2B5EF4-FFF2-40B4-BE49-F238E27FC236}">
                <a16:creationId xmlns:a16="http://schemas.microsoft.com/office/drawing/2014/main" id="{ADCCD337-66D8-B123-34E7-B5AFBAB30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740" b="-46"/>
          <a:stretch/>
        </p:blipFill>
        <p:spPr>
          <a:xfrm>
            <a:off x="164756" y="156489"/>
            <a:ext cx="6499653" cy="654499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6E72B53-62FE-B4BF-2A77-8AEA1875742F}"/>
              </a:ext>
            </a:extLst>
          </p:cNvPr>
          <p:cNvSpPr/>
          <p:nvPr/>
        </p:nvSpPr>
        <p:spPr>
          <a:xfrm>
            <a:off x="3814120" y="156519"/>
            <a:ext cx="8213124" cy="6544962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96E0C7-E08D-FAA5-2079-78505E93BC58}"/>
              </a:ext>
            </a:extLst>
          </p:cNvPr>
          <p:cNvSpPr txBox="1"/>
          <p:nvPr/>
        </p:nvSpPr>
        <p:spPr>
          <a:xfrm>
            <a:off x="4318348" y="958298"/>
            <a:ext cx="73223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pt-BR" sz="3600" dirty="0">
                <a:solidFill>
                  <a:schemeClr val="bg1"/>
                </a:solidFill>
              </a:rPr>
              <a:t>Introdução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Quem somos? 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pt-BR" sz="3600" dirty="0">
                <a:solidFill>
                  <a:schemeClr val="bg1"/>
                </a:solidFill>
              </a:rPr>
              <a:t>Escopo do Estudo</a:t>
            </a:r>
          </a:p>
          <a:p>
            <a:pPr marL="742950" indent="-742950">
              <a:buAutoNum type="arabicPeriod"/>
            </a:pPr>
            <a:endParaRPr lang="pt-BR" sz="3600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pt-BR" sz="3600" dirty="0">
                <a:solidFill>
                  <a:schemeClr val="bg1"/>
                </a:solidFill>
              </a:rPr>
              <a:t>Resultados do Estudo</a:t>
            </a:r>
          </a:p>
          <a:p>
            <a:pPr marL="742950" indent="-742950">
              <a:buAutoNum type="arabicPeriod"/>
            </a:pPr>
            <a:endParaRPr lang="pt-BR" sz="3600" dirty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pt-BR" sz="3600" dirty="0">
                <a:solidFill>
                  <a:schemeClr val="bg1"/>
                </a:solidFill>
              </a:rPr>
              <a:t>Considerações finais</a:t>
            </a:r>
          </a:p>
          <a:p>
            <a:endParaRPr lang="pt-BR" sz="36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69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A802808-F3D2-D20D-76E9-591E83DADF94}"/>
              </a:ext>
            </a:extLst>
          </p:cNvPr>
          <p:cNvSpPr/>
          <p:nvPr/>
        </p:nvSpPr>
        <p:spPr>
          <a:xfrm>
            <a:off x="166977" y="156519"/>
            <a:ext cx="2983179" cy="6544962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64F0B5C-35CC-B5AC-AF16-9BA6F21916D4}"/>
              </a:ext>
            </a:extLst>
          </p:cNvPr>
          <p:cNvSpPr txBox="1">
            <a:spLocks/>
          </p:cNvSpPr>
          <p:nvPr/>
        </p:nvSpPr>
        <p:spPr>
          <a:xfrm>
            <a:off x="316149" y="2869358"/>
            <a:ext cx="2684834" cy="111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000" b="1" dirty="0">
                <a:solidFill>
                  <a:schemeClr val="bg1"/>
                </a:solidFill>
              </a:rPr>
              <a:t>Quem somos?</a:t>
            </a:r>
          </a:p>
          <a:p>
            <a:pPr marL="0" indent="0">
              <a:lnSpc>
                <a:spcPct val="100000"/>
              </a:lnSpc>
              <a:buNone/>
            </a:pPr>
            <a:endParaRPr lang="pt-BR" sz="3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7E9238-2666-011C-AA19-10A6608EE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60" y="156519"/>
            <a:ext cx="8801863" cy="65613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7E9238-2666-011C-AA19-10A6608EE9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00" t="13345" r="16442" b="82062"/>
          <a:stretch/>
        </p:blipFill>
        <p:spPr>
          <a:xfrm>
            <a:off x="9680430" y="1028699"/>
            <a:ext cx="973281" cy="30133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59" y="4618944"/>
            <a:ext cx="2098964" cy="20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F7BB24C-AE39-12AD-341D-8CFB4E9F27BA}"/>
              </a:ext>
            </a:extLst>
          </p:cNvPr>
          <p:cNvSpPr/>
          <p:nvPr/>
        </p:nvSpPr>
        <p:spPr>
          <a:xfrm>
            <a:off x="159026" y="156519"/>
            <a:ext cx="11868218" cy="1531478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3C40F6-BD9B-9503-035E-F764C5A78CBA}"/>
              </a:ext>
            </a:extLst>
          </p:cNvPr>
          <p:cNvSpPr txBox="1"/>
          <p:nvPr/>
        </p:nvSpPr>
        <p:spPr>
          <a:xfrm>
            <a:off x="-253928" y="1742346"/>
            <a:ext cx="83458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Escala Brasileira de Insegurança Alimentar (EBIA)</a:t>
            </a:r>
            <a:endParaRPr lang="pt-P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Recortes por </a:t>
            </a:r>
            <a:r>
              <a:rPr lang="pt-P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região, localidade, </a:t>
            </a:r>
            <a:r>
              <a:rPr lang="pt-PT" sz="20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gênero, raça</a:t>
            </a:r>
            <a:r>
              <a:rPr lang="pt-P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renda e escolaridade</a:t>
            </a:r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Dados oficiais sobre a </a:t>
            </a:r>
            <a:r>
              <a:rPr lang="pt-P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insegurança alimentar da</a:t>
            </a:r>
            <a:r>
              <a:rPr lang="pt-P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Pesquisa de Orçamento Familiar </a:t>
            </a:r>
            <a:r>
              <a:rPr lang="pt-P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(POF) de 2017/2018.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Indicadores de desigualdade de renda </a:t>
            </a:r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 Programa das Nações Unidas para o Desenvolvimento (PNUD)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Indicadores: </a:t>
            </a:r>
            <a:r>
              <a:rPr lang="pt-P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renda média per capita, proporção de renda entre 20% mais ricos e 40% mais pobres  e o índice de Gini de renda</a:t>
            </a:r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Recortes </a:t>
            </a:r>
            <a:r>
              <a:rPr lang="pt-PT" sz="20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inéditos</a:t>
            </a:r>
            <a:r>
              <a:rPr lang="pt-P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por </a:t>
            </a:r>
            <a:r>
              <a:rPr lang="pt-PT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região, localidade, gênero e raça.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Dados da 5ª visita da PNAD em 2022 (mais recentes).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F355481-861B-83B5-E167-C3EA86EC2D9C}"/>
              </a:ext>
            </a:extLst>
          </p:cNvPr>
          <p:cNvSpPr txBox="1">
            <a:spLocks/>
          </p:cNvSpPr>
          <p:nvPr/>
        </p:nvSpPr>
        <p:spPr>
          <a:xfrm>
            <a:off x="419497" y="-15817"/>
            <a:ext cx="9383263" cy="1703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4000" b="1" dirty="0">
                <a:solidFill>
                  <a:schemeClr val="bg1"/>
                </a:solidFill>
              </a:rPr>
              <a:t>Escopo do estudo sobre a distribuição da fome e da pobreza por raça e gênero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167" y="2025755"/>
            <a:ext cx="3855077" cy="41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1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8"/>
            <a:ext cx="4527274" cy="6555641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98" y="482795"/>
            <a:ext cx="3932302" cy="23613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>
                <a:solidFill>
                  <a:schemeClr val="bg1"/>
                </a:solidFill>
              </a:rPr>
              <a:t>Panorama da Insegurança Alimentar em 2018 pela escala EBIA</a:t>
            </a:r>
            <a:endParaRPr lang="pt-BR" sz="2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3C40F6-BD9B-9503-035E-F764C5A78CBA}"/>
              </a:ext>
            </a:extLst>
          </p:cNvPr>
          <p:cNvSpPr txBox="1"/>
          <p:nvPr/>
        </p:nvSpPr>
        <p:spPr>
          <a:xfrm>
            <a:off x="4408719" y="156519"/>
            <a:ext cx="7618525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pt-BR" sz="2000" dirty="0"/>
          </a:p>
          <a:p>
            <a:pPr lvl="1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4748827-7BDD-CE2E-60AB-E14DA0B52240}"/>
              </a:ext>
            </a:extLst>
          </p:cNvPr>
          <p:cNvSpPr txBox="1">
            <a:spLocks/>
          </p:cNvSpPr>
          <p:nvPr/>
        </p:nvSpPr>
        <p:spPr>
          <a:xfrm>
            <a:off x="419499" y="2986510"/>
            <a:ext cx="4062694" cy="341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bg1"/>
                </a:solidFill>
              </a:rPr>
              <a:t>Mais de </a:t>
            </a:r>
            <a:r>
              <a:rPr lang="pt-BR" sz="2000" b="1" dirty="0">
                <a:solidFill>
                  <a:schemeClr val="bg1"/>
                </a:solidFill>
              </a:rPr>
              <a:t>25 milhões de domicílios </a:t>
            </a:r>
            <a:r>
              <a:rPr lang="pt-BR" sz="2000" dirty="0">
                <a:solidFill>
                  <a:schemeClr val="bg1"/>
                </a:solidFill>
              </a:rPr>
              <a:t>estavam com algum nível de insegurança alimentar em 2018, o equivalente a quase 85 milhões de pessoas.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solidFill>
                  <a:schemeClr val="bg1"/>
                </a:solidFill>
              </a:rPr>
              <a:t>Mais de 3 milhões de domicílios vivenciavam o nível mais grave de insegurança alimentar, o equivalente a </a:t>
            </a:r>
            <a:r>
              <a:rPr lang="pt-BR" sz="2000" b="1" dirty="0">
                <a:solidFill>
                  <a:schemeClr val="bg1"/>
                </a:solidFill>
              </a:rPr>
              <a:t>10 milhões de pessoas.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52" y="1064751"/>
            <a:ext cx="6095238" cy="45714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472" y="156518"/>
            <a:ext cx="3695700" cy="7143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956" y="185094"/>
            <a:ext cx="2867025" cy="6858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31" y="5970553"/>
            <a:ext cx="2762250" cy="6953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2265" y="5970553"/>
            <a:ext cx="3705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7499970" y="151179"/>
            <a:ext cx="4527274" cy="6555641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442" y="482796"/>
            <a:ext cx="3932302" cy="193383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3200" b="1" dirty="0">
                <a:solidFill>
                  <a:schemeClr val="bg1"/>
                </a:solidFill>
              </a:rPr>
              <a:t>Distribuição da insegurança alimentar é desigual na federação</a:t>
            </a:r>
            <a:endParaRPr lang="pt-BR" sz="20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4748827-7BDD-CE2E-60AB-E14DA0B52240}"/>
              </a:ext>
            </a:extLst>
          </p:cNvPr>
          <p:cNvSpPr txBox="1">
            <a:spLocks/>
          </p:cNvSpPr>
          <p:nvPr/>
        </p:nvSpPr>
        <p:spPr>
          <a:xfrm>
            <a:off x="7890522" y="2537476"/>
            <a:ext cx="4062694" cy="328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dirty="0">
                <a:solidFill>
                  <a:schemeClr val="bg1"/>
                </a:solidFill>
              </a:rPr>
              <a:t>Enquanto mais de </a:t>
            </a:r>
            <a:r>
              <a:rPr lang="pt-BR" sz="2000" b="1" dirty="0">
                <a:solidFill>
                  <a:schemeClr val="bg1"/>
                </a:solidFill>
              </a:rPr>
              <a:t>60% da população dos estados do Amazonas, Maranhão e Pará</a:t>
            </a:r>
            <a:r>
              <a:rPr lang="pt-BR" sz="2000" dirty="0">
                <a:solidFill>
                  <a:schemeClr val="bg1"/>
                </a:solidFill>
              </a:rPr>
              <a:t> experimentaram algum nível de insegurança alimentar em 2018, </a:t>
            </a:r>
            <a:r>
              <a:rPr lang="pt-BR" sz="2000" b="1" dirty="0">
                <a:solidFill>
                  <a:schemeClr val="bg1"/>
                </a:solidFill>
              </a:rPr>
              <a:t>menos de 20% da população da região sul</a:t>
            </a:r>
            <a:r>
              <a:rPr lang="pt-BR" sz="2000" dirty="0">
                <a:solidFill>
                  <a:schemeClr val="bg1"/>
                </a:solidFill>
              </a:rPr>
              <a:t> do país teve a mesma vivência.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" y="78658"/>
            <a:ext cx="6575111" cy="65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2" y="563336"/>
            <a:ext cx="11546192" cy="16232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>
                <a:solidFill>
                  <a:schemeClr val="bg1"/>
                </a:solidFill>
              </a:rPr>
              <a:t>A insegurança alimentar tem gênero, raça, renda e escolaridade</a:t>
            </a:r>
            <a:endParaRPr lang="pt-BR" sz="19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2420543"/>
            <a:ext cx="11867160" cy="39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1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8"/>
            <a:ext cx="3469077" cy="6627739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2" y="563336"/>
            <a:ext cx="2753761" cy="53950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b="1" dirty="0">
                <a:solidFill>
                  <a:schemeClr val="bg1"/>
                </a:solidFill>
              </a:rPr>
              <a:t>Proporção de pessoas em insegurança alimentar entre pretos, pardos e indígenas (PPI) e brancos e amarelos (não PPI) por UF</a:t>
            </a:r>
            <a:endParaRPr lang="pt-BR" sz="19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71" y="156518"/>
            <a:ext cx="7766881" cy="66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1AEE841-E3BC-2B37-8F02-EB8332753895}"/>
              </a:ext>
            </a:extLst>
          </p:cNvPr>
          <p:cNvSpPr/>
          <p:nvPr/>
        </p:nvSpPr>
        <p:spPr>
          <a:xfrm>
            <a:off x="159026" y="156519"/>
            <a:ext cx="11868218" cy="20300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355481-861B-83B5-E167-C3EA86EC2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2" y="563336"/>
            <a:ext cx="11546192" cy="16232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>
                <a:solidFill>
                  <a:schemeClr val="bg1"/>
                </a:solidFill>
              </a:rPr>
              <a:t>Os indicadores se intensificam na população de pretos, pardos e indígenas (PPI)</a:t>
            </a:r>
            <a:endParaRPr lang="pt-BR" sz="1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52" y="5257800"/>
            <a:ext cx="3076575" cy="7905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" y="5997575"/>
            <a:ext cx="3876675" cy="7810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210" y="2316339"/>
            <a:ext cx="4029075" cy="43606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169" y="2316339"/>
            <a:ext cx="3303550" cy="436068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52" y="2224709"/>
            <a:ext cx="3539373" cy="30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93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Widescreen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2023-09-25T17:21:26Z</dcterms:created>
  <dcterms:modified xsi:type="dcterms:W3CDTF">2023-12-06T23:41:34Z</dcterms:modified>
</cp:coreProperties>
</file>