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377" r:id="rId3"/>
    <p:sldId id="297" r:id="rId4"/>
    <p:sldId id="343" r:id="rId5"/>
    <p:sldId id="341" r:id="rId6"/>
    <p:sldId id="298" r:id="rId7"/>
    <p:sldId id="378" r:id="rId8"/>
    <p:sldId id="353" r:id="rId9"/>
  </p:sldIdLst>
  <p:sldSz cx="9144000" cy="6858000" type="screen4x3"/>
  <p:notesSz cx="679767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8A3F"/>
    <a:srgbClr val="174D6F"/>
    <a:srgbClr val="C0CED8"/>
    <a:srgbClr val="2E5E7D"/>
    <a:srgbClr val="BFAD78"/>
    <a:srgbClr val="A4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343" autoAdjust="0"/>
  </p:normalViewPr>
  <p:slideViewPr>
    <p:cSldViewPr>
      <p:cViewPr>
        <p:scale>
          <a:sx n="58" d="100"/>
          <a:sy n="58" d="100"/>
        </p:scale>
        <p:origin x="-23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1D901-C20C-45A9-9F71-48A38867EF04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A65E8-09A5-4AA5-B31B-391B580F6D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25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49EF4-B97B-4FAD-A0DE-B96961291569}" type="datetimeFigureOut">
              <a:rPr lang="pt-BR" smtClean="0"/>
              <a:t>07/10/2016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gif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572396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174D6F"/>
                </a:solidFill>
                <a:latin typeface="Arial Narrow" pitchFamily="34" charset="0"/>
              </a:rPr>
              <a:t>São José dos Campos, Paraná </a:t>
            </a:r>
            <a:r>
              <a:rPr lang="pt-BR" b="1" dirty="0">
                <a:solidFill>
                  <a:srgbClr val="174D6F"/>
                </a:solidFill>
                <a:latin typeface="Arial Narrow" pitchFamily="34" charset="0"/>
              </a:rPr>
              <a:t>– Brasil, </a:t>
            </a:r>
            <a:r>
              <a:rPr lang="pt-BR" b="1" dirty="0" smtClean="0">
                <a:solidFill>
                  <a:srgbClr val="174D6F"/>
                </a:solidFill>
                <a:latin typeface="Arial Narrow" pitchFamily="34" charset="0"/>
              </a:rPr>
              <a:t>07 de outubro </a:t>
            </a:r>
            <a:r>
              <a:rPr lang="pt-BR" b="1" dirty="0">
                <a:solidFill>
                  <a:srgbClr val="174D6F"/>
                </a:solidFill>
                <a:latin typeface="Arial Narrow" pitchFamily="34" charset="0"/>
              </a:rPr>
              <a:t>de 2016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57" y="1628800"/>
            <a:ext cx="4945486" cy="31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3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reto 60"/>
          <p:cNvCxnSpPr>
            <a:endCxn id="59" idx="0"/>
          </p:cNvCxnSpPr>
          <p:nvPr/>
        </p:nvCxnSpPr>
        <p:spPr>
          <a:xfrm flipH="1">
            <a:off x="1671710" y="2196154"/>
            <a:ext cx="1" cy="1537705"/>
          </a:xfrm>
          <a:prstGeom prst="line">
            <a:avLst/>
          </a:prstGeom>
          <a:ln w="28575">
            <a:solidFill>
              <a:srgbClr val="2E5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>
            <a:off x="251520" y="2060848"/>
            <a:ext cx="8682304" cy="0"/>
          </a:xfrm>
          <a:prstGeom prst="line">
            <a:avLst/>
          </a:prstGeom>
          <a:ln w="38100">
            <a:solidFill>
              <a:srgbClr val="2E5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1727684" y="188640"/>
            <a:ext cx="7134132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pt-BR" sz="2800" dirty="0">
                <a:solidFill>
                  <a:srgbClr val="174D6F"/>
                </a:solidFill>
                <a:latin typeface="Arial Narrow" panose="020B0606020202030204" pitchFamily="34" charset="0"/>
              </a:rPr>
              <a:t>História da Tecnologia em São José dos Campos</a:t>
            </a:r>
          </a:p>
        </p:txBody>
      </p:sp>
      <p:pic>
        <p:nvPicPr>
          <p:cNvPr id="45" name="Imagem 44" descr="Avibra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5971" y="2287649"/>
            <a:ext cx="1277788" cy="472994"/>
          </a:xfrm>
          <a:prstGeom prst="rect">
            <a:avLst/>
          </a:prstGeom>
        </p:spPr>
      </p:pic>
      <p:sp>
        <p:nvSpPr>
          <p:cNvPr id="54" name="Fluxograma: Conector 53"/>
          <p:cNvSpPr/>
          <p:nvPr/>
        </p:nvSpPr>
        <p:spPr>
          <a:xfrm>
            <a:off x="611560" y="1916832"/>
            <a:ext cx="288032" cy="288032"/>
          </a:xfrm>
          <a:prstGeom prst="flowChartConnector">
            <a:avLst/>
          </a:prstGeom>
          <a:solidFill>
            <a:srgbClr val="2E5E7D"/>
          </a:solidFill>
          <a:ln>
            <a:solidFill>
              <a:srgbClr val="2E5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A48A3F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72008" y="1340768"/>
            <a:ext cx="133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74D6F"/>
                </a:solidFill>
                <a:latin typeface="Arial Narrow" panose="020B0606020202030204" pitchFamily="34" charset="0"/>
              </a:rPr>
              <a:t>1947</a:t>
            </a:r>
          </a:p>
        </p:txBody>
      </p:sp>
      <p:pic>
        <p:nvPicPr>
          <p:cNvPr id="56" name="Imagem 55" descr="NovoLogotipoCTA.jpg"/>
          <p:cNvPicPr>
            <a:picLocks noChangeAspect="1"/>
          </p:cNvPicPr>
          <p:nvPr/>
        </p:nvPicPr>
        <p:blipFill>
          <a:blip r:embed="rId4" cstate="print"/>
          <a:srcRect l="56300" t="18823" r="5113" b="17709"/>
          <a:stretch>
            <a:fillRect/>
          </a:stretch>
        </p:blipFill>
        <p:spPr>
          <a:xfrm>
            <a:off x="251520" y="2287649"/>
            <a:ext cx="940672" cy="1094251"/>
          </a:xfrm>
          <a:prstGeom prst="rect">
            <a:avLst/>
          </a:prstGeom>
        </p:spPr>
      </p:pic>
      <p:sp>
        <p:nvSpPr>
          <p:cNvPr id="57" name="Fluxograma: Conector 56"/>
          <p:cNvSpPr/>
          <p:nvPr/>
        </p:nvSpPr>
        <p:spPr>
          <a:xfrm>
            <a:off x="1539829" y="1916832"/>
            <a:ext cx="288032" cy="288032"/>
          </a:xfrm>
          <a:prstGeom prst="flowChartConnector">
            <a:avLst/>
          </a:prstGeom>
          <a:solidFill>
            <a:srgbClr val="2E5E7D"/>
          </a:solidFill>
          <a:ln>
            <a:solidFill>
              <a:srgbClr val="2E5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1008112" y="1340768"/>
            <a:ext cx="133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74D6F"/>
                </a:solidFill>
                <a:latin typeface="Arial Narrow" panose="020B0606020202030204" pitchFamily="34" charset="0"/>
              </a:rPr>
              <a:t>1950</a:t>
            </a:r>
          </a:p>
        </p:txBody>
      </p:sp>
      <p:pic>
        <p:nvPicPr>
          <p:cNvPr id="59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56" y="3733859"/>
            <a:ext cx="1453307" cy="55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Fluxograma: Conector 61"/>
          <p:cNvSpPr/>
          <p:nvPr/>
        </p:nvSpPr>
        <p:spPr>
          <a:xfrm>
            <a:off x="2699792" y="1916832"/>
            <a:ext cx="288032" cy="288032"/>
          </a:xfrm>
          <a:prstGeom prst="flowChartConnector">
            <a:avLst/>
          </a:prstGeom>
          <a:solidFill>
            <a:srgbClr val="2E5E7D"/>
          </a:solidFill>
          <a:ln>
            <a:solidFill>
              <a:srgbClr val="2E5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2160240" y="1340768"/>
            <a:ext cx="133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74D6F"/>
                </a:solidFill>
                <a:latin typeface="Arial Narrow" panose="020B0606020202030204" pitchFamily="34" charset="0"/>
              </a:rPr>
              <a:t>1961</a:t>
            </a:r>
          </a:p>
        </p:txBody>
      </p:sp>
      <p:sp>
        <p:nvSpPr>
          <p:cNvPr id="64" name="Fluxograma: Conector 63"/>
          <p:cNvSpPr/>
          <p:nvPr/>
        </p:nvSpPr>
        <p:spPr>
          <a:xfrm>
            <a:off x="3707904" y="1916832"/>
            <a:ext cx="288032" cy="288032"/>
          </a:xfrm>
          <a:prstGeom prst="flowChartConnector">
            <a:avLst/>
          </a:prstGeom>
          <a:solidFill>
            <a:srgbClr val="2E5E7D"/>
          </a:solidFill>
          <a:ln>
            <a:solidFill>
              <a:srgbClr val="2E5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3203848" y="1340768"/>
            <a:ext cx="133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74D6F"/>
                </a:solidFill>
                <a:latin typeface="Arial Narrow" panose="020B0606020202030204" pitchFamily="34" charset="0"/>
              </a:rPr>
              <a:t>1965</a:t>
            </a:r>
          </a:p>
        </p:txBody>
      </p:sp>
      <p:cxnSp>
        <p:nvCxnSpPr>
          <p:cNvPr id="66" name="Conector reto 65"/>
          <p:cNvCxnSpPr/>
          <p:nvPr/>
        </p:nvCxnSpPr>
        <p:spPr>
          <a:xfrm>
            <a:off x="3851920" y="2204864"/>
            <a:ext cx="0" cy="1728192"/>
          </a:xfrm>
          <a:prstGeom prst="line">
            <a:avLst/>
          </a:prstGeom>
          <a:ln w="28575">
            <a:solidFill>
              <a:srgbClr val="2E5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ixaDeTexto 66"/>
          <p:cNvSpPr txBox="1"/>
          <p:nvPr/>
        </p:nvSpPr>
        <p:spPr>
          <a:xfrm>
            <a:off x="3047095" y="502031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174D6F"/>
                </a:solidFill>
                <a:latin typeface="Arial Narrow" panose="020B0606020202030204" pitchFamily="34" charset="0"/>
              </a:rPr>
              <a:t>Programa</a:t>
            </a:r>
          </a:p>
          <a:p>
            <a:pPr algn="ctr"/>
            <a:r>
              <a:rPr lang="pt-BR" b="1" dirty="0">
                <a:solidFill>
                  <a:srgbClr val="174D6F"/>
                </a:solidFill>
                <a:latin typeface="Arial Narrow" panose="020B0606020202030204" pitchFamily="34" charset="0"/>
              </a:rPr>
              <a:t>Bandeirante</a:t>
            </a:r>
          </a:p>
        </p:txBody>
      </p:sp>
      <p:sp>
        <p:nvSpPr>
          <p:cNvPr id="68" name="Fluxograma: Conector 67"/>
          <p:cNvSpPr/>
          <p:nvPr/>
        </p:nvSpPr>
        <p:spPr>
          <a:xfrm>
            <a:off x="4716016" y="1916832"/>
            <a:ext cx="288032" cy="288032"/>
          </a:xfrm>
          <a:prstGeom prst="flowChartConnector">
            <a:avLst/>
          </a:prstGeom>
          <a:solidFill>
            <a:srgbClr val="2E5E7D"/>
          </a:solidFill>
          <a:ln>
            <a:solidFill>
              <a:srgbClr val="2E5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4176464" y="1340768"/>
            <a:ext cx="133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74D6F"/>
                </a:solidFill>
                <a:latin typeface="Arial Narrow" panose="020B0606020202030204" pitchFamily="34" charset="0"/>
              </a:rPr>
              <a:t>1969</a:t>
            </a:r>
          </a:p>
        </p:txBody>
      </p:sp>
      <p:sp>
        <p:nvSpPr>
          <p:cNvPr id="70" name="Fluxograma: Conector 69"/>
          <p:cNvSpPr/>
          <p:nvPr/>
        </p:nvSpPr>
        <p:spPr>
          <a:xfrm>
            <a:off x="5724128" y="1916832"/>
            <a:ext cx="288032" cy="288032"/>
          </a:xfrm>
          <a:prstGeom prst="flowChartConnector">
            <a:avLst/>
          </a:prstGeom>
          <a:solidFill>
            <a:srgbClr val="2E5E7D"/>
          </a:solidFill>
          <a:ln>
            <a:solidFill>
              <a:srgbClr val="2E5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5184576" y="1340768"/>
            <a:ext cx="133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74D6F"/>
                </a:solidFill>
                <a:latin typeface="Arial Narrow" panose="020B0606020202030204" pitchFamily="34" charset="0"/>
              </a:rPr>
              <a:t>1971</a:t>
            </a:r>
          </a:p>
        </p:txBody>
      </p:sp>
      <p:cxnSp>
        <p:nvCxnSpPr>
          <p:cNvPr id="72" name="Conector reto 71"/>
          <p:cNvCxnSpPr/>
          <p:nvPr/>
        </p:nvCxnSpPr>
        <p:spPr>
          <a:xfrm>
            <a:off x="5868144" y="2060848"/>
            <a:ext cx="14960" cy="2160240"/>
          </a:xfrm>
          <a:prstGeom prst="line">
            <a:avLst/>
          </a:prstGeom>
          <a:ln w="28575">
            <a:solidFill>
              <a:srgbClr val="2E5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m 7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219" y="4132663"/>
            <a:ext cx="861882" cy="702765"/>
          </a:xfrm>
          <a:prstGeom prst="rect">
            <a:avLst/>
          </a:prstGeom>
        </p:spPr>
      </p:pic>
      <p:sp>
        <p:nvSpPr>
          <p:cNvPr id="74" name="Fluxograma: Conector 73"/>
          <p:cNvSpPr/>
          <p:nvPr/>
        </p:nvSpPr>
        <p:spPr>
          <a:xfrm>
            <a:off x="6708838" y="1916832"/>
            <a:ext cx="288032" cy="288032"/>
          </a:xfrm>
          <a:prstGeom prst="flowChartConnector">
            <a:avLst/>
          </a:prstGeom>
          <a:solidFill>
            <a:srgbClr val="2E5E7D"/>
          </a:solidFill>
          <a:ln>
            <a:solidFill>
              <a:srgbClr val="2E5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6264696" y="1340768"/>
            <a:ext cx="133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74D6F"/>
                </a:solidFill>
                <a:latin typeface="Arial Narrow" panose="020B0606020202030204" pitchFamily="34" charset="0"/>
              </a:rPr>
              <a:t>1975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5940152" y="22675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2E5E7D"/>
                </a:solidFill>
                <a:latin typeface="Arial Narrow" panose="020B0606020202030204" pitchFamily="34" charset="0"/>
              </a:rPr>
              <a:t>1ª Exportação</a:t>
            </a:r>
          </a:p>
        </p:txBody>
      </p:sp>
      <p:pic>
        <p:nvPicPr>
          <p:cNvPr id="78" name="Picture 56" descr="Bandeirante 1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4516" y="2887026"/>
            <a:ext cx="1349812" cy="757998"/>
          </a:xfrm>
          <a:prstGeom prst="rect">
            <a:avLst/>
          </a:prstGeom>
        </p:spPr>
      </p:pic>
      <p:sp>
        <p:nvSpPr>
          <p:cNvPr id="79" name="Fluxograma: Conector 78"/>
          <p:cNvSpPr/>
          <p:nvPr/>
        </p:nvSpPr>
        <p:spPr>
          <a:xfrm>
            <a:off x="8172400" y="1916832"/>
            <a:ext cx="288032" cy="288032"/>
          </a:xfrm>
          <a:prstGeom prst="flowChartConnector">
            <a:avLst/>
          </a:prstGeom>
          <a:solidFill>
            <a:srgbClr val="2E5E7D"/>
          </a:solidFill>
          <a:ln>
            <a:solidFill>
              <a:srgbClr val="2E5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7668344" y="1340768"/>
            <a:ext cx="133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74D6F"/>
                </a:solidFill>
                <a:latin typeface="Arial Narrow" panose="020B0606020202030204" pitchFamily="34" charset="0"/>
              </a:rPr>
              <a:t>1999</a:t>
            </a: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21088"/>
            <a:ext cx="12594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21"/>
          <p:cNvSpPr>
            <a:spLocks noChangeArrowheads="1"/>
          </p:cNvSpPr>
          <p:nvPr/>
        </p:nvSpPr>
        <p:spPr bwMode="auto">
          <a:xfrm>
            <a:off x="7308304" y="5020687"/>
            <a:ext cx="2088232" cy="6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5725" tIns="42863" rIns="85725" bIns="42863">
            <a:spAutoFit/>
          </a:bodyPr>
          <a:lstStyle/>
          <a:p>
            <a:pPr algn="ctr" defTabSz="857250"/>
            <a:r>
              <a:rPr lang="en-US" b="1" dirty="0" err="1">
                <a:solidFill>
                  <a:srgbClr val="2E5E7D"/>
                </a:solidFill>
                <a:latin typeface="Arial Narrow" panose="020B0606020202030204" pitchFamily="34" charset="0"/>
              </a:rPr>
              <a:t>Embraer</a:t>
            </a:r>
            <a:r>
              <a:rPr lang="en-US" b="1" dirty="0">
                <a:solidFill>
                  <a:srgbClr val="2E5E7D"/>
                </a:solidFill>
                <a:latin typeface="Arial Narrow" panose="020B0606020202030204" pitchFamily="34" charset="0"/>
              </a:rPr>
              <a:t> </a:t>
            </a:r>
          </a:p>
          <a:p>
            <a:pPr algn="ctr" defTabSz="857250"/>
            <a:r>
              <a:rPr lang="en-US" b="1" dirty="0">
                <a:solidFill>
                  <a:srgbClr val="2E5E7D"/>
                </a:solidFill>
                <a:latin typeface="Arial Narrow" panose="020B0606020202030204" pitchFamily="34" charset="0"/>
              </a:rPr>
              <a:t>170/190</a:t>
            </a:r>
          </a:p>
        </p:txBody>
      </p:sp>
      <p:pic>
        <p:nvPicPr>
          <p:cNvPr id="83" name="Imagem 8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198" y="2599204"/>
            <a:ext cx="1201586" cy="944104"/>
          </a:xfrm>
          <a:prstGeom prst="rect">
            <a:avLst/>
          </a:prstGeom>
        </p:spPr>
      </p:pic>
      <p:sp>
        <p:nvSpPr>
          <p:cNvPr id="84" name="Rectangle 21"/>
          <p:cNvSpPr>
            <a:spLocks noChangeArrowheads="1"/>
          </p:cNvSpPr>
          <p:nvPr/>
        </p:nvSpPr>
        <p:spPr bwMode="auto">
          <a:xfrm>
            <a:off x="7524328" y="2204864"/>
            <a:ext cx="1584176" cy="3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5725" tIns="42863" rIns="85725" bIns="42863">
            <a:spAutoFit/>
          </a:bodyPr>
          <a:lstStyle/>
          <a:p>
            <a:pPr algn="ctr" defTabSz="857250"/>
            <a:r>
              <a:rPr lang="en-US" b="1" dirty="0" err="1">
                <a:solidFill>
                  <a:srgbClr val="174D6F"/>
                </a:solidFill>
                <a:latin typeface="Arial Narrow" panose="020B0606020202030204" pitchFamily="34" charset="0"/>
              </a:rPr>
              <a:t>Cbers</a:t>
            </a:r>
            <a:endParaRPr lang="en-US" b="1" dirty="0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Rectangle 21"/>
          <p:cNvSpPr>
            <a:spLocks noChangeArrowheads="1"/>
          </p:cNvSpPr>
          <p:nvPr/>
        </p:nvSpPr>
        <p:spPr bwMode="auto">
          <a:xfrm>
            <a:off x="7862624" y="3580527"/>
            <a:ext cx="1008112" cy="6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5725" tIns="42863" rIns="85725" bIns="42863">
            <a:spAutoFit/>
          </a:bodyPr>
          <a:lstStyle/>
          <a:p>
            <a:pPr algn="ctr" defTabSz="857250"/>
            <a:r>
              <a:rPr lang="en-US" b="1" dirty="0">
                <a:solidFill>
                  <a:srgbClr val="174D6F"/>
                </a:solidFill>
                <a:latin typeface="Arial Narrow" panose="020B0606020202030204" pitchFamily="34" charset="0"/>
              </a:rPr>
              <a:t>Sistema </a:t>
            </a:r>
            <a:br>
              <a:rPr lang="en-US" b="1" dirty="0">
                <a:solidFill>
                  <a:srgbClr val="174D6F"/>
                </a:solidFill>
                <a:latin typeface="Arial Narrow" panose="020B0606020202030204" pitchFamily="34" charset="0"/>
              </a:rPr>
            </a:br>
            <a:r>
              <a:rPr lang="en-US" b="1" dirty="0">
                <a:solidFill>
                  <a:srgbClr val="174D6F"/>
                </a:solidFill>
                <a:latin typeface="Arial Narrow" panose="020B0606020202030204" pitchFamily="34" charset="0"/>
              </a:rPr>
              <a:t>Astros</a:t>
            </a:r>
          </a:p>
        </p:txBody>
      </p:sp>
      <p:pic>
        <p:nvPicPr>
          <p:cNvPr id="86" name="Imagem 85" descr="Extern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45598" y="3933056"/>
            <a:ext cx="1248139" cy="936104"/>
          </a:xfrm>
          <a:prstGeom prst="rect">
            <a:avLst/>
          </a:prstGeom>
        </p:spPr>
      </p:pic>
      <p:pic>
        <p:nvPicPr>
          <p:cNvPr id="87" name="Imagem 86" descr="17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26198" y="5760640"/>
            <a:ext cx="1229559" cy="83671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33001"/>
            <a:ext cx="1584175" cy="225923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70" y="2629332"/>
            <a:ext cx="1310932" cy="22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5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1691680" y="188640"/>
            <a:ext cx="648072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pt-BR" sz="2800" dirty="0">
                <a:solidFill>
                  <a:srgbClr val="174D6F"/>
                </a:solidFill>
                <a:latin typeface="Arial Narrow" pitchFamily="34" charset="0"/>
              </a:rPr>
              <a:t>Lei de Zoneamento - </a:t>
            </a:r>
            <a:r>
              <a:rPr lang="pt-BR" sz="2800" dirty="0" err="1">
                <a:solidFill>
                  <a:srgbClr val="174D6F"/>
                </a:solidFill>
                <a:latin typeface="Arial Narrow" pitchFamily="34" charset="0"/>
              </a:rPr>
              <a:t>Zeptec</a:t>
            </a:r>
            <a:endParaRPr lang="pt-BR" sz="2800" dirty="0">
              <a:solidFill>
                <a:srgbClr val="174D6F"/>
              </a:solidFill>
              <a:latin typeface="Arial Narrow" pitchFamily="34" charset="0"/>
            </a:endParaRPr>
          </a:p>
        </p:txBody>
      </p:sp>
      <p:pic>
        <p:nvPicPr>
          <p:cNvPr id="18" name="Espaço Reservado para Conteúdo 4" descr="FACULDADES.jpg"/>
          <p:cNvPicPr>
            <a:picLocks noChangeAspect="1"/>
          </p:cNvPicPr>
          <p:nvPr/>
        </p:nvPicPr>
        <p:blipFill>
          <a:blip r:embed="rId3" cstate="print"/>
          <a:srcRect t="8492"/>
          <a:stretch>
            <a:fillRect/>
          </a:stretch>
        </p:blipFill>
        <p:spPr>
          <a:xfrm>
            <a:off x="225778" y="1196752"/>
            <a:ext cx="8692444" cy="554461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982" y="3609144"/>
            <a:ext cx="755427" cy="289749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276" y="3551425"/>
            <a:ext cx="684522" cy="405188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0" y="3879458"/>
            <a:ext cx="752969" cy="24276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63" y="3477450"/>
            <a:ext cx="553376" cy="479163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20" y="3962481"/>
            <a:ext cx="547616" cy="499426"/>
          </a:xfrm>
          <a:prstGeom prst="rect">
            <a:avLst/>
          </a:prstGeom>
        </p:spPr>
      </p:pic>
      <p:sp>
        <p:nvSpPr>
          <p:cNvPr id="24" name="Elipse 23"/>
          <p:cNvSpPr/>
          <p:nvPr/>
        </p:nvSpPr>
        <p:spPr>
          <a:xfrm>
            <a:off x="3950598" y="3810750"/>
            <a:ext cx="1026780" cy="786823"/>
          </a:xfrm>
          <a:prstGeom prst="ellipse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11" y="3933057"/>
            <a:ext cx="594569" cy="558275"/>
          </a:xfrm>
          <a:prstGeom prst="rect">
            <a:avLst/>
          </a:prstGeom>
        </p:spPr>
      </p:pic>
      <p:pic>
        <p:nvPicPr>
          <p:cNvPr id="26" name="Picture 2" descr="Fatec São José dos Campos - Prof. Jessen Vid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33522"/>
            <a:ext cx="523670" cy="5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Elipse 26"/>
          <p:cNvSpPr/>
          <p:nvPr/>
        </p:nvSpPr>
        <p:spPr>
          <a:xfrm>
            <a:off x="1174794" y="4728145"/>
            <a:ext cx="1026780" cy="786823"/>
          </a:xfrm>
          <a:prstGeom prst="ellipse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62" y="4989230"/>
            <a:ext cx="820643" cy="3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1691680" y="188640"/>
            <a:ext cx="648072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pt-BR" sz="2800" dirty="0" smtClean="0">
                <a:solidFill>
                  <a:srgbClr val="174D6F"/>
                </a:solidFill>
                <a:latin typeface="Arial Narrow" pitchFamily="34" charset="0"/>
              </a:rPr>
              <a:t>Parque Tecnológico São José dos Campos</a:t>
            </a:r>
            <a:endParaRPr lang="pt-BR" sz="2800" dirty="0">
              <a:solidFill>
                <a:srgbClr val="174D6F"/>
              </a:solidFill>
              <a:latin typeface="Arial Narrow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1596856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A Associação 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Parque Tecnológico de São José dos </a:t>
            </a:r>
            <a:r>
              <a:rPr lang="pt-BR" sz="20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Campos é 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uma </a:t>
            </a:r>
            <a:r>
              <a:rPr lang="pt-BR" sz="2000" b="1" dirty="0">
                <a:solidFill>
                  <a:srgbClr val="A48A3F"/>
                </a:solidFill>
                <a:latin typeface="Arial Narrow" panose="020B0606020202030204" pitchFamily="34" charset="0"/>
              </a:rPr>
              <a:t>organização social (OS) de direito privado e sem fins </a:t>
            </a:r>
            <a:r>
              <a:rPr lang="pt-BR" sz="2000" b="1" dirty="0" smtClean="0">
                <a:solidFill>
                  <a:srgbClr val="A48A3F"/>
                </a:solidFill>
                <a:latin typeface="Arial Narrow" panose="020B0606020202030204" pitchFamily="34" charset="0"/>
              </a:rPr>
              <a:t>lucrativos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 </a:t>
            </a:r>
            <a:r>
              <a:rPr lang="pt-BR" sz="20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e está ligada à Secretaria de Desenvolvimento Econômico C &amp; T da prefeitura da cidade.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A área do </a:t>
            </a:r>
            <a:r>
              <a:rPr lang="pt-BR" sz="2000" b="1" dirty="0">
                <a:solidFill>
                  <a:srgbClr val="A48A3F"/>
                </a:solidFill>
                <a:latin typeface="Arial Narrow" panose="020B0606020202030204" pitchFamily="34" charset="0"/>
              </a:rPr>
              <a:t>núcleo soma 188 mil metros quadrados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, que é a parte central da área do projeto Zona Especial Parque Tecnológico com </a:t>
            </a:r>
            <a:r>
              <a:rPr lang="pt-BR" sz="2000" b="1" dirty="0">
                <a:solidFill>
                  <a:srgbClr val="A48A3F"/>
                </a:solidFill>
                <a:latin typeface="Arial Narrow" panose="020B0606020202030204" pitchFamily="34" charset="0"/>
              </a:rPr>
              <a:t>total de 2.500 hectares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. </a:t>
            </a:r>
            <a:endParaRPr lang="pt-BR" sz="2000" dirty="0" smtClean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Desde sua criação, o Parque </a:t>
            </a:r>
            <a:r>
              <a:rPr lang="pt-BR" sz="2000" b="1" dirty="0" smtClean="0">
                <a:solidFill>
                  <a:srgbClr val="A48A3F"/>
                </a:solidFill>
                <a:latin typeface="Arial Narrow" panose="020B0606020202030204" pitchFamily="34" charset="0"/>
              </a:rPr>
              <a:t>já reuniu </a:t>
            </a:r>
            <a:r>
              <a:rPr lang="pt-BR" sz="2000" b="1" dirty="0">
                <a:solidFill>
                  <a:srgbClr val="A48A3F"/>
                </a:solidFill>
                <a:latin typeface="Arial Narrow" panose="020B0606020202030204" pitchFamily="34" charset="0"/>
              </a:rPr>
              <a:t>investimentos que somam R$ </a:t>
            </a:r>
            <a:r>
              <a:rPr lang="pt-BR" sz="2000" b="1" dirty="0" smtClean="0">
                <a:solidFill>
                  <a:srgbClr val="A48A3F"/>
                </a:solidFill>
                <a:latin typeface="Arial Narrow" panose="020B0606020202030204" pitchFamily="34" charset="0"/>
              </a:rPr>
              <a:t>1,80 </a:t>
            </a:r>
            <a:r>
              <a:rPr lang="pt-BR" sz="2000" b="1" dirty="0">
                <a:solidFill>
                  <a:srgbClr val="A48A3F"/>
                </a:solidFill>
                <a:latin typeface="Arial Narrow" panose="020B0606020202030204" pitchFamily="34" charset="0"/>
              </a:rPr>
              <a:t>bilhão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. Os recursos públicos (R$ </a:t>
            </a:r>
            <a:r>
              <a:rPr lang="pt-BR" sz="20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250 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milhões) são oriundos de fontes do governo municipal de São José dos Campos, do governo do Estado de São Paulo e do governo federal. Os investimentos privados foram de R$ </a:t>
            </a:r>
            <a:r>
              <a:rPr lang="pt-BR" sz="20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1,55 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bilhão</a:t>
            </a:r>
            <a:r>
              <a:rPr lang="pt-BR" sz="20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Parque 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Tecnológico São José dos Campos foi o </a:t>
            </a:r>
            <a:r>
              <a:rPr lang="pt-BR" sz="2000" b="1" dirty="0">
                <a:solidFill>
                  <a:srgbClr val="A48A3F"/>
                </a:solidFill>
                <a:latin typeface="Arial Narrow" panose="020B0606020202030204" pitchFamily="34" charset="0"/>
              </a:rPr>
              <a:t>primeiro a ser credenciado pelo Sistema Paulista de Parques Tecnológicos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, em 2010</a:t>
            </a:r>
            <a:r>
              <a:rPr lang="pt-BR" sz="20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3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1691680" y="188640"/>
            <a:ext cx="648072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sz="27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Empresas Vinculadas ao Parque </a:t>
            </a:r>
            <a:endParaRPr lang="pt-BR" sz="2700" dirty="0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251520" y="1350911"/>
            <a:ext cx="8640960" cy="5318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  </a:t>
            </a:r>
            <a:endParaRPr lang="pt-BR" dirty="0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1843077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 smtClean="0">
                <a:solidFill>
                  <a:srgbClr val="A48A3E"/>
                </a:solidFill>
                <a:latin typeface="Arial Narrow" panose="020B0606020202030204" pitchFamily="34" charset="0"/>
              </a:rPr>
              <a:t>  60</a:t>
            </a:r>
            <a:r>
              <a:rPr lang="pt-BR" sz="2000" dirty="0" smtClean="0">
                <a:solidFill>
                  <a:srgbClr val="A48A3E"/>
                </a:solidFill>
                <a:latin typeface="Arial Narrow" panose="020B0606020202030204" pitchFamily="34" charset="0"/>
              </a:rPr>
              <a:t>  </a:t>
            </a:r>
            <a:r>
              <a:rPr lang="pt-BR" sz="20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Empresas </a:t>
            </a:r>
            <a:r>
              <a:rPr lang="pt-BR" sz="2000" b="1" dirty="0" smtClean="0">
                <a:solidFill>
                  <a:srgbClr val="A48A3E"/>
                </a:solidFill>
                <a:latin typeface="Arial Narrow" panose="020B0606020202030204" pitchFamily="34" charset="0"/>
              </a:rPr>
              <a:t>residentes</a:t>
            </a:r>
          </a:p>
          <a:p>
            <a:pPr lvl="0"/>
            <a:endParaRPr lang="pt-BR" sz="2000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A48A3E"/>
                </a:solidFill>
                <a:latin typeface="Arial Narrow" panose="020B0606020202030204" pitchFamily="34" charset="0"/>
              </a:rPr>
              <a:t>  32</a:t>
            </a:r>
            <a:r>
              <a:rPr lang="pt-BR" sz="2000" dirty="0" smtClean="0">
                <a:solidFill>
                  <a:srgbClr val="A48A3E"/>
                </a:solidFill>
                <a:latin typeface="Arial Narrow" panose="020B0606020202030204" pitchFamily="34" charset="0"/>
              </a:rPr>
              <a:t>  </a:t>
            </a:r>
            <a:r>
              <a:rPr lang="pt-BR" sz="20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Empresas/Projetos </a:t>
            </a:r>
            <a:r>
              <a:rPr lang="pt-BR" sz="2000" b="1" dirty="0" smtClean="0">
                <a:solidFill>
                  <a:srgbClr val="A48A3E"/>
                </a:solidFill>
                <a:latin typeface="Arial Narrow" panose="020B0606020202030204" pitchFamily="34" charset="0"/>
              </a:rPr>
              <a:t>incubados</a:t>
            </a:r>
          </a:p>
          <a:p>
            <a:pPr lvl="0"/>
            <a:endParaRPr lang="pt-BR" sz="2000" dirty="0" smtClean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A48A3E"/>
                </a:solidFill>
                <a:latin typeface="Arial Narrow" panose="020B0606020202030204" pitchFamily="34" charset="0"/>
              </a:rPr>
              <a:t>116</a:t>
            </a:r>
            <a:r>
              <a:rPr lang="pt-BR" sz="20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  Empresas 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associadas ao </a:t>
            </a:r>
            <a:r>
              <a:rPr lang="pt-BR" sz="2000" b="1" dirty="0" smtClean="0">
                <a:solidFill>
                  <a:srgbClr val="A48A3E"/>
                </a:solidFill>
                <a:latin typeface="Arial Narrow" panose="020B0606020202030204" pitchFamily="34" charset="0"/>
              </a:rPr>
              <a:t>APL Aeroespacial e Defesa</a:t>
            </a:r>
          </a:p>
          <a:p>
            <a:pPr lvl="0"/>
            <a:endParaRPr lang="pt-BR" sz="2000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A48A3E"/>
                </a:solidFill>
                <a:latin typeface="Arial Narrow" panose="020B0606020202030204" pitchFamily="34" charset="0"/>
              </a:rPr>
              <a:t>  66</a:t>
            </a:r>
            <a:r>
              <a:rPr lang="pt-BR" sz="20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  Empresas 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associadas ao </a:t>
            </a:r>
            <a:r>
              <a:rPr lang="pt-BR" sz="2000" b="1" dirty="0" smtClean="0">
                <a:solidFill>
                  <a:srgbClr val="A48A3E"/>
                </a:solidFill>
                <a:latin typeface="Arial Narrow" panose="020B0606020202030204" pitchFamily="34" charset="0"/>
              </a:rPr>
              <a:t>APL TIC Vale</a:t>
            </a:r>
          </a:p>
          <a:p>
            <a:pPr lvl="0"/>
            <a:endParaRPr lang="pt-BR" sz="2000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A48A3E"/>
                </a:solidFill>
                <a:latin typeface="Arial Narrow" panose="020B0606020202030204" pitchFamily="34" charset="0"/>
              </a:rPr>
              <a:t>  30</a:t>
            </a:r>
            <a:r>
              <a:rPr lang="pt-BR" sz="2400" dirty="0">
                <a:solidFill>
                  <a:srgbClr val="174D6F"/>
                </a:solidFill>
                <a:latin typeface="Arial Narrow" panose="020B0606020202030204" pitchFamily="34" charset="0"/>
              </a:rPr>
              <a:t> </a:t>
            </a:r>
            <a:r>
              <a:rPr lang="pt-BR" sz="24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 E</a:t>
            </a:r>
            <a:r>
              <a:rPr lang="pt-BR" sz="20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spaços de microempresas 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na </a:t>
            </a:r>
            <a:r>
              <a:rPr lang="pt-BR" sz="2000" b="1" dirty="0">
                <a:solidFill>
                  <a:srgbClr val="A48A3E"/>
                </a:solidFill>
                <a:latin typeface="Arial Narrow" panose="020B0606020202030204" pitchFamily="34" charset="0"/>
              </a:rPr>
              <a:t>G</a:t>
            </a:r>
            <a:r>
              <a:rPr lang="pt-BR" sz="2000" b="1" dirty="0" smtClean="0">
                <a:solidFill>
                  <a:srgbClr val="A48A3E"/>
                </a:solidFill>
                <a:latin typeface="Arial Narrow" panose="020B0606020202030204" pitchFamily="34" charset="0"/>
              </a:rPr>
              <a:t>alerias </a:t>
            </a:r>
            <a:r>
              <a:rPr lang="pt-BR" sz="2000" b="1" dirty="0">
                <a:solidFill>
                  <a:srgbClr val="A48A3E"/>
                </a:solidFill>
                <a:latin typeface="Arial Narrow" panose="020B0606020202030204" pitchFamily="34" charset="0"/>
              </a:rPr>
              <a:t>do E</a:t>
            </a:r>
            <a:r>
              <a:rPr lang="pt-BR" sz="2000" b="1" dirty="0" smtClean="0">
                <a:solidFill>
                  <a:srgbClr val="A48A3E"/>
                </a:solidFill>
                <a:latin typeface="Arial Narrow" panose="020B0606020202030204" pitchFamily="34" charset="0"/>
              </a:rPr>
              <a:t>mpreendedor</a:t>
            </a:r>
            <a:endParaRPr lang="pt-BR" sz="2000" b="1" dirty="0">
              <a:solidFill>
                <a:srgbClr val="A48A3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1655674" y="188640"/>
            <a:ext cx="6421245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pt-BR" sz="2700" dirty="0">
                <a:solidFill>
                  <a:srgbClr val="174D6F"/>
                </a:solidFill>
                <a:latin typeface="Arial Narrow" panose="020B0606020202030204" pitchFamily="34" charset="0"/>
              </a:rPr>
              <a:t>Ambiente Cooperativo de Inovação</a:t>
            </a:r>
          </a:p>
        </p:txBody>
      </p:sp>
      <p:grpSp>
        <p:nvGrpSpPr>
          <p:cNvPr id="19" name="Grupo 3"/>
          <p:cNvGrpSpPr/>
          <p:nvPr/>
        </p:nvGrpSpPr>
        <p:grpSpPr>
          <a:xfrm>
            <a:off x="372502" y="1340768"/>
            <a:ext cx="2808312" cy="1824346"/>
            <a:chOff x="258073" y="1454541"/>
            <a:chExt cx="2808312" cy="1824346"/>
          </a:xfrm>
        </p:grpSpPr>
        <p:pic>
          <p:nvPicPr>
            <p:cNvPr id="20" name="Imagem 19" descr="agenc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209" y="2204864"/>
              <a:ext cx="718935" cy="718935"/>
            </a:xfrm>
            <a:prstGeom prst="rect">
              <a:avLst/>
            </a:prstGeom>
          </p:spPr>
        </p:pic>
        <p:sp>
          <p:nvSpPr>
            <p:cNvPr id="21" name="Retângulo 20"/>
            <p:cNvSpPr/>
            <p:nvPr/>
          </p:nvSpPr>
          <p:spPr>
            <a:xfrm>
              <a:off x="762643" y="2909555"/>
              <a:ext cx="1786066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anose="020B0606020202030204" pitchFamily="34" charset="0"/>
                </a:rPr>
                <a:t>Empresas Âncoras</a:t>
              </a:r>
              <a:endParaRPr lang="pt-BR" dirty="0">
                <a:solidFill>
                  <a:srgbClr val="174D6F"/>
                </a:solidFill>
                <a:latin typeface="Arial Narrow" pitchFamily="34" charset="0"/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258073" y="1454541"/>
              <a:ext cx="2808312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Centros de </a:t>
              </a:r>
            </a:p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Desenvolvimento Tecnológico</a:t>
              </a:r>
              <a:endParaRPr lang="pt-BR" dirty="0">
                <a:solidFill>
                  <a:srgbClr val="174D6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3" name="Grupo 7"/>
          <p:cNvGrpSpPr/>
          <p:nvPr/>
        </p:nvGrpSpPr>
        <p:grpSpPr>
          <a:xfrm>
            <a:off x="5892330" y="1234545"/>
            <a:ext cx="3288182" cy="1892534"/>
            <a:chOff x="179512" y="4622358"/>
            <a:chExt cx="3288182" cy="1892534"/>
          </a:xfrm>
        </p:grpSpPr>
        <p:pic>
          <p:nvPicPr>
            <p:cNvPr id="24" name="Imagem 23" descr="companie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4136" y="5301208"/>
              <a:ext cx="718935" cy="718935"/>
            </a:xfrm>
            <a:prstGeom prst="rect">
              <a:avLst/>
            </a:prstGeom>
          </p:spPr>
        </p:pic>
        <p:sp>
          <p:nvSpPr>
            <p:cNvPr id="25" name="Retângulo 24"/>
            <p:cNvSpPr/>
            <p:nvPr/>
          </p:nvSpPr>
          <p:spPr>
            <a:xfrm>
              <a:off x="973049" y="5868561"/>
              <a:ext cx="17011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Pequenas e</a:t>
              </a:r>
            </a:p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Médias Empresas</a:t>
              </a:r>
              <a:endParaRPr lang="pt-BR" dirty="0">
                <a:solidFill>
                  <a:srgbClr val="174D6F"/>
                </a:solidFill>
                <a:latin typeface="Arial Narrow" pitchFamily="34" charset="0"/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179512" y="4622358"/>
              <a:ext cx="3288182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Centros</a:t>
              </a:r>
            </a:p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 Empresariais</a:t>
              </a:r>
              <a:endParaRPr lang="pt-BR" dirty="0">
                <a:solidFill>
                  <a:srgbClr val="174D6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7" name="Grupo 11"/>
          <p:cNvGrpSpPr/>
          <p:nvPr/>
        </p:nvGrpSpPr>
        <p:grpSpPr>
          <a:xfrm>
            <a:off x="3347864" y="1344962"/>
            <a:ext cx="2520280" cy="1912278"/>
            <a:chOff x="3059832" y="4694366"/>
            <a:chExt cx="2520280" cy="1912278"/>
          </a:xfrm>
        </p:grpSpPr>
        <p:pic>
          <p:nvPicPr>
            <p:cNvPr id="28" name="Imagem 27" descr="schoo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2853" y="5379359"/>
              <a:ext cx="774238" cy="857953"/>
            </a:xfrm>
            <a:prstGeom prst="rect">
              <a:avLst/>
            </a:prstGeom>
          </p:spPr>
        </p:pic>
        <p:sp>
          <p:nvSpPr>
            <p:cNvPr id="29" name="Retângulo 28"/>
            <p:cNvSpPr/>
            <p:nvPr/>
          </p:nvSpPr>
          <p:spPr>
            <a:xfrm>
              <a:off x="3419872" y="6237312"/>
              <a:ext cx="18002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anose="020B0606020202030204" pitchFamily="34" charset="0"/>
                </a:rPr>
                <a:t>Ensino e Pesquisa</a:t>
              </a:r>
              <a:endParaRPr lang="pt-BR" dirty="0">
                <a:solidFill>
                  <a:srgbClr val="174D6F"/>
                </a:solidFill>
                <a:latin typeface="Arial Narrow" pitchFamily="34" charset="0"/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3059832" y="4694366"/>
              <a:ext cx="2520280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Parque das </a:t>
              </a:r>
            </a:p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Universidades</a:t>
              </a:r>
              <a:endParaRPr lang="pt-BR" dirty="0">
                <a:solidFill>
                  <a:srgbClr val="174D6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1" name="Grupo 16"/>
          <p:cNvGrpSpPr/>
          <p:nvPr/>
        </p:nvGrpSpPr>
        <p:grpSpPr>
          <a:xfrm>
            <a:off x="4788024" y="3646154"/>
            <a:ext cx="1774875" cy="1295014"/>
            <a:chOff x="3083248" y="1764382"/>
            <a:chExt cx="2348543" cy="1438716"/>
          </a:xfrm>
        </p:grpSpPr>
        <p:pic>
          <p:nvPicPr>
            <p:cNvPr id="32" name="Imagem 31" descr="5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41761" y="2060848"/>
              <a:ext cx="584685" cy="584685"/>
            </a:xfrm>
            <a:prstGeom prst="rect">
              <a:avLst/>
            </a:prstGeom>
          </p:spPr>
        </p:pic>
        <p:sp>
          <p:nvSpPr>
            <p:cNvPr id="33" name="Retângulo 32"/>
            <p:cNvSpPr/>
            <p:nvPr/>
          </p:nvSpPr>
          <p:spPr>
            <a:xfrm>
              <a:off x="3614381" y="1764382"/>
              <a:ext cx="1239443" cy="36933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anose="020B0606020202030204" pitchFamily="34" charset="0"/>
                </a:rPr>
                <a:t>Laboratórios</a:t>
              </a:r>
              <a:endParaRPr lang="pt-BR" dirty="0">
                <a:solidFill>
                  <a:srgbClr val="174D6F"/>
                </a:solidFill>
                <a:latin typeface="Arial Narrow" pitchFamily="34" charset="0"/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3083248" y="2556767"/>
              <a:ext cx="23485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Uso </a:t>
              </a:r>
            </a:p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compartilhado</a:t>
              </a:r>
              <a:endParaRPr lang="pt-BR" dirty="0">
                <a:solidFill>
                  <a:srgbClr val="174D6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5" name="Grupo 20"/>
          <p:cNvGrpSpPr/>
          <p:nvPr/>
        </p:nvGrpSpPr>
        <p:grpSpPr>
          <a:xfrm>
            <a:off x="245546" y="3799735"/>
            <a:ext cx="2112061" cy="1789505"/>
            <a:chOff x="6076145" y="1571708"/>
            <a:chExt cx="2385986" cy="1816926"/>
          </a:xfrm>
        </p:grpSpPr>
        <p:sp>
          <p:nvSpPr>
            <p:cNvPr id="36" name="Retângulo 35"/>
            <p:cNvSpPr/>
            <p:nvPr/>
          </p:nvSpPr>
          <p:spPr>
            <a:xfrm>
              <a:off x="6076145" y="1571708"/>
              <a:ext cx="2385986" cy="6463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Promotores  de Ação </a:t>
              </a:r>
            </a:p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Imobiliária</a:t>
              </a:r>
              <a:endParaRPr lang="pt-BR" dirty="0">
                <a:solidFill>
                  <a:srgbClr val="174D6F"/>
                </a:solidFill>
                <a:latin typeface="Arial Narrow" pitchFamily="34" charset="0"/>
              </a:endParaRPr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6418999" y="2742303"/>
              <a:ext cx="15756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Áreas </a:t>
              </a:r>
            </a:p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Disponíveis</a:t>
              </a:r>
              <a:endParaRPr lang="pt-BR" dirty="0">
                <a:solidFill>
                  <a:srgbClr val="174D6F"/>
                </a:solidFill>
                <a:latin typeface="Arial Narrow" pitchFamily="34" charset="0"/>
              </a:endParaRPr>
            </a:p>
          </p:txBody>
        </p:sp>
        <p:pic>
          <p:nvPicPr>
            <p:cNvPr id="38" name="Imagem 37" descr="construction-firm-ico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78724" y="2132856"/>
              <a:ext cx="715144" cy="715144"/>
            </a:xfrm>
            <a:prstGeom prst="rect">
              <a:avLst/>
            </a:prstGeom>
          </p:spPr>
        </p:pic>
      </p:grpSp>
      <p:grpSp>
        <p:nvGrpSpPr>
          <p:cNvPr id="2" name="Agrupar 1"/>
          <p:cNvGrpSpPr/>
          <p:nvPr/>
        </p:nvGrpSpPr>
        <p:grpSpPr>
          <a:xfrm>
            <a:off x="6732240" y="3847670"/>
            <a:ext cx="1964782" cy="1741570"/>
            <a:chOff x="6719088" y="3609746"/>
            <a:chExt cx="2088232" cy="1913688"/>
          </a:xfrm>
        </p:grpSpPr>
        <p:sp>
          <p:nvSpPr>
            <p:cNvPr id="39" name="Retângulo 38"/>
            <p:cNvSpPr/>
            <p:nvPr/>
          </p:nvSpPr>
          <p:spPr>
            <a:xfrm>
              <a:off x="6719088" y="3609746"/>
              <a:ext cx="208823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Arranjo Produtivo</a:t>
              </a:r>
            </a:p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 Local</a:t>
              </a:r>
              <a:endParaRPr lang="pt-BR" dirty="0">
                <a:solidFill>
                  <a:srgbClr val="174D6F"/>
                </a:solidFill>
                <a:latin typeface="Arial Narrow" pitchFamily="34" charset="0"/>
              </a:endParaRPr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7137618" y="4877103"/>
              <a:ext cx="14382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Fortalecimento</a:t>
              </a:r>
            </a:p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 no mercado</a:t>
              </a:r>
              <a:endParaRPr lang="pt-BR" dirty="0">
                <a:solidFill>
                  <a:srgbClr val="174D6F"/>
                </a:solidFill>
                <a:latin typeface="Arial Narrow" pitchFamily="34" charset="0"/>
              </a:endParaRPr>
            </a:p>
          </p:txBody>
        </p:sp>
        <p:pic>
          <p:nvPicPr>
            <p:cNvPr id="41" name="Picture 2" descr="C:\Users\positivo\Desktop\imgo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04457" y="4259416"/>
              <a:ext cx="743798" cy="617687"/>
            </a:xfrm>
            <a:prstGeom prst="rect">
              <a:avLst/>
            </a:prstGeom>
            <a:noFill/>
          </p:spPr>
        </p:pic>
      </p:grpSp>
      <p:grpSp>
        <p:nvGrpSpPr>
          <p:cNvPr id="42" name="Grupo 27"/>
          <p:cNvGrpSpPr/>
          <p:nvPr/>
        </p:nvGrpSpPr>
        <p:grpSpPr>
          <a:xfrm>
            <a:off x="2547193" y="3573016"/>
            <a:ext cx="1747575" cy="1498332"/>
            <a:chOff x="5420120" y="4938569"/>
            <a:chExt cx="1838966" cy="1607228"/>
          </a:xfrm>
        </p:grpSpPr>
        <p:pic>
          <p:nvPicPr>
            <p:cNvPr id="43" name="Picture 1" descr="C:\Users\positivo\Desktop\lampada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42066" y="5157192"/>
              <a:ext cx="1548476" cy="823508"/>
            </a:xfrm>
            <a:prstGeom prst="rect">
              <a:avLst/>
            </a:prstGeom>
            <a:noFill/>
          </p:spPr>
        </p:pic>
        <p:sp>
          <p:nvSpPr>
            <p:cNvPr id="44" name="Retângulo 43"/>
            <p:cNvSpPr/>
            <p:nvPr/>
          </p:nvSpPr>
          <p:spPr>
            <a:xfrm>
              <a:off x="5748680" y="4938569"/>
              <a:ext cx="11352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anose="020B0606020202030204" pitchFamily="34" charset="0"/>
                </a:rPr>
                <a:t>Incubadora</a:t>
              </a:r>
              <a:endParaRPr lang="pt-BR" dirty="0">
                <a:solidFill>
                  <a:srgbClr val="174D6F"/>
                </a:solidFill>
                <a:latin typeface="Arial Narrow" pitchFamily="34" charset="0"/>
              </a:endParaRPr>
            </a:p>
          </p:txBody>
        </p:sp>
        <p:sp>
          <p:nvSpPr>
            <p:cNvPr id="45" name="Retângulo 44"/>
            <p:cNvSpPr/>
            <p:nvPr/>
          </p:nvSpPr>
          <p:spPr>
            <a:xfrm>
              <a:off x="5420120" y="5899466"/>
              <a:ext cx="18389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Empreendedorismo</a:t>
              </a:r>
            </a:p>
            <a:p>
              <a:pPr lvl="0" algn="ctr"/>
              <a:r>
                <a:rPr lang="pt-BR" dirty="0" smtClean="0">
                  <a:solidFill>
                    <a:srgbClr val="174D6F"/>
                  </a:solidFill>
                  <a:latin typeface="Arial Narrow" pitchFamily="34" charset="0"/>
                </a:rPr>
                <a:t>Inicial</a:t>
              </a:r>
              <a:endParaRPr lang="pt-BR" dirty="0">
                <a:solidFill>
                  <a:srgbClr val="174D6F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3678756" y="5112821"/>
            <a:ext cx="1829348" cy="1483966"/>
            <a:chOff x="6915748" y="1790979"/>
            <a:chExt cx="1829348" cy="1471093"/>
          </a:xfrm>
        </p:grpSpPr>
        <p:grpSp>
          <p:nvGrpSpPr>
            <p:cNvPr id="3" name="Agrupar 2"/>
            <p:cNvGrpSpPr/>
            <p:nvPr/>
          </p:nvGrpSpPr>
          <p:grpSpPr>
            <a:xfrm>
              <a:off x="6915748" y="2141566"/>
              <a:ext cx="1829348" cy="1120506"/>
              <a:chOff x="3683732" y="5594839"/>
              <a:chExt cx="1829348" cy="1120506"/>
            </a:xfrm>
          </p:grpSpPr>
          <p:sp>
            <p:nvSpPr>
              <p:cNvPr id="46" name="Retângulo 45"/>
              <p:cNvSpPr/>
              <p:nvPr/>
            </p:nvSpPr>
            <p:spPr>
              <a:xfrm>
                <a:off x="3683732" y="6346013"/>
                <a:ext cx="18293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pt-BR" dirty="0" smtClean="0">
                    <a:solidFill>
                      <a:srgbClr val="174D6F"/>
                    </a:solidFill>
                    <a:latin typeface="Arial Narrow" panose="020B0606020202030204" pitchFamily="34" charset="0"/>
                  </a:rPr>
                  <a:t>Ambiente Sinérgico</a:t>
                </a:r>
                <a:endParaRPr lang="pt-BR" dirty="0">
                  <a:solidFill>
                    <a:srgbClr val="174D6F"/>
                  </a:solidFill>
                  <a:latin typeface="Arial Narrow" pitchFamily="34" charset="0"/>
                </a:endParaRPr>
              </a:p>
            </p:txBody>
          </p:sp>
          <p:pic>
            <p:nvPicPr>
              <p:cNvPr id="47" name="Imagem 46" descr="Leader-128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252219" y="5594839"/>
                <a:ext cx="786489" cy="786489"/>
              </a:xfrm>
              <a:prstGeom prst="rect">
                <a:avLst/>
              </a:prstGeom>
            </p:spPr>
          </p:pic>
        </p:grpSp>
        <p:sp>
          <p:nvSpPr>
            <p:cNvPr id="4" name="CaixaDeTexto 3"/>
            <p:cNvSpPr txBox="1"/>
            <p:nvPr/>
          </p:nvSpPr>
          <p:spPr>
            <a:xfrm>
              <a:off x="7337419" y="1790979"/>
              <a:ext cx="10551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174D6F"/>
                  </a:solidFill>
                  <a:latin typeface="Arial Narrow" panose="020B0606020202030204" pitchFamily="34" charset="0"/>
                </a:rPr>
                <a:t>Negócios</a:t>
              </a:r>
              <a:endParaRPr lang="en-US" dirty="0">
                <a:solidFill>
                  <a:srgbClr val="174D6F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0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1691680" y="188640"/>
            <a:ext cx="648072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sz="27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ALGUMAS INFORMAÇÕES </a:t>
            </a:r>
            <a:endParaRPr lang="pt-BR" sz="2700" dirty="0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251520" y="1350911"/>
            <a:ext cx="8640960" cy="5318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  </a:t>
            </a:r>
            <a:endParaRPr lang="pt-BR" dirty="0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1340768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Setor Aeronáutico Brasileiro exporta USD 7 Bilhões de dólares e tem 50 anos de idade</a:t>
            </a:r>
          </a:p>
          <a:p>
            <a:pPr lvl="0"/>
            <a:endParaRPr lang="pt-BR" sz="20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lvl="0"/>
            <a:r>
              <a:rPr lang="pt-BR" sz="2000" b="1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	Expurgando a EMBRAER desta estatística:</a:t>
            </a:r>
          </a:p>
          <a:p>
            <a:pPr lvl="0"/>
            <a:r>
              <a:rPr lang="pt-BR" sz="2000" b="1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		Em 2003 a cadeia exportava USD 3 milhões</a:t>
            </a:r>
          </a:p>
          <a:p>
            <a:pPr lvl="0"/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	</a:t>
            </a:r>
            <a:r>
              <a:rPr lang="pt-BR" sz="2000" b="1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	Em 2015 a cadeia exportou USD 100 milhões</a:t>
            </a:r>
            <a:endParaRPr lang="pt-BR" sz="20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lvl="0"/>
            <a:endParaRPr lang="pt-BR" sz="2000" b="1" dirty="0" smtClean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lvl="0"/>
            <a:r>
              <a:rPr lang="pt-BR" sz="2000" b="1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O México, com 10 anos de existência neste setor, exporta USD 10 Bilhões sem ter uma EMBRAER em seu portfólio de empresas. </a:t>
            </a:r>
          </a:p>
          <a:p>
            <a:pPr lvl="0"/>
            <a:endParaRPr lang="pt-BR" sz="20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lvl="0"/>
            <a:r>
              <a:rPr lang="pt-BR" sz="2000" b="1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		NAFTA / Leis Trabalhistas / Formação de Recursos Humanos</a:t>
            </a:r>
          </a:p>
          <a:p>
            <a:pPr lvl="0"/>
            <a:endParaRPr lang="pt-BR" sz="20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lvl="0"/>
            <a:r>
              <a:rPr lang="pt-BR" sz="2000" b="1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O setor aeronáutico mundial compra por ano ~ USD 500 Bilhões.</a:t>
            </a:r>
          </a:p>
          <a:p>
            <a:pPr lvl="0"/>
            <a:endParaRPr lang="pt-BR" sz="20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lvl="0"/>
            <a:r>
              <a:rPr lang="pt-BR" sz="2000" b="1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	Se buscarmos 2% deste mercado, movimentamos outra EMBRAER em 	negócios</a:t>
            </a:r>
            <a:endParaRPr lang="pt-BR" sz="20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lvl="0"/>
            <a:endParaRPr lang="pt-BR" sz="2000" b="1" dirty="0" smtClean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lvl="0"/>
            <a:endParaRPr lang="pt-BR" sz="2000" b="1" dirty="0" smtClean="0">
              <a:solidFill>
                <a:srgbClr val="A48A3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1799690" y="188640"/>
            <a:ext cx="6516726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pt-BR" sz="2700" dirty="0" smtClean="0">
                <a:solidFill>
                  <a:srgbClr val="174D6F"/>
                </a:solidFill>
                <a:latin typeface="Arial Narrow" panose="020B0606020202030204" pitchFamily="34" charset="0"/>
              </a:rPr>
              <a:t>QUADRO RESUMO – INVESTIMENTOS ATÉ 2016</a:t>
            </a:r>
            <a:endParaRPr lang="pt-BR" sz="2700" dirty="0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79512" y="1412776"/>
            <a:ext cx="40324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83279" y="1412776"/>
            <a:ext cx="2780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INVESTIMENTOS PMSJC  PARQUE TECNOLÓGICO 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R$ 145 MILHÕES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05432" y="4987042"/>
            <a:ext cx="2780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INVESTIMENTO PMSJC NO CECOMPI TECNOLÓGICO 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2005 / 2015</a:t>
            </a:r>
          </a:p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R$ 25.000.000,00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M.O, projetos e outros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79512" y="2780928"/>
            <a:ext cx="40324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783279" y="2825641"/>
            <a:ext cx="2780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INVESTIMENTOS EXTERNOS</a:t>
            </a:r>
          </a:p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PARQUE TECNOLÓGICO   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R$ 111 MILHÕES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79512" y="4149080"/>
            <a:ext cx="40324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783279" y="4193793"/>
            <a:ext cx="2780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INVESTIMENTOS PRIVADOS NO PARQUE TECNOLÓGICO   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R$ 1,55 BILHÕES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179512" y="5517232"/>
            <a:ext cx="403244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539553" y="5561945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GERAÇÃO DE IMPOSTOS PARQUE TECNOLÓGICO  </a:t>
            </a:r>
          </a:p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R$ 14 MILHÕES (*)</a:t>
            </a:r>
          </a:p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(*) somente empresas instaladas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2" name="Seta em curva para a esquerda 1"/>
          <p:cNvSpPr/>
          <p:nvPr/>
        </p:nvSpPr>
        <p:spPr>
          <a:xfrm>
            <a:off x="4283968" y="2348880"/>
            <a:ext cx="360040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Seta em curva para a esquerda 23"/>
          <p:cNvSpPr/>
          <p:nvPr/>
        </p:nvSpPr>
        <p:spPr>
          <a:xfrm>
            <a:off x="4283968" y="2060848"/>
            <a:ext cx="792088" cy="29261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Seta em curva para a esquerda 24"/>
          <p:cNvSpPr/>
          <p:nvPr/>
        </p:nvSpPr>
        <p:spPr>
          <a:xfrm>
            <a:off x="4283968" y="1798950"/>
            <a:ext cx="936104" cy="45823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5637809" y="1412776"/>
            <a:ext cx="3304525" cy="5256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5637810" y="2767568"/>
            <a:ext cx="3304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INVESTIMENTOS  TOTAIS PARQUE TECNOLÓGICO   </a:t>
            </a:r>
          </a:p>
          <a:p>
            <a:pPr algn="ctr"/>
            <a:endParaRPr lang="pt-BR" sz="2400" b="1" dirty="0" smtClean="0">
              <a:solidFill>
                <a:schemeClr val="bg1"/>
              </a:solidFill>
            </a:endParaRPr>
          </a:p>
          <a:p>
            <a:pPr algn="ctr"/>
            <a:endParaRPr lang="pt-BR" sz="2400" b="1" dirty="0" smtClean="0">
              <a:solidFill>
                <a:schemeClr val="bg1"/>
              </a:solidFill>
            </a:endParaRPr>
          </a:p>
          <a:p>
            <a:pPr algn="ctr"/>
            <a:endParaRPr lang="pt-BR" sz="2400" b="1" dirty="0">
              <a:solidFill>
                <a:schemeClr val="bg1"/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~ R$ 1.80 BILHÕES</a:t>
            </a:r>
          </a:p>
          <a:p>
            <a:pPr algn="ctr"/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9" grpId="0" animBg="1"/>
      <p:bldP spid="18" grpId="0"/>
      <p:bldP spid="20" grpId="0" animBg="1"/>
      <p:bldP spid="21" grpId="0"/>
      <p:bldP spid="22" grpId="0" animBg="1"/>
      <p:bldP spid="23" grpId="0"/>
      <p:bldP spid="2" grpId="0" animBg="1"/>
      <p:bldP spid="24" grpId="0" animBg="1"/>
      <p:bldP spid="25" grpId="0" animBg="1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6152</TotalTime>
  <Words>371</Words>
  <Application>Microsoft Office PowerPoint</Application>
  <PresentationFormat>Apresentação na tela (4:3)</PresentationFormat>
  <Paragraphs>103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positivo</dc:creator>
  <cp:lastModifiedBy>PQTEC</cp:lastModifiedBy>
  <cp:revision>217</cp:revision>
  <cp:lastPrinted>2016-06-03T19:11:09Z</cp:lastPrinted>
  <dcterms:created xsi:type="dcterms:W3CDTF">2015-05-27T20:23:42Z</dcterms:created>
  <dcterms:modified xsi:type="dcterms:W3CDTF">2016-10-07T19:17:17Z</dcterms:modified>
</cp:coreProperties>
</file>