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61" r:id="rId2"/>
    <p:sldId id="264" r:id="rId3"/>
    <p:sldId id="266" r:id="rId4"/>
    <p:sldId id="267" r:id="rId5"/>
    <p:sldId id="270" r:id="rId6"/>
    <p:sldId id="271" r:id="rId7"/>
    <p:sldId id="272" r:id="rId8"/>
    <p:sldId id="265" r:id="rId9"/>
    <p:sldId id="262" r:id="rId10"/>
    <p:sldId id="382" r:id="rId1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5463"/>
  </p:normalViewPr>
  <p:slideViewPr>
    <p:cSldViewPr snapToGrid="0" snapToObjects="1">
      <p:cViewPr>
        <p:scale>
          <a:sx n="77" d="100"/>
          <a:sy n="77" d="100"/>
        </p:scale>
        <p:origin x="1344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DF639-3A74-4D4F-BF4A-CE78C512E46C}" type="datetimeFigureOut">
              <a:rPr lang="pt-BR" smtClean="0"/>
              <a:t>04/12/2019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F58FE-5B9B-EE4D-911C-D1D27EE8E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46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Figuras: benzo(a)pireno e </a:t>
            </a:r>
            <a:r>
              <a:rPr lang="pt-BR" dirty="0" err="1"/>
              <a:t>indeno</a:t>
            </a:r>
            <a:r>
              <a:rPr lang="pt-BR" dirty="0"/>
              <a:t>(1,2,3-cd)pireno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F58FE-5B9B-EE4D-911C-D1D27EE8E85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8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Antes = antes de 20 abril 2010</a:t>
            </a:r>
          </a:p>
          <a:p>
            <a:r>
              <a:rPr lang="pt-BR" dirty="0"/>
              <a:t>Durante = 20 abril a 15 julho 2010</a:t>
            </a:r>
          </a:p>
          <a:p>
            <a:r>
              <a:rPr lang="pt-BR" dirty="0"/>
              <a:t>Depois = após 15 julho 2010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F58FE-5B9B-EE4D-911C-D1D27EE8E85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56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latin typeface="Helvetica" pitchFamily="2" charset="0"/>
              </a:defRPr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Helvetica" pitchFamily="2" charset="0"/>
              </a:defRPr>
            </a:lvl1pPr>
            <a:lvl2pPr>
              <a:defRPr sz="1600">
                <a:latin typeface="Helvetica" pitchFamily="2" charset="0"/>
              </a:defRPr>
            </a:lvl2pPr>
            <a:lvl3pPr>
              <a:defRPr sz="1400">
                <a:latin typeface="Helvetica" pitchFamily="2" charset="0"/>
              </a:defRPr>
            </a:lvl3pPr>
            <a:lvl4pPr>
              <a:defRPr sz="1200">
                <a:latin typeface="Helvetica" pitchFamily="2" charset="0"/>
              </a:defRPr>
            </a:lvl4pPr>
            <a:lvl5pPr>
              <a:defRPr sz="1050">
                <a:latin typeface="Helvetica" pitchFamily="2" charset="0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C261C-F1CF-48C2-9498-79087B968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Imagem 7" descr="Uma imagem contendo quarto, camisa&#10;&#10;Descrição gerada automaticamente">
            <a:extLst>
              <a:ext uri="{FF2B5EF4-FFF2-40B4-BE49-F238E27FC236}">
                <a16:creationId xmlns:a16="http://schemas.microsoft.com/office/drawing/2014/main" id="{321ACC9D-1B15-9242-9093-BEE86D6E3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6224" y="0"/>
            <a:ext cx="1167776" cy="7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9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89E3E-414A-4CB3-98E8-5C4B2DB9FC3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  <p:pic>
        <p:nvPicPr>
          <p:cNvPr id="5" name="Imagem 4" descr="Uma imagem contendo quarto, camisa&#10;&#10;Descrição gerada automaticamente">
            <a:extLst>
              <a:ext uri="{FF2B5EF4-FFF2-40B4-BE49-F238E27FC236}">
                <a16:creationId xmlns:a16="http://schemas.microsoft.com/office/drawing/2014/main" id="{B8B3F345-63E4-F44E-A5F6-CA4AC695B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6224" y="0"/>
            <a:ext cx="1167776" cy="7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8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latin typeface="Helvetica" pitchFamily="2" charset="0"/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800">
                <a:latin typeface="Helvetica" pitchFamily="2" charset="0"/>
              </a:defRPr>
            </a:lvl1pPr>
            <a:lvl2pPr>
              <a:defRPr sz="1600">
                <a:latin typeface="Helvetica" pitchFamily="2" charset="0"/>
              </a:defRPr>
            </a:lvl2pPr>
            <a:lvl3pPr>
              <a:defRPr sz="1500">
                <a:latin typeface="Helvetica" pitchFamily="2" charset="0"/>
              </a:defRPr>
            </a:lvl3pPr>
            <a:lvl4pPr>
              <a:defRPr sz="1350">
                <a:latin typeface="Helvetica" pitchFamily="2" charset="0"/>
              </a:defRPr>
            </a:lvl4pPr>
            <a:lvl5pPr>
              <a:defRPr sz="1350">
                <a:latin typeface="Helvetica" pitchFamily="2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800">
                <a:latin typeface="Helvetica" pitchFamily="2" charset="0"/>
              </a:defRPr>
            </a:lvl1pPr>
            <a:lvl2pPr>
              <a:defRPr sz="1600">
                <a:latin typeface="Helvetica" pitchFamily="2" charset="0"/>
              </a:defRPr>
            </a:lvl2pPr>
            <a:lvl3pPr>
              <a:defRPr sz="1500">
                <a:latin typeface="Helvetica" pitchFamily="2" charset="0"/>
              </a:defRPr>
            </a:lvl3pPr>
            <a:lvl4pPr>
              <a:defRPr sz="1350">
                <a:latin typeface="Helvetica" pitchFamily="2" charset="0"/>
              </a:defRPr>
            </a:lvl4pPr>
            <a:lvl5pPr>
              <a:defRPr sz="1350">
                <a:latin typeface="Helvetica" pitchFamily="2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BC32E9-8855-4211-B28D-154158B686F6}" type="datetimeFigureOut">
              <a:rPr lang="en-US" altLang="pt-BR">
                <a:solidFill>
                  <a:srgbClr val="000000"/>
                </a:solidFill>
              </a:rPr>
              <a:pPr/>
              <a:t>12/4/19</a:t>
            </a:fld>
            <a:endParaRPr lang="en-US" altLang="pt-BR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04DA7-9481-4D59-9730-066A591B81EF}" type="slidenum">
              <a:rPr lang="en-US" altLang="pt-BR" smtClean="0">
                <a:solidFill>
                  <a:srgbClr val="000000"/>
                </a:solidFill>
              </a:rPr>
              <a:pPr/>
              <a:t>‹nº›</a:t>
            </a:fld>
            <a:endParaRPr lang="en-US" altLang="pt-BR">
              <a:solidFill>
                <a:srgbClr val="000000"/>
              </a:solidFill>
            </a:endParaRPr>
          </a:p>
        </p:txBody>
      </p:sp>
      <p:pic>
        <p:nvPicPr>
          <p:cNvPr id="8" name="Imagem 7" descr="Uma imagem contendo quarto, camisa&#10;&#10;Descrição gerada automaticamente">
            <a:extLst>
              <a:ext uri="{FF2B5EF4-FFF2-40B4-BE49-F238E27FC236}">
                <a16:creationId xmlns:a16="http://schemas.microsoft.com/office/drawing/2014/main" id="{83DB3A84-B7C3-2643-AA1C-A0DA714C7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6224" y="0"/>
            <a:ext cx="1167776" cy="7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4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2CF8-D12F-1345-B042-6A30C1E820CB}" type="datetimeFigureOut">
              <a:rPr lang="pt-BR" smtClean="0"/>
              <a:pPr/>
              <a:t>04/12/2019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82F64-0939-C54F-9948-09A2E4A9669E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" name="Imagem 5" descr="Uma imagem contendo quarto, camisa&#10;&#10;Descrição gerada automaticamente">
            <a:extLst>
              <a:ext uri="{FF2B5EF4-FFF2-40B4-BE49-F238E27FC236}">
                <a16:creationId xmlns:a16="http://schemas.microsoft.com/office/drawing/2014/main" id="{50C51232-9387-BD4E-97B2-CC74D4E9A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6224" y="0"/>
            <a:ext cx="1167776" cy="7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0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04391-CA43-BC47-9ED0-0D6FBDEA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76B8D65-1913-C24E-B658-58EEA8FBF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A1EB1E-944D-8E4F-8A05-8AD13510A3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D2EDB2-E01B-46DE-B7FC-CAC55BA7FE4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D4AB8C-9663-CA40-BFCE-212DBB70E7A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3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28D2EDB2-E01B-46DE-B7FC-CAC55BA7FE4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685800">
                <a:defRPr/>
              </a:pPr>
              <a:endParaRPr lang="pt-BR" sz="1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pt-BR" sz="1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pt-BR" sz="1350">
                <a:solidFill>
                  <a:srgbClr val="666699"/>
                </a:solidFill>
                <a:cs typeface="Arial" charset="0"/>
              </a:endParaRPr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pt-BR" sz="1350">
                <a:solidFill>
                  <a:srgbClr val="666699"/>
                </a:solidFill>
                <a:cs typeface="Arial" charset="0"/>
              </a:endParaRPr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pt-BR" sz="1350">
                <a:solidFill>
                  <a:srgbClr val="9999CC"/>
                </a:solidFill>
                <a:cs typeface="Arial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pt-BR" sz="1350">
                <a:solidFill>
                  <a:srgbClr val="666699"/>
                </a:solidFill>
                <a:cs typeface="Arial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pt-BR" sz="18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pt-BR" sz="1350">
                <a:solidFill>
                  <a:srgbClr val="9999CC"/>
                </a:solidFill>
                <a:cs typeface="Arial" charset="0"/>
              </a:endParaRPr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pt-BR" sz="1350">
                <a:solidFill>
                  <a:srgbClr val="9999CC"/>
                </a:solidFill>
                <a:cs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2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 estilo do título mestre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  <a:p>
            <a:pPr lvl="1"/>
            <a:r>
              <a:rPr lang="en-US" dirty="0"/>
              <a:t>Segundo </a:t>
            </a:r>
            <a:r>
              <a:rPr lang="en-US" dirty="0" err="1"/>
              <a:t>nível</a:t>
            </a:r>
            <a:endParaRPr lang="en-US" dirty="0"/>
          </a:p>
          <a:p>
            <a:pPr lvl="2"/>
            <a:r>
              <a:rPr lang="en-US" dirty="0" err="1"/>
              <a:t>Terceiro</a:t>
            </a:r>
            <a:r>
              <a:rPr lang="en-US" dirty="0"/>
              <a:t> </a:t>
            </a:r>
            <a:r>
              <a:rPr lang="en-US" dirty="0" err="1"/>
              <a:t>nível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nível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nível</a:t>
            </a:r>
            <a:endParaRPr lang="en-US" dirty="0"/>
          </a:p>
        </p:txBody>
      </p:sp>
      <p:sp>
        <p:nvSpPr>
          <p:cNvPr id="2971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Helvetica" pitchFamily="2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18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2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05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57200" y="967562"/>
            <a:ext cx="8463775" cy="461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69056" tIns="34529" rIns="69056" bIns="34529"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5954" indent="-5954" algn="ctr" defTabSz="514350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Análise</a:t>
            </a:r>
            <a:r>
              <a:rPr lang="en-US" sz="2800" dirty="0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risco</a:t>
            </a:r>
            <a:r>
              <a:rPr lang="en-US" sz="2800" dirty="0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à</a:t>
            </a:r>
            <a:r>
              <a:rPr lang="en-US" sz="2800" dirty="0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saúde</a:t>
            </a:r>
            <a:r>
              <a:rPr lang="en-US" sz="2800" dirty="0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humana</a:t>
            </a:r>
            <a:r>
              <a:rPr lang="en-US" sz="2800" dirty="0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decorrente</a:t>
            </a:r>
            <a:r>
              <a:rPr lang="en-US" sz="2800" dirty="0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 do </a:t>
            </a:r>
            <a:r>
              <a:rPr lang="en-US" sz="2800" dirty="0" err="1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consumo</a:t>
            </a:r>
            <a:r>
              <a:rPr lang="en-US" sz="2800" dirty="0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 de pes</a:t>
            </a:r>
            <a:r>
              <a:rPr lang="pt-BR" sz="2800" dirty="0" err="1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cado</a:t>
            </a:r>
            <a:r>
              <a:rPr lang="pt-BR" sz="2800" dirty="0">
                <a:solidFill>
                  <a:srgbClr val="000000"/>
                </a:solidFill>
                <a:latin typeface="Helvetica" pitchFamily="2" charset="0"/>
                <a:ea typeface="Helvetica" charset="0"/>
                <a:cs typeface="Helvetica" charset="0"/>
              </a:rPr>
              <a:t> contaminado com petróleo</a:t>
            </a:r>
            <a:endParaRPr lang="en-US" sz="2800" dirty="0">
              <a:solidFill>
                <a:srgbClr val="000000"/>
              </a:solidFill>
              <a:latin typeface="Helvetica" pitchFamily="2" charset="0"/>
              <a:ea typeface="Helvetica" charset="0"/>
              <a:cs typeface="Helvetica" charset="0"/>
            </a:endParaRPr>
          </a:p>
          <a:p>
            <a:pPr marL="5954" indent="-5954" algn="ctr" defTabSz="514350"/>
            <a:endParaRPr lang="en-US" sz="21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954" indent="-5954" algn="ctr" defTabSz="514350"/>
            <a:endParaRPr lang="en-US" sz="21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954" indent="-5954" algn="ctr" defTabSz="514350"/>
            <a:r>
              <a:rPr lang="en-US" sz="28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Renato S. </a:t>
            </a:r>
            <a:r>
              <a:rPr lang="en-US" sz="28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Carreira</a:t>
            </a:r>
            <a:endParaRPr lang="en-US" sz="28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954" indent="-5954" algn="ctr" defTabSz="514350"/>
            <a:endParaRPr lang="en-US" sz="18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5954" indent="-5954" algn="ctr" defTabSz="514350"/>
            <a:r>
              <a:rPr lang="en-US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Departamento</a:t>
            </a:r>
            <a:r>
              <a:rPr lang="en-US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Química</a:t>
            </a:r>
            <a:endParaRPr lang="pt-BR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321" y="4291224"/>
            <a:ext cx="2613358" cy="170249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8F933D-DD16-BE4B-8E58-410E4C54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59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33028"/>
            <a:ext cx="8229600" cy="523875"/>
          </a:xfrm>
        </p:spPr>
        <p:txBody>
          <a:bodyPr/>
          <a:lstStyle/>
          <a:p>
            <a:pPr algn="ctr"/>
            <a:r>
              <a:rPr lang="pt-BR" sz="3200" dirty="0"/>
              <a:t>Obrigado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226634" y="5090160"/>
            <a:ext cx="3738563" cy="769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700" dirty="0">
                <a:latin typeface="Candara" panose="020E0502030303020204" pitchFamily="34" charset="0"/>
              </a:rPr>
              <a:t>carreira@puc-rio.br</a:t>
            </a:r>
          </a:p>
        </p:txBody>
      </p:sp>
      <p:pic>
        <p:nvPicPr>
          <p:cNvPr id="8" name="Imagem 7" descr="Uma imagem contendo preto, relógio&#10;&#10;Descrição gerada automaticamente">
            <a:extLst>
              <a:ext uri="{FF2B5EF4-FFF2-40B4-BE49-F238E27FC236}">
                <a16:creationId xmlns:a16="http://schemas.microsoft.com/office/drawing/2014/main" id="{21B720EB-A050-3649-947E-297EE103A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094" y="4579213"/>
            <a:ext cx="1791833" cy="1791833"/>
          </a:xfrm>
          <a:prstGeom prst="rect">
            <a:avLst/>
          </a:prstGeom>
        </p:spPr>
      </p:pic>
      <p:pic>
        <p:nvPicPr>
          <p:cNvPr id="5" name="Imagem 4" descr="Uma imagem contendo desenho, placar&#10;&#10;Descrição gerada automaticamente">
            <a:extLst>
              <a:ext uri="{FF2B5EF4-FFF2-40B4-BE49-F238E27FC236}">
                <a16:creationId xmlns:a16="http://schemas.microsoft.com/office/drawing/2014/main" id="{85679AAF-6344-2D42-A6C0-F6A7193E0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205" y="2190757"/>
            <a:ext cx="5263806" cy="17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8B471-8FAF-8A44-AF9E-9E4791C2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4" y="981077"/>
            <a:ext cx="8403771" cy="54197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/>
              <a:t>Contém centenas de milhares de compostos;</a:t>
            </a:r>
          </a:p>
          <a:p>
            <a:pPr>
              <a:lnSpc>
                <a:spcPct val="150000"/>
              </a:lnSpc>
            </a:pPr>
            <a:r>
              <a:rPr lang="pt-BR" dirty="0"/>
              <a:t>Maior preocupação ambiental: hidrocarbonetos policíclicos aromáticos (</a:t>
            </a:r>
            <a:r>
              <a:rPr lang="pt-BR" dirty="0" err="1"/>
              <a:t>HPAs</a:t>
            </a:r>
            <a:r>
              <a:rPr lang="pt-BR" dirty="0"/>
              <a:t>)</a:t>
            </a:r>
          </a:p>
          <a:p>
            <a:pPr lvl="1">
              <a:lnSpc>
                <a:spcPct val="150000"/>
              </a:lnSpc>
            </a:pPr>
            <a:r>
              <a:rPr lang="pt-BR" dirty="0"/>
              <a:t>Persistentes</a:t>
            </a:r>
          </a:p>
          <a:p>
            <a:pPr lvl="1">
              <a:lnSpc>
                <a:spcPct val="150000"/>
              </a:lnSpc>
            </a:pPr>
            <a:r>
              <a:rPr lang="pt-BR" dirty="0"/>
              <a:t>Alta tendência à </a:t>
            </a:r>
            <a:r>
              <a:rPr lang="pt-BR" dirty="0" err="1"/>
              <a:t>bioacumular</a:t>
            </a:r>
            <a:endParaRPr lang="pt-BR" dirty="0"/>
          </a:p>
          <a:p>
            <a:pPr lvl="1">
              <a:lnSpc>
                <a:spcPct val="150000"/>
              </a:lnSpc>
            </a:pPr>
            <a:r>
              <a:rPr lang="pt-BR" dirty="0"/>
              <a:t>Mutagênicos, carcinogênicos e teratogênicos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dirty="0" err="1"/>
              <a:t>HPAs</a:t>
            </a:r>
            <a:r>
              <a:rPr lang="pt-BR" dirty="0"/>
              <a:t> correspondem a cerca de 4% da massa total do petróleo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BTEX: benzeno, tolueno, </a:t>
            </a:r>
            <a:r>
              <a:rPr lang="pt-BR" dirty="0" err="1"/>
              <a:t>etil</a:t>
            </a:r>
            <a:r>
              <a:rPr lang="pt-BR" dirty="0"/>
              <a:t>-benzeno e xilenos</a:t>
            </a:r>
          </a:p>
          <a:p>
            <a:pPr lvl="1">
              <a:lnSpc>
                <a:spcPct val="150000"/>
              </a:lnSpc>
            </a:pPr>
            <a:r>
              <a:rPr lang="pt-BR" dirty="0" err="1"/>
              <a:t>Monoaromáticos</a:t>
            </a:r>
            <a:endParaRPr lang="pt-BR" dirty="0"/>
          </a:p>
          <a:p>
            <a:pPr lvl="1">
              <a:lnSpc>
                <a:spcPct val="150000"/>
              </a:lnSpc>
            </a:pPr>
            <a:r>
              <a:rPr lang="pt-BR" dirty="0"/>
              <a:t>Solúveis e tóxicos</a:t>
            </a:r>
          </a:p>
          <a:p>
            <a:pPr lvl="1">
              <a:lnSpc>
                <a:spcPct val="150000"/>
              </a:lnSpc>
            </a:pPr>
            <a:r>
              <a:rPr lang="pt-BR" dirty="0"/>
              <a:t>Voláteis</a:t>
            </a:r>
          </a:p>
          <a:p>
            <a:pPr lvl="1">
              <a:lnSpc>
                <a:spcPct val="150000"/>
              </a:lnSpc>
            </a:pPr>
            <a:r>
              <a:rPr lang="pt-BR" dirty="0"/>
              <a:t>Não </a:t>
            </a:r>
            <a:r>
              <a:rPr lang="pt-BR" dirty="0" err="1"/>
              <a:t>bioacumulam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61B966-503C-3C4D-B372-10DB7F42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Petróleo e contaminação ambiental</a:t>
            </a:r>
          </a:p>
        </p:txBody>
      </p:sp>
      <p:sp>
        <p:nvSpPr>
          <p:cNvPr id="5" name="AutoShape 2" descr="Resultado de imagem para benzo(a)pireno figura">
            <a:extLst>
              <a:ext uri="{FF2B5EF4-FFF2-40B4-BE49-F238E27FC236}">
                <a16:creationId xmlns:a16="http://schemas.microsoft.com/office/drawing/2014/main" id="{6A447061-EB5F-2142-8D02-A28B50AC9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829" y="1841500"/>
            <a:ext cx="5080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6B9BE24-8E1F-8444-AA03-81D1280F0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606" y="2044702"/>
            <a:ext cx="1689565" cy="105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indeno pireno">
            <a:extLst>
              <a:ext uri="{FF2B5EF4-FFF2-40B4-BE49-F238E27FC236}">
                <a16:creationId xmlns:a16="http://schemas.microsoft.com/office/drawing/2014/main" id="{0DDD37AC-0123-8A4C-B177-408697F8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171" y="2564019"/>
            <a:ext cx="1841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BTEX structures">
            <a:extLst>
              <a:ext uri="{FF2B5EF4-FFF2-40B4-BE49-F238E27FC236}">
                <a16:creationId xmlns:a16="http://schemas.microsoft.com/office/drawing/2014/main" id="{2F0D64DC-DFD5-CE4E-885B-7784D71B6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7190" y="4504720"/>
            <a:ext cx="2585123" cy="207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3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8B471-8FAF-8A44-AF9E-9E4791C2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4" y="1148576"/>
            <a:ext cx="8403771" cy="525222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 err="1"/>
              <a:t>HPAs</a:t>
            </a:r>
            <a:r>
              <a:rPr lang="pt-BR" dirty="0"/>
              <a:t> pode ser de origem: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 err="1"/>
              <a:t>Petrogênica</a:t>
            </a:r>
            <a:r>
              <a:rPr lang="pt-BR" dirty="0"/>
              <a:t>: presentes no petróleo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 err="1"/>
              <a:t>Pirolítica</a:t>
            </a:r>
            <a:r>
              <a:rPr lang="pt-BR" dirty="0"/>
              <a:t>: derivados da queima de combustíveis fósseis, madeira, etc.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Os impactos podem ser: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Agudos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Crônicos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Efeitos sobre: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Saúde ambiental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Saúde humana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61B966-503C-3C4D-B372-10DB7F42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Petróleo e contaminação ambiental</a:t>
            </a:r>
          </a:p>
        </p:txBody>
      </p:sp>
      <p:sp>
        <p:nvSpPr>
          <p:cNvPr id="5" name="AutoShape 2" descr="Resultado de imagem para benzo(a)pireno figura">
            <a:extLst>
              <a:ext uri="{FF2B5EF4-FFF2-40B4-BE49-F238E27FC236}">
                <a16:creationId xmlns:a16="http://schemas.microsoft.com/office/drawing/2014/main" id="{6A447061-EB5F-2142-8D02-A28B50AC9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829" y="1841500"/>
            <a:ext cx="5080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79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8B471-8FAF-8A44-AF9E-9E4791C2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4" y="1148576"/>
            <a:ext cx="8403771" cy="525222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No caso de se observar óleo na água: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Sugestão de proibição da pesca – amostras só devem ser coletadas após o óleo desaparecer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Realizar testes sensoriais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Realizar análises químicas adicionais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O óleo 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Causa odor e sabor desagradáveis no pescado, inviabilizando o consumo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Presença de </a:t>
            </a:r>
            <a:r>
              <a:rPr lang="pt-BR" dirty="0" err="1"/>
              <a:t>HPAs</a:t>
            </a:r>
            <a:r>
              <a:rPr lang="pt-BR" dirty="0"/>
              <a:t>, que representam risco à saúde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Pescados só devem ser comercializados se atenderem aos dois requisitos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61B966-503C-3C4D-B372-10DB7F42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Protocolo de ação em caso de derrame e impactos sobre pesca</a:t>
            </a:r>
          </a:p>
        </p:txBody>
      </p:sp>
      <p:sp>
        <p:nvSpPr>
          <p:cNvPr id="5" name="AutoShape 2" descr="Resultado de imagem para benzo(a)pireno figura">
            <a:extLst>
              <a:ext uri="{FF2B5EF4-FFF2-40B4-BE49-F238E27FC236}">
                <a16:creationId xmlns:a16="http://schemas.microsoft.com/office/drawing/2014/main" id="{6A447061-EB5F-2142-8D02-A28B50AC9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829" y="1841500"/>
            <a:ext cx="5080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2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8B471-8FAF-8A44-AF9E-9E4791C2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4" y="1148576"/>
            <a:ext cx="8403771" cy="525222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Considerar tipo de HPA: 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Compostos leves (2-3 anéis): são rapidamente eliminados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Compostos pesados (4-6 anéis): maior tendência de </a:t>
            </a:r>
            <a:r>
              <a:rPr lang="pt-BR" dirty="0" err="1"/>
              <a:t>bioacumular</a:t>
            </a:r>
            <a:endParaRPr lang="pt-BR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Formas de exposição: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Contato com a pele, absorção dissolvido pelas brânquias, adsorção de gotas pelas brânquias, ingestão de gotas ou de alimentos contaminados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Considerar interação de </a:t>
            </a:r>
            <a:r>
              <a:rPr lang="pt-BR" dirty="0" err="1"/>
              <a:t>HPAs</a:t>
            </a:r>
            <a:r>
              <a:rPr lang="pt-BR" dirty="0"/>
              <a:t> com a biota: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Peixes: metabolismo avançado; conseguem eliminar </a:t>
            </a:r>
            <a:r>
              <a:rPr lang="pt-BR" dirty="0" err="1"/>
              <a:t>HPAs</a:t>
            </a:r>
            <a:r>
              <a:rPr lang="pt-BR" dirty="0"/>
              <a:t> em poucas semanas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Crustáceo: depuração mais lenta – semanas a meses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Moluscos: maior tendência de </a:t>
            </a:r>
            <a:r>
              <a:rPr lang="pt-BR" dirty="0" err="1"/>
              <a:t>bioacumular</a:t>
            </a:r>
            <a:r>
              <a:rPr lang="pt-BR" dirty="0"/>
              <a:t>; meses a um ano para depurar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61B966-503C-3C4D-B372-10DB7F42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do impacto à saúde devido a </a:t>
            </a:r>
            <a:r>
              <a:rPr lang="pt-BR" dirty="0" err="1"/>
              <a:t>HPAs</a:t>
            </a:r>
            <a:endParaRPr lang="pt-BR" dirty="0"/>
          </a:p>
        </p:txBody>
      </p:sp>
      <p:sp>
        <p:nvSpPr>
          <p:cNvPr id="5" name="AutoShape 2" descr="Resultado de imagem para benzo(a)pireno figura">
            <a:extLst>
              <a:ext uri="{FF2B5EF4-FFF2-40B4-BE49-F238E27FC236}">
                <a16:creationId xmlns:a16="http://schemas.microsoft.com/office/drawing/2014/main" id="{6A447061-EB5F-2142-8D02-A28B50AC9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829" y="1841500"/>
            <a:ext cx="5080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88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D9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D9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D9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D9D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D9D9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8B471-8FAF-8A44-AF9E-9E4791C2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4" y="1148576"/>
            <a:ext cx="8403771" cy="525222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Nível de preocupação: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Carcinogênicos </a:t>
            </a:r>
            <a:r>
              <a:rPr lang="pt-BR" dirty="0" err="1"/>
              <a:t>genotóxicos</a:t>
            </a:r>
            <a:r>
              <a:rPr lang="pt-BR" dirty="0"/>
              <a:t>: menores valores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Não-carcinogênicos: efeitos sobre sistemas respiratório, neurológico ou imune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Considerar: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Nível de risco aceitável: 1/100.000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Peso corporal: 60 kg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Tempo de vida médio: 70 anos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Fator de inclinação ao câncer: dados de dose-resposta em humanos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Duração da exposição: 5 anos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Taxa de consumo: 180g/dia para peixe e 60 </a:t>
            </a:r>
            <a:r>
              <a:rPr lang="pt-BR" dirty="0" err="1"/>
              <a:t>g</a:t>
            </a:r>
            <a:r>
              <a:rPr lang="pt-BR" dirty="0"/>
              <a:t>/dia para crustáceos e moluscos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61B966-503C-3C4D-B372-10DB7F42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do impacto à saúde devido a </a:t>
            </a:r>
            <a:r>
              <a:rPr lang="pt-BR" dirty="0" err="1"/>
              <a:t>HPAs</a:t>
            </a:r>
            <a:endParaRPr lang="pt-BR" dirty="0"/>
          </a:p>
        </p:txBody>
      </p:sp>
      <p:sp>
        <p:nvSpPr>
          <p:cNvPr id="5" name="AutoShape 2" descr="Resultado de imagem para benzo(a)pireno figura">
            <a:extLst>
              <a:ext uri="{FF2B5EF4-FFF2-40B4-BE49-F238E27FC236}">
                <a16:creationId xmlns:a16="http://schemas.microsoft.com/office/drawing/2014/main" id="{6A447061-EB5F-2142-8D02-A28B50AC9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829" y="1841500"/>
            <a:ext cx="5080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86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28B471-8FAF-8A44-AF9E-9E4791C2E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114" y="1148576"/>
            <a:ext cx="8651223" cy="5252222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Conceito de concentração de benzo(a)pireno equivalente: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Considera a potência relativa de outros </a:t>
            </a:r>
            <a:r>
              <a:rPr lang="pt-BR" dirty="0" err="1"/>
              <a:t>HPAs</a:t>
            </a:r>
            <a:r>
              <a:rPr lang="pt-BR" dirty="0"/>
              <a:t> carcinogênicos para o </a:t>
            </a:r>
            <a:r>
              <a:rPr lang="pt-BR" dirty="0" err="1"/>
              <a:t>BaP</a:t>
            </a:r>
            <a:endParaRPr lang="pt-BR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Considera: </a:t>
            </a:r>
            <a:r>
              <a:rPr lang="pt-BR" dirty="0" err="1"/>
              <a:t>criseno</a:t>
            </a:r>
            <a:r>
              <a:rPr lang="pt-BR" dirty="0"/>
              <a:t>, benzo(</a:t>
            </a:r>
            <a:r>
              <a:rPr lang="pt-BR" dirty="0" err="1"/>
              <a:t>b</a:t>
            </a:r>
            <a:r>
              <a:rPr lang="pt-BR" dirty="0"/>
              <a:t>)</a:t>
            </a:r>
            <a:r>
              <a:rPr lang="pt-BR" dirty="0" err="1"/>
              <a:t>fluoranteno</a:t>
            </a:r>
            <a:r>
              <a:rPr lang="pt-BR" dirty="0"/>
              <a:t>, benzo(</a:t>
            </a:r>
            <a:r>
              <a:rPr lang="pt-BR" dirty="0" err="1"/>
              <a:t>k</a:t>
            </a:r>
            <a:r>
              <a:rPr lang="pt-BR" dirty="0"/>
              <a:t>)</a:t>
            </a:r>
            <a:r>
              <a:rPr lang="pt-BR" dirty="0" err="1"/>
              <a:t>fluoranteno</a:t>
            </a:r>
            <a:r>
              <a:rPr lang="pt-BR" dirty="0"/>
              <a:t>, benzo(a)</a:t>
            </a:r>
            <a:r>
              <a:rPr lang="pt-BR" dirty="0" err="1"/>
              <a:t>antraceno</a:t>
            </a:r>
            <a:r>
              <a:rPr lang="pt-BR" dirty="0"/>
              <a:t>, </a:t>
            </a:r>
            <a:r>
              <a:rPr lang="pt-BR" dirty="0" err="1"/>
              <a:t>dibenzo</a:t>
            </a:r>
            <a:r>
              <a:rPr lang="pt-BR" dirty="0"/>
              <a:t>(</a:t>
            </a:r>
            <a:r>
              <a:rPr lang="pt-BR" dirty="0" err="1"/>
              <a:t>a,h</a:t>
            </a:r>
            <a:r>
              <a:rPr lang="pt-BR" dirty="0"/>
              <a:t>)</a:t>
            </a:r>
            <a:r>
              <a:rPr lang="pt-BR" dirty="0" err="1"/>
              <a:t>antraceno</a:t>
            </a:r>
            <a:r>
              <a:rPr lang="pt-BR" dirty="0"/>
              <a:t>, </a:t>
            </a:r>
            <a:r>
              <a:rPr lang="pt-BR" dirty="0" err="1"/>
              <a:t>indeno</a:t>
            </a:r>
            <a:r>
              <a:rPr lang="pt-BR" dirty="0"/>
              <a:t>(1,2,3-cd)pireno e benzo(</a:t>
            </a:r>
            <a:r>
              <a:rPr lang="pt-BR" dirty="0" err="1"/>
              <a:t>g,h,i</a:t>
            </a:r>
            <a:r>
              <a:rPr lang="pt-BR" dirty="0"/>
              <a:t>)</a:t>
            </a:r>
            <a:r>
              <a:rPr lang="pt-BR" dirty="0" err="1"/>
              <a:t>perileno</a:t>
            </a:r>
            <a:endParaRPr lang="pt-BR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Peixe: 6,0 µ</a:t>
            </a:r>
            <a:r>
              <a:rPr lang="pt-BR" dirty="0" err="1"/>
              <a:t>g</a:t>
            </a:r>
            <a:r>
              <a:rPr lang="pt-BR" dirty="0"/>
              <a:t>/kg de </a:t>
            </a:r>
            <a:r>
              <a:rPr lang="pt-BR" dirty="0" err="1"/>
              <a:t>BaP</a:t>
            </a:r>
            <a:r>
              <a:rPr lang="pt-BR" dirty="0"/>
              <a:t> equiv. (peso úmido) – 5 anos de exposição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Crustáceos e moluscos: 18 µ</a:t>
            </a:r>
            <a:r>
              <a:rPr lang="pt-BR" dirty="0" err="1"/>
              <a:t>g</a:t>
            </a:r>
            <a:r>
              <a:rPr lang="pt-BR" dirty="0"/>
              <a:t>/kg de </a:t>
            </a:r>
            <a:r>
              <a:rPr lang="pt-BR" dirty="0" err="1"/>
              <a:t>BaP</a:t>
            </a:r>
            <a:r>
              <a:rPr lang="pt-BR" dirty="0"/>
              <a:t> equiv. (peso úmido) – 5 anos de exposição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endParaRPr lang="pt-BR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 err="1"/>
              <a:t>HPAs</a:t>
            </a:r>
            <a:r>
              <a:rPr lang="pt-BR" dirty="0"/>
              <a:t> não carcinogênicos: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Valores muito mais altos, da ordem de mg/kg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dirty="0"/>
              <a:t>Naftaleno, </a:t>
            </a:r>
            <a:r>
              <a:rPr lang="pt-BR" dirty="0" err="1"/>
              <a:t>fluoreno</a:t>
            </a:r>
            <a:r>
              <a:rPr lang="pt-BR" dirty="0"/>
              <a:t>, </a:t>
            </a:r>
            <a:r>
              <a:rPr lang="pt-BR" dirty="0" err="1"/>
              <a:t>acenafteno</a:t>
            </a:r>
            <a:r>
              <a:rPr lang="pt-BR" dirty="0"/>
              <a:t>, </a:t>
            </a:r>
            <a:r>
              <a:rPr lang="pt-BR" dirty="0" err="1"/>
              <a:t>antraceno</a:t>
            </a:r>
            <a:r>
              <a:rPr lang="pt-BR" dirty="0"/>
              <a:t>, </a:t>
            </a:r>
            <a:r>
              <a:rPr lang="pt-BR" dirty="0" err="1"/>
              <a:t>fenantreno</a:t>
            </a:r>
            <a:r>
              <a:rPr lang="pt-BR" dirty="0"/>
              <a:t>, </a:t>
            </a:r>
            <a:r>
              <a:rPr lang="pt-BR" dirty="0" err="1"/>
              <a:t>fluoranteno</a:t>
            </a:r>
            <a:r>
              <a:rPr lang="pt-BR" dirty="0"/>
              <a:t> e pireno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61B966-503C-3C4D-B372-10DB7F42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Nota Técnica 27/2019 da ANVISA: referência para consumo</a:t>
            </a:r>
          </a:p>
        </p:txBody>
      </p:sp>
      <p:sp>
        <p:nvSpPr>
          <p:cNvPr id="5" name="AutoShape 2" descr="Resultado de imagem para benzo(a)pireno figura">
            <a:extLst>
              <a:ext uri="{FF2B5EF4-FFF2-40B4-BE49-F238E27FC236}">
                <a16:creationId xmlns:a16="http://schemas.microsoft.com/office/drawing/2014/main" id="{6A447061-EB5F-2142-8D02-A28B50AC9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829" y="1841500"/>
            <a:ext cx="5080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31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1B966-503C-3C4D-B372-10DB7F42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Determinação de </a:t>
            </a:r>
            <a:r>
              <a:rPr lang="pt-BR" dirty="0" err="1"/>
              <a:t>HPAs</a:t>
            </a:r>
            <a:r>
              <a:rPr lang="pt-BR" dirty="0"/>
              <a:t> em pescados do litoral PE: 70 amostras</a:t>
            </a:r>
          </a:p>
        </p:txBody>
      </p:sp>
      <p:graphicFrame>
        <p:nvGraphicFramePr>
          <p:cNvPr id="15" name="Espaço Reservado para Conteúdo 14">
            <a:extLst>
              <a:ext uri="{FF2B5EF4-FFF2-40B4-BE49-F238E27FC236}">
                <a16:creationId xmlns:a16="http://schemas.microsoft.com/office/drawing/2014/main" id="{3325DAF0-6C33-3F48-8841-FEF620B3B5E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13708332"/>
              </p:ext>
            </p:extLst>
          </p:nvPr>
        </p:nvGraphicFramePr>
        <p:xfrm>
          <a:off x="2898878" y="1265016"/>
          <a:ext cx="5264254" cy="3667125"/>
        </p:xfrm>
        <a:graphic>
          <a:graphicData uri="http://schemas.openxmlformats.org/drawingml/2006/table">
            <a:tbl>
              <a:tblPr/>
              <a:tblGrid>
                <a:gridCol w="1244576">
                  <a:extLst>
                    <a:ext uri="{9D8B030D-6E8A-4147-A177-3AD203B41FA5}">
                      <a16:colId xmlns:a16="http://schemas.microsoft.com/office/drawing/2014/main" val="3293258353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82339375"/>
                    </a:ext>
                  </a:extLst>
                </a:gridCol>
                <a:gridCol w="830349">
                  <a:extLst>
                    <a:ext uri="{9D8B030D-6E8A-4147-A177-3AD203B41FA5}">
                      <a16:colId xmlns:a16="http://schemas.microsoft.com/office/drawing/2014/main" val="1375206711"/>
                    </a:ext>
                  </a:extLst>
                </a:gridCol>
                <a:gridCol w="832879">
                  <a:extLst>
                    <a:ext uri="{9D8B030D-6E8A-4147-A177-3AD203B41FA5}">
                      <a16:colId xmlns:a16="http://schemas.microsoft.com/office/drawing/2014/main" val="3971344618"/>
                    </a:ext>
                  </a:extLst>
                </a:gridCol>
                <a:gridCol w="2331050">
                  <a:extLst>
                    <a:ext uri="{9D8B030D-6E8A-4147-A177-3AD203B41FA5}">
                      <a16:colId xmlns:a16="http://schemas.microsoft.com/office/drawing/2014/main" val="44524377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Pescado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Amostras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Segurança Alimentar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Toxicidade Equivalente em Benzo[a]pireno (</a:t>
                      </a:r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pt-B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g/kg)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39584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Ariocó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0,59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19514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Boca torta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1812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Budião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63095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Carapeba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38568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Cavala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81471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Cioba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125723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Coró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73388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Manjuba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10007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Sapuruna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86245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Sapuruna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Não 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24,54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743032"/>
                  </a:ext>
                </a:extLst>
              </a:tr>
              <a:tr h="21907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Saramunete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8305" algn="ctr"/>
                        </a:tabLs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0,85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671503"/>
                  </a:ext>
                </a:extLst>
              </a:tr>
              <a:tr h="21907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Serra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08305" algn="ctr"/>
                        </a:tabLs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1,50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411484"/>
                  </a:ext>
                </a:extLst>
              </a:tr>
              <a:tr h="21907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Tainha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5017128"/>
                  </a:ext>
                </a:extLst>
              </a:tr>
              <a:tr h="21907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Xaréu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62846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Xaréu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Não 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14,23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419218"/>
                  </a:ext>
                </a:extLst>
              </a:tr>
            </a:tbl>
          </a:graphicData>
        </a:graphic>
      </p:graphicFrame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C2379545-691B-E644-B9FF-6F68A7209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245332"/>
              </p:ext>
            </p:extLst>
          </p:nvPr>
        </p:nvGraphicFramePr>
        <p:xfrm>
          <a:off x="2902105" y="5216080"/>
          <a:ext cx="5257800" cy="1476375"/>
        </p:xfrm>
        <a:graphic>
          <a:graphicData uri="http://schemas.openxmlformats.org/drawingml/2006/table">
            <a:tbl>
              <a:tblPr/>
              <a:tblGrid>
                <a:gridCol w="1250315">
                  <a:extLst>
                    <a:ext uri="{9D8B030D-6E8A-4147-A177-3AD203B41FA5}">
                      <a16:colId xmlns:a16="http://schemas.microsoft.com/office/drawing/2014/main" val="1800087480"/>
                    </a:ext>
                  </a:extLst>
                </a:gridCol>
                <a:gridCol w="835660">
                  <a:extLst>
                    <a:ext uri="{9D8B030D-6E8A-4147-A177-3AD203B41FA5}">
                      <a16:colId xmlns:a16="http://schemas.microsoft.com/office/drawing/2014/main" val="2821919459"/>
                    </a:ext>
                  </a:extLst>
                </a:gridCol>
                <a:gridCol w="837565">
                  <a:extLst>
                    <a:ext uri="{9D8B030D-6E8A-4147-A177-3AD203B41FA5}">
                      <a16:colId xmlns:a16="http://schemas.microsoft.com/office/drawing/2014/main" val="3338704059"/>
                    </a:ext>
                  </a:extLst>
                </a:gridCol>
                <a:gridCol w="2334260">
                  <a:extLst>
                    <a:ext uri="{9D8B030D-6E8A-4147-A177-3AD203B41FA5}">
                      <a16:colId xmlns:a16="http://schemas.microsoft.com/office/drawing/2014/main" val="130518976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Pescado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Número de Amostras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Segurança Alimentar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Toxicidade Equivalente em Benzo[a]pireno (</a:t>
                      </a:r>
                      <a:r>
                        <a:rPr lang="el-G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pt-B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g/kg)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74762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Camarão rosinha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43782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Camarão 7 barbas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0315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Marisco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1,82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71087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Sururu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0,19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38289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Ostra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pt-BR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Seguro</a:t>
                      </a:r>
                      <a:endParaRPr lang="pt-B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241991"/>
                  </a:ext>
                </a:extLst>
              </a:tr>
            </a:tbl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:a16="http://schemas.microsoft.com/office/drawing/2014/main" id="{2A2FBE1E-6695-E544-B55A-3D6C0A6019DF}"/>
              </a:ext>
            </a:extLst>
          </p:cNvPr>
          <p:cNvSpPr txBox="1"/>
          <p:nvPr/>
        </p:nvSpPr>
        <p:spPr>
          <a:xfrm>
            <a:off x="161912" y="1265016"/>
            <a:ext cx="25977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Peixes</a:t>
            </a:r>
          </a:p>
          <a:p>
            <a:pPr algn="r"/>
            <a:r>
              <a:rPr lang="pt-BR" sz="1600" dirty="0"/>
              <a:t>Limite ANVISA:</a:t>
            </a:r>
          </a:p>
          <a:p>
            <a:pPr algn="r"/>
            <a:r>
              <a:rPr lang="pt-BR" sz="1600" dirty="0"/>
              <a:t>6,0 µ</a:t>
            </a:r>
            <a:r>
              <a:rPr lang="pt-BR" sz="1600" dirty="0" err="1"/>
              <a:t>g</a:t>
            </a:r>
            <a:r>
              <a:rPr lang="pt-BR" sz="1600" dirty="0"/>
              <a:t>/kg</a:t>
            </a:r>
          </a:p>
          <a:p>
            <a:endParaRPr lang="pt-BR" sz="1600" dirty="0"/>
          </a:p>
          <a:p>
            <a:r>
              <a:rPr lang="pt-BR" sz="1600" dirty="0"/>
              <a:t>Obs.: </a:t>
            </a:r>
          </a:p>
          <a:p>
            <a:r>
              <a:rPr lang="pt-BR" sz="1600" dirty="0"/>
              <a:t>incluir bagre (3 amostras) e cação (2 amostras)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7D825C9-5E6D-0C4E-97A4-507098EDCC53}"/>
              </a:ext>
            </a:extLst>
          </p:cNvPr>
          <p:cNvSpPr txBox="1"/>
          <p:nvPr/>
        </p:nvSpPr>
        <p:spPr>
          <a:xfrm>
            <a:off x="161912" y="5223652"/>
            <a:ext cx="25977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/>
              <a:t>Crustáceos e moluscos</a:t>
            </a:r>
          </a:p>
          <a:p>
            <a:pPr algn="r"/>
            <a:r>
              <a:rPr lang="pt-BR" sz="1600" dirty="0"/>
              <a:t>Limite ANVISA:</a:t>
            </a:r>
          </a:p>
          <a:p>
            <a:pPr algn="r"/>
            <a:r>
              <a:rPr lang="pt-BR" sz="1600" dirty="0"/>
              <a:t>18,0 µ</a:t>
            </a:r>
            <a:r>
              <a:rPr lang="pt-BR" sz="1600" dirty="0" err="1"/>
              <a:t>g</a:t>
            </a:r>
            <a:r>
              <a:rPr lang="pt-BR" sz="1600" dirty="0"/>
              <a:t>/kg</a:t>
            </a:r>
          </a:p>
        </p:txBody>
      </p:sp>
    </p:spTree>
    <p:extLst>
      <p:ext uri="{BB962C8B-B14F-4D97-AF65-F5344CB8AC3E}">
        <p14:creationId xmlns:p14="http://schemas.microsoft.com/office/powerpoint/2010/main" val="257764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3FDDC-F541-074F-B90E-5FC4F104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50"/>
            <a:ext cx="8229600" cy="818705"/>
          </a:xfrm>
        </p:spPr>
        <p:txBody>
          <a:bodyPr/>
          <a:lstStyle/>
          <a:p>
            <a:r>
              <a:rPr lang="pt-BR" sz="1800" dirty="0"/>
              <a:t>Percepção do risco à saúde pelo consumo </a:t>
            </a:r>
            <a:br>
              <a:rPr lang="pt-BR" sz="1800" dirty="0"/>
            </a:br>
            <a:r>
              <a:rPr lang="pt-BR" sz="1800" dirty="0"/>
              <a:t>de pescado: </a:t>
            </a:r>
            <a:r>
              <a:rPr lang="pt-BR" sz="1800" dirty="0" err="1"/>
              <a:t>Louisianna</a:t>
            </a:r>
            <a:r>
              <a:rPr lang="pt-BR" sz="1800" dirty="0"/>
              <a:t>, Golfo do México (</a:t>
            </a:r>
            <a:r>
              <a:rPr lang="pt-BR" sz="1800" dirty="0" err="1"/>
              <a:t>n</a:t>
            </a:r>
            <a:r>
              <a:rPr lang="pt-BR" sz="1800" dirty="0"/>
              <a:t> = 192 pessoas)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F81175-1EB5-6A43-A44B-774469A99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06537"/>
            <a:ext cx="4038600" cy="4525963"/>
          </a:xfrm>
        </p:spPr>
        <p:txBody>
          <a:bodyPr/>
          <a:lstStyle/>
          <a:p>
            <a:r>
              <a:rPr lang="pt-BR" sz="1400" dirty="0"/>
              <a:t>Qualidade do pescado da região</a:t>
            </a:r>
          </a:p>
          <a:p>
            <a:pPr marL="0" indent="0">
              <a:buNone/>
            </a:pPr>
            <a:endParaRPr lang="pt-BR" sz="16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3565B28-4B0C-9842-BADB-F7C5F2E5D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02" y="144273"/>
            <a:ext cx="4330700" cy="254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A3F546-C17A-D345-B241-22A08C76A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800" y="1967605"/>
            <a:ext cx="1901401" cy="4781141"/>
          </a:xfrm>
          <a:prstGeom prst="rect">
            <a:avLst/>
          </a:prstGeo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03F22FDC-6751-B24C-9086-96A530FC5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5429" y="1416283"/>
            <a:ext cx="4038600" cy="4525963"/>
          </a:xfrm>
        </p:spPr>
        <p:txBody>
          <a:bodyPr/>
          <a:lstStyle/>
          <a:p>
            <a:r>
              <a:rPr lang="pt-BR" sz="1400" dirty="0"/>
              <a:t>Confiança nas informações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DA178BF-98B8-9843-8010-3A603E8AD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2427514"/>
            <a:ext cx="4572001" cy="17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18C1DED-0FE9-7349-A191-3FC3612B2D35}"/>
              </a:ext>
            </a:extLst>
          </p:cNvPr>
          <p:cNvSpPr txBox="1"/>
          <p:nvPr/>
        </p:nvSpPr>
        <p:spPr>
          <a:xfrm>
            <a:off x="4884029" y="5335600"/>
            <a:ext cx="4259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Confia nas indicações do governo sobre consumo seguro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5C11F10-FE54-5B42-B281-1B65F8FE38D0}"/>
              </a:ext>
            </a:extLst>
          </p:cNvPr>
          <p:cNvSpPr txBox="1"/>
          <p:nvPr/>
        </p:nvSpPr>
        <p:spPr>
          <a:xfrm>
            <a:off x="4884029" y="5530476"/>
            <a:ext cx="4259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Segue as indicações do governo sobre consumo seguro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C0C896B-8C57-1C4E-83C6-E70DC8FD7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935"/>
          <a:stretch/>
        </p:blipFill>
        <p:spPr bwMode="auto">
          <a:xfrm>
            <a:off x="4648201" y="5334000"/>
            <a:ext cx="241300" cy="48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9277485F-AD4E-5B4A-83C4-222BA81644BD}"/>
              </a:ext>
            </a:extLst>
          </p:cNvPr>
          <p:cNvGrpSpPr/>
          <p:nvPr/>
        </p:nvGrpSpPr>
        <p:grpSpPr>
          <a:xfrm>
            <a:off x="810566" y="1967605"/>
            <a:ext cx="929819" cy="1237915"/>
            <a:chOff x="810566" y="2083980"/>
            <a:chExt cx="929819" cy="1237915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89944F2-BD70-0740-83AE-B3BE94F7BEE2}"/>
                </a:ext>
              </a:extLst>
            </p:cNvPr>
            <p:cNvSpPr txBox="1"/>
            <p:nvPr/>
          </p:nvSpPr>
          <p:spPr>
            <a:xfrm>
              <a:off x="898306" y="3060285"/>
              <a:ext cx="7747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Insegura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89D7970-1CF5-9C48-A9C4-9568166103CA}"/>
                </a:ext>
              </a:extLst>
            </p:cNvPr>
            <p:cNvSpPr txBox="1"/>
            <p:nvPr/>
          </p:nvSpPr>
          <p:spPr>
            <a:xfrm>
              <a:off x="1087361" y="2869566"/>
              <a:ext cx="6477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Baixa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09BA8DD-59B3-9A40-AC4D-EC2E33C692CA}"/>
                </a:ext>
              </a:extLst>
            </p:cNvPr>
            <p:cNvSpPr txBox="1"/>
            <p:nvPr/>
          </p:nvSpPr>
          <p:spPr>
            <a:xfrm>
              <a:off x="1176752" y="2480028"/>
              <a:ext cx="4971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Boa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F6E5330A-2ACC-CC4F-97F3-B2A881B30D84}"/>
                </a:ext>
              </a:extLst>
            </p:cNvPr>
            <p:cNvSpPr txBox="1"/>
            <p:nvPr/>
          </p:nvSpPr>
          <p:spPr>
            <a:xfrm>
              <a:off x="810566" y="2671277"/>
              <a:ext cx="9298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Adequada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4A94D60-C083-7C44-9AD1-9090D3ACA6C4}"/>
                </a:ext>
              </a:extLst>
            </p:cNvPr>
            <p:cNvSpPr txBox="1"/>
            <p:nvPr/>
          </p:nvSpPr>
          <p:spPr>
            <a:xfrm>
              <a:off x="835963" y="2083980"/>
              <a:ext cx="899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Não sabe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5ED77266-736B-7049-9397-86BF187F34EC}"/>
                </a:ext>
              </a:extLst>
            </p:cNvPr>
            <p:cNvSpPr txBox="1"/>
            <p:nvPr/>
          </p:nvSpPr>
          <p:spPr>
            <a:xfrm>
              <a:off x="813943" y="2282269"/>
              <a:ext cx="898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Excelente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492DB2D-2525-534E-91AA-447ADB3EC38A}"/>
              </a:ext>
            </a:extLst>
          </p:cNvPr>
          <p:cNvSpPr txBox="1"/>
          <p:nvPr/>
        </p:nvSpPr>
        <p:spPr>
          <a:xfrm>
            <a:off x="3013497" y="1888094"/>
            <a:ext cx="1106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 - antes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CBE1447-0C85-4940-9BEB-1F019643228F}"/>
              </a:ext>
            </a:extLst>
          </p:cNvPr>
          <p:cNvSpPr txBox="1"/>
          <p:nvPr/>
        </p:nvSpPr>
        <p:spPr>
          <a:xfrm>
            <a:off x="3013496" y="3551295"/>
            <a:ext cx="1106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B</a:t>
            </a:r>
            <a:r>
              <a:rPr lang="pt-BR" sz="1400" dirty="0"/>
              <a:t> - durante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DF0BE00-F776-E749-A46E-EE0E81B2427F}"/>
              </a:ext>
            </a:extLst>
          </p:cNvPr>
          <p:cNvSpPr txBox="1"/>
          <p:nvPr/>
        </p:nvSpPr>
        <p:spPr>
          <a:xfrm>
            <a:off x="3013495" y="5116063"/>
            <a:ext cx="1106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C– depois</a:t>
            </a:r>
          </a:p>
          <a:p>
            <a:r>
              <a:rPr lang="pt-BR" sz="1400" dirty="0"/>
              <a:t>90 dias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61CDA8F0-19B2-D74F-8610-AB59D2FBD323}"/>
              </a:ext>
            </a:extLst>
          </p:cNvPr>
          <p:cNvGrpSpPr/>
          <p:nvPr/>
        </p:nvGrpSpPr>
        <p:grpSpPr>
          <a:xfrm>
            <a:off x="820746" y="3551295"/>
            <a:ext cx="929819" cy="1237915"/>
            <a:chOff x="810566" y="2083980"/>
            <a:chExt cx="929819" cy="1237915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D899C320-255E-B149-A070-9B0E2CA94F97}"/>
                </a:ext>
              </a:extLst>
            </p:cNvPr>
            <p:cNvSpPr txBox="1"/>
            <p:nvPr/>
          </p:nvSpPr>
          <p:spPr>
            <a:xfrm>
              <a:off x="898306" y="3060285"/>
              <a:ext cx="7747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Insegura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1826B085-95D3-834F-B447-AF24DABDD5AD}"/>
                </a:ext>
              </a:extLst>
            </p:cNvPr>
            <p:cNvSpPr txBox="1"/>
            <p:nvPr/>
          </p:nvSpPr>
          <p:spPr>
            <a:xfrm>
              <a:off x="1087361" y="2869566"/>
              <a:ext cx="6477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Baixa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E49F6C30-D9EC-FB46-AFA5-AEF91E774259}"/>
                </a:ext>
              </a:extLst>
            </p:cNvPr>
            <p:cNvSpPr txBox="1"/>
            <p:nvPr/>
          </p:nvSpPr>
          <p:spPr>
            <a:xfrm>
              <a:off x="1176752" y="2480028"/>
              <a:ext cx="4971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Boa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A600945F-B3DE-7746-A7C4-95C22357AE30}"/>
                </a:ext>
              </a:extLst>
            </p:cNvPr>
            <p:cNvSpPr txBox="1"/>
            <p:nvPr/>
          </p:nvSpPr>
          <p:spPr>
            <a:xfrm>
              <a:off x="810566" y="2671277"/>
              <a:ext cx="9298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Adequada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CFDC89F-2496-F241-AD97-82500AFEEF63}"/>
                </a:ext>
              </a:extLst>
            </p:cNvPr>
            <p:cNvSpPr txBox="1"/>
            <p:nvPr/>
          </p:nvSpPr>
          <p:spPr>
            <a:xfrm>
              <a:off x="835963" y="2083980"/>
              <a:ext cx="899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Não sabe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7BC33C3-F5F6-BF42-92BB-1BE24CABB38A}"/>
                </a:ext>
              </a:extLst>
            </p:cNvPr>
            <p:cNvSpPr txBox="1"/>
            <p:nvPr/>
          </p:nvSpPr>
          <p:spPr>
            <a:xfrm>
              <a:off x="813943" y="2282269"/>
              <a:ext cx="898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Excelente</a:t>
              </a:r>
            </a:p>
          </p:txBody>
        </p: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A0AB9EE-49A6-8940-95E7-DB15733C16B5}"/>
              </a:ext>
            </a:extLst>
          </p:cNvPr>
          <p:cNvGrpSpPr/>
          <p:nvPr/>
        </p:nvGrpSpPr>
        <p:grpSpPr>
          <a:xfrm>
            <a:off x="843673" y="5185788"/>
            <a:ext cx="929819" cy="1237915"/>
            <a:chOff x="810566" y="2083980"/>
            <a:chExt cx="929819" cy="1237915"/>
          </a:xfrm>
        </p:grpSpPr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86ECC75A-1069-3049-80E2-20DB0E8C5921}"/>
                </a:ext>
              </a:extLst>
            </p:cNvPr>
            <p:cNvSpPr txBox="1"/>
            <p:nvPr/>
          </p:nvSpPr>
          <p:spPr>
            <a:xfrm>
              <a:off x="898306" y="3060285"/>
              <a:ext cx="7747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Insegura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3B45952-E8E7-644A-AD7C-0B0D2CA59783}"/>
                </a:ext>
              </a:extLst>
            </p:cNvPr>
            <p:cNvSpPr txBox="1"/>
            <p:nvPr/>
          </p:nvSpPr>
          <p:spPr>
            <a:xfrm>
              <a:off x="1087361" y="2869566"/>
              <a:ext cx="6477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Baixa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C8304C5F-550D-1249-A39C-683A8923A06C}"/>
                </a:ext>
              </a:extLst>
            </p:cNvPr>
            <p:cNvSpPr txBox="1"/>
            <p:nvPr/>
          </p:nvSpPr>
          <p:spPr>
            <a:xfrm>
              <a:off x="1176752" y="2480028"/>
              <a:ext cx="49715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Boa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9DDAD2EF-0347-B14A-B097-96233096B0B2}"/>
                </a:ext>
              </a:extLst>
            </p:cNvPr>
            <p:cNvSpPr txBox="1"/>
            <p:nvPr/>
          </p:nvSpPr>
          <p:spPr>
            <a:xfrm>
              <a:off x="810566" y="2671277"/>
              <a:ext cx="9298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Adequada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DDBCAEF8-979D-A34B-8B1E-6481BAE5CF87}"/>
                </a:ext>
              </a:extLst>
            </p:cNvPr>
            <p:cNvSpPr txBox="1"/>
            <p:nvPr/>
          </p:nvSpPr>
          <p:spPr>
            <a:xfrm>
              <a:off x="835963" y="2083980"/>
              <a:ext cx="8993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Não sabe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58429E11-854B-E24F-A088-BE9B35170BE4}"/>
                </a:ext>
              </a:extLst>
            </p:cNvPr>
            <p:cNvSpPr txBox="1"/>
            <p:nvPr/>
          </p:nvSpPr>
          <p:spPr>
            <a:xfrm>
              <a:off x="813943" y="2282269"/>
              <a:ext cx="8989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Excelente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1FAE625-454F-BD43-8F6C-08FC265F28F8}"/>
              </a:ext>
            </a:extLst>
          </p:cNvPr>
          <p:cNvGrpSpPr/>
          <p:nvPr/>
        </p:nvGrpSpPr>
        <p:grpSpPr>
          <a:xfrm>
            <a:off x="5818701" y="3619530"/>
            <a:ext cx="1807958" cy="1772917"/>
            <a:chOff x="5818701" y="3619530"/>
            <a:chExt cx="1807958" cy="1772917"/>
          </a:xfrm>
        </p:grpSpPr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7D86F81C-5098-D94D-AA8B-C6548A207202}"/>
                </a:ext>
              </a:extLst>
            </p:cNvPr>
            <p:cNvSpPr txBox="1"/>
            <p:nvPr/>
          </p:nvSpPr>
          <p:spPr>
            <a:xfrm rot="18677569">
              <a:off x="5419544" y="4018687"/>
              <a:ext cx="110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nunca</a:t>
              </a:r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022E5F46-1E56-6741-A19D-1DFAF6C66470}"/>
                </a:ext>
              </a:extLst>
            </p:cNvPr>
            <p:cNvSpPr txBox="1"/>
            <p:nvPr/>
          </p:nvSpPr>
          <p:spPr>
            <a:xfrm rot="18677569">
              <a:off x="5345309" y="4442115"/>
              <a:ext cx="1532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ocasionalmente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69299482-E432-D145-997B-0C73C0A27C99}"/>
                </a:ext>
              </a:extLst>
            </p:cNvPr>
            <p:cNvSpPr txBox="1"/>
            <p:nvPr/>
          </p:nvSpPr>
          <p:spPr>
            <a:xfrm rot="18677569">
              <a:off x="5819459" y="4454090"/>
              <a:ext cx="1497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frequentemente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DD4C484F-9C9E-8E47-812D-02FD03AF81A4}"/>
                </a:ext>
              </a:extLst>
            </p:cNvPr>
            <p:cNvSpPr txBox="1"/>
            <p:nvPr/>
          </p:nvSpPr>
          <p:spPr>
            <a:xfrm rot="18677569">
              <a:off x="6784738" y="4103809"/>
              <a:ext cx="110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sempre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5773332A-348C-0141-A9E9-CFCF5FD837F7}"/>
                </a:ext>
              </a:extLst>
            </p:cNvPr>
            <p:cNvSpPr txBox="1"/>
            <p:nvPr/>
          </p:nvSpPr>
          <p:spPr>
            <a:xfrm rot="18677569">
              <a:off x="6701268" y="4467055"/>
              <a:ext cx="1543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Não tem ciência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50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/>
      <p:bldP spid="12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2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805</Words>
  <Application>Microsoft Macintosh PowerPoint</Application>
  <PresentationFormat>Apresentação na tela (4:3)</PresentationFormat>
  <Paragraphs>208</Paragraphs>
  <Slides>10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Candara</vt:lpstr>
      <vt:lpstr>Helvetica</vt:lpstr>
      <vt:lpstr>Times New Roman</vt:lpstr>
      <vt:lpstr>Wingdings</vt:lpstr>
      <vt:lpstr>2_Pixel</vt:lpstr>
      <vt:lpstr>Apresentação do PowerPoint</vt:lpstr>
      <vt:lpstr>Petróleo e contaminação ambiental</vt:lpstr>
      <vt:lpstr>Petróleo e contaminação ambiental</vt:lpstr>
      <vt:lpstr>Protocolo de ação em caso de derrame e impactos sobre pesca</vt:lpstr>
      <vt:lpstr>Avaliação do impacto à saúde devido a HPAs</vt:lpstr>
      <vt:lpstr>Avaliação do impacto à saúde devido a HPAs</vt:lpstr>
      <vt:lpstr>Nota Técnica 27/2019 da ANVISA: referência para consumo</vt:lpstr>
      <vt:lpstr>Determinação de HPAs em pescados do litoral PE: 70 amostras</vt:lpstr>
      <vt:lpstr>Percepção do risco à saúde pelo consumo  de pescado: Louisianna, Golfo do México (n = 192 pessoas)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Renato Carreira</dc:creator>
  <cp:lastModifiedBy>Renato Carreira</cp:lastModifiedBy>
  <cp:revision>28</cp:revision>
  <dcterms:created xsi:type="dcterms:W3CDTF">2019-12-05T00:53:52Z</dcterms:created>
  <dcterms:modified xsi:type="dcterms:W3CDTF">2019-12-05T12:22:01Z</dcterms:modified>
</cp:coreProperties>
</file>