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handoutMasterIdLst>
    <p:handoutMasterId r:id="rId10"/>
  </p:handoutMasterIdLst>
  <p:sldIdLst>
    <p:sldId id="256" r:id="rId2"/>
    <p:sldId id="259" r:id="rId3"/>
    <p:sldId id="271" r:id="rId4"/>
    <p:sldId id="267" r:id="rId5"/>
    <p:sldId id="268" r:id="rId6"/>
    <p:sldId id="270" r:id="rId7"/>
    <p:sldId id="273" r:id="rId8"/>
    <p:sldId id="269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89BD9-6249-44F9-868B-A386D554846C}" type="datetimeFigureOut">
              <a:rPr lang="pt-BR" smtClean="0"/>
              <a:t>24/02/2016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57541-67C3-42C5-A7B6-48124A91AF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0881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twitter.com/Consed_" TargetMode="External"/><Relationship Id="rId4" Type="http://schemas.openxmlformats.org/officeDocument/2006/relationships/hyperlink" Target="https://www.facebook.com/Consed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476" b="10407"/>
          <a:stretch/>
        </p:blipFill>
        <p:spPr>
          <a:xfrm rot="5400000">
            <a:off x="1134687" y="-1151313"/>
            <a:ext cx="6858000" cy="916062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H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8994" y="2932244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8994" y="4727136"/>
            <a:ext cx="5829300" cy="48469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43847" y="6290218"/>
            <a:ext cx="1615607" cy="27432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43847" y="5929246"/>
            <a:ext cx="2579572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93169" y="6290218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874" y="1030058"/>
            <a:ext cx="2866698" cy="138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01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7786" y="585216"/>
            <a:ext cx="6180364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386" y="2286000"/>
            <a:ext cx="7658100" cy="3902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20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58" b="10330"/>
          <a:stretch/>
        </p:blipFill>
        <p:spPr>
          <a:xfrm rot="16200000" flipV="1">
            <a:off x="1113328" y="-1129657"/>
            <a:ext cx="6941838" cy="9168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8122" y="249566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5A61015F-7CC6-4D0A-9D87-873EA4C304CC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01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6964" y="585216"/>
            <a:ext cx="6221186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5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20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08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56E91E96-98B0-4413-9547-46F3504108EF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41" y="1562362"/>
            <a:ext cx="3544831" cy="1716027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1126671" y="3481979"/>
            <a:ext cx="5784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 smtClean="0"/>
              <a:t> SDS/CONIC - Ed. </a:t>
            </a:r>
            <a:r>
              <a:rPr lang="pt-BR" dirty="0" err="1" smtClean="0"/>
              <a:t>Boulevard</a:t>
            </a:r>
            <a:r>
              <a:rPr lang="pt-BR" dirty="0" smtClean="0"/>
              <a:t> Center, Sala 501, BRASILIA - DF - Centro CEP: 70.391-900</a:t>
            </a:r>
          </a:p>
          <a:p>
            <a:pPr algn="ctr"/>
            <a:r>
              <a:rPr lang="pt-BR" dirty="0" smtClean="0"/>
              <a:t> (61) 2195-8650</a:t>
            </a:r>
          </a:p>
          <a:p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Consed.org.br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Facebook</a:t>
            </a:r>
            <a:r>
              <a:rPr lang="pt-BR" sz="18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pt-BR" sz="18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Twitter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544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796799" y="471509"/>
            <a:ext cx="5771493" cy="1520577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298120"/>
            <a:ext cx="4258818" cy="4709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27901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864" y="4960138"/>
            <a:ext cx="5135336" cy="1463040"/>
          </a:xfrm>
        </p:spPr>
        <p:txBody>
          <a:bodyPr anchor="ctr">
            <a:normAutofit/>
          </a:bodyPr>
          <a:lstStyle>
            <a:lvl1pPr algn="r">
              <a:defRPr sz="36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08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796801" y="6470704"/>
            <a:ext cx="1615607" cy="274320"/>
          </a:xfrm>
          <a:prstGeom prst="rect">
            <a:avLst/>
          </a:prstGeom>
        </p:spPr>
        <p:txBody>
          <a:bodyPr/>
          <a:lstStyle/>
          <a:p>
            <a:fld id="{A5D3794B-289A-4A80-97D7-111025398D45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3291114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6837" y="6470704"/>
            <a:ext cx="730250" cy="274320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6800" y="585216"/>
            <a:ext cx="6261349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" y="0"/>
            <a:ext cx="91042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87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ed.org.br/" TargetMode="External"/><Relationship Id="rId2" Type="http://schemas.openxmlformats.org/officeDocument/2006/relationships/hyperlink" Target="mailto:consed@consed.org.br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98811" y="2499360"/>
            <a:ext cx="5829300" cy="248412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>
                <a:latin typeface="Calibri" pitchFamily="34" charset="0"/>
              </a:rPr>
              <a:t>Visão </a:t>
            </a:r>
            <a:r>
              <a:rPr lang="pt-BR" dirty="0">
                <a:latin typeface="Calibri" pitchFamily="34" charset="0"/>
              </a:rPr>
              <a:t>Crítica Do Consed Sobre Base Nacional Comum Curricular</a:t>
            </a:r>
            <a:endParaRPr lang="pt-BR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4044777" y="5072446"/>
            <a:ext cx="418333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400" dirty="0" smtClean="0">
                <a:latin typeface="Calibri" panose="020F0502020204030204" pitchFamily="34" charset="0"/>
              </a:rPr>
              <a:t>Apresentação na Comissão de Educação</a:t>
            </a:r>
          </a:p>
          <a:p>
            <a:pPr algn="just"/>
            <a:r>
              <a:rPr lang="pt-BR" sz="1400" dirty="0" smtClean="0">
                <a:latin typeface="Calibri" panose="020F0502020204030204" pitchFamily="34" charset="0"/>
              </a:rPr>
              <a:t>Audiência </a:t>
            </a:r>
            <a:r>
              <a:rPr lang="pt-BR" sz="1400" dirty="0">
                <a:latin typeface="Calibri" panose="020F0502020204030204" pitchFamily="34" charset="0"/>
              </a:rPr>
              <a:t>Pública destinada a debater a “Base Nacional Comum Curricular</a:t>
            </a:r>
          </a:p>
        </p:txBody>
      </p:sp>
    </p:spTree>
    <p:extLst>
      <p:ext uri="{BB962C8B-B14F-4D97-AF65-F5344CB8AC3E}">
        <p14:creationId xmlns:p14="http://schemas.microsoft.com/office/powerpoint/2010/main" val="49023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02" y="984966"/>
            <a:ext cx="7096352" cy="8745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Contextualização</a:t>
            </a:r>
            <a:endParaRPr lang="pt-BR" sz="36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67265" y="2041844"/>
            <a:ext cx="740581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Calibri" panose="020F0502020204030204" pitchFamily="34" charset="0"/>
              </a:rPr>
              <a:t>. </a:t>
            </a:r>
            <a:r>
              <a:rPr lang="pt-BR" sz="2400" dirty="0">
                <a:latin typeface="Calibri" panose="020F0502020204030204" pitchFamily="34" charset="0"/>
              </a:rPr>
              <a:t>O Consed </a:t>
            </a:r>
            <a:r>
              <a:rPr lang="pt-BR" sz="2400" b="1" dirty="0">
                <a:latin typeface="Calibri" panose="020F0502020204030204" pitchFamily="34" charset="0"/>
              </a:rPr>
              <a:t>apoia a criação de uma Base Nacional Comum de </a:t>
            </a:r>
            <a:r>
              <a:rPr lang="pt-BR" sz="2400" b="1" dirty="0" smtClean="0">
                <a:latin typeface="Calibri" panose="020F0502020204030204" pitchFamily="34" charset="0"/>
              </a:rPr>
              <a:t>qualidade;</a:t>
            </a:r>
            <a:endParaRPr lang="pt-BR" sz="2400" b="1" dirty="0">
              <a:latin typeface="Calibri" panose="020F0502020204030204" pitchFamily="34" charset="0"/>
            </a:endParaRPr>
          </a:p>
          <a:p>
            <a:endParaRPr lang="pt-BR" sz="2400" b="1" dirty="0">
              <a:latin typeface="Calibri" panose="020F0502020204030204" pitchFamily="34" charset="0"/>
            </a:endParaRPr>
          </a:p>
          <a:p>
            <a:r>
              <a:rPr lang="pt-BR" sz="2400" b="1" dirty="0" smtClean="0">
                <a:latin typeface="Calibri" panose="020F0502020204030204" pitchFamily="34" charset="0"/>
              </a:rPr>
              <a:t>. </a:t>
            </a:r>
            <a:r>
              <a:rPr lang="pt-BR" sz="2400" dirty="0" smtClean="0">
                <a:latin typeface="Calibri" panose="020F0502020204030204" pitchFamily="34" charset="0"/>
              </a:rPr>
              <a:t>O Consed </a:t>
            </a:r>
            <a:r>
              <a:rPr lang="pt-BR" sz="2400" dirty="0">
                <a:latin typeface="Calibri" panose="020F0502020204030204" pitchFamily="34" charset="0"/>
              </a:rPr>
              <a:t>faz </a:t>
            </a:r>
            <a:r>
              <a:rPr lang="pt-BR" sz="2400" b="1" dirty="0">
                <a:latin typeface="Calibri" panose="020F0502020204030204" pitchFamily="34" charset="0"/>
              </a:rPr>
              <a:t>recomendações gerais e específicas </a:t>
            </a:r>
            <a:r>
              <a:rPr lang="pt-BR" sz="2400" dirty="0">
                <a:latin typeface="Calibri" panose="020F0502020204030204" pitchFamily="34" charset="0"/>
              </a:rPr>
              <a:t>para o documento preliminar da Base, divulgado pelo MEC dia 16/09/2015.</a:t>
            </a:r>
            <a:endParaRPr lang="pt-BR" sz="2400" dirty="0" smtClean="0">
              <a:latin typeface="Calibri" panose="020F0502020204030204" pitchFamily="34" charset="0"/>
            </a:endParaRPr>
          </a:p>
          <a:p>
            <a:endParaRPr lang="pt-BR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1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02" y="984966"/>
            <a:ext cx="7096352" cy="8745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Recomendações </a:t>
            </a:r>
            <a:r>
              <a:rPr lang="pt-BR" sz="36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gerais</a:t>
            </a:r>
            <a:endParaRPr lang="pt-BR" sz="36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16691" y="1859516"/>
            <a:ext cx="79128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000" dirty="0">
              <a:latin typeface="Calibri" panose="020F0502020204030204" pitchFamily="34" charset="0"/>
            </a:endParaRPr>
          </a:p>
          <a:p>
            <a:r>
              <a:rPr lang="pt-BR" sz="2400" dirty="0">
                <a:latin typeface="Calibri" panose="020F0502020204030204" pitchFamily="34" charset="0"/>
              </a:rPr>
              <a:t>Como princípios, a Base deve... </a:t>
            </a:r>
          </a:p>
          <a:p>
            <a:endParaRPr lang="pt-BR" sz="24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pt-BR" sz="2400" b="1" dirty="0" smtClean="0">
                <a:latin typeface="Calibri" panose="020F0502020204030204" pitchFamily="34" charset="0"/>
              </a:rPr>
              <a:t>. </a:t>
            </a:r>
            <a:r>
              <a:rPr lang="pt-BR" sz="2400" dirty="0">
                <a:latin typeface="Calibri" panose="020F0502020204030204" pitchFamily="34" charset="0"/>
              </a:rPr>
              <a:t>Viabilizar</a:t>
            </a:r>
            <a:r>
              <a:rPr lang="pt-BR" sz="2400" b="1" dirty="0">
                <a:latin typeface="Calibri" panose="020F0502020204030204" pitchFamily="34" charset="0"/>
              </a:rPr>
              <a:t> a formação integral </a:t>
            </a:r>
            <a:r>
              <a:rPr lang="pt-BR" sz="2400" dirty="0">
                <a:latin typeface="Calibri" panose="020F0502020204030204" pitchFamily="34" charset="0"/>
              </a:rPr>
              <a:t>do indivíduo;</a:t>
            </a:r>
          </a:p>
          <a:p>
            <a:endParaRPr lang="pt-BR" sz="2400" b="1" dirty="0">
              <a:latin typeface="Calibri" panose="020F0502020204030204" pitchFamily="34" charset="0"/>
            </a:endParaRPr>
          </a:p>
          <a:p>
            <a:r>
              <a:rPr lang="pt-BR" sz="2400" b="1" dirty="0" smtClean="0">
                <a:latin typeface="Calibri" panose="020F0502020204030204" pitchFamily="34" charset="0"/>
              </a:rPr>
              <a:t>. </a:t>
            </a:r>
            <a:r>
              <a:rPr lang="pt-BR" sz="2400" b="1" dirty="0">
                <a:latin typeface="Calibri" panose="020F0502020204030204" pitchFamily="34" charset="0"/>
              </a:rPr>
              <a:t>Estabelecer e promover a efetivação dos direitos e objetivos de aprendizagem; </a:t>
            </a:r>
            <a:endParaRPr lang="pt-BR" sz="2400" b="1" dirty="0" smtClean="0">
              <a:latin typeface="Calibri" panose="020F0502020204030204" pitchFamily="34" charset="0"/>
            </a:endParaRPr>
          </a:p>
          <a:p>
            <a:endParaRPr lang="pt-BR" sz="2400" b="1" dirty="0">
              <a:latin typeface="Calibri" panose="020F0502020204030204" pitchFamily="34" charset="0"/>
            </a:endParaRPr>
          </a:p>
          <a:p>
            <a:r>
              <a:rPr lang="pt-BR" sz="2400" b="1" dirty="0">
                <a:latin typeface="Calibri" panose="020F0502020204030204" pitchFamily="34" charset="0"/>
              </a:rPr>
              <a:t>. </a:t>
            </a:r>
            <a:r>
              <a:rPr lang="pt-BR" sz="2400" dirty="0">
                <a:latin typeface="Calibri" panose="020F0502020204030204" pitchFamily="34" charset="0"/>
              </a:rPr>
              <a:t>Ser um ponto de partida para o desenvolvimento de </a:t>
            </a:r>
            <a:r>
              <a:rPr lang="pt-BR" sz="2400" b="1" dirty="0">
                <a:latin typeface="Calibri" panose="020F0502020204030204" pitchFamily="34" charset="0"/>
              </a:rPr>
              <a:t>diferentes arranjos </a:t>
            </a:r>
            <a:r>
              <a:rPr lang="pt-BR" sz="2400" b="1" dirty="0" smtClean="0">
                <a:latin typeface="Calibri" panose="020F0502020204030204" pitchFamily="34" charset="0"/>
              </a:rPr>
              <a:t>curriculares.</a:t>
            </a:r>
          </a:p>
          <a:p>
            <a:r>
              <a:rPr lang="pt-BR" sz="2000" b="1" dirty="0" smtClean="0">
                <a:latin typeface="Calibri" panose="020F0502020204030204" pitchFamily="34" charset="0"/>
              </a:rPr>
              <a:t>    </a:t>
            </a:r>
            <a:endParaRPr lang="pt-BR" sz="2000" b="1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80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6145" y="1062403"/>
            <a:ext cx="7104590" cy="8745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Recomendações</a:t>
            </a:r>
            <a:endParaRPr lang="pt-BR" sz="36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739873" y="1964353"/>
            <a:ext cx="753762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O Consed sugere </a:t>
            </a:r>
            <a:r>
              <a:rPr lang="pt-BR" altLang="pt-BR" sz="2400" b="1" dirty="0">
                <a:latin typeface="Calibri" panose="020F0502020204030204" pitchFamily="34" charset="0"/>
              </a:rPr>
              <a:t>organizar a </a:t>
            </a:r>
            <a:r>
              <a:rPr lang="pt-BR" altLang="pt-BR" sz="2400" b="1" dirty="0" smtClean="0">
                <a:latin typeface="Calibri" panose="020F0502020204030204" pitchFamily="34" charset="0"/>
              </a:rPr>
              <a:t>Base por </a:t>
            </a:r>
            <a:r>
              <a:rPr lang="pt-BR" altLang="pt-BR" sz="2400" b="1" dirty="0">
                <a:latin typeface="Calibri" panose="020F0502020204030204" pitchFamily="34" charset="0"/>
              </a:rPr>
              <a:t>competências, </a:t>
            </a:r>
            <a:r>
              <a:rPr lang="pt-BR" altLang="pt-BR" sz="2400" dirty="0">
                <a:latin typeface="Calibri" panose="020F0502020204030204" pitchFamily="34" charset="0"/>
              </a:rPr>
              <a:t>colocando o aluno -  e não os conteúdos – no centro do processo; </a:t>
            </a:r>
          </a:p>
          <a:p>
            <a:endParaRPr lang="pt-BR" altLang="pt-BR" sz="24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Tornar</a:t>
            </a:r>
            <a:r>
              <a:rPr lang="pt-BR" altLang="pt-BR" sz="2400" b="1" dirty="0">
                <a:latin typeface="Calibri" panose="020F0502020204030204" pitchFamily="34" charset="0"/>
              </a:rPr>
              <a:t> coerente </a:t>
            </a:r>
            <a:r>
              <a:rPr lang="pt-BR" altLang="pt-BR" sz="2400" dirty="0">
                <a:latin typeface="Calibri" panose="020F0502020204030204" pitchFamily="34" charset="0"/>
              </a:rPr>
              <a:t>o documento como um </a:t>
            </a:r>
            <a:r>
              <a:rPr lang="pt-BR" altLang="pt-BR" sz="2400" dirty="0" smtClean="0">
                <a:latin typeface="Calibri" panose="020F0502020204030204" pitchFamily="34" charset="0"/>
              </a:rPr>
              <a:t>todo de forma a estabelecer um perfil de chegada para o jovem;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altLang="pt-BR" sz="2400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 smtClean="0">
                <a:latin typeface="Calibri" panose="020F0502020204030204" pitchFamily="34" charset="0"/>
              </a:rPr>
              <a:t>Estabelecer uma progressão clara no desenvolvimento das aprendizagens, desde a Educação Infantil até o Ensino Fundamental; </a:t>
            </a:r>
            <a:endParaRPr lang="pt-BR" altLang="pt-BR" sz="2400" dirty="0">
              <a:latin typeface="Calibri" panose="020F0502020204030204" pitchFamily="34" charset="0"/>
            </a:endParaRPr>
          </a:p>
          <a:p>
            <a:endParaRPr lang="pt-BR" altLang="pt-BR" sz="24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Estabelecer </a:t>
            </a:r>
            <a:r>
              <a:rPr lang="pt-BR" altLang="pt-BR" sz="2400" b="1" dirty="0">
                <a:latin typeface="Calibri" panose="020F0502020204030204" pitchFamily="34" charset="0"/>
              </a:rPr>
              <a:t>estrutura comum para os documentos das diferentes áreas do conhecimento.</a:t>
            </a:r>
          </a:p>
        </p:txBody>
      </p:sp>
    </p:spTree>
    <p:extLst>
      <p:ext uri="{BB962C8B-B14F-4D97-AF65-F5344CB8AC3E}">
        <p14:creationId xmlns:p14="http://schemas.microsoft.com/office/powerpoint/2010/main" val="373130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058" y="862429"/>
            <a:ext cx="7104590" cy="8745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Recomendações</a:t>
            </a:r>
            <a:endParaRPr lang="pt-BR" sz="36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16304" y="2022968"/>
            <a:ext cx="7537621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000" b="1" dirty="0"/>
              <a:t>Limitar o documento ao que for essencial </a:t>
            </a:r>
            <a:r>
              <a:rPr lang="pt-BR" altLang="pt-BR" sz="2000" dirty="0"/>
              <a:t>ao desenvolvimento de todos os estudantes</a:t>
            </a:r>
            <a:r>
              <a:rPr lang="pt-BR" altLang="pt-BR" sz="2000" dirty="0" smtClean="0"/>
              <a:t>;</a:t>
            </a:r>
          </a:p>
          <a:p>
            <a:endParaRPr lang="pt-BR" altLang="pt-BR" sz="1000" dirty="0"/>
          </a:p>
          <a:p>
            <a:endParaRPr lang="pt-BR" altLang="pt-BR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000" dirty="0"/>
              <a:t>Definir </a:t>
            </a:r>
            <a:r>
              <a:rPr lang="pt-BR" altLang="pt-BR" sz="2000" b="1" dirty="0"/>
              <a:t>padrões de desempenho</a:t>
            </a:r>
            <a:r>
              <a:rPr lang="pt-BR" altLang="pt-BR" sz="2000" b="1" dirty="0" smtClean="0"/>
              <a:t>;</a:t>
            </a:r>
          </a:p>
          <a:p>
            <a:endParaRPr lang="pt-BR" altLang="pt-BR" sz="1000" dirty="0"/>
          </a:p>
          <a:p>
            <a:endParaRPr lang="pt-BR" altLang="pt-BR" sz="9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000" b="1" dirty="0"/>
              <a:t>Tornar mais precisa a redação dos objetivos de aprendizagem;</a:t>
            </a:r>
            <a:r>
              <a:rPr lang="pt-BR" altLang="pt-BR" sz="2000" dirty="0"/>
              <a:t> de forma que de fato informem a prática </a:t>
            </a:r>
            <a:r>
              <a:rPr lang="pt-BR" altLang="pt-BR" sz="2000" dirty="0" smtClean="0"/>
              <a:t>docente;</a:t>
            </a:r>
          </a:p>
          <a:p>
            <a:endParaRPr lang="pt-BR" altLang="pt-BR" sz="1000" dirty="0"/>
          </a:p>
          <a:p>
            <a:endParaRPr lang="pt-BR" altLang="pt-BR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000" dirty="0"/>
              <a:t>Apontar claramente como os </a:t>
            </a:r>
            <a:r>
              <a:rPr lang="pt-BR" altLang="pt-BR" sz="2000" b="1" dirty="0"/>
              <a:t>temas integradores </a:t>
            </a:r>
            <a:r>
              <a:rPr lang="pt-BR" altLang="pt-BR" sz="2000" dirty="0"/>
              <a:t>poderão promover a articulação entre os componentes e as áreas de conhecimento. </a:t>
            </a:r>
          </a:p>
        </p:txBody>
      </p:sp>
    </p:spTree>
    <p:extLst>
      <p:ext uri="{BB962C8B-B14F-4D97-AF65-F5344CB8AC3E}">
        <p14:creationId xmlns:p14="http://schemas.microsoft.com/office/powerpoint/2010/main" val="5222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02" y="984966"/>
            <a:ext cx="7096352" cy="87455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>
                <a:solidFill>
                  <a:srgbClr val="0070C0"/>
                </a:solidFill>
                <a:latin typeface="Calibri" panose="020F0502020204030204" pitchFamily="34" charset="0"/>
              </a:rPr>
              <a:t>Recomendações</a:t>
            </a:r>
            <a:endParaRPr lang="pt-BR" sz="36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75502" y="2181887"/>
            <a:ext cx="7405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Explicitar </a:t>
            </a:r>
            <a:r>
              <a:rPr lang="pt-BR" altLang="pt-BR" sz="2400" b="1" dirty="0">
                <a:latin typeface="Calibri" panose="020F0502020204030204" pitchFamily="34" charset="0"/>
              </a:rPr>
              <a:t>o objetivo e os limites de atuação </a:t>
            </a:r>
            <a:r>
              <a:rPr lang="pt-BR" altLang="pt-BR" sz="2400" dirty="0">
                <a:latin typeface="Calibri" panose="020F0502020204030204" pitchFamily="34" charset="0"/>
              </a:rPr>
              <a:t>da Base</a:t>
            </a:r>
            <a:r>
              <a:rPr lang="pt-BR" altLang="pt-BR" sz="2400" b="1" dirty="0">
                <a:latin typeface="Calibri" panose="020F0502020204030204" pitchFamily="34" charset="0"/>
              </a:rPr>
              <a:t>;</a:t>
            </a:r>
          </a:p>
          <a:p>
            <a:endParaRPr lang="pt-BR" altLang="pt-BR" sz="24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Ser acompanhado </a:t>
            </a:r>
            <a:r>
              <a:rPr lang="pt-BR" altLang="pt-BR" sz="2400" b="1" dirty="0">
                <a:latin typeface="Calibri" panose="020F0502020204030204" pitchFamily="34" charset="0"/>
              </a:rPr>
              <a:t>por um calendário de implementação;</a:t>
            </a:r>
          </a:p>
          <a:p>
            <a:endParaRPr lang="pt-BR" altLang="pt-BR" sz="2400" b="1" dirty="0">
              <a:latin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400" dirty="0">
                <a:latin typeface="Calibri" panose="020F0502020204030204" pitchFamily="34" charset="0"/>
              </a:rPr>
              <a:t>Ser acompanhado por </a:t>
            </a:r>
            <a:r>
              <a:rPr lang="pt-BR" altLang="pt-BR" sz="2400" b="1" dirty="0">
                <a:latin typeface="Calibri" panose="020F0502020204030204" pitchFamily="34" charset="0"/>
              </a:rPr>
              <a:t>um glossário </a:t>
            </a:r>
            <a:r>
              <a:rPr lang="pt-BR" altLang="pt-BR" sz="2400" dirty="0">
                <a:latin typeface="Calibri" panose="020F0502020204030204" pitchFamily="34" charset="0"/>
              </a:rPr>
              <a:t>que explicite os termos chave do documento e do debate.</a:t>
            </a:r>
          </a:p>
        </p:txBody>
      </p:sp>
    </p:spTree>
    <p:extLst>
      <p:ext uri="{BB962C8B-B14F-4D97-AF65-F5344CB8AC3E}">
        <p14:creationId xmlns:p14="http://schemas.microsoft.com/office/powerpoint/2010/main" val="266126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/>
          <p:cNvSpPr/>
          <p:nvPr/>
        </p:nvSpPr>
        <p:spPr>
          <a:xfrm>
            <a:off x="379828" y="1645920"/>
            <a:ext cx="3573194" cy="35169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Fluxograma: Vários documentos 3"/>
          <p:cNvSpPr/>
          <p:nvPr/>
        </p:nvSpPr>
        <p:spPr>
          <a:xfrm>
            <a:off x="4135902" y="1645920"/>
            <a:ext cx="1997612" cy="371387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6639951" y="1645920"/>
            <a:ext cx="2082019" cy="35169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97280" y="2504049"/>
            <a:ext cx="21804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b="1" dirty="0" smtClean="0">
                <a:solidFill>
                  <a:prstClr val="black"/>
                </a:solidFill>
                <a:ea typeface="ＭＳ Ｐゴシック" panose="020B0600070205080204" pitchFamily="34" charset="-128"/>
              </a:rPr>
              <a:t>Base Nacional Comum</a:t>
            </a:r>
            <a:endParaRPr lang="pt-BR" sz="3600" b="1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53022" y="2686929"/>
            <a:ext cx="2180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ea typeface="ＭＳ Ｐゴシック" panose="020B0600070205080204" pitchFamily="34" charset="-128"/>
              </a:rPr>
              <a:t>Currículos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ea typeface="ＭＳ Ｐゴシック" panose="020B0600070205080204" pitchFamily="34" charset="-128"/>
              </a:rPr>
              <a:t>Estaduais e Municipais</a:t>
            </a:r>
            <a:endParaRPr lang="pt-BR" sz="2400" b="1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541478" y="2686929"/>
            <a:ext cx="2180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 smtClean="0">
                <a:solidFill>
                  <a:prstClr val="black"/>
                </a:solidFill>
                <a:ea typeface="ＭＳ Ｐゴシック" panose="020B0600070205080204" pitchFamily="34" charset="-128"/>
              </a:rPr>
              <a:t>Matrizes Curriculares</a:t>
            </a:r>
            <a:endParaRPr lang="pt-BR" sz="2400" b="1" dirty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" name="Seta para a direita 8"/>
          <p:cNvSpPr/>
          <p:nvPr/>
        </p:nvSpPr>
        <p:spPr>
          <a:xfrm>
            <a:off x="3277772" y="3071967"/>
            <a:ext cx="731520" cy="751949"/>
          </a:xfrm>
          <a:prstGeom prst="right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10" name="Seta para a direita 9"/>
          <p:cNvSpPr/>
          <p:nvPr/>
        </p:nvSpPr>
        <p:spPr>
          <a:xfrm>
            <a:off x="5908431" y="3028406"/>
            <a:ext cx="731520" cy="751949"/>
          </a:xfrm>
          <a:prstGeom prst="rightArrow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6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 txBox="1">
            <a:spLocks/>
          </p:cNvSpPr>
          <p:nvPr/>
        </p:nvSpPr>
        <p:spPr>
          <a:xfrm>
            <a:off x="469345" y="2015066"/>
            <a:ext cx="7658100" cy="390252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3200" dirty="0" smtClean="0">
                <a:solidFill>
                  <a:srgbClr val="0070C0"/>
                </a:solidFill>
              </a:rPr>
              <a:t>Obrigado pela atenção!</a:t>
            </a:r>
          </a:p>
          <a:p>
            <a:pPr algn="ctr"/>
            <a:endParaRPr lang="pt-BR" dirty="0" smtClean="0"/>
          </a:p>
          <a:p>
            <a:pPr algn="ctr"/>
            <a:r>
              <a:rPr lang="pt-BR" sz="2800" dirty="0" smtClean="0"/>
              <a:t>Contatos CONSED: </a:t>
            </a:r>
          </a:p>
          <a:p>
            <a:pPr algn="ctr"/>
            <a:r>
              <a:rPr lang="pt-BR" sz="2800" dirty="0" smtClean="0"/>
              <a:t>Fone: (61) 2195 8650</a:t>
            </a:r>
          </a:p>
          <a:p>
            <a:pPr algn="ctr"/>
            <a:r>
              <a:rPr lang="pt-BR" sz="2800" dirty="0" smtClean="0"/>
              <a:t>E-mail: </a:t>
            </a:r>
            <a:r>
              <a:rPr lang="pt-BR" sz="2800" dirty="0" smtClean="0">
                <a:solidFill>
                  <a:srgbClr val="0000FF"/>
                </a:solidFill>
                <a:hlinkClick r:id="rId2"/>
              </a:rPr>
              <a:t>consed@consed.org.br</a:t>
            </a:r>
            <a:r>
              <a:rPr lang="pt-BR" sz="2800" dirty="0" smtClean="0">
                <a:solidFill>
                  <a:srgbClr val="0000FF"/>
                </a:solidFill>
              </a:rPr>
              <a:t> </a:t>
            </a: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pt-BR" sz="2800" dirty="0" smtClean="0">
                <a:solidFill>
                  <a:srgbClr val="0000FF"/>
                </a:solidFill>
              </a:rPr>
              <a:t> </a:t>
            </a:r>
          </a:p>
          <a:p>
            <a:pPr marL="0" indent="0" algn="ctr">
              <a:buFont typeface="Tw Cen MT" panose="020B0602020104020603" pitchFamily="34" charset="0"/>
              <a:buNone/>
            </a:pPr>
            <a:r>
              <a:rPr lang="pt-BR" sz="2800" dirty="0" smtClean="0">
                <a:solidFill>
                  <a:srgbClr val="0000FF"/>
                </a:solidFill>
              </a:rPr>
              <a:t> </a:t>
            </a:r>
            <a:r>
              <a:rPr lang="pt-BR" sz="2800" dirty="0" smtClean="0"/>
              <a:t>Visite </a:t>
            </a:r>
            <a:r>
              <a:rPr lang="pt-BR" sz="2800" smtClean="0"/>
              <a:t>nosso portal: </a:t>
            </a:r>
            <a:r>
              <a:rPr lang="pt-BR" sz="2800" dirty="0" smtClean="0">
                <a:hlinkClick r:id="rId3"/>
              </a:rPr>
              <a:t>www.consed.org.br</a:t>
            </a:r>
            <a:r>
              <a:rPr lang="pt-BR" sz="2800" dirty="0" smtClean="0"/>
              <a:t>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149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CONSED2015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CONSED2015" id="{65163B39-E1EA-4D6E-ADEC-6726FA9F2ACF}" vid="{5E010960-0ADE-446D-B6FD-3494484414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307</Words>
  <Application>Microsoft Office PowerPoint</Application>
  <PresentationFormat>Apresentação na tela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Tw Cen MT</vt:lpstr>
      <vt:lpstr>Tw Cen MT Condensed</vt:lpstr>
      <vt:lpstr>Wingdings 3</vt:lpstr>
      <vt:lpstr>TemaCONSED2015</vt:lpstr>
      <vt:lpstr>Visão Crítica Do Consed Sobre Base Nacional Comum Curricular</vt:lpstr>
      <vt:lpstr>Contextualização</vt:lpstr>
      <vt:lpstr>Recomendações gerais</vt:lpstr>
      <vt:lpstr>Recomendações</vt:lpstr>
      <vt:lpstr>Recomendações</vt:lpstr>
      <vt:lpstr>Recomendações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Evandro de Souza Ribeiro</dc:creator>
  <cp:lastModifiedBy>João Ricardo Mendonça dos Santos</cp:lastModifiedBy>
  <cp:revision>31</cp:revision>
  <cp:lastPrinted>2015-05-12T14:28:49Z</cp:lastPrinted>
  <dcterms:created xsi:type="dcterms:W3CDTF">2015-02-23T12:10:03Z</dcterms:created>
  <dcterms:modified xsi:type="dcterms:W3CDTF">2016-02-24T16:46:08Z</dcterms:modified>
</cp:coreProperties>
</file>