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Default Extension="ppt" ContentType="application/vnd.ms-powerpoint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theme/themeOverride4.xml" ContentType="application/vnd.openxmlformats-officedocument.themeOverrid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heme/themeOverride2.xml" ContentType="application/vnd.openxmlformats-officedocument.themeOverride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wmf" ContentType="image/x-wmf"/>
  <Override PartName="/ppt/theme/themeOverride3.xml" ContentType="application/vnd.openxmlformats-officedocument.themeOverride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90" r:id="rId2"/>
    <p:sldId id="327" r:id="rId3"/>
    <p:sldId id="328" r:id="rId4"/>
    <p:sldId id="287" r:id="rId5"/>
    <p:sldId id="280" r:id="rId6"/>
    <p:sldId id="289" r:id="rId7"/>
    <p:sldId id="281" r:id="rId8"/>
    <p:sldId id="282" r:id="rId9"/>
    <p:sldId id="283" r:id="rId10"/>
    <p:sldId id="284" r:id="rId11"/>
    <p:sldId id="285" r:id="rId12"/>
    <p:sldId id="286" r:id="rId13"/>
    <p:sldId id="291" r:id="rId14"/>
    <p:sldId id="292" r:id="rId15"/>
    <p:sldId id="322" r:id="rId16"/>
    <p:sldId id="293" r:id="rId17"/>
    <p:sldId id="294" r:id="rId18"/>
    <p:sldId id="323" r:id="rId19"/>
    <p:sldId id="295" r:id="rId20"/>
    <p:sldId id="296" r:id="rId21"/>
    <p:sldId id="297" r:id="rId22"/>
    <p:sldId id="298" r:id="rId23"/>
    <p:sldId id="299" r:id="rId24"/>
    <p:sldId id="300" r:id="rId25"/>
    <p:sldId id="301" r:id="rId26"/>
    <p:sldId id="302" r:id="rId27"/>
    <p:sldId id="303" r:id="rId28"/>
    <p:sldId id="304" r:id="rId29"/>
    <p:sldId id="305" r:id="rId30"/>
    <p:sldId id="306" r:id="rId31"/>
    <p:sldId id="320" r:id="rId32"/>
    <p:sldId id="309" r:id="rId33"/>
    <p:sldId id="310" r:id="rId34"/>
    <p:sldId id="324" r:id="rId35"/>
    <p:sldId id="311" r:id="rId36"/>
    <p:sldId id="312" r:id="rId37"/>
    <p:sldId id="313" r:id="rId38"/>
    <p:sldId id="314" r:id="rId39"/>
    <p:sldId id="315" r:id="rId40"/>
    <p:sldId id="316" r:id="rId41"/>
    <p:sldId id="317" r:id="rId42"/>
    <p:sldId id="319" r:id="rId43"/>
    <p:sldId id="325" r:id="rId44"/>
    <p:sldId id="326" r:id="rId45"/>
    <p:sldId id="321" r:id="rId46"/>
    <p:sldId id="256" r:id="rId4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18" y="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4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eduardo.matos\Documents\CTI\Gest&#227;o%20da%20Carteira%20de%20Projetos\Gest&#227;o%20da%20Carteira%20de%20Projetos%20-%2021-06-2013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rafael.pitta\Downloads\GRaficos%20com%20a%20m&#233;dia%20(1).xls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rafael.pitta\Downloads\GRaficos%20com%20a%20m&#233;dia%20(1).xls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rafael.pitta\Downloads\GRaficos%20com%20a%20m&#233;dia%20(1).xls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rafael.pitta\Downloads\GRaficos%20com%20a%20m&#233;dia%20(1).xls" TargetMode="External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3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t-BR"/>
              <a:t>Projetos Liderados pelo CPAMT</a:t>
            </a:r>
          </a:p>
        </c:rich>
      </c:tx>
      <c:layout>
        <c:manualLayout>
          <c:xMode val="edge"/>
          <c:yMode val="edge"/>
          <c:x val="0.17913760779902521"/>
          <c:y val="0"/>
        </c:manualLayout>
      </c:layout>
    </c:title>
    <c:plotArea>
      <c:layout>
        <c:manualLayout>
          <c:layoutTarget val="inner"/>
          <c:xMode val="edge"/>
          <c:yMode val="edge"/>
          <c:x val="7.7357208616618545E-2"/>
          <c:y val="0.18332792218359828"/>
          <c:w val="0.52750104635993222"/>
          <c:h val="0.78479003111614565"/>
        </c:manualLayout>
      </c:layout>
      <c:pieChart>
        <c:varyColors val="1"/>
        <c:ser>
          <c:idx val="0"/>
          <c:order val="0"/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sz="1000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pt-BR" sz="2000" b="1" i="0" u="sng" strike="noStrike" baseline="0">
                        <a:solidFill>
                          <a:srgbClr val="000000"/>
                        </a:solidFill>
                        <a:latin typeface="Calibri"/>
                        <a:cs typeface="Calibri"/>
                      </a:rPr>
                      <a:t>MP1:</a:t>
                    </a:r>
                  </a:p>
                  <a:p>
                    <a:pPr>
                      <a:defRPr sz="1000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pt-BR" sz="2000" b="0" i="0" u="none" strike="noStrike" baseline="0">
                        <a:solidFill>
                          <a:srgbClr val="000000"/>
                        </a:solidFill>
                        <a:latin typeface="Calibri"/>
                        <a:cs typeface="Calibri"/>
                      </a:rPr>
                      <a:t> 1</a:t>
                    </a:r>
                  </a:p>
                </c:rich>
              </c:tx>
              <c:spPr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 sz="1000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pt-BR" sz="2000" b="1" i="0" u="sng" strike="noStrike" baseline="0">
                        <a:solidFill>
                          <a:srgbClr val="000000"/>
                        </a:solidFill>
                        <a:latin typeface="Calibri"/>
                        <a:cs typeface="Calibri"/>
                      </a:rPr>
                      <a:t>MP2:</a:t>
                    </a:r>
                  </a:p>
                  <a:p>
                    <a:pPr>
                      <a:defRPr sz="1000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pt-BR" sz="2000" b="0" i="0" u="none" strike="noStrike" baseline="0">
                        <a:solidFill>
                          <a:srgbClr val="000000"/>
                        </a:solidFill>
                        <a:latin typeface="Calibri"/>
                        <a:cs typeface="Calibri"/>
                      </a:rPr>
                      <a:t>5</a:t>
                    </a:r>
                  </a:p>
                </c:rich>
              </c:tx>
              <c:spPr/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 sz="1000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pt-BR" sz="2000" b="1" i="0" u="sng" strike="noStrike" baseline="0">
                        <a:solidFill>
                          <a:srgbClr val="000000"/>
                        </a:solidFill>
                        <a:latin typeface="Calibri"/>
                        <a:cs typeface="Calibri"/>
                      </a:rPr>
                      <a:t>MP3:</a:t>
                    </a:r>
                  </a:p>
                  <a:p>
                    <a:pPr>
                      <a:defRPr sz="1000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pt-BR" sz="2000" b="0" i="0" u="none" strike="noStrike" baseline="0">
                        <a:solidFill>
                          <a:srgbClr val="000000"/>
                        </a:solidFill>
                        <a:latin typeface="Calibri"/>
                        <a:cs typeface="Calibri"/>
                      </a:rPr>
                      <a:t> 6</a:t>
                    </a:r>
                  </a:p>
                </c:rich>
              </c:tx>
              <c:spPr/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 sz="1000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pt-BR" sz="2000" b="1" i="0" u="sng" strike="noStrike" baseline="0">
                        <a:solidFill>
                          <a:srgbClr val="000000"/>
                        </a:solidFill>
                        <a:latin typeface="Calibri"/>
                        <a:cs typeface="Calibri"/>
                      </a:rPr>
                      <a:t>MP4:</a:t>
                    </a:r>
                  </a:p>
                  <a:p>
                    <a:pPr>
                      <a:defRPr sz="1000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pt-BR" sz="2000" b="0" i="0" u="none" strike="noStrike" baseline="0">
                        <a:solidFill>
                          <a:srgbClr val="000000"/>
                        </a:solidFill>
                        <a:latin typeface="Calibri"/>
                        <a:cs typeface="Calibri"/>
                      </a:rPr>
                      <a:t>8</a:t>
                    </a:r>
                  </a:p>
                </c:rich>
              </c:tx>
              <c:spPr/>
            </c:dLbl>
            <c:dLbl>
              <c:idx val="4"/>
              <c:layout/>
              <c:tx>
                <c:rich>
                  <a:bodyPr/>
                  <a:lstStyle/>
                  <a:p>
                    <a:pPr>
                      <a:defRPr sz="1000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pt-BR" sz="2000" b="1" i="0" u="sng" strike="noStrike" baseline="0">
                        <a:solidFill>
                          <a:srgbClr val="000000"/>
                        </a:solidFill>
                        <a:latin typeface="Calibri"/>
                        <a:cs typeface="Calibri"/>
                      </a:rPr>
                      <a:t>MP6:</a:t>
                    </a:r>
                  </a:p>
                  <a:p>
                    <a:pPr>
                      <a:defRPr sz="1000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pt-BR" sz="2000" b="0" i="0" u="none" strike="noStrike" baseline="0">
                        <a:solidFill>
                          <a:srgbClr val="000000"/>
                        </a:solidFill>
                        <a:latin typeface="Calibri"/>
                        <a:cs typeface="Calibri"/>
                      </a:rPr>
                      <a:t>1</a:t>
                    </a:r>
                  </a:p>
                </c:rich>
              </c:tx>
              <c:spPr/>
            </c:dLbl>
            <c:dLbl>
              <c:idx val="5"/>
              <c:layout/>
              <c:tx>
                <c:rich>
                  <a:bodyPr/>
                  <a:lstStyle/>
                  <a:p>
                    <a:pPr>
                      <a:defRPr sz="1000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pt-BR" sz="2000" b="1" i="0" u="sng" strike="noStrike" baseline="0">
                        <a:solidFill>
                          <a:srgbClr val="000000"/>
                        </a:solidFill>
                        <a:latin typeface="Calibri"/>
                        <a:cs typeface="Calibri"/>
                      </a:rPr>
                      <a:t>Outros:</a:t>
                    </a:r>
                  </a:p>
                  <a:p>
                    <a:pPr>
                      <a:defRPr sz="1000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pt-BR" sz="2000" b="0" i="0" u="none" strike="noStrike" baseline="0">
                        <a:solidFill>
                          <a:srgbClr val="000000"/>
                        </a:solidFill>
                        <a:latin typeface="Calibri"/>
                        <a:cs typeface="Calibri"/>
                      </a:rPr>
                      <a:t>17</a:t>
                    </a:r>
                  </a:p>
                </c:rich>
              </c:tx>
              <c:spPr/>
            </c:dLbl>
            <c:txPr>
              <a:bodyPr/>
              <a:lstStyle/>
              <a:p>
                <a:pPr>
                  <a:defRPr sz="2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pt-BR"/>
              </a:p>
            </c:txPr>
            <c:showVal val="1"/>
            <c:showCatName val="1"/>
            <c:showLeaderLines val="1"/>
          </c:dLbls>
          <c:cat>
            <c:strRef>
              <c:f>Plan1!$A$3:$A$8</c:f>
              <c:strCache>
                <c:ptCount val="6"/>
                <c:pt idx="0">
                  <c:v>MP1</c:v>
                </c:pt>
                <c:pt idx="1">
                  <c:v>MP2</c:v>
                </c:pt>
                <c:pt idx="2">
                  <c:v>MP3</c:v>
                </c:pt>
                <c:pt idx="3">
                  <c:v>MP4</c:v>
                </c:pt>
                <c:pt idx="4">
                  <c:v>MP6</c:v>
                </c:pt>
                <c:pt idx="5">
                  <c:v>Outros</c:v>
                </c:pt>
              </c:strCache>
            </c:strRef>
          </c:cat>
          <c:val>
            <c:numRef>
              <c:f>Plan1!$B$3:$B$8</c:f>
              <c:numCache>
                <c:formatCode>General</c:formatCode>
                <c:ptCount val="6"/>
                <c:pt idx="0">
                  <c:v>1</c:v>
                </c:pt>
                <c:pt idx="1">
                  <c:v>5</c:v>
                </c:pt>
                <c:pt idx="2">
                  <c:v>6</c:v>
                </c:pt>
                <c:pt idx="3">
                  <c:v>8</c:v>
                </c:pt>
                <c:pt idx="4">
                  <c:v>1</c:v>
                </c:pt>
                <c:pt idx="5">
                  <c:v>17</c:v>
                </c:pt>
              </c:numCache>
            </c:numRef>
          </c:val>
        </c:ser>
        <c:dLbls>
          <c:showVal val="1"/>
          <c:showCatName val="1"/>
        </c:dLbls>
        <c:firstSliceAng val="296"/>
      </c:pieChart>
      <c:spPr>
        <a:noFill/>
        <a:ln w="25400">
          <a:noFill/>
        </a:ln>
      </c:spPr>
    </c:plotArea>
    <c:plotVisOnly val="1"/>
    <c:dispBlanksAs val="zero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t-BR"/>
    </a:p>
  </c:txPr>
  <c:externalData r:id="rId2"/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 b="0" i="1" u="none" strike="noStrike" baseline="0">
                <a:solidFill>
                  <a:srgbClr val="000000"/>
                </a:solidFill>
                <a:latin typeface="Arial Narrow" pitchFamily="34" charset="0"/>
                <a:ea typeface="Arial"/>
                <a:cs typeface="Arial"/>
              </a:defRPr>
            </a:pPr>
            <a:r>
              <a:rPr lang="pt-BR" sz="1600" b="0" dirty="0" err="1" smtClean="0">
                <a:latin typeface="Arial Narrow" pitchFamily="34" charset="0"/>
              </a:rPr>
              <a:t>Anticarsia</a:t>
            </a:r>
            <a:r>
              <a:rPr lang="pt-BR" sz="1600" b="0" dirty="0" smtClean="0">
                <a:latin typeface="Arial Narrow" pitchFamily="34" charset="0"/>
              </a:rPr>
              <a:t> </a:t>
            </a:r>
            <a:r>
              <a:rPr lang="pt-BR" sz="1600" b="0" dirty="0" err="1" smtClean="0">
                <a:latin typeface="Arial Narrow" pitchFamily="34" charset="0"/>
              </a:rPr>
              <a:t>gemmatalis</a:t>
            </a:r>
            <a:endParaRPr lang="pt-BR" sz="1600" b="0" dirty="0">
              <a:latin typeface="Arial Narrow" pitchFamily="34" charset="0"/>
            </a:endParaRPr>
          </a:p>
        </c:rich>
      </c:tx>
      <c:layout>
        <c:manualLayout>
          <c:xMode val="edge"/>
          <c:yMode val="edge"/>
          <c:x val="0.35703748966164334"/>
          <c:y val="8.1122699329704118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0.13831788324865218"/>
          <c:y val="0.15625021674446413"/>
          <c:w val="0.77943996371199942"/>
          <c:h val="0.62825380513276308"/>
        </c:manualLayout>
      </c:layout>
      <c:lineChart>
        <c:grouping val="standard"/>
        <c:ser>
          <c:idx val="0"/>
          <c:order val="0"/>
          <c:tx>
            <c:strRef>
              <c:f>Plan3!$A$3</c:f>
              <c:strCache>
                <c:ptCount val="1"/>
                <c:pt idx="0">
                  <c:v>Lavoura</c:v>
                </c:pt>
              </c:strCache>
            </c:strRef>
          </c:tx>
          <c:spPr>
            <a:ln w="12700">
              <a:solidFill>
                <a:schemeClr val="tx1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chemeClr val="tx1"/>
                </a:solidFill>
                <a:prstDash val="solid"/>
              </a:ln>
            </c:spPr>
          </c:marker>
          <c:cat>
            <c:strRef>
              <c:f>Plan3!$B$2:$I$2</c:f>
              <c:strCache>
                <c:ptCount val="8"/>
                <c:pt idx="0">
                  <c:v>Ava 1</c:v>
                </c:pt>
                <c:pt idx="1">
                  <c:v>Ava 2</c:v>
                </c:pt>
                <c:pt idx="2">
                  <c:v>Ava 3</c:v>
                </c:pt>
                <c:pt idx="3">
                  <c:v>Ava 4</c:v>
                </c:pt>
                <c:pt idx="4">
                  <c:v>Ava 5</c:v>
                </c:pt>
                <c:pt idx="5">
                  <c:v>Ava 6</c:v>
                </c:pt>
                <c:pt idx="6">
                  <c:v>Ava 7</c:v>
                </c:pt>
                <c:pt idx="7">
                  <c:v>Ava 8</c:v>
                </c:pt>
              </c:strCache>
            </c:strRef>
          </c:cat>
          <c:val>
            <c:numRef>
              <c:f>Plan3!$B$3:$I$3</c:f>
              <c:numCache>
                <c:formatCode>General</c:formatCode>
                <c:ptCount val="8"/>
                <c:pt idx="0">
                  <c:v>0.125</c:v>
                </c:pt>
                <c:pt idx="1">
                  <c:v>0</c:v>
                </c:pt>
                <c:pt idx="2">
                  <c:v>0</c:v>
                </c:pt>
                <c:pt idx="3">
                  <c:v>0.25</c:v>
                </c:pt>
                <c:pt idx="4">
                  <c:v>0.25</c:v>
                </c:pt>
                <c:pt idx="5">
                  <c:v>0.75000000000000144</c:v>
                </c:pt>
                <c:pt idx="6">
                  <c:v>1.7500000000000002</c:v>
                </c:pt>
                <c:pt idx="7">
                  <c:v>2.3749999999999987</c:v>
                </c:pt>
              </c:numCache>
            </c:numRef>
          </c:val>
        </c:ser>
        <c:ser>
          <c:idx val="1"/>
          <c:order val="1"/>
          <c:tx>
            <c:strRef>
              <c:f>Plan3!$A$4</c:f>
              <c:strCache>
                <c:ptCount val="1"/>
                <c:pt idx="0">
                  <c:v>Lavoura + Floresta</c:v>
                </c:pt>
              </c:strCache>
            </c:strRef>
          </c:tx>
          <c:spPr>
            <a:ln w="12700">
              <a:solidFill>
                <a:schemeClr val="tx1"/>
              </a:solidFill>
              <a:prstDash val="dashDot"/>
            </a:ln>
          </c:spPr>
          <c:marker>
            <c:symbol val="square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  <a:prstDash val="solid"/>
              </a:ln>
            </c:spPr>
          </c:marker>
          <c:cat>
            <c:strRef>
              <c:f>Plan3!$B$2:$I$2</c:f>
              <c:strCache>
                <c:ptCount val="8"/>
                <c:pt idx="0">
                  <c:v>Ava 1</c:v>
                </c:pt>
                <c:pt idx="1">
                  <c:v>Ava 2</c:v>
                </c:pt>
                <c:pt idx="2">
                  <c:v>Ava 3</c:v>
                </c:pt>
                <c:pt idx="3">
                  <c:v>Ava 4</c:v>
                </c:pt>
                <c:pt idx="4">
                  <c:v>Ava 5</c:v>
                </c:pt>
                <c:pt idx="5">
                  <c:v>Ava 6</c:v>
                </c:pt>
                <c:pt idx="6">
                  <c:v>Ava 7</c:v>
                </c:pt>
                <c:pt idx="7">
                  <c:v>Ava 8</c:v>
                </c:pt>
              </c:strCache>
            </c:strRef>
          </c:cat>
          <c:val>
            <c:numRef>
              <c:f>Plan3!$B$4:$I$4</c:f>
              <c:numCache>
                <c:formatCode>General</c:formatCode>
                <c:ptCount val="8"/>
                <c:pt idx="0">
                  <c:v>0.16666666666666669</c:v>
                </c:pt>
                <c:pt idx="1">
                  <c:v>0</c:v>
                </c:pt>
                <c:pt idx="2">
                  <c:v>0</c:v>
                </c:pt>
                <c:pt idx="3">
                  <c:v>0.33333333333333331</c:v>
                </c:pt>
                <c:pt idx="4">
                  <c:v>8.3333333333333398E-2</c:v>
                </c:pt>
                <c:pt idx="5">
                  <c:v>1.25</c:v>
                </c:pt>
                <c:pt idx="6">
                  <c:v>4.4166666666666714</c:v>
                </c:pt>
                <c:pt idx="7">
                  <c:v>4.25</c:v>
                </c:pt>
              </c:numCache>
            </c:numRef>
          </c:val>
        </c:ser>
        <c:dLbls/>
        <c:marker val="1"/>
        <c:axId val="74813440"/>
        <c:axId val="74816128"/>
      </c:lineChart>
      <c:catAx>
        <c:axId val="74813440"/>
        <c:scaling>
          <c:orientation val="minMax"/>
        </c:scaling>
        <c:axPos val="b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74816128"/>
        <c:crosses val="autoZero"/>
        <c:auto val="1"/>
        <c:lblAlgn val="ctr"/>
        <c:lblOffset val="100"/>
        <c:tickLblSkip val="1"/>
        <c:tickMarkSkip val="1"/>
      </c:catAx>
      <c:valAx>
        <c:axId val="74816128"/>
        <c:scaling>
          <c:orientation val="minMax"/>
        </c:scaling>
        <c:axPos val="l"/>
        <c:majorGridlines>
          <c:spPr>
            <a:ln w="3175">
              <a:solidFill>
                <a:srgbClr val="FFFFFF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Arial Narrow" pitchFamily="34" charset="0"/>
                    <a:ea typeface="Arial"/>
                    <a:cs typeface="Arial"/>
                  </a:defRPr>
                </a:pPr>
                <a:r>
                  <a:rPr lang="pt-BR" sz="1200" b="0">
                    <a:latin typeface="Arial Narrow" pitchFamily="34" charset="0"/>
                  </a:rPr>
                  <a:t>Número  médio de lagartas </a:t>
                </a:r>
              </a:p>
            </c:rich>
          </c:tx>
          <c:layout>
            <c:manualLayout>
              <c:xMode val="edge"/>
              <c:yMode val="edge"/>
              <c:x val="2.6791277258567069E-2"/>
              <c:y val="0.17045484371271774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7481344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4486000932126523"/>
          <c:y val="0.8892057384872345"/>
          <c:w val="0.48785091253916624"/>
          <c:h val="0.1107942613422358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pt-BR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t-BR"/>
    </a:p>
  </c:tx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 b="0" i="1" u="none" strike="noStrike" baseline="0">
                <a:solidFill>
                  <a:srgbClr val="000000"/>
                </a:solidFill>
                <a:latin typeface="Arial Narrow" pitchFamily="34" charset="0"/>
                <a:ea typeface="Arial"/>
                <a:cs typeface="Arial"/>
              </a:defRPr>
            </a:pPr>
            <a:r>
              <a:rPr lang="pt-BR" sz="1600" b="0" dirty="0" err="1" smtClean="0">
                <a:latin typeface="Arial Narrow" pitchFamily="34" charset="0"/>
              </a:rPr>
              <a:t>Crysodeixis</a:t>
            </a:r>
            <a:r>
              <a:rPr lang="pt-BR" sz="1600" b="0" dirty="0" smtClean="0">
                <a:latin typeface="Arial Narrow" pitchFamily="34" charset="0"/>
              </a:rPr>
              <a:t> </a:t>
            </a:r>
            <a:r>
              <a:rPr lang="pt-BR" sz="1600" b="0" dirty="0" err="1" smtClean="0">
                <a:latin typeface="Arial Narrow" pitchFamily="34" charset="0"/>
              </a:rPr>
              <a:t>includens</a:t>
            </a:r>
            <a:endParaRPr lang="pt-BR" sz="1600" b="0" dirty="0">
              <a:latin typeface="Arial Narrow" pitchFamily="34" charset="0"/>
            </a:endParaRPr>
          </a:p>
        </c:rich>
      </c:tx>
      <c:layout>
        <c:manualLayout>
          <c:xMode val="edge"/>
          <c:yMode val="edge"/>
          <c:x val="0.35626711711900788"/>
          <c:y val="4.954341372208438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0.16915924708127322"/>
          <c:y val="0.18892295549387111"/>
          <c:w val="0.79035801223060065"/>
          <c:h val="0.64091882623121665"/>
        </c:manualLayout>
      </c:layout>
      <c:lineChart>
        <c:grouping val="standard"/>
        <c:ser>
          <c:idx val="0"/>
          <c:order val="0"/>
          <c:tx>
            <c:strRef>
              <c:f>Plan3!$A$9</c:f>
              <c:strCache>
                <c:ptCount val="1"/>
                <c:pt idx="0">
                  <c:v>Lavoura</c:v>
                </c:pt>
              </c:strCache>
            </c:strRef>
          </c:tx>
          <c:spPr>
            <a:ln w="12700">
              <a:solidFill>
                <a:schemeClr val="tx1"/>
              </a:solidFill>
              <a:prstDash val="solid"/>
            </a:ln>
          </c:spPr>
          <c:marker>
            <c:symbol val="diamond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  <a:prstDash val="solid"/>
              </a:ln>
            </c:spPr>
          </c:marker>
          <c:cat>
            <c:strRef>
              <c:f>Plan3!$B$8:$I$8</c:f>
              <c:strCache>
                <c:ptCount val="8"/>
                <c:pt idx="0">
                  <c:v>Ava 1</c:v>
                </c:pt>
                <c:pt idx="1">
                  <c:v>Ava 2</c:v>
                </c:pt>
                <c:pt idx="2">
                  <c:v>Ava 3</c:v>
                </c:pt>
                <c:pt idx="3">
                  <c:v>Ava 4</c:v>
                </c:pt>
                <c:pt idx="4">
                  <c:v>Ava 5</c:v>
                </c:pt>
                <c:pt idx="5">
                  <c:v>Ava 6</c:v>
                </c:pt>
                <c:pt idx="6">
                  <c:v>Ava 7</c:v>
                </c:pt>
                <c:pt idx="7">
                  <c:v>Ava 8</c:v>
                </c:pt>
              </c:strCache>
            </c:strRef>
          </c:cat>
          <c:val>
            <c:numRef>
              <c:f>Plan3!$B$9:$I$9</c:f>
              <c:numCache>
                <c:formatCode>General</c:formatCode>
                <c:ptCount val="8"/>
                <c:pt idx="0">
                  <c:v>0</c:v>
                </c:pt>
                <c:pt idx="1">
                  <c:v>0.125</c:v>
                </c:pt>
                <c:pt idx="2">
                  <c:v>0.125</c:v>
                </c:pt>
                <c:pt idx="3">
                  <c:v>0.125</c:v>
                </c:pt>
                <c:pt idx="4">
                  <c:v>1</c:v>
                </c:pt>
                <c:pt idx="5">
                  <c:v>5.75</c:v>
                </c:pt>
                <c:pt idx="6">
                  <c:v>11.875000000000025</c:v>
                </c:pt>
                <c:pt idx="7">
                  <c:v>18</c:v>
                </c:pt>
              </c:numCache>
            </c:numRef>
          </c:val>
        </c:ser>
        <c:ser>
          <c:idx val="1"/>
          <c:order val="1"/>
          <c:tx>
            <c:strRef>
              <c:f>Plan3!$A$10</c:f>
              <c:strCache>
                <c:ptCount val="1"/>
                <c:pt idx="0">
                  <c:v>Lavoura + Floresta</c:v>
                </c:pt>
              </c:strCache>
            </c:strRef>
          </c:tx>
          <c:spPr>
            <a:ln w="12700">
              <a:solidFill>
                <a:schemeClr val="tx1"/>
              </a:solidFill>
              <a:prstDash val="dashDot"/>
            </a:ln>
          </c:spPr>
          <c:marker>
            <c:symbol val="square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Plan3!$B$8:$I$8</c:f>
              <c:strCache>
                <c:ptCount val="8"/>
                <c:pt idx="0">
                  <c:v>Ava 1</c:v>
                </c:pt>
                <c:pt idx="1">
                  <c:v>Ava 2</c:v>
                </c:pt>
                <c:pt idx="2">
                  <c:v>Ava 3</c:v>
                </c:pt>
                <c:pt idx="3">
                  <c:v>Ava 4</c:v>
                </c:pt>
                <c:pt idx="4">
                  <c:v>Ava 5</c:v>
                </c:pt>
                <c:pt idx="5">
                  <c:v>Ava 6</c:v>
                </c:pt>
                <c:pt idx="6">
                  <c:v>Ava 7</c:v>
                </c:pt>
                <c:pt idx="7">
                  <c:v>Ava 8</c:v>
                </c:pt>
              </c:strCache>
            </c:strRef>
          </c:cat>
          <c:val>
            <c:numRef>
              <c:f>Plan3!$B$10:$I$10</c:f>
              <c:numCache>
                <c:formatCode>General</c:formatCode>
                <c:ptCount val="8"/>
                <c:pt idx="0">
                  <c:v>0</c:v>
                </c:pt>
                <c:pt idx="1">
                  <c:v>8.3333333333333343E-2</c:v>
                </c:pt>
                <c:pt idx="2">
                  <c:v>0.5</c:v>
                </c:pt>
                <c:pt idx="3">
                  <c:v>0.75000000000000144</c:v>
                </c:pt>
                <c:pt idx="4">
                  <c:v>1.0833333333333333</c:v>
                </c:pt>
                <c:pt idx="5">
                  <c:v>7.25</c:v>
                </c:pt>
                <c:pt idx="6">
                  <c:v>17.166666666666668</c:v>
                </c:pt>
                <c:pt idx="7">
                  <c:v>19.833333333333254</c:v>
                </c:pt>
              </c:numCache>
            </c:numRef>
          </c:val>
        </c:ser>
        <c:dLbls/>
        <c:marker val="1"/>
        <c:axId val="137396992"/>
        <c:axId val="137399680"/>
      </c:lineChart>
      <c:catAx>
        <c:axId val="137396992"/>
        <c:scaling>
          <c:orientation val="minMax"/>
        </c:scaling>
        <c:axPos val="b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137399680"/>
        <c:crosses val="autoZero"/>
        <c:auto val="1"/>
        <c:lblAlgn val="ctr"/>
        <c:lblOffset val="100"/>
        <c:tickLblSkip val="1"/>
        <c:tickMarkSkip val="1"/>
      </c:catAx>
      <c:valAx>
        <c:axId val="137399680"/>
        <c:scaling>
          <c:orientation val="minMax"/>
        </c:scaling>
        <c:axPos val="l"/>
        <c:majorGridlines>
          <c:spPr>
            <a:ln w="3175">
              <a:solidFill>
                <a:srgbClr val="FFFFFF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200">
                    <a:latin typeface="Arial Narrow" pitchFamily="34" charset="0"/>
                  </a:defRPr>
                </a:pPr>
                <a:r>
                  <a:rPr lang="pt-BR" sz="1200" dirty="0" smtClean="0">
                    <a:latin typeface="Arial Narrow" pitchFamily="34" charset="0"/>
                  </a:rPr>
                  <a:t>Numero médio de lagartas</a:t>
                </a:r>
                <a:endParaRPr lang="pt-BR" sz="1200" dirty="0">
                  <a:latin typeface="Arial Narrow" pitchFamily="34" charset="0"/>
                </a:endParaRPr>
              </a:p>
            </c:rich>
          </c:tx>
          <c:layout>
            <c:manualLayout>
              <c:xMode val="edge"/>
              <c:yMode val="edge"/>
              <c:x val="4.4973938453469302E-2"/>
              <c:y val="0.25664083177220481"/>
            </c:manualLayout>
          </c:layout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13739699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26170094511481484"/>
          <c:y val="0.92375135825016763"/>
          <c:w val="0.61006414206659065"/>
          <c:h val="5.3181685622630502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pt-BR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t-BR"/>
    </a:p>
  </c:txPr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 b="0" i="1" u="none" strike="noStrike" baseline="0">
                <a:solidFill>
                  <a:srgbClr val="000000"/>
                </a:solidFill>
                <a:latin typeface="Arial Narrow" pitchFamily="34" charset="0"/>
                <a:ea typeface="Arial"/>
                <a:cs typeface="Arial"/>
              </a:defRPr>
            </a:pPr>
            <a:r>
              <a:rPr lang="pt-BR" sz="1600" b="0">
                <a:latin typeface="Arial Narrow" pitchFamily="34" charset="0"/>
              </a:rPr>
              <a:t>Spodoptera</a:t>
            </a:r>
          </a:p>
        </c:rich>
      </c:tx>
      <c:layout>
        <c:manualLayout>
          <c:xMode val="edge"/>
          <c:yMode val="edge"/>
          <c:x val="0.42749607811043172"/>
          <c:y val="3.2085561497326318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0.13182698443933991"/>
          <c:y val="0.17689092050201083"/>
          <c:w val="0.83156420119986652"/>
          <c:h val="0.59438985336911965"/>
        </c:manualLayout>
      </c:layout>
      <c:lineChart>
        <c:grouping val="standard"/>
        <c:ser>
          <c:idx val="0"/>
          <c:order val="0"/>
          <c:tx>
            <c:strRef>
              <c:f>Plan3!$M$3</c:f>
              <c:strCache>
                <c:ptCount val="1"/>
                <c:pt idx="0">
                  <c:v>Lavoura</c:v>
                </c:pt>
              </c:strCache>
            </c:strRef>
          </c:tx>
          <c:spPr>
            <a:ln w="12700">
              <a:solidFill>
                <a:schemeClr val="tx1"/>
              </a:solidFill>
              <a:prstDash val="dash"/>
            </a:ln>
          </c:spPr>
          <c:marker>
            <c:symbol val="diamond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  <a:prstDash val="solid"/>
              </a:ln>
            </c:spPr>
          </c:marker>
          <c:cat>
            <c:strRef>
              <c:f>Plan3!$N$1:$U$2</c:f>
              <c:strCache>
                <c:ptCount val="8"/>
                <c:pt idx="0">
                  <c:v>Ava 1</c:v>
                </c:pt>
                <c:pt idx="1">
                  <c:v>Ava 2</c:v>
                </c:pt>
                <c:pt idx="2">
                  <c:v>Ava 3</c:v>
                </c:pt>
                <c:pt idx="3">
                  <c:v>Ava 4</c:v>
                </c:pt>
                <c:pt idx="4">
                  <c:v>Ava 5</c:v>
                </c:pt>
                <c:pt idx="5">
                  <c:v>Ava 6</c:v>
                </c:pt>
                <c:pt idx="6">
                  <c:v>Ava 7</c:v>
                </c:pt>
                <c:pt idx="7">
                  <c:v>Ava 8</c:v>
                </c:pt>
              </c:strCache>
            </c:strRef>
          </c:cat>
          <c:val>
            <c:numRef>
              <c:f>Plan3!$N$3:$U$3</c:f>
              <c:numCache>
                <c:formatCode>General</c:formatCode>
                <c:ptCount val="8"/>
                <c:pt idx="0">
                  <c:v>0.125</c:v>
                </c:pt>
                <c:pt idx="1">
                  <c:v>0</c:v>
                </c:pt>
                <c:pt idx="2">
                  <c:v>0.25</c:v>
                </c:pt>
                <c:pt idx="3">
                  <c:v>0.125</c:v>
                </c:pt>
                <c:pt idx="4">
                  <c:v>0.5</c:v>
                </c:pt>
                <c:pt idx="5">
                  <c:v>0.37500000000000067</c:v>
                </c:pt>
                <c:pt idx="6">
                  <c:v>0.125</c:v>
                </c:pt>
                <c:pt idx="7">
                  <c:v>0</c:v>
                </c:pt>
              </c:numCache>
            </c:numRef>
          </c:val>
        </c:ser>
        <c:ser>
          <c:idx val="1"/>
          <c:order val="1"/>
          <c:tx>
            <c:strRef>
              <c:f>Plan3!$M$4</c:f>
              <c:strCache>
                <c:ptCount val="1"/>
                <c:pt idx="0">
                  <c:v>Lavoura + Floresta</c:v>
                </c:pt>
              </c:strCache>
            </c:strRef>
          </c:tx>
          <c:spPr>
            <a:ln w="12700">
              <a:solidFill>
                <a:schemeClr val="tx1"/>
              </a:solidFill>
              <a:prstDash val="solid"/>
            </a:ln>
          </c:spPr>
          <c:marker>
            <c:symbol val="square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  <a:prstDash val="solid"/>
              </a:ln>
            </c:spPr>
          </c:marker>
          <c:cat>
            <c:strRef>
              <c:f>Plan3!$N$1:$U$2</c:f>
              <c:strCache>
                <c:ptCount val="8"/>
                <c:pt idx="0">
                  <c:v>Ava 1</c:v>
                </c:pt>
                <c:pt idx="1">
                  <c:v>Ava 2</c:v>
                </c:pt>
                <c:pt idx="2">
                  <c:v>Ava 3</c:v>
                </c:pt>
                <c:pt idx="3">
                  <c:v>Ava 4</c:v>
                </c:pt>
                <c:pt idx="4">
                  <c:v>Ava 5</c:v>
                </c:pt>
                <c:pt idx="5">
                  <c:v>Ava 6</c:v>
                </c:pt>
                <c:pt idx="6">
                  <c:v>Ava 7</c:v>
                </c:pt>
                <c:pt idx="7">
                  <c:v>Ava 8</c:v>
                </c:pt>
              </c:strCache>
            </c:strRef>
          </c:cat>
          <c:val>
            <c:numRef>
              <c:f>Plan3!$N$4:$U$4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8.3333333333333343E-2</c:v>
                </c:pt>
                <c:pt idx="3">
                  <c:v>0</c:v>
                </c:pt>
                <c:pt idx="4">
                  <c:v>8.3333333333333343E-2</c:v>
                </c:pt>
                <c:pt idx="5">
                  <c:v>0.41666666666666752</c:v>
                </c:pt>
                <c:pt idx="6">
                  <c:v>8.3333333333333343E-2</c:v>
                </c:pt>
                <c:pt idx="7">
                  <c:v>0.16666666666666666</c:v>
                </c:pt>
              </c:numCache>
            </c:numRef>
          </c:val>
        </c:ser>
        <c:dLbls/>
        <c:marker val="1"/>
        <c:axId val="137389184"/>
        <c:axId val="137390720"/>
      </c:lineChart>
      <c:catAx>
        <c:axId val="137389184"/>
        <c:scaling>
          <c:orientation val="minMax"/>
        </c:scaling>
        <c:axPos val="b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7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137390720"/>
        <c:crosses val="autoZero"/>
        <c:auto val="1"/>
        <c:lblAlgn val="ctr"/>
        <c:lblOffset val="100"/>
        <c:tickLblSkip val="1"/>
        <c:tickMarkSkip val="1"/>
      </c:catAx>
      <c:valAx>
        <c:axId val="137390720"/>
        <c:scaling>
          <c:orientation val="minMax"/>
        </c:scaling>
        <c:axPos val="l"/>
        <c:majorGridlines>
          <c:spPr>
            <a:ln w="3175">
              <a:solidFill>
                <a:srgbClr val="FFFFFF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Arial Narrow" pitchFamily="34" charset="0"/>
                    <a:ea typeface="Arial"/>
                    <a:cs typeface="Arial"/>
                  </a:defRPr>
                </a:pPr>
                <a:r>
                  <a:rPr lang="pt-BR" sz="1200" b="0">
                    <a:latin typeface="Arial Narrow" pitchFamily="34" charset="0"/>
                  </a:rPr>
                  <a:t>Número médio de lagartas</a:t>
                </a:r>
              </a:p>
            </c:rich>
          </c:tx>
          <c:layout>
            <c:manualLayout>
              <c:xMode val="edge"/>
              <c:yMode val="edge"/>
              <c:x val="4.3193117431396524E-3"/>
              <c:y val="0.18983953050051003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7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13738918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3979951658585083"/>
          <c:y val="0.88859180035650664"/>
          <c:w val="0.50659226877403241"/>
          <c:h val="0.11140825622549866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pt-BR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t-BR"/>
    </a:p>
  </c:tx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 Narrow" pitchFamily="34" charset="0"/>
                <a:ea typeface="Arial"/>
                <a:cs typeface="Arial"/>
              </a:defRPr>
            </a:pPr>
            <a:r>
              <a:rPr lang="pt-BR" sz="1600" b="0">
                <a:latin typeface="Arial Narrow" pitchFamily="34" charset="0"/>
              </a:rPr>
              <a:t>Heliothinae</a:t>
            </a:r>
          </a:p>
        </c:rich>
      </c:tx>
      <c:layout>
        <c:manualLayout>
          <c:xMode val="edge"/>
          <c:yMode val="edge"/>
          <c:x val="0.43687417498490899"/>
          <c:y val="3.1413652719103846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0.14949973850421003"/>
          <c:y val="0.15627718220458622"/>
          <c:w val="0.79959998082099826"/>
          <c:h val="0.52879648743824581"/>
        </c:manualLayout>
      </c:layout>
      <c:lineChart>
        <c:grouping val="standard"/>
        <c:ser>
          <c:idx val="0"/>
          <c:order val="0"/>
          <c:tx>
            <c:strRef>
              <c:f>Plan3!$M$8</c:f>
              <c:strCache>
                <c:ptCount val="1"/>
                <c:pt idx="0">
                  <c:v>Lavoura</c:v>
                </c:pt>
              </c:strCache>
            </c:strRef>
          </c:tx>
          <c:spPr>
            <a:ln w="12700">
              <a:solidFill>
                <a:schemeClr val="tx1"/>
              </a:solidFill>
              <a:prstDash val="dash"/>
            </a:ln>
          </c:spPr>
          <c:marker>
            <c:symbol val="diamond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  <a:prstDash val="solid"/>
              </a:ln>
            </c:spPr>
          </c:marker>
          <c:cat>
            <c:strRef>
              <c:f>Plan3!$N$6:$U$7</c:f>
              <c:strCache>
                <c:ptCount val="8"/>
                <c:pt idx="0">
                  <c:v>Ava 1</c:v>
                </c:pt>
                <c:pt idx="1">
                  <c:v>Ava 2</c:v>
                </c:pt>
                <c:pt idx="2">
                  <c:v>Ava 3</c:v>
                </c:pt>
                <c:pt idx="3">
                  <c:v>Ava 4</c:v>
                </c:pt>
                <c:pt idx="4">
                  <c:v>Ava 5</c:v>
                </c:pt>
                <c:pt idx="5">
                  <c:v>Ava 6</c:v>
                </c:pt>
                <c:pt idx="6">
                  <c:v>Ava 7</c:v>
                </c:pt>
                <c:pt idx="7">
                  <c:v>Ava 8</c:v>
                </c:pt>
              </c:strCache>
            </c:strRef>
          </c:cat>
          <c:val>
            <c:numRef>
              <c:f>Plan3!$N$8:$U$8</c:f>
              <c:numCache>
                <c:formatCode>General</c:formatCode>
                <c:ptCount val="8"/>
                <c:pt idx="0">
                  <c:v>2</c:v>
                </c:pt>
                <c:pt idx="1">
                  <c:v>4</c:v>
                </c:pt>
                <c:pt idx="2">
                  <c:v>2</c:v>
                </c:pt>
                <c:pt idx="3">
                  <c:v>0</c:v>
                </c:pt>
                <c:pt idx="4">
                  <c:v>0</c:v>
                </c:pt>
                <c:pt idx="5">
                  <c:v>2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</c:ser>
        <c:ser>
          <c:idx val="1"/>
          <c:order val="1"/>
          <c:tx>
            <c:strRef>
              <c:f>Plan3!$M$9</c:f>
              <c:strCache>
                <c:ptCount val="1"/>
                <c:pt idx="0">
                  <c:v>Lavoura + Floresta</c:v>
                </c:pt>
              </c:strCache>
            </c:strRef>
          </c:tx>
          <c:spPr>
            <a:ln w="12700">
              <a:solidFill>
                <a:schemeClr val="tx1"/>
              </a:solidFill>
              <a:prstDash val="solid"/>
            </a:ln>
          </c:spPr>
          <c:marker>
            <c:symbol val="square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  <a:prstDash val="solid"/>
              </a:ln>
            </c:spPr>
          </c:marker>
          <c:cat>
            <c:strRef>
              <c:f>Plan3!$N$6:$U$7</c:f>
              <c:strCache>
                <c:ptCount val="8"/>
                <c:pt idx="0">
                  <c:v>Ava 1</c:v>
                </c:pt>
                <c:pt idx="1">
                  <c:v>Ava 2</c:v>
                </c:pt>
                <c:pt idx="2">
                  <c:v>Ava 3</c:v>
                </c:pt>
                <c:pt idx="3">
                  <c:v>Ava 4</c:v>
                </c:pt>
                <c:pt idx="4">
                  <c:v>Ava 5</c:v>
                </c:pt>
                <c:pt idx="5">
                  <c:v>Ava 6</c:v>
                </c:pt>
                <c:pt idx="6">
                  <c:v>Ava 7</c:v>
                </c:pt>
                <c:pt idx="7">
                  <c:v>Ava 8</c:v>
                </c:pt>
              </c:strCache>
            </c:strRef>
          </c:cat>
          <c:val>
            <c:numRef>
              <c:f>Plan3!$N$9:$U$9</c:f>
              <c:numCache>
                <c:formatCode>General</c:formatCode>
                <c:ptCount val="8"/>
                <c:pt idx="0">
                  <c:v>0.66666666666666663</c:v>
                </c:pt>
                <c:pt idx="1">
                  <c:v>0.5</c:v>
                </c:pt>
                <c:pt idx="2">
                  <c:v>0.41666666666666752</c:v>
                </c:pt>
                <c:pt idx="3">
                  <c:v>0</c:v>
                </c:pt>
                <c:pt idx="4">
                  <c:v>0</c:v>
                </c:pt>
                <c:pt idx="5">
                  <c:v>0.33333333333333331</c:v>
                </c:pt>
                <c:pt idx="6">
                  <c:v>0</c:v>
                </c:pt>
                <c:pt idx="7">
                  <c:v>0.25</c:v>
                </c:pt>
              </c:numCache>
            </c:numRef>
          </c:val>
        </c:ser>
        <c:dLbls/>
        <c:marker val="1"/>
        <c:axId val="80048512"/>
        <c:axId val="80050048"/>
      </c:lineChart>
      <c:catAx>
        <c:axId val="80048512"/>
        <c:scaling>
          <c:orientation val="minMax"/>
        </c:scaling>
        <c:axPos val="b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80050048"/>
        <c:crosses val="autoZero"/>
        <c:auto val="1"/>
        <c:lblAlgn val="ctr"/>
        <c:lblOffset val="100"/>
        <c:tickLblSkip val="1"/>
        <c:tickMarkSkip val="1"/>
      </c:catAx>
      <c:valAx>
        <c:axId val="80050048"/>
        <c:scaling>
          <c:orientation val="minMax"/>
        </c:scaling>
        <c:axPos val="l"/>
        <c:majorGridlines>
          <c:spPr>
            <a:ln w="3175">
              <a:solidFill>
                <a:srgbClr val="FFFFFF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Arial Narrow" pitchFamily="34" charset="0"/>
                    <a:ea typeface="Arial"/>
                    <a:cs typeface="Arial"/>
                  </a:defRPr>
                </a:pPr>
                <a:r>
                  <a:rPr lang="pt-BR" sz="1200" b="0">
                    <a:latin typeface="Arial Narrow" pitchFamily="34" charset="0"/>
                  </a:rPr>
                  <a:t>Número médio de lagartas</a:t>
                </a:r>
              </a:p>
            </c:rich>
          </c:tx>
          <c:layout>
            <c:manualLayout>
              <c:xMode val="edge"/>
              <c:yMode val="edge"/>
              <c:x val="2.2044109746944814E-2"/>
              <c:y val="0.23036678660676074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8004851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3046114735442391"/>
          <c:y val="0.86838692677224061"/>
          <c:w val="0.54709472371963042"/>
          <c:h val="9.7582727577330441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pt-BR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5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t-BR"/>
    </a:p>
  </c:txPr>
  <c:externalData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3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0.61527</cdr:x>
      <cdr:y>0.30958</cdr:y>
    </cdr:from>
    <cdr:to>
      <cdr:x>0.99551</cdr:x>
      <cdr:y>0.52561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4499742" y="1521812"/>
          <a:ext cx="2780862" cy="10619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2500" b="1" dirty="0"/>
            <a:t>Total</a:t>
          </a:r>
          <a:r>
            <a:rPr lang="pt-BR" sz="2500" b="1" baseline="0" dirty="0"/>
            <a:t> = 38 projetos</a:t>
          </a:r>
          <a:endParaRPr lang="pt-BR" sz="2500" b="1" dirty="0"/>
        </a:p>
      </cdr:txBody>
    </cdr:sp>
  </cdr:relSizeAnchor>
  <cdr:relSizeAnchor xmlns:cdr="http://schemas.openxmlformats.org/drawingml/2006/chartDrawing">
    <cdr:from>
      <cdr:x>0.62823</cdr:x>
      <cdr:y>0.57159</cdr:y>
    </cdr:from>
    <cdr:to>
      <cdr:x>0.98531</cdr:x>
      <cdr:y>0.77354</cdr:y>
    </cdr:to>
    <cdr:sp macro="" textlink="">
      <cdr:nvSpPr>
        <cdr:cNvPr id="3" name="CaixaDeTexto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586220" y="2874640"/>
          <a:ext cx="2606804" cy="101566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wrap="none">
          <a:spAutoFit/>
        </a:bodyPr>
        <a:lstStyle xmlns:a="http://schemas.openxmlformats.org/drawingml/2006/main">
          <a:defPPr>
            <a:defRPr lang="pt-BR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  <a:cs typeface="Arial" charset="0"/>
            </a:defRPr>
          </a:lvl9pPr>
        </a:lstStyle>
        <a:p xmlns:a="http://schemas.openxmlformats.org/drawingml/2006/main">
          <a:r>
            <a:rPr lang="pt-BR" sz="2000" b="1" dirty="0"/>
            <a:t>Total de projetos </a:t>
          </a:r>
        </a:p>
        <a:p xmlns:a="http://schemas.openxmlformats.org/drawingml/2006/main">
          <a:r>
            <a:rPr lang="pt-BR" sz="2000" b="1" dirty="0"/>
            <a:t>liderados por </a:t>
          </a:r>
        </a:p>
        <a:p xmlns:a="http://schemas.openxmlformats.org/drawingml/2006/main">
          <a:r>
            <a:rPr lang="pt-BR" sz="2000" b="1" dirty="0"/>
            <a:t>outras unidades</a:t>
          </a:r>
          <a:r>
            <a:rPr lang="pt-BR" sz="2000" b="1" dirty="0" smtClean="0"/>
            <a:t>: 66</a:t>
          </a:r>
          <a:endParaRPr lang="pt-BR" sz="20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7DEFEE-140D-4438-99BE-CD1455308EB6}" type="datetimeFigureOut">
              <a:rPr lang="pt-BR" smtClean="0"/>
              <a:pPr/>
              <a:t>20/05/2015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97938C-72B9-449D-A664-AEA28561B43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41735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1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Opção de tela de encerramento</a:t>
            </a:r>
            <a:endParaRPr lang="pt-BR" sz="1200" b="0" i="0" u="none" strike="noStrike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C266E-8F04-4A98-9398-218E01E7C909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077844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919C97BE-5885-4486-AC9F-082F34F300CC}" type="slidenum">
              <a:rPr lang="en-US" smtClean="0">
                <a:latin typeface="Times New Roman" pitchFamily="18" charset="0"/>
                <a:ea typeface="MS PGothic" pitchFamily="34" charset="-128"/>
              </a:rPr>
              <a:pPr>
                <a:defRPr/>
              </a:pPr>
              <a:t>14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624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935" y="685947"/>
            <a:ext cx="5007733" cy="3429731"/>
          </a:xfrm>
          <a:solidFill>
            <a:srgbClr val="FFFFFF"/>
          </a:solidFill>
          <a:ln/>
        </p:spPr>
      </p:sp>
      <p:sp>
        <p:nvSpPr>
          <p:cNvPr id="624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115678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9675DF-1656-4FC2-B7A8-89FD52C0C606}" type="slidenum">
              <a:rPr lang="en-US" smtClean="0">
                <a:latin typeface="Times New Roman" pitchFamily="18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706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305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6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30788" cy="411638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D03C8C-3B36-4C40-A597-FAEB58325822}" type="slidenum">
              <a:rPr lang="en-US" smtClean="0">
                <a:latin typeface="Times New Roman" pitchFamily="18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716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30788" cy="411638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7E390CAF-DE92-4197-A5DF-98A0DFC658E9}" type="slidenum">
              <a:rPr lang="en-US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30</a:t>
            </a:fld>
            <a:endParaRPr lang="en-US" smtClean="0">
              <a:solidFill>
                <a:srgbClr val="000000"/>
              </a:solidFill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727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30788" cy="41148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74713" algn="l"/>
                <a:tab pos="1749425" algn="l"/>
                <a:tab pos="2624138" algn="l"/>
                <a:tab pos="3498850" algn="l"/>
                <a:tab pos="4373563" algn="l"/>
                <a:tab pos="5248275" algn="l"/>
                <a:tab pos="6124575" algn="l"/>
                <a:tab pos="6999288" algn="l"/>
                <a:tab pos="7874000" algn="l"/>
                <a:tab pos="8748713" algn="l"/>
                <a:tab pos="9623425" algn="l"/>
              </a:tabLst>
              <a:defRPr/>
            </a:pPr>
            <a:fld id="{434BD865-8CE6-4017-81ED-A3B88033A452}" type="slidenum">
              <a:rPr lang="en-US" sz="1100" smtClean="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874713" algn="l"/>
                  <a:tab pos="1749425" algn="l"/>
                  <a:tab pos="2624138" algn="l"/>
                  <a:tab pos="3498850" algn="l"/>
                  <a:tab pos="4373563" algn="l"/>
                  <a:tab pos="5248275" algn="l"/>
                  <a:tab pos="6124575" algn="l"/>
                  <a:tab pos="6999288" algn="l"/>
                  <a:tab pos="7874000" algn="l"/>
                  <a:tab pos="8748713" algn="l"/>
                  <a:tab pos="9623425" algn="l"/>
                </a:tabLst>
                <a:defRPr/>
              </a:pPr>
              <a:t>35</a:t>
            </a:fld>
            <a:endParaRPr lang="en-US" sz="1100" smtClean="0">
              <a:solidFill>
                <a:srgbClr val="000000"/>
              </a:solidFill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829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305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30788" cy="411638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FFD41995-B5E4-42B5-AA67-1FB044FE9690}" type="slidenum">
              <a:rPr lang="pt-BR" sz="1200"/>
              <a:pPr algn="r" eaLnBrk="1" hangingPunct="1"/>
              <a:t>39</a:t>
            </a:fld>
            <a:endParaRPr lang="pt-BR" sz="120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defRPr/>
            </a:pPr>
            <a:fld id="{9059AB2E-110E-4400-AEC5-41D08B441BF0}" type="slidenum">
              <a:rPr lang="en-US" sz="1200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sz="1200" smtClean="0">
              <a:solidFill>
                <a:srgbClr val="000000"/>
              </a:solidFill>
            </a:endParaRPr>
          </a:p>
        </p:txBody>
      </p:sp>
      <p:sp>
        <p:nvSpPr>
          <p:cNvPr id="481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935" y="685947"/>
            <a:ext cx="5007733" cy="3429731"/>
          </a:xfrm>
          <a:solidFill>
            <a:srgbClr val="FFFFFF"/>
          </a:solidFill>
          <a:ln/>
        </p:spPr>
      </p:sp>
      <p:sp>
        <p:nvSpPr>
          <p:cNvPr id="481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115678"/>
          </a:xfrm>
          <a:noFill/>
          <a:ln/>
        </p:spPr>
        <p:txBody>
          <a:bodyPr wrap="none" anchor="ctr"/>
          <a:lstStyle/>
          <a:p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0D86321D-2A30-4ED8-A3FB-EBED2FAECD00}" type="slidenum">
              <a:rPr lang="en-US" smtClean="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42</a:t>
            </a:fld>
            <a:endParaRPr lang="en-US" smtClean="0">
              <a:solidFill>
                <a:srgbClr val="000000"/>
              </a:solidFill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849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305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30788" cy="411638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Times New Roman" pitchFamily="18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1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Opção de tela de encerramento</a:t>
            </a:r>
            <a:endParaRPr lang="pt-BR" sz="1200" b="0" i="0" u="none" strike="noStrike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C266E-8F04-4A98-9398-218E01E7C909}" type="slidenum">
              <a:rPr lang="pt-BR" smtClean="0"/>
              <a:pPr/>
              <a:t>43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077844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1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Opção de tela de encerramento</a:t>
            </a:r>
            <a:endParaRPr lang="pt-BR" sz="1200" b="0" i="0" u="none" strike="noStrike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C266E-8F04-4A98-9398-218E01E7C909}" type="slidenum">
              <a:rPr lang="pt-BR" smtClean="0"/>
              <a:pPr/>
              <a:t>44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077844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1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Opção de tela de encerramento</a:t>
            </a:r>
            <a:endParaRPr lang="pt-BR" sz="1200" b="0" i="0" u="none" strike="noStrike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C266E-8F04-4A98-9398-218E01E7C909}" type="slidenum">
              <a:rPr lang="pt-BR" smtClean="0"/>
              <a:pPr/>
              <a:t>45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07784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5B54220B-A742-4DE3-8F91-8FD03F093178}" type="slidenum">
              <a:rPr lang="en-US" altLang="pt-BR"/>
              <a:pPr/>
              <a:t>4</a:t>
            </a:fld>
            <a:endParaRPr lang="en-US" altLang="pt-BR"/>
          </a:p>
        </p:txBody>
      </p:sp>
      <p:sp>
        <p:nvSpPr>
          <p:cNvPr id="307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935" y="685947"/>
            <a:ext cx="5007733" cy="3429731"/>
          </a:xfrm>
          <a:solidFill>
            <a:srgbClr val="FFFFFF"/>
          </a:solidFill>
          <a:ln/>
        </p:spPr>
      </p:sp>
      <p:sp>
        <p:nvSpPr>
          <p:cNvPr id="307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115678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874976" algn="l"/>
                <a:tab pos="1749952" algn="l"/>
                <a:tab pos="2624928" algn="l"/>
                <a:tab pos="3499904" algn="l"/>
                <a:tab pos="4374880" algn="l"/>
                <a:tab pos="5249856" algn="l"/>
                <a:tab pos="6124832" algn="l"/>
                <a:tab pos="6999808" algn="l"/>
                <a:tab pos="7874784" algn="l"/>
                <a:tab pos="8749760" algn="l"/>
                <a:tab pos="9624736" algn="l"/>
              </a:tabLst>
              <a:defRPr sz="23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1pPr>
            <a:lvl2pPr eaLnBrk="0" hangingPunct="0">
              <a:tabLst>
                <a:tab pos="0" algn="l"/>
                <a:tab pos="874976" algn="l"/>
                <a:tab pos="1749952" algn="l"/>
                <a:tab pos="2624928" algn="l"/>
                <a:tab pos="3499904" algn="l"/>
                <a:tab pos="4374880" algn="l"/>
                <a:tab pos="5249856" algn="l"/>
                <a:tab pos="6124832" algn="l"/>
                <a:tab pos="6999808" algn="l"/>
                <a:tab pos="7874784" algn="l"/>
                <a:tab pos="8749760" algn="l"/>
                <a:tab pos="9624736" algn="l"/>
              </a:tabLst>
              <a:defRPr sz="23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2pPr>
            <a:lvl3pPr eaLnBrk="0" hangingPunct="0">
              <a:tabLst>
                <a:tab pos="0" algn="l"/>
                <a:tab pos="874976" algn="l"/>
                <a:tab pos="1749952" algn="l"/>
                <a:tab pos="2624928" algn="l"/>
                <a:tab pos="3499904" algn="l"/>
                <a:tab pos="4374880" algn="l"/>
                <a:tab pos="5249856" algn="l"/>
                <a:tab pos="6124832" algn="l"/>
                <a:tab pos="6999808" algn="l"/>
                <a:tab pos="7874784" algn="l"/>
                <a:tab pos="8749760" algn="l"/>
                <a:tab pos="9624736" algn="l"/>
              </a:tabLst>
              <a:defRPr sz="23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3pPr>
            <a:lvl4pPr eaLnBrk="0" hangingPunct="0">
              <a:tabLst>
                <a:tab pos="0" algn="l"/>
                <a:tab pos="874976" algn="l"/>
                <a:tab pos="1749952" algn="l"/>
                <a:tab pos="2624928" algn="l"/>
                <a:tab pos="3499904" algn="l"/>
                <a:tab pos="4374880" algn="l"/>
                <a:tab pos="5249856" algn="l"/>
                <a:tab pos="6124832" algn="l"/>
                <a:tab pos="6999808" algn="l"/>
                <a:tab pos="7874784" algn="l"/>
                <a:tab pos="8749760" algn="l"/>
                <a:tab pos="9624736" algn="l"/>
              </a:tabLst>
              <a:defRPr sz="23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4pPr>
            <a:lvl5pPr eaLnBrk="0" hangingPunct="0">
              <a:tabLst>
                <a:tab pos="0" algn="l"/>
                <a:tab pos="874976" algn="l"/>
                <a:tab pos="1749952" algn="l"/>
                <a:tab pos="2624928" algn="l"/>
                <a:tab pos="3499904" algn="l"/>
                <a:tab pos="4374880" algn="l"/>
                <a:tab pos="5249856" algn="l"/>
                <a:tab pos="6124832" algn="l"/>
                <a:tab pos="6999808" algn="l"/>
                <a:tab pos="7874784" algn="l"/>
                <a:tab pos="8749760" algn="l"/>
                <a:tab pos="9624736" algn="l"/>
              </a:tabLst>
              <a:defRPr sz="23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5pPr>
            <a:lvl6pPr marL="2406184" indent="-218744" defTabSz="42989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74976" algn="l"/>
                <a:tab pos="1749952" algn="l"/>
                <a:tab pos="2624928" algn="l"/>
                <a:tab pos="3499904" algn="l"/>
                <a:tab pos="4374880" algn="l"/>
                <a:tab pos="5249856" algn="l"/>
                <a:tab pos="6124832" algn="l"/>
                <a:tab pos="6999808" algn="l"/>
                <a:tab pos="7874784" algn="l"/>
                <a:tab pos="8749760" algn="l"/>
                <a:tab pos="9624736" algn="l"/>
              </a:tabLst>
              <a:defRPr sz="23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6pPr>
            <a:lvl7pPr marL="2843672" indent="-218744" defTabSz="42989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74976" algn="l"/>
                <a:tab pos="1749952" algn="l"/>
                <a:tab pos="2624928" algn="l"/>
                <a:tab pos="3499904" algn="l"/>
                <a:tab pos="4374880" algn="l"/>
                <a:tab pos="5249856" algn="l"/>
                <a:tab pos="6124832" algn="l"/>
                <a:tab pos="6999808" algn="l"/>
                <a:tab pos="7874784" algn="l"/>
                <a:tab pos="8749760" algn="l"/>
                <a:tab pos="9624736" algn="l"/>
              </a:tabLst>
              <a:defRPr sz="23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7pPr>
            <a:lvl8pPr marL="3281160" indent="-218744" defTabSz="42989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74976" algn="l"/>
                <a:tab pos="1749952" algn="l"/>
                <a:tab pos="2624928" algn="l"/>
                <a:tab pos="3499904" algn="l"/>
                <a:tab pos="4374880" algn="l"/>
                <a:tab pos="5249856" algn="l"/>
                <a:tab pos="6124832" algn="l"/>
                <a:tab pos="6999808" algn="l"/>
                <a:tab pos="7874784" algn="l"/>
                <a:tab pos="8749760" algn="l"/>
                <a:tab pos="9624736" algn="l"/>
              </a:tabLst>
              <a:defRPr sz="23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8pPr>
            <a:lvl9pPr marL="3718648" indent="-218744" defTabSz="42989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74976" algn="l"/>
                <a:tab pos="1749952" algn="l"/>
                <a:tab pos="2624928" algn="l"/>
                <a:tab pos="3499904" algn="l"/>
                <a:tab pos="4374880" algn="l"/>
                <a:tab pos="5249856" algn="l"/>
                <a:tab pos="6124832" algn="l"/>
                <a:tab pos="6999808" algn="l"/>
                <a:tab pos="7874784" algn="l"/>
                <a:tab pos="8749760" algn="l"/>
                <a:tab pos="9624736" algn="l"/>
              </a:tabLst>
              <a:defRPr sz="23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fld id="{3EAB77D0-213F-4D32-92C3-2BE8C55F1B3D}" type="slidenum">
              <a:rPr lang="en-US" sz="1100">
                <a:solidFill>
                  <a:srgbClr val="000000"/>
                </a:solidFill>
              </a:rPr>
              <a:pPr/>
              <a:t>5</a:t>
            </a:fld>
            <a:endParaRPr lang="en-US" sz="1100">
              <a:solidFill>
                <a:srgbClr val="000000"/>
              </a:solidFill>
            </a:endParaRPr>
          </a:p>
        </p:txBody>
      </p:sp>
      <p:sp>
        <p:nvSpPr>
          <p:cNvPr id="522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935" y="685947"/>
            <a:ext cx="5007733" cy="3429731"/>
          </a:xfrm>
          <a:solidFill>
            <a:srgbClr val="FFFFFF"/>
          </a:solidFill>
          <a:ln/>
        </p:spPr>
      </p:sp>
      <p:sp>
        <p:nvSpPr>
          <p:cNvPr id="522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0" y="4343840"/>
            <a:ext cx="5030161" cy="4115677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3E59D3C5-F806-4BE6-B3DF-49A4397CE460}" type="slidenum">
              <a:rPr lang="en-US" altLang="pt-BR"/>
              <a:pPr/>
              <a:t>7</a:t>
            </a:fld>
            <a:endParaRPr lang="en-US" altLang="pt-BR"/>
          </a:p>
        </p:txBody>
      </p:sp>
      <p:sp>
        <p:nvSpPr>
          <p:cNvPr id="163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935" y="685947"/>
            <a:ext cx="5007733" cy="3429731"/>
          </a:xfrm>
          <a:solidFill>
            <a:srgbClr val="FFFFFF"/>
          </a:solidFill>
          <a:ln/>
        </p:spPr>
      </p:sp>
      <p:sp>
        <p:nvSpPr>
          <p:cNvPr id="163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115678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BCB9E942-0937-4B47-959E-12BCDFCF841E}" type="slidenum">
              <a:rPr lang="en-US" altLang="pt-BR"/>
              <a:pPr/>
              <a:t>8</a:t>
            </a:fld>
            <a:endParaRPr lang="en-US" altLang="pt-BR"/>
          </a:p>
        </p:txBody>
      </p:sp>
      <p:sp>
        <p:nvSpPr>
          <p:cNvPr id="184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935" y="685947"/>
            <a:ext cx="5007733" cy="3429731"/>
          </a:xfrm>
          <a:solidFill>
            <a:srgbClr val="FFFFFF"/>
          </a:solidFill>
          <a:ln/>
        </p:spPr>
      </p:sp>
      <p:sp>
        <p:nvSpPr>
          <p:cNvPr id="184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115678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B523DC80-5AB6-4E55-BE3A-73132C74BD1F}" type="slidenum">
              <a:rPr lang="en-US" altLang="pt-BR"/>
              <a:pPr/>
              <a:t>10</a:t>
            </a:fld>
            <a:endParaRPr lang="en-US" altLang="pt-BR"/>
          </a:p>
        </p:txBody>
      </p:sp>
      <p:sp>
        <p:nvSpPr>
          <p:cNvPr id="2457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935" y="685947"/>
            <a:ext cx="5007733" cy="3429731"/>
          </a:xfrm>
          <a:solidFill>
            <a:srgbClr val="FFFFFF"/>
          </a:solidFill>
          <a:ln/>
        </p:spPr>
      </p:sp>
      <p:sp>
        <p:nvSpPr>
          <p:cNvPr id="2458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115678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98DE4465-C7A5-435B-95DA-3547A24614CA}" type="slidenum">
              <a:rPr lang="en-US" altLang="pt-BR"/>
              <a:pPr/>
              <a:t>11</a:t>
            </a:fld>
            <a:endParaRPr lang="en-US" altLang="pt-BR"/>
          </a:p>
        </p:txBody>
      </p:sp>
      <p:sp>
        <p:nvSpPr>
          <p:cNvPr id="266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935" y="685947"/>
            <a:ext cx="5007733" cy="3429731"/>
          </a:xfrm>
          <a:solidFill>
            <a:srgbClr val="FFFFFF"/>
          </a:solidFill>
          <a:ln/>
        </p:spPr>
      </p:sp>
      <p:sp>
        <p:nvSpPr>
          <p:cNvPr id="266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115678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2BB164E7-3EAD-42D5-A695-AE92F32F9CDA}" type="slidenum">
              <a:rPr lang="en-US" altLang="pt-BR"/>
              <a:pPr/>
              <a:t>12</a:t>
            </a:fld>
            <a:endParaRPr lang="en-US" altLang="pt-BR"/>
          </a:p>
        </p:txBody>
      </p:sp>
      <p:sp>
        <p:nvSpPr>
          <p:cNvPr id="286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935" y="685947"/>
            <a:ext cx="5007733" cy="3429731"/>
          </a:xfrm>
          <a:solidFill>
            <a:srgbClr val="FFFFFF"/>
          </a:solidFill>
          <a:ln/>
        </p:spPr>
      </p:sp>
      <p:sp>
        <p:nvSpPr>
          <p:cNvPr id="2867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115678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F9825-9903-4E50-9AA5-C806DE16FEEF}" type="datetimeFigureOut">
              <a:rPr lang="pt-BR" smtClean="0"/>
              <a:pPr/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E518E-B27A-4481-8E86-C67B5E1A830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F9825-9903-4E50-9AA5-C806DE16FEEF}" type="datetimeFigureOut">
              <a:rPr lang="pt-BR" smtClean="0"/>
              <a:pPr/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E518E-B27A-4481-8E86-C67B5E1A830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F9825-9903-4E50-9AA5-C806DE16FEEF}" type="datetimeFigureOut">
              <a:rPr lang="pt-BR" smtClean="0"/>
              <a:pPr/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E518E-B27A-4481-8E86-C67B5E1A830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0" y="5517232"/>
            <a:ext cx="9144000" cy="13407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 userDrawn="1"/>
        </p:nvSpPr>
        <p:spPr>
          <a:xfrm>
            <a:off x="1043608" y="0"/>
            <a:ext cx="6858000" cy="55172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9916" y="5949280"/>
            <a:ext cx="5824169" cy="63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45157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F9825-9903-4E50-9AA5-C806DE16FEEF}" type="datetimeFigureOut">
              <a:rPr lang="pt-BR" smtClean="0"/>
              <a:pPr/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E518E-B27A-4481-8E86-C67B5E1A830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F9825-9903-4E50-9AA5-C806DE16FEEF}" type="datetimeFigureOut">
              <a:rPr lang="pt-BR" smtClean="0"/>
              <a:pPr/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E518E-B27A-4481-8E86-C67B5E1A830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F9825-9903-4E50-9AA5-C806DE16FEEF}" type="datetimeFigureOut">
              <a:rPr lang="pt-BR" smtClean="0"/>
              <a:pPr/>
              <a:t>20/05/2015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E518E-B27A-4481-8E86-C67B5E1A830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F9825-9903-4E50-9AA5-C806DE16FEEF}" type="datetimeFigureOut">
              <a:rPr lang="pt-BR" smtClean="0"/>
              <a:pPr/>
              <a:t>20/05/2015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E518E-B27A-4481-8E86-C67B5E1A830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F9825-9903-4E50-9AA5-C806DE16FEEF}" type="datetimeFigureOut">
              <a:rPr lang="pt-BR" smtClean="0"/>
              <a:pPr/>
              <a:t>20/05/2015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E518E-B27A-4481-8E86-C67B5E1A830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F9825-9903-4E50-9AA5-C806DE16FEEF}" type="datetimeFigureOut">
              <a:rPr lang="pt-BR" smtClean="0"/>
              <a:pPr/>
              <a:t>20/05/2015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E518E-B27A-4481-8E86-C67B5E1A830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F9825-9903-4E50-9AA5-C806DE16FEEF}" type="datetimeFigureOut">
              <a:rPr lang="pt-BR" smtClean="0"/>
              <a:pPr/>
              <a:t>20/05/2015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E518E-B27A-4481-8E86-C67B5E1A830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F9825-9903-4E50-9AA5-C806DE16FEEF}" type="datetimeFigureOut">
              <a:rPr lang="pt-BR" smtClean="0"/>
              <a:pPr/>
              <a:t>20/05/2015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E518E-B27A-4481-8E86-C67B5E1A830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7F9825-9903-4E50-9AA5-C806DE16FEEF}" type="datetimeFigureOut">
              <a:rPr lang="pt-BR" smtClean="0"/>
              <a:pPr/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E518E-B27A-4481-8E86-C67B5E1A830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png"/><Relationship Id="rId9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wmf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w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jpe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jpeg"/><Relationship Id="rId9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Apresenta__o_do_Microsoft_Office_PowerPoint_97-20031.ppt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74.jpe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13" Type="http://schemas.openxmlformats.org/officeDocument/2006/relationships/image" Target="../media/image100.jpe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94.jpeg"/><Relationship Id="rId12" Type="http://schemas.openxmlformats.org/officeDocument/2006/relationships/image" Target="../media/image9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93.jpeg"/><Relationship Id="rId11" Type="http://schemas.openxmlformats.org/officeDocument/2006/relationships/image" Target="../media/image98.jpeg"/><Relationship Id="rId5" Type="http://schemas.openxmlformats.org/officeDocument/2006/relationships/image" Target="../media/image92.jpeg"/><Relationship Id="rId10" Type="http://schemas.openxmlformats.org/officeDocument/2006/relationships/image" Target="../media/image97.jpeg"/><Relationship Id="rId4" Type="http://schemas.openxmlformats.org/officeDocument/2006/relationships/image" Target="../media/image91.jpeg"/><Relationship Id="rId9" Type="http://schemas.openxmlformats.org/officeDocument/2006/relationships/image" Target="../media/image96.jpeg"/><Relationship Id="rId14" Type="http://schemas.openxmlformats.org/officeDocument/2006/relationships/image" Target="../media/image10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7" Type="http://schemas.openxmlformats.org/officeDocument/2006/relationships/image" Target="../media/image11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jpeg"/><Relationship Id="rId5" Type="http://schemas.openxmlformats.org/officeDocument/2006/relationships/image" Target="../media/image116.jpeg"/><Relationship Id="rId4" Type="http://schemas.openxmlformats.org/officeDocument/2006/relationships/image" Target="../media/image11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0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223120" y="2996952"/>
            <a:ext cx="4500000" cy="1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556792"/>
            <a:ext cx="6286543" cy="1570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Conector reto 6"/>
          <p:cNvCxnSpPr/>
          <p:nvPr/>
        </p:nvCxnSpPr>
        <p:spPr>
          <a:xfrm>
            <a:off x="1259632" y="3501008"/>
            <a:ext cx="6408712" cy="0"/>
          </a:xfrm>
          <a:prstGeom prst="line">
            <a:avLst/>
          </a:prstGeom>
          <a:ln w="381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285852" y="3714752"/>
            <a:ext cx="64294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 smtClean="0">
                <a:solidFill>
                  <a:schemeClr val="tx2">
                    <a:lumMod val="75000"/>
                  </a:schemeClr>
                </a:solidFill>
              </a:rPr>
              <a:t>CIÊNCIA E TECNOLOGIA </a:t>
            </a:r>
          </a:p>
          <a:p>
            <a:pPr algn="ctr"/>
            <a:r>
              <a:rPr lang="pt-BR" sz="2800" b="1" i="1" dirty="0" smtClean="0">
                <a:solidFill>
                  <a:schemeClr val="tx2">
                    <a:lumMod val="75000"/>
                  </a:schemeClr>
                </a:solidFill>
              </a:rPr>
              <a:t>PARA A FRONTEIRA AGRÍCOLA</a:t>
            </a:r>
            <a:endParaRPr lang="pt-BR" sz="28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3746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ítulo 1"/>
          <p:cNvSpPr txBox="1">
            <a:spLocks/>
          </p:cNvSpPr>
          <p:nvPr/>
        </p:nvSpPr>
        <p:spPr bwMode="auto">
          <a:xfrm>
            <a:off x="576263" y="476250"/>
            <a:ext cx="802798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pt-BR" altLang="pt-BR" sz="3600" b="1">
                <a:solidFill>
                  <a:srgbClr val="008047"/>
                </a:solidFill>
                <a:latin typeface="Arial" charset="0"/>
              </a:rPr>
              <a:t>Instrumentação Científica </a:t>
            </a:r>
          </a:p>
        </p:txBody>
      </p:sp>
      <p:sp>
        <p:nvSpPr>
          <p:cNvPr id="23555" name="Text Box 9"/>
          <p:cNvSpPr txBox="1">
            <a:spLocks noChangeArrowheads="1"/>
          </p:cNvSpPr>
          <p:nvPr/>
        </p:nvSpPr>
        <p:spPr bwMode="auto">
          <a:xfrm>
            <a:off x="1020763" y="1179513"/>
            <a:ext cx="7151687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Aft>
                <a:spcPts val="600"/>
              </a:spcAft>
              <a:buFont typeface="Helvetica" pitchFamily="80" charset="0"/>
              <a:buNone/>
            </a:pPr>
            <a:r>
              <a:rPr lang="pt-BR" altLang="ja-JP" sz="2000" b="1">
                <a:solidFill>
                  <a:schemeClr val="tx1"/>
                </a:solidFill>
                <a:latin typeface="Arial" charset="0"/>
              </a:rPr>
              <a:t>Cinco blocos – laboratórios multiusuários</a:t>
            </a:r>
            <a:endParaRPr lang="pt-BR" altLang="ja-JP" sz="200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buFont typeface="Helvetica" pitchFamily="80" charset="0"/>
              <a:buNone/>
            </a:pPr>
            <a:r>
              <a:rPr lang="pt-BR" altLang="pt-BR" sz="2000" b="1">
                <a:solidFill>
                  <a:schemeClr val="tx1"/>
                </a:solidFill>
                <a:latin typeface="Arial" charset="0"/>
              </a:rPr>
              <a:t>Bloco 1 – Sanidade Animal e Vegetal</a:t>
            </a:r>
          </a:p>
        </p:txBody>
      </p:sp>
      <p:grpSp>
        <p:nvGrpSpPr>
          <p:cNvPr id="23556" name="Grupo 43"/>
          <p:cNvGrpSpPr>
            <a:grpSpLocks/>
          </p:cNvGrpSpPr>
          <p:nvPr/>
        </p:nvGrpSpPr>
        <p:grpSpPr bwMode="auto">
          <a:xfrm>
            <a:off x="395288" y="2057400"/>
            <a:ext cx="527050" cy="147638"/>
            <a:chOff x="35496" y="2595512"/>
            <a:chExt cx="599684" cy="167636"/>
          </a:xfrm>
        </p:grpSpPr>
        <p:sp>
          <p:nvSpPr>
            <p:cNvPr id="23567" name="Divisa 44"/>
            <p:cNvSpPr>
              <a:spLocks noChangeArrowheads="1"/>
            </p:cNvSpPr>
            <p:nvPr/>
          </p:nvSpPr>
          <p:spPr bwMode="auto">
            <a:xfrm>
              <a:off x="467544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  <p:sp>
          <p:nvSpPr>
            <p:cNvPr id="23568" name="Divisa 45"/>
            <p:cNvSpPr>
              <a:spLocks noChangeArrowheads="1"/>
            </p:cNvSpPr>
            <p:nvPr/>
          </p:nvSpPr>
          <p:spPr bwMode="auto">
            <a:xfrm>
              <a:off x="323528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7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  <p:sp>
          <p:nvSpPr>
            <p:cNvPr id="23569" name="Divisa 46"/>
            <p:cNvSpPr>
              <a:spLocks noChangeArrowheads="1"/>
            </p:cNvSpPr>
            <p:nvPr/>
          </p:nvSpPr>
          <p:spPr bwMode="auto">
            <a:xfrm>
              <a:off x="180630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5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  <p:sp>
          <p:nvSpPr>
            <p:cNvPr id="23570" name="Divisa 47"/>
            <p:cNvSpPr>
              <a:spLocks noChangeArrowheads="1"/>
            </p:cNvSpPr>
            <p:nvPr/>
          </p:nvSpPr>
          <p:spPr bwMode="auto">
            <a:xfrm>
              <a:off x="35496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</p:grpSp>
      <p:sp>
        <p:nvSpPr>
          <p:cNvPr id="23557" name="CaixaDeTexto 3"/>
          <p:cNvSpPr txBox="1">
            <a:spLocks noChangeArrowheads="1"/>
          </p:cNvSpPr>
          <p:nvPr/>
        </p:nvSpPr>
        <p:spPr bwMode="auto">
          <a:xfrm>
            <a:off x="1065213" y="2349500"/>
            <a:ext cx="7145337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1pPr>
            <a:lvl2pPr>
              <a:defRPr sz="28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2pPr>
            <a:lvl3pPr>
              <a:defRPr sz="2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3pPr>
            <a:lvl4pPr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4pPr>
            <a:lvl5pPr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5pPr>
            <a:lvl6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6pPr>
            <a:lvl7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7pPr>
            <a:lvl8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8pPr>
            <a:lvl9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>
                <a:solidFill>
                  <a:schemeClr val="tx1"/>
                </a:solidFill>
                <a:latin typeface="Arial" charset="0"/>
              </a:rPr>
              <a:t>Fitopatologia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>
                <a:solidFill>
                  <a:schemeClr val="tx1"/>
                </a:solidFill>
                <a:latin typeface="Arial" charset="0"/>
              </a:rPr>
              <a:t>Nematologia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>
                <a:solidFill>
                  <a:schemeClr val="tx1"/>
                </a:solidFill>
                <a:latin typeface="Arial" charset="0"/>
              </a:rPr>
              <a:t>Entomologia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>
                <a:solidFill>
                  <a:schemeClr val="tx1"/>
                </a:solidFill>
                <a:latin typeface="Arial" charset="0"/>
              </a:rPr>
              <a:t>Parasitologia animal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endParaRPr lang="pt-BR" altLang="pt-BR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3558" name="Text Box 9"/>
          <p:cNvSpPr txBox="1">
            <a:spLocks noChangeArrowheads="1"/>
          </p:cNvSpPr>
          <p:nvPr/>
        </p:nvSpPr>
        <p:spPr bwMode="auto">
          <a:xfrm>
            <a:off x="971550" y="4314825"/>
            <a:ext cx="7151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buFont typeface="Helvetica" pitchFamily="80" charset="0"/>
              <a:buNone/>
            </a:pPr>
            <a:r>
              <a:rPr lang="pt-BR" altLang="pt-BR" sz="2000" b="1">
                <a:solidFill>
                  <a:schemeClr val="tx1"/>
                </a:solidFill>
                <a:latin typeface="Arial" charset="0"/>
              </a:rPr>
              <a:t>Bloco 2 – Microbiologia e Fitoquímica</a:t>
            </a:r>
          </a:p>
        </p:txBody>
      </p:sp>
      <p:sp>
        <p:nvSpPr>
          <p:cNvPr id="23559" name="CaixaDeTexto 3"/>
          <p:cNvSpPr txBox="1">
            <a:spLocks noChangeArrowheads="1"/>
          </p:cNvSpPr>
          <p:nvPr/>
        </p:nvSpPr>
        <p:spPr bwMode="auto">
          <a:xfrm>
            <a:off x="1098550" y="4721225"/>
            <a:ext cx="7145338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1pPr>
            <a:lvl2pPr>
              <a:defRPr sz="28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2pPr>
            <a:lvl3pPr>
              <a:defRPr sz="2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3pPr>
            <a:lvl4pPr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4pPr>
            <a:lvl5pPr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5pPr>
            <a:lvl6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6pPr>
            <a:lvl7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7pPr>
            <a:lvl8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8pPr>
            <a:lvl9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>
                <a:solidFill>
                  <a:schemeClr val="tx1"/>
                </a:solidFill>
                <a:latin typeface="Arial" charset="0"/>
              </a:rPr>
              <a:t>Fitoquímica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>
                <a:solidFill>
                  <a:schemeClr val="tx1"/>
                </a:solidFill>
                <a:latin typeface="Arial" charset="0"/>
              </a:rPr>
              <a:t>Microbiologia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>
                <a:solidFill>
                  <a:schemeClr val="tx1"/>
                </a:solidFill>
                <a:latin typeface="Arial" charset="0"/>
              </a:rPr>
              <a:t>Biologia molecular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>
                <a:solidFill>
                  <a:schemeClr val="tx1"/>
                </a:solidFill>
                <a:latin typeface="Arial" charset="0"/>
              </a:rPr>
              <a:t>Cromatografia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endParaRPr lang="pt-BR" altLang="pt-BR" sz="180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23560" name="Grupo 43"/>
          <p:cNvGrpSpPr>
            <a:grpSpLocks/>
          </p:cNvGrpSpPr>
          <p:nvPr/>
        </p:nvGrpSpPr>
        <p:grpSpPr bwMode="auto">
          <a:xfrm>
            <a:off x="395288" y="4437063"/>
            <a:ext cx="527050" cy="147637"/>
            <a:chOff x="35496" y="2595512"/>
            <a:chExt cx="599684" cy="167636"/>
          </a:xfrm>
        </p:grpSpPr>
        <p:sp>
          <p:nvSpPr>
            <p:cNvPr id="23563" name="Divisa 44"/>
            <p:cNvSpPr>
              <a:spLocks noChangeArrowheads="1"/>
            </p:cNvSpPr>
            <p:nvPr/>
          </p:nvSpPr>
          <p:spPr bwMode="auto">
            <a:xfrm>
              <a:off x="467544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  <p:sp>
          <p:nvSpPr>
            <p:cNvPr id="23564" name="Divisa 45"/>
            <p:cNvSpPr>
              <a:spLocks noChangeArrowheads="1"/>
            </p:cNvSpPr>
            <p:nvPr/>
          </p:nvSpPr>
          <p:spPr bwMode="auto">
            <a:xfrm>
              <a:off x="323528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7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  <p:sp>
          <p:nvSpPr>
            <p:cNvPr id="23565" name="Divisa 46"/>
            <p:cNvSpPr>
              <a:spLocks noChangeArrowheads="1"/>
            </p:cNvSpPr>
            <p:nvPr/>
          </p:nvSpPr>
          <p:spPr bwMode="auto">
            <a:xfrm>
              <a:off x="180630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5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  <p:sp>
          <p:nvSpPr>
            <p:cNvPr id="23566" name="Divisa 47"/>
            <p:cNvSpPr>
              <a:spLocks noChangeArrowheads="1"/>
            </p:cNvSpPr>
            <p:nvPr/>
          </p:nvSpPr>
          <p:spPr bwMode="auto">
            <a:xfrm>
              <a:off x="35496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</p:grpSp>
      <p:pic>
        <p:nvPicPr>
          <p:cNvPr id="23561" name="Picture 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825" y="2636838"/>
            <a:ext cx="2547938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Picture 1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797425"/>
            <a:ext cx="2663825" cy="190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028168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9"/>
          <p:cNvSpPr txBox="1">
            <a:spLocks noChangeArrowheads="1"/>
          </p:cNvSpPr>
          <p:nvPr/>
        </p:nvSpPr>
        <p:spPr bwMode="auto">
          <a:xfrm>
            <a:off x="1139825" y="1412875"/>
            <a:ext cx="5492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buFont typeface="Helvetica" pitchFamily="80" charset="0"/>
              <a:buNone/>
            </a:pPr>
            <a:r>
              <a:rPr lang="pt-BR" altLang="pt-BR" sz="2000" b="1">
                <a:solidFill>
                  <a:schemeClr val="tx1"/>
                </a:solidFill>
                <a:latin typeface="Arial" charset="0"/>
              </a:rPr>
              <a:t>Bloco 3 – Solos e água</a:t>
            </a:r>
          </a:p>
        </p:txBody>
      </p:sp>
      <p:grpSp>
        <p:nvGrpSpPr>
          <p:cNvPr id="25603" name="Grupo 43"/>
          <p:cNvGrpSpPr>
            <a:grpSpLocks/>
          </p:cNvGrpSpPr>
          <p:nvPr/>
        </p:nvGrpSpPr>
        <p:grpSpPr bwMode="auto">
          <a:xfrm>
            <a:off x="422275" y="1557338"/>
            <a:ext cx="404813" cy="147637"/>
            <a:chOff x="35496" y="2595512"/>
            <a:chExt cx="599684" cy="167636"/>
          </a:xfrm>
        </p:grpSpPr>
        <p:sp>
          <p:nvSpPr>
            <p:cNvPr id="25615" name="Divisa 44"/>
            <p:cNvSpPr>
              <a:spLocks noChangeArrowheads="1"/>
            </p:cNvSpPr>
            <p:nvPr/>
          </p:nvSpPr>
          <p:spPr bwMode="auto">
            <a:xfrm>
              <a:off x="467544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  <p:sp>
          <p:nvSpPr>
            <p:cNvPr id="25616" name="Divisa 45"/>
            <p:cNvSpPr>
              <a:spLocks noChangeArrowheads="1"/>
            </p:cNvSpPr>
            <p:nvPr/>
          </p:nvSpPr>
          <p:spPr bwMode="auto">
            <a:xfrm>
              <a:off x="323528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7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  <p:sp>
          <p:nvSpPr>
            <p:cNvPr id="25617" name="Divisa 46"/>
            <p:cNvSpPr>
              <a:spLocks noChangeArrowheads="1"/>
            </p:cNvSpPr>
            <p:nvPr/>
          </p:nvSpPr>
          <p:spPr bwMode="auto">
            <a:xfrm>
              <a:off x="180630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5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  <p:sp>
          <p:nvSpPr>
            <p:cNvPr id="25618" name="Divisa 47"/>
            <p:cNvSpPr>
              <a:spLocks noChangeArrowheads="1"/>
            </p:cNvSpPr>
            <p:nvPr/>
          </p:nvSpPr>
          <p:spPr bwMode="auto">
            <a:xfrm>
              <a:off x="35496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</p:grpSp>
      <p:sp>
        <p:nvSpPr>
          <p:cNvPr id="25604" name="CaixaDeTexto 3"/>
          <p:cNvSpPr txBox="1">
            <a:spLocks noChangeArrowheads="1"/>
          </p:cNvSpPr>
          <p:nvPr/>
        </p:nvSpPr>
        <p:spPr bwMode="auto">
          <a:xfrm>
            <a:off x="755650" y="1844675"/>
            <a:ext cx="5489575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1pPr>
            <a:lvl2pPr>
              <a:defRPr sz="28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2pPr>
            <a:lvl3pPr>
              <a:defRPr sz="2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3pPr>
            <a:lvl4pPr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4pPr>
            <a:lvl5pPr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5pPr>
            <a:lvl6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6pPr>
            <a:lvl7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7pPr>
            <a:lvl8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8pPr>
            <a:lvl9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>
                <a:solidFill>
                  <a:schemeClr val="tx1"/>
                </a:solidFill>
                <a:latin typeface="Arial" charset="0"/>
              </a:rPr>
              <a:t>Carbono – CHNS, TOC, IRMS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>
                <a:solidFill>
                  <a:schemeClr val="tx1"/>
                </a:solidFill>
                <a:latin typeface="Arial" charset="0"/>
              </a:rPr>
              <a:t>Física de solo – Granulômetro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>
                <a:solidFill>
                  <a:schemeClr val="tx1"/>
                </a:solidFill>
                <a:latin typeface="Arial" charset="0"/>
              </a:rPr>
              <a:t>Química do solo 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>
                <a:solidFill>
                  <a:schemeClr val="tx1"/>
                </a:solidFill>
                <a:latin typeface="Arial" charset="0"/>
              </a:rPr>
              <a:t>Água – GCMS, IC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>
                <a:solidFill>
                  <a:schemeClr val="tx1"/>
                </a:solidFill>
                <a:latin typeface="Arial" charset="0"/>
              </a:rPr>
              <a:t>AAS, ICP</a:t>
            </a:r>
          </a:p>
        </p:txBody>
      </p:sp>
      <p:sp>
        <p:nvSpPr>
          <p:cNvPr id="25605" name="Text Box 9"/>
          <p:cNvSpPr txBox="1">
            <a:spLocks noChangeArrowheads="1"/>
          </p:cNvSpPr>
          <p:nvPr/>
        </p:nvSpPr>
        <p:spPr bwMode="auto">
          <a:xfrm>
            <a:off x="1092200" y="4581525"/>
            <a:ext cx="7151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buFont typeface="Helvetica" pitchFamily="80" charset="0"/>
              <a:buNone/>
            </a:pPr>
            <a:r>
              <a:rPr lang="pt-BR" altLang="pt-BR" sz="2000" b="1">
                <a:solidFill>
                  <a:schemeClr val="tx1"/>
                </a:solidFill>
                <a:latin typeface="Arial" charset="0"/>
              </a:rPr>
              <a:t>Bloco 4 – Biomassa</a:t>
            </a:r>
          </a:p>
        </p:txBody>
      </p:sp>
      <p:sp>
        <p:nvSpPr>
          <p:cNvPr id="25606" name="CaixaDeTexto 3"/>
          <p:cNvSpPr txBox="1">
            <a:spLocks noChangeArrowheads="1"/>
          </p:cNvSpPr>
          <p:nvPr/>
        </p:nvSpPr>
        <p:spPr bwMode="auto">
          <a:xfrm>
            <a:off x="1098550" y="5013325"/>
            <a:ext cx="7145338" cy="123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1pPr>
            <a:lvl2pPr>
              <a:defRPr sz="28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2pPr>
            <a:lvl3pPr>
              <a:defRPr sz="2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3pPr>
            <a:lvl4pPr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4pPr>
            <a:lvl5pPr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5pPr>
            <a:lvl6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6pPr>
            <a:lvl7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7pPr>
            <a:lvl8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8pPr>
            <a:lvl9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>
                <a:solidFill>
                  <a:schemeClr val="tx1"/>
                </a:solidFill>
                <a:latin typeface="Arial" charset="0"/>
              </a:rPr>
              <a:t>Fisiologia vegetal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>
                <a:solidFill>
                  <a:schemeClr val="tx1"/>
                </a:solidFill>
                <a:latin typeface="Arial" charset="0"/>
              </a:rPr>
              <a:t>Plantas daninhas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>
                <a:solidFill>
                  <a:schemeClr val="tx1"/>
                </a:solidFill>
                <a:latin typeface="Arial" charset="0"/>
              </a:rPr>
              <a:t>Biomassa</a:t>
            </a:r>
          </a:p>
        </p:txBody>
      </p:sp>
      <p:grpSp>
        <p:nvGrpSpPr>
          <p:cNvPr id="25607" name="Grupo 43"/>
          <p:cNvGrpSpPr>
            <a:grpSpLocks/>
          </p:cNvGrpSpPr>
          <p:nvPr/>
        </p:nvGrpSpPr>
        <p:grpSpPr bwMode="auto">
          <a:xfrm>
            <a:off x="395288" y="4721225"/>
            <a:ext cx="527050" cy="147638"/>
            <a:chOff x="35496" y="2595512"/>
            <a:chExt cx="599684" cy="167636"/>
          </a:xfrm>
        </p:grpSpPr>
        <p:sp>
          <p:nvSpPr>
            <p:cNvPr id="25611" name="Divisa 44"/>
            <p:cNvSpPr>
              <a:spLocks noChangeArrowheads="1"/>
            </p:cNvSpPr>
            <p:nvPr/>
          </p:nvSpPr>
          <p:spPr bwMode="auto">
            <a:xfrm>
              <a:off x="467544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  <p:sp>
          <p:nvSpPr>
            <p:cNvPr id="25612" name="Divisa 45"/>
            <p:cNvSpPr>
              <a:spLocks noChangeArrowheads="1"/>
            </p:cNvSpPr>
            <p:nvPr/>
          </p:nvSpPr>
          <p:spPr bwMode="auto">
            <a:xfrm>
              <a:off x="323528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7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  <p:sp>
          <p:nvSpPr>
            <p:cNvPr id="25613" name="Divisa 46"/>
            <p:cNvSpPr>
              <a:spLocks noChangeArrowheads="1"/>
            </p:cNvSpPr>
            <p:nvPr/>
          </p:nvSpPr>
          <p:spPr bwMode="auto">
            <a:xfrm>
              <a:off x="180630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5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  <p:sp>
          <p:nvSpPr>
            <p:cNvPr id="25614" name="Divisa 47"/>
            <p:cNvSpPr>
              <a:spLocks noChangeArrowheads="1"/>
            </p:cNvSpPr>
            <p:nvPr/>
          </p:nvSpPr>
          <p:spPr bwMode="auto">
            <a:xfrm>
              <a:off x="35496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</p:grpSp>
      <p:pic>
        <p:nvPicPr>
          <p:cNvPr id="25608" name="Picture 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412875"/>
            <a:ext cx="291782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Picture 1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725" y="4221163"/>
            <a:ext cx="2808288" cy="228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0" name="Título 1"/>
          <p:cNvSpPr txBox="1">
            <a:spLocks/>
          </p:cNvSpPr>
          <p:nvPr/>
        </p:nvSpPr>
        <p:spPr bwMode="auto">
          <a:xfrm>
            <a:off x="395288" y="333375"/>
            <a:ext cx="802798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pt-BR" altLang="pt-BR" sz="3600" b="1">
                <a:solidFill>
                  <a:srgbClr val="008047"/>
                </a:solidFill>
                <a:latin typeface="Arial" charset="0"/>
              </a:rPr>
              <a:t>Instrumentação Científica </a:t>
            </a:r>
          </a:p>
        </p:txBody>
      </p:sp>
    </p:spTree>
    <p:extLst>
      <p:ext uri="{BB962C8B-B14F-4D97-AF65-F5344CB8AC3E}">
        <p14:creationId xmlns:p14="http://schemas.microsoft.com/office/powerpoint/2010/main" xmlns="" val="543297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9"/>
          <p:cNvSpPr txBox="1">
            <a:spLocks noChangeArrowheads="1"/>
          </p:cNvSpPr>
          <p:nvPr/>
        </p:nvSpPr>
        <p:spPr bwMode="auto">
          <a:xfrm>
            <a:off x="1020763" y="1412875"/>
            <a:ext cx="71516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buFont typeface="Helvetica" pitchFamily="80" charset="0"/>
              <a:buNone/>
            </a:pPr>
            <a:r>
              <a:rPr lang="pt-BR" altLang="pt-BR" sz="2000" b="1">
                <a:solidFill>
                  <a:schemeClr val="tx1"/>
                </a:solidFill>
                <a:latin typeface="Arial" charset="0"/>
              </a:rPr>
              <a:t>Bloco 5 – Sementes e Mudas</a:t>
            </a:r>
          </a:p>
        </p:txBody>
      </p:sp>
      <p:grpSp>
        <p:nvGrpSpPr>
          <p:cNvPr id="27651" name="Grupo 43"/>
          <p:cNvGrpSpPr>
            <a:grpSpLocks/>
          </p:cNvGrpSpPr>
          <p:nvPr/>
        </p:nvGrpSpPr>
        <p:grpSpPr bwMode="auto">
          <a:xfrm>
            <a:off x="395288" y="1557338"/>
            <a:ext cx="527050" cy="147637"/>
            <a:chOff x="35496" y="2595512"/>
            <a:chExt cx="599684" cy="167636"/>
          </a:xfrm>
        </p:grpSpPr>
        <p:sp>
          <p:nvSpPr>
            <p:cNvPr id="27655" name="Divisa 44"/>
            <p:cNvSpPr>
              <a:spLocks noChangeArrowheads="1"/>
            </p:cNvSpPr>
            <p:nvPr/>
          </p:nvSpPr>
          <p:spPr bwMode="auto">
            <a:xfrm>
              <a:off x="467544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  <p:sp>
          <p:nvSpPr>
            <p:cNvPr id="27656" name="Divisa 45"/>
            <p:cNvSpPr>
              <a:spLocks noChangeArrowheads="1"/>
            </p:cNvSpPr>
            <p:nvPr/>
          </p:nvSpPr>
          <p:spPr bwMode="auto">
            <a:xfrm>
              <a:off x="323528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7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  <p:sp>
          <p:nvSpPr>
            <p:cNvPr id="27657" name="Divisa 46"/>
            <p:cNvSpPr>
              <a:spLocks noChangeArrowheads="1"/>
            </p:cNvSpPr>
            <p:nvPr/>
          </p:nvSpPr>
          <p:spPr bwMode="auto">
            <a:xfrm>
              <a:off x="180630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5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  <p:sp>
          <p:nvSpPr>
            <p:cNvPr id="27658" name="Divisa 47"/>
            <p:cNvSpPr>
              <a:spLocks noChangeArrowheads="1"/>
            </p:cNvSpPr>
            <p:nvPr/>
          </p:nvSpPr>
          <p:spPr bwMode="auto">
            <a:xfrm>
              <a:off x="35496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</p:grpSp>
      <p:sp>
        <p:nvSpPr>
          <p:cNvPr id="27652" name="CaixaDeTexto 3"/>
          <p:cNvSpPr txBox="1">
            <a:spLocks noChangeArrowheads="1"/>
          </p:cNvSpPr>
          <p:nvPr/>
        </p:nvSpPr>
        <p:spPr bwMode="auto">
          <a:xfrm>
            <a:off x="1065213" y="1909763"/>
            <a:ext cx="7145337" cy="166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1pPr>
            <a:lvl2pPr>
              <a:defRPr sz="28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2pPr>
            <a:lvl3pPr>
              <a:defRPr sz="2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3pPr>
            <a:lvl4pPr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4pPr>
            <a:lvl5pPr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5pPr>
            <a:lvl6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6pPr>
            <a:lvl7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7pPr>
            <a:lvl8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8pPr>
            <a:lvl9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>
                <a:solidFill>
                  <a:schemeClr val="tx1"/>
                </a:solidFill>
                <a:latin typeface="Arial" charset="0"/>
              </a:rPr>
              <a:t>Sementes e mudas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>
                <a:solidFill>
                  <a:schemeClr val="tx1"/>
                </a:solidFill>
                <a:latin typeface="Arial" charset="0"/>
              </a:rPr>
              <a:t>Propagação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>
                <a:solidFill>
                  <a:schemeClr val="tx1"/>
                </a:solidFill>
                <a:latin typeface="Arial" charset="0"/>
              </a:rPr>
              <a:t>Preparo de amostras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</a:pPr>
            <a:endParaRPr lang="pt-BR" altLang="pt-BR" sz="180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27653" name="Imagem 10" descr="Sementes e mudas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638" y="3068638"/>
            <a:ext cx="4329112" cy="299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Título 1"/>
          <p:cNvSpPr txBox="1">
            <a:spLocks/>
          </p:cNvSpPr>
          <p:nvPr/>
        </p:nvSpPr>
        <p:spPr bwMode="auto">
          <a:xfrm>
            <a:off x="576263" y="476250"/>
            <a:ext cx="802798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pt-BR" altLang="pt-BR" sz="3600" b="1">
                <a:solidFill>
                  <a:srgbClr val="008047"/>
                </a:solidFill>
                <a:latin typeface="Arial" charset="0"/>
              </a:rPr>
              <a:t>Instrumentação Científica </a:t>
            </a:r>
          </a:p>
        </p:txBody>
      </p:sp>
    </p:spTree>
    <p:extLst>
      <p:ext uri="{BB962C8B-B14F-4D97-AF65-F5344CB8AC3E}">
        <p14:creationId xmlns:p14="http://schemas.microsoft.com/office/powerpoint/2010/main" xmlns="" val="9825972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/>
        </p:nvGraphicFramePr>
        <p:xfrm>
          <a:off x="921884" y="914400"/>
          <a:ext cx="7300232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67616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ítulo 1"/>
          <p:cNvSpPr txBox="1">
            <a:spLocks/>
          </p:cNvSpPr>
          <p:nvPr/>
        </p:nvSpPr>
        <p:spPr bwMode="auto">
          <a:xfrm>
            <a:off x="323850" y="188913"/>
            <a:ext cx="82804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 sz="2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3400" b="1" dirty="0">
                <a:solidFill>
                  <a:schemeClr val="tx1"/>
                </a:solidFill>
                <a:latin typeface="Arial" charset="0"/>
                <a:ea typeface="+mn-ea"/>
              </a:rPr>
              <a:t>Participação em Projetos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900113" y="6021388"/>
            <a:ext cx="6551612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1600" dirty="0">
                <a:solidFill>
                  <a:schemeClr val="tx1"/>
                </a:solidFill>
                <a:latin typeface="Arial" charset="0"/>
                <a:ea typeface="+mn-ea"/>
              </a:rPr>
              <a:t>*Somente projetos apropriados</a:t>
            </a:r>
          </a:p>
        </p:txBody>
      </p:sp>
      <p:pic>
        <p:nvPicPr>
          <p:cNvPr id="24580" name="Imagem 5" descr="PAs.bmp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981075"/>
            <a:ext cx="7189788" cy="501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705080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0127" y="3773394"/>
            <a:ext cx="2726049" cy="3056021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3592738" y="3861048"/>
            <a:ext cx="652743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 smtClean="0"/>
              <a:t>2014</a:t>
            </a:r>
            <a:endParaRPr lang="pt-B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2697359" cy="307395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261775" y="221860"/>
            <a:ext cx="652743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 smtClean="0"/>
              <a:t>2011</a:t>
            </a:r>
            <a:endParaRPr lang="pt-BR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0127" y="116632"/>
            <a:ext cx="2726049" cy="307395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3592739" y="152388"/>
            <a:ext cx="652743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 smtClean="0"/>
              <a:t>2012</a:t>
            </a:r>
            <a:endParaRPr lang="pt-B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7758" y="3773394"/>
            <a:ext cx="2688637" cy="3056021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261774" y="3898784"/>
            <a:ext cx="652743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 smtClean="0"/>
              <a:t>2013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5057043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tângulo 7"/>
          <p:cNvSpPr>
            <a:spLocks noChangeArrowheads="1"/>
          </p:cNvSpPr>
          <p:nvPr/>
        </p:nvSpPr>
        <p:spPr bwMode="auto">
          <a:xfrm>
            <a:off x="446088" y="115888"/>
            <a:ext cx="84978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sz="2800" b="1"/>
              <a:t>Estabelecimento e avaliação de </a:t>
            </a:r>
          </a:p>
          <a:p>
            <a:r>
              <a:rPr lang="pt-BR" sz="2800" b="1"/>
              <a:t>sistemas de ILPF no estado do Mato Grosso</a:t>
            </a:r>
            <a:r>
              <a:rPr lang="pt-BR" sz="2800"/>
              <a:t>.</a:t>
            </a:r>
          </a:p>
        </p:txBody>
      </p:sp>
      <p:pic>
        <p:nvPicPr>
          <p:cNvPr id="18435" name="Picture 4" descr="C:\Users\Embrapa\Documents\Reuniião ILPF\Fotos\DSC-R1 - DSC028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96975"/>
            <a:ext cx="2808287" cy="191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5" descr="C:\Users\Embrapa\Documents\Chefia Técnica\Projetos\REPENSA\CPAMT ILPF Corte 120210 fin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550" y="2565400"/>
            <a:ext cx="2808288" cy="2092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4508500"/>
            <a:ext cx="2484437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Imagem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9363" y="4581525"/>
            <a:ext cx="2520950" cy="188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Imagem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657725"/>
            <a:ext cx="2589213" cy="174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2" descr="C:\Users\Rose\Documents\MESTRADO\Dissertação Eucalipto\FOTOS\DSC0163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9363" y="2924175"/>
            <a:ext cx="2805112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946775" y="1341438"/>
            <a:ext cx="2859088" cy="1906587"/>
          </a:xfrm>
        </p:spPr>
      </p:pic>
      <p:sp>
        <p:nvSpPr>
          <p:cNvPr id="12" name="Elipse 11"/>
          <p:cNvSpPr/>
          <p:nvPr/>
        </p:nvSpPr>
        <p:spPr>
          <a:xfrm>
            <a:off x="179388" y="1978025"/>
            <a:ext cx="357187" cy="357188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Elipse 12"/>
          <p:cNvSpPr/>
          <p:nvPr/>
        </p:nvSpPr>
        <p:spPr>
          <a:xfrm>
            <a:off x="755650" y="3357563"/>
            <a:ext cx="357188" cy="357187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Elipse 13"/>
          <p:cNvSpPr/>
          <p:nvPr/>
        </p:nvSpPr>
        <p:spPr>
          <a:xfrm>
            <a:off x="-19050" y="5159375"/>
            <a:ext cx="357188" cy="357188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5" name="Elipse 14"/>
          <p:cNvSpPr/>
          <p:nvPr/>
        </p:nvSpPr>
        <p:spPr>
          <a:xfrm>
            <a:off x="2660650" y="5516563"/>
            <a:ext cx="357188" cy="357187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6" name="Elipse 15"/>
          <p:cNvSpPr/>
          <p:nvPr/>
        </p:nvSpPr>
        <p:spPr>
          <a:xfrm>
            <a:off x="5507038" y="5694363"/>
            <a:ext cx="357187" cy="357187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7" name="Elipse 16"/>
          <p:cNvSpPr/>
          <p:nvPr/>
        </p:nvSpPr>
        <p:spPr>
          <a:xfrm>
            <a:off x="7424738" y="4402138"/>
            <a:ext cx="357187" cy="357187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8" name="Elipse 17"/>
          <p:cNvSpPr/>
          <p:nvPr/>
        </p:nvSpPr>
        <p:spPr>
          <a:xfrm>
            <a:off x="7197725" y="2938463"/>
            <a:ext cx="357188" cy="357187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tx1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xmlns="" val="181967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19459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pic>
        <p:nvPicPr>
          <p:cNvPr id="19460" name="Picture 2" descr="F:\fotos aereas\IMG_13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125" y="814388"/>
            <a:ext cx="8997950" cy="599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7174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8676456" cy="5162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387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158750"/>
            <a:ext cx="3673475" cy="283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Picture 14"/>
          <p:cNvSpPr>
            <a:spLocks noChangeAspect="1" noChangeArrowheads="1"/>
          </p:cNvSpPr>
          <p:nvPr/>
        </p:nvSpPr>
        <p:spPr bwMode="auto">
          <a:xfrm>
            <a:off x="5168900" y="160338"/>
            <a:ext cx="3671888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0484" name="CaixaDeTexto 6"/>
          <p:cNvSpPr txBox="1">
            <a:spLocks noChangeArrowheads="1"/>
          </p:cNvSpPr>
          <p:nvPr/>
        </p:nvSpPr>
        <p:spPr bwMode="auto">
          <a:xfrm>
            <a:off x="3059113" y="765175"/>
            <a:ext cx="3600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1600">
                <a:latin typeface="Calibri" pitchFamily="34" charset="0"/>
              </a:rPr>
              <a:t>Variabilidade espacial da MO </a:t>
            </a:r>
          </a:p>
          <a:p>
            <a:pPr algn="ctr" eaLnBrk="1" hangingPunct="1"/>
            <a:r>
              <a:rPr lang="pt-BR" sz="1600">
                <a:latin typeface="Calibri" pitchFamily="34" charset="0"/>
              </a:rPr>
              <a:t>e da CTC </a:t>
            </a:r>
            <a:endParaRPr lang="pt-BR" sz="1600" b="1">
              <a:latin typeface="Calibri" pitchFamily="34" charset="0"/>
            </a:endParaRPr>
          </a:p>
        </p:txBody>
      </p:sp>
      <p:pic>
        <p:nvPicPr>
          <p:cNvPr id="20485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2998788"/>
            <a:ext cx="2808288" cy="169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46438" y="2997200"/>
            <a:ext cx="2549525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4879975"/>
            <a:ext cx="2808288" cy="177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1363" y="4879975"/>
            <a:ext cx="2514600" cy="176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4413" y="2997200"/>
            <a:ext cx="2225675" cy="168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24575" y="4884738"/>
            <a:ext cx="2195513" cy="176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1" name="CaixaDeTexto 6"/>
          <p:cNvSpPr txBox="1">
            <a:spLocks noChangeArrowheads="1"/>
          </p:cNvSpPr>
          <p:nvPr/>
        </p:nvSpPr>
        <p:spPr bwMode="auto">
          <a:xfrm>
            <a:off x="3606800" y="2657475"/>
            <a:ext cx="36004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pt-BR" sz="1600">
                <a:latin typeface="Calibri" pitchFamily="34" charset="0"/>
              </a:rPr>
              <a:t>Atributos químicos do solo</a:t>
            </a:r>
            <a:endParaRPr lang="pt-BR" sz="1600" b="1">
              <a:latin typeface="Calibri" pitchFamily="34" charset="0"/>
            </a:endParaRPr>
          </a:p>
        </p:txBody>
      </p:sp>
      <p:sp>
        <p:nvSpPr>
          <p:cNvPr id="20492" name="CaixaDeTexto 1"/>
          <p:cNvSpPr txBox="1">
            <a:spLocks noChangeArrowheads="1"/>
          </p:cNvSpPr>
          <p:nvPr/>
        </p:nvSpPr>
        <p:spPr bwMode="auto">
          <a:xfrm>
            <a:off x="222250" y="133350"/>
            <a:ext cx="59102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>
                <a:latin typeface="Calibri" pitchFamily="34" charset="0"/>
              </a:rPr>
              <a:t>Indicadores de sustentabilidade – Atributos químicos do solo</a:t>
            </a:r>
          </a:p>
        </p:txBody>
      </p:sp>
    </p:spTree>
    <p:extLst>
      <p:ext uri="{BB962C8B-B14F-4D97-AF65-F5344CB8AC3E}">
        <p14:creationId xmlns:p14="http://schemas.microsoft.com/office/powerpoint/2010/main" xmlns="" val="12748179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ítulo 1"/>
          <p:cNvSpPr txBox="1">
            <a:spLocks/>
          </p:cNvSpPr>
          <p:nvPr/>
        </p:nvSpPr>
        <p:spPr bwMode="auto">
          <a:xfrm>
            <a:off x="576263" y="476250"/>
            <a:ext cx="8027987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pt-BR" sz="3600" b="1">
                <a:solidFill>
                  <a:srgbClr val="008047"/>
                </a:solidFill>
                <a:latin typeface="Arial" charset="0"/>
              </a:rPr>
              <a:t>Embrapa Agrossilvipastoril</a:t>
            </a:r>
          </a:p>
        </p:txBody>
      </p:sp>
      <p:grpSp>
        <p:nvGrpSpPr>
          <p:cNvPr id="2" name="Grupo 43"/>
          <p:cNvGrpSpPr>
            <a:grpSpLocks/>
          </p:cNvGrpSpPr>
          <p:nvPr/>
        </p:nvGrpSpPr>
        <p:grpSpPr bwMode="auto">
          <a:xfrm>
            <a:off x="252413" y="1663700"/>
            <a:ext cx="527050" cy="147638"/>
            <a:chOff x="35496" y="2595512"/>
            <a:chExt cx="599684" cy="167636"/>
          </a:xfrm>
        </p:grpSpPr>
        <p:sp>
          <p:nvSpPr>
            <p:cNvPr id="7229" name="Divisa 44"/>
            <p:cNvSpPr>
              <a:spLocks noChangeArrowheads="1"/>
            </p:cNvSpPr>
            <p:nvPr/>
          </p:nvSpPr>
          <p:spPr bwMode="auto">
            <a:xfrm>
              <a:off x="467544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/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230" name="Divisa 45"/>
            <p:cNvSpPr>
              <a:spLocks noChangeArrowheads="1"/>
            </p:cNvSpPr>
            <p:nvPr/>
          </p:nvSpPr>
          <p:spPr bwMode="auto">
            <a:xfrm>
              <a:off x="323528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79999"/>
              </a:srgbClr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231" name="Divisa 46"/>
            <p:cNvSpPr>
              <a:spLocks noChangeArrowheads="1"/>
            </p:cNvSpPr>
            <p:nvPr/>
          </p:nvSpPr>
          <p:spPr bwMode="auto">
            <a:xfrm>
              <a:off x="180630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59999"/>
              </a:srgbClr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232" name="Divisa 47"/>
            <p:cNvSpPr>
              <a:spLocks noChangeArrowheads="1"/>
            </p:cNvSpPr>
            <p:nvPr/>
          </p:nvSpPr>
          <p:spPr bwMode="auto">
            <a:xfrm>
              <a:off x="35496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39999"/>
              </a:srgbClr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7172" name="Text Box 9"/>
          <p:cNvSpPr txBox="1">
            <a:spLocks noChangeArrowheads="1"/>
          </p:cNvSpPr>
          <p:nvPr/>
        </p:nvSpPr>
        <p:spPr bwMode="auto">
          <a:xfrm>
            <a:off x="877888" y="1544638"/>
            <a:ext cx="71516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  <a:buFont typeface="Helvetica" pitchFamily="80" charset="0"/>
              <a:buNone/>
            </a:pPr>
            <a:r>
              <a:rPr lang="pt-BR" sz="2000" b="1">
                <a:solidFill>
                  <a:schemeClr val="tx1"/>
                </a:solidFill>
                <a:latin typeface="Arial" charset="0"/>
              </a:rPr>
              <a:t>Informações - Mato Grosso</a:t>
            </a:r>
            <a:endParaRPr lang="pt-BR" altLang="ja-JP" sz="20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173" name="CaixaDeTexto 3"/>
          <p:cNvSpPr txBox="1">
            <a:spLocks noChangeArrowheads="1"/>
          </p:cNvSpPr>
          <p:nvPr/>
        </p:nvSpPr>
        <p:spPr bwMode="auto">
          <a:xfrm>
            <a:off x="4284663" y="6381750"/>
            <a:ext cx="223361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</a:pPr>
            <a:r>
              <a:rPr lang="pt-BR" sz="1200" b="1">
                <a:solidFill>
                  <a:schemeClr val="tx1"/>
                </a:solidFill>
                <a:latin typeface="Arial" charset="0"/>
              </a:rPr>
              <a:t>Total de municípios: 141</a:t>
            </a:r>
          </a:p>
        </p:txBody>
      </p:sp>
      <p:graphicFrame>
        <p:nvGraphicFramePr>
          <p:cNvPr id="13" name="Tabela 12"/>
          <p:cNvGraphicFramePr>
            <a:graphicFrameLocks noGrp="1"/>
          </p:cNvGraphicFramePr>
          <p:nvPr/>
        </p:nvGraphicFramePr>
        <p:xfrm>
          <a:off x="6588125" y="1412875"/>
          <a:ext cx="2376488" cy="53038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188"/>
                <a:gridCol w="1944300"/>
              </a:tblGrid>
              <a:tr h="304818">
                <a:tc gridSpan="2"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latin typeface="Arial" pitchFamily="34" charset="0"/>
                          <a:cs typeface="Arial" pitchFamily="34" charset="0"/>
                        </a:rPr>
                        <a:t>Regiões</a:t>
                      </a:r>
                      <a:endParaRPr lang="pt-BR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23" marB="45723"/>
                </a:tc>
                <a:tc hMerge="1">
                  <a:txBody>
                    <a:bodyPr/>
                    <a:lstStyle/>
                    <a:p>
                      <a:endParaRPr lang="pt-BR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04818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pt-BR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23" marB="45723"/>
                </a:tc>
                <a:tc>
                  <a:txBody>
                    <a:bodyPr/>
                    <a:lstStyle/>
                    <a:p>
                      <a:r>
                        <a:rPr lang="pt-BR" sz="1400" b="0" dirty="0" smtClean="0">
                          <a:latin typeface="Arial" pitchFamily="34" charset="0"/>
                          <a:cs typeface="Arial" pitchFamily="34" charset="0"/>
                        </a:rPr>
                        <a:t>Vale</a:t>
                      </a:r>
                      <a:r>
                        <a:rPr lang="pt-BR" sz="1400" b="0" baseline="0" dirty="0" smtClean="0">
                          <a:latin typeface="Arial" pitchFamily="34" charset="0"/>
                          <a:cs typeface="Arial" pitchFamily="34" charset="0"/>
                        </a:rPr>
                        <a:t> do Rio Cuiabá</a:t>
                      </a:r>
                      <a:endParaRPr lang="pt-BR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23" marB="45723"/>
                </a:tc>
              </a:tr>
              <a:tr h="304818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pt-BR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23" marB="45723"/>
                </a:tc>
                <a:tc>
                  <a:txBody>
                    <a:bodyPr/>
                    <a:lstStyle/>
                    <a:p>
                      <a:r>
                        <a:rPr lang="pt-BR" sz="1400" b="0" dirty="0" smtClean="0">
                          <a:latin typeface="Arial" pitchFamily="34" charset="0"/>
                          <a:cs typeface="Arial" pitchFamily="34" charset="0"/>
                        </a:rPr>
                        <a:t>Alto do Rio Paraguai</a:t>
                      </a:r>
                      <a:endParaRPr lang="pt-BR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23" marB="45723"/>
                </a:tc>
              </a:tr>
              <a:tr h="518191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pt-BR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23" marB="45723"/>
                </a:tc>
                <a:tc>
                  <a:txBody>
                    <a:bodyPr/>
                    <a:lstStyle/>
                    <a:p>
                      <a:r>
                        <a:rPr lang="pt-BR" sz="1400" b="0" dirty="0" smtClean="0">
                          <a:latin typeface="Arial" pitchFamily="34" charset="0"/>
                          <a:cs typeface="Arial" pitchFamily="34" charset="0"/>
                        </a:rPr>
                        <a:t>Complexo Nascentes do Pantanal</a:t>
                      </a:r>
                      <a:endParaRPr lang="pt-BR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23" marB="45723"/>
                </a:tc>
              </a:tr>
              <a:tr h="304818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pt-BR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23" marB="45723"/>
                </a:tc>
                <a:tc>
                  <a:txBody>
                    <a:bodyPr/>
                    <a:lstStyle/>
                    <a:p>
                      <a:r>
                        <a:rPr lang="pt-BR" sz="1400" b="0" dirty="0" smtClean="0">
                          <a:latin typeface="Arial" pitchFamily="34" charset="0"/>
                          <a:cs typeface="Arial" pitchFamily="34" charset="0"/>
                        </a:rPr>
                        <a:t>Vale do Guaporé</a:t>
                      </a:r>
                      <a:endParaRPr lang="pt-BR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23" marB="45723"/>
                </a:tc>
              </a:tr>
              <a:tr h="304818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pt-BR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23" marB="45723"/>
                </a:tc>
                <a:tc>
                  <a:txBody>
                    <a:bodyPr/>
                    <a:lstStyle/>
                    <a:p>
                      <a:r>
                        <a:rPr lang="pt-BR" sz="1400" b="0" dirty="0" smtClean="0">
                          <a:latin typeface="Arial" pitchFamily="34" charset="0"/>
                          <a:cs typeface="Arial" pitchFamily="34" charset="0"/>
                        </a:rPr>
                        <a:t>Vale do </a:t>
                      </a:r>
                      <a:r>
                        <a:rPr lang="pt-BR" sz="1400" b="0" dirty="0" err="1" smtClean="0">
                          <a:latin typeface="Arial" pitchFamily="34" charset="0"/>
                          <a:cs typeface="Arial" pitchFamily="34" charset="0"/>
                        </a:rPr>
                        <a:t>Juruena</a:t>
                      </a:r>
                      <a:endParaRPr lang="pt-BR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23" marB="45723"/>
                </a:tc>
              </a:tr>
              <a:tr h="304818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pt-BR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23" marB="4572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dirty="0" smtClean="0">
                          <a:latin typeface="Arial" pitchFamily="34" charset="0"/>
                          <a:cs typeface="Arial" pitchFamily="34" charset="0"/>
                        </a:rPr>
                        <a:t>Vale do Teles Pires</a:t>
                      </a:r>
                      <a:endParaRPr lang="pt-BR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23" marB="45723"/>
                </a:tc>
              </a:tr>
              <a:tr h="304818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pt-BR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23" marB="45723"/>
                </a:tc>
                <a:tc>
                  <a:txBody>
                    <a:bodyPr/>
                    <a:lstStyle/>
                    <a:p>
                      <a:r>
                        <a:rPr lang="pt-BR" sz="1400" b="0" dirty="0" smtClean="0">
                          <a:latin typeface="Arial" pitchFamily="34" charset="0"/>
                          <a:cs typeface="Arial" pitchFamily="34" charset="0"/>
                        </a:rPr>
                        <a:t>Portal da Amazônia</a:t>
                      </a:r>
                      <a:endParaRPr lang="pt-BR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23" marB="45723"/>
                </a:tc>
              </a:tr>
              <a:tr h="304818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pt-BR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23" marB="45723"/>
                </a:tc>
                <a:tc>
                  <a:txBody>
                    <a:bodyPr/>
                    <a:lstStyle/>
                    <a:p>
                      <a:r>
                        <a:rPr lang="pt-BR" sz="1400" b="0" dirty="0" smtClean="0">
                          <a:latin typeface="Arial" pitchFamily="34" charset="0"/>
                          <a:cs typeface="Arial" pitchFamily="34" charset="0"/>
                        </a:rPr>
                        <a:t>Alto Teles Pires</a:t>
                      </a:r>
                      <a:endParaRPr lang="pt-BR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23" marB="45723"/>
                </a:tc>
              </a:tr>
              <a:tr h="304818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pt-BR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23" marB="45723"/>
                </a:tc>
                <a:tc>
                  <a:txBody>
                    <a:bodyPr/>
                    <a:lstStyle/>
                    <a:p>
                      <a:r>
                        <a:rPr lang="pt-BR" sz="1400" b="0" dirty="0" smtClean="0">
                          <a:latin typeface="Arial" pitchFamily="34" charset="0"/>
                          <a:cs typeface="Arial" pitchFamily="34" charset="0"/>
                        </a:rPr>
                        <a:t>Vale do Arinos</a:t>
                      </a:r>
                      <a:endParaRPr lang="pt-BR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23" marB="45723"/>
                </a:tc>
              </a:tr>
              <a:tr h="304818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pt-BR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23" marB="4572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dirty="0" smtClean="0">
                          <a:latin typeface="Arial" pitchFamily="34" charset="0"/>
                          <a:cs typeface="Arial" pitchFamily="34" charset="0"/>
                        </a:rPr>
                        <a:t>Região Sul</a:t>
                      </a:r>
                    </a:p>
                  </a:txBody>
                  <a:tcPr marL="91449" marR="91449" marT="45723" marB="45723"/>
                </a:tc>
              </a:tr>
              <a:tr h="304818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pt-BR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23" marB="45723"/>
                </a:tc>
                <a:tc>
                  <a:txBody>
                    <a:bodyPr/>
                    <a:lstStyle/>
                    <a:p>
                      <a:r>
                        <a:rPr lang="pt-BR" sz="1400" b="0" dirty="0" smtClean="0">
                          <a:latin typeface="Arial" pitchFamily="34" charset="0"/>
                          <a:cs typeface="Arial" pitchFamily="34" charset="0"/>
                        </a:rPr>
                        <a:t>Alto</a:t>
                      </a:r>
                      <a:r>
                        <a:rPr lang="pt-BR" sz="1400" b="0" baseline="0" dirty="0" smtClean="0">
                          <a:latin typeface="Arial" pitchFamily="34" charset="0"/>
                          <a:cs typeface="Arial" pitchFamily="34" charset="0"/>
                        </a:rPr>
                        <a:t> Araguaia</a:t>
                      </a:r>
                      <a:endParaRPr lang="pt-BR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23" marB="45723"/>
                </a:tc>
              </a:tr>
              <a:tr h="304818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pt-BR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23" marB="4572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dirty="0" smtClean="0">
                          <a:latin typeface="Arial" pitchFamily="34" charset="0"/>
                          <a:cs typeface="Arial" pitchFamily="34" charset="0"/>
                        </a:rPr>
                        <a:t>Pontal do</a:t>
                      </a:r>
                      <a:r>
                        <a:rPr lang="pt-BR" sz="1400" b="0" baseline="0" dirty="0" smtClean="0">
                          <a:latin typeface="Arial" pitchFamily="34" charset="0"/>
                          <a:cs typeface="Arial" pitchFamily="34" charset="0"/>
                        </a:rPr>
                        <a:t> Araguaia</a:t>
                      </a:r>
                      <a:endParaRPr lang="pt-BR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23" marB="45723"/>
                </a:tc>
              </a:tr>
              <a:tr h="304818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pt-BR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23" marB="45723"/>
                </a:tc>
                <a:tc>
                  <a:txBody>
                    <a:bodyPr/>
                    <a:lstStyle/>
                    <a:p>
                      <a:r>
                        <a:rPr lang="pt-BR" sz="1400" b="0" dirty="0" smtClean="0">
                          <a:latin typeface="Arial" pitchFamily="34" charset="0"/>
                          <a:cs typeface="Arial" pitchFamily="34" charset="0"/>
                        </a:rPr>
                        <a:t>Médio Araguaia</a:t>
                      </a:r>
                      <a:endParaRPr lang="pt-BR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23" marB="45723"/>
                </a:tc>
              </a:tr>
              <a:tr h="304818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lang="pt-BR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23" marB="4572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dirty="0" smtClean="0">
                          <a:latin typeface="Arial" pitchFamily="34" charset="0"/>
                          <a:cs typeface="Arial" pitchFamily="34" charset="0"/>
                        </a:rPr>
                        <a:t>Araguaia</a:t>
                      </a:r>
                      <a:endParaRPr lang="pt-BR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23" marB="45723"/>
                </a:tc>
              </a:tr>
              <a:tr h="518191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pt-BR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23" marB="4572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dirty="0" smtClean="0">
                          <a:latin typeface="Arial" pitchFamily="34" charset="0"/>
                          <a:cs typeface="Arial" pitchFamily="34" charset="0"/>
                        </a:rPr>
                        <a:t>Norte</a:t>
                      </a:r>
                      <a:r>
                        <a:rPr lang="pt-BR" sz="14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pt-BR" sz="1400" b="0" dirty="0" smtClean="0">
                          <a:latin typeface="Arial" pitchFamily="34" charset="0"/>
                          <a:cs typeface="Arial" pitchFamily="34" charset="0"/>
                        </a:rPr>
                        <a:t>Araguaia</a:t>
                      </a:r>
                      <a:endParaRPr lang="pt-BR" sz="14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pt-BR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23" marB="45723"/>
                </a:tc>
              </a:tr>
            </a:tbl>
          </a:graphicData>
        </a:graphic>
      </p:graphicFrame>
      <p:pic>
        <p:nvPicPr>
          <p:cNvPr id="7226" name="Imagem 51" descr="mapa_mt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275" y="3843338"/>
            <a:ext cx="2592388" cy="247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27" name="CaixaDeTexto 3"/>
          <p:cNvSpPr txBox="1">
            <a:spLocks noChangeArrowheads="1"/>
          </p:cNvSpPr>
          <p:nvPr/>
        </p:nvSpPr>
        <p:spPr bwMode="auto">
          <a:xfrm>
            <a:off x="900113" y="1989138"/>
            <a:ext cx="7129462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sz="1700">
                <a:solidFill>
                  <a:schemeClr val="tx1"/>
                </a:solidFill>
                <a:latin typeface="Arial" charset="0"/>
              </a:rPr>
              <a:t>Estabelecimentos agrícolas: 188.560 (100%)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sz="1700">
                <a:solidFill>
                  <a:schemeClr val="tx1"/>
                </a:solidFill>
                <a:latin typeface="Arial" charset="0"/>
              </a:rPr>
              <a:t>Médios e Grandes Agricultores: 48.359 (25,65%)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sz="1700">
                <a:solidFill>
                  <a:schemeClr val="tx1"/>
                </a:solidFill>
                <a:latin typeface="Arial" charset="0"/>
              </a:rPr>
              <a:t>Agricultores Familiares: 140.201 (74,35%)</a:t>
            </a:r>
          </a:p>
          <a:p>
            <a:pPr marL="1257300" lvl="2" indent="-342900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sz="1700">
                <a:solidFill>
                  <a:schemeClr val="tx1"/>
                </a:solidFill>
                <a:latin typeface="Arial" charset="0"/>
              </a:rPr>
              <a:t>Assentados: 90.046</a:t>
            </a:r>
          </a:p>
          <a:p>
            <a:pPr marL="1257300" lvl="2" indent="-342900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sz="1700">
                <a:solidFill>
                  <a:schemeClr val="tx1"/>
                </a:solidFill>
                <a:latin typeface="Arial" charset="0"/>
              </a:rPr>
              <a:t>Tradicionais: 50.155</a:t>
            </a:r>
          </a:p>
        </p:txBody>
      </p:sp>
      <p:sp>
        <p:nvSpPr>
          <p:cNvPr id="7228" name="CaixaDeTexto 3"/>
          <p:cNvSpPr txBox="1">
            <a:spLocks noChangeArrowheads="1"/>
          </p:cNvSpPr>
          <p:nvPr/>
        </p:nvSpPr>
        <p:spPr bwMode="auto">
          <a:xfrm>
            <a:off x="900113" y="4087813"/>
            <a:ext cx="2233612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</a:pPr>
            <a:r>
              <a:rPr lang="pt-BR" sz="1200">
                <a:solidFill>
                  <a:schemeClr val="tx1"/>
                </a:solidFill>
                <a:latin typeface="Arial" charset="0"/>
              </a:rPr>
              <a:t>Fonte: Empaer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ço Reservado para Conteúdo 2"/>
          <p:cNvSpPr>
            <a:spLocks noGrp="1"/>
          </p:cNvSpPr>
          <p:nvPr>
            <p:ph idx="1"/>
          </p:nvPr>
        </p:nvSpPr>
        <p:spPr>
          <a:xfrm>
            <a:off x="468313" y="908050"/>
            <a:ext cx="8229600" cy="5040313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pt-BR" sz="1600" smtClean="0">
                <a:latin typeface="Arial" charset="0"/>
                <a:cs typeface="Arial" charset="0"/>
              </a:rPr>
              <a:t>Análises físicas: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pt-BR" sz="1600" smtClean="0">
                <a:latin typeface="Arial" charset="0"/>
                <a:cs typeface="Arial" charset="0"/>
              </a:rPr>
              <a:t>composição granulométrica (CG), argila 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pt-BR" sz="1600" smtClean="0">
                <a:latin typeface="Arial" charset="0"/>
                <a:cs typeface="Arial" charset="0"/>
              </a:rPr>
              <a:t>dispersa em água (ADA), grau de floculação (GF),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pt-BR" sz="1600" smtClean="0">
                <a:latin typeface="Arial" charset="0"/>
                <a:cs typeface="Arial" charset="0"/>
              </a:rPr>
              <a:t>densidade do solo (Ds), densidade de partículas do solo (Dp);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pt-BR" sz="1600" smtClean="0">
                <a:latin typeface="Arial" charset="0"/>
                <a:cs typeface="Arial" charset="0"/>
              </a:rPr>
              <a:t>porosidade total (Pt), macroporosidade (Ma), 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pt-BR" sz="1600" smtClean="0">
                <a:latin typeface="Arial" charset="0"/>
                <a:cs typeface="Arial" charset="0"/>
              </a:rPr>
              <a:t>microporosidade (Mi), condutividade hidráulica (CH),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pt-BR" sz="1600" smtClean="0">
                <a:latin typeface="Arial" charset="0"/>
                <a:cs typeface="Arial" charset="0"/>
              </a:rPr>
              <a:t>curva de retenção de água no solo, intervalo hídrico ótimo (IHO), 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pt-BR" sz="1600" smtClean="0">
                <a:latin typeface="Arial" charset="0"/>
                <a:cs typeface="Arial" charset="0"/>
              </a:rPr>
              <a:t>resistência do solo à penetração mecânica (Rp).</a:t>
            </a:r>
          </a:p>
        </p:txBody>
      </p:sp>
      <p:pic>
        <p:nvPicPr>
          <p:cNvPr id="21507" name="Imagem 21" descr="vavavav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1075" y="4108450"/>
            <a:ext cx="3733800" cy="192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Imagem 23" descr="vavaz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4763" y="4198938"/>
            <a:ext cx="2136775" cy="16049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2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6713" y="4217988"/>
            <a:ext cx="200342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CaixaDeTexto 6"/>
          <p:cNvSpPr txBox="1">
            <a:spLocks noChangeArrowheads="1"/>
          </p:cNvSpPr>
          <p:nvPr/>
        </p:nvSpPr>
        <p:spPr bwMode="auto">
          <a:xfrm>
            <a:off x="222250" y="133350"/>
            <a:ext cx="56086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>
                <a:latin typeface="Calibri" pitchFamily="34" charset="0"/>
              </a:rPr>
              <a:t>Indicadores de sustentabilidade – Atributos físicos do solo</a:t>
            </a:r>
          </a:p>
        </p:txBody>
      </p:sp>
    </p:spTree>
    <p:extLst>
      <p:ext uri="{BB962C8B-B14F-4D97-AF65-F5344CB8AC3E}">
        <p14:creationId xmlns:p14="http://schemas.microsoft.com/office/powerpoint/2010/main" xmlns="" val="172584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0"/>
          <p:cNvGraphicFramePr>
            <a:graphicFrameLocks noChangeAspect="1"/>
          </p:cNvGraphicFramePr>
          <p:nvPr/>
        </p:nvGraphicFramePr>
        <p:xfrm>
          <a:off x="4319588" y="3490913"/>
          <a:ext cx="4645025" cy="3241675"/>
        </p:xfrm>
        <a:graphic>
          <a:graphicData uri="http://schemas.openxmlformats.org/presentationml/2006/ole">
            <p:oleObj spid="_x0000_s1040" name="PHOTO-PAINT" r:id="rId3" imgW="6095238" imgH="4571429" progId="">
              <p:embed/>
            </p:oleObj>
          </a:graphicData>
        </a:graphic>
      </p:graphicFrame>
      <p:sp>
        <p:nvSpPr>
          <p:cNvPr id="1027" name="Título 1"/>
          <p:cNvSpPr txBox="1">
            <a:spLocks/>
          </p:cNvSpPr>
          <p:nvPr/>
        </p:nvSpPr>
        <p:spPr bwMode="auto">
          <a:xfrm>
            <a:off x="971550" y="501650"/>
            <a:ext cx="871061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b="1"/>
              <a:t>Biodiversidade e bioprospecção de microrganismos em sistemas de integração Lavoura-Pecuária-Floresta no ecótono Cerrado/Amazônia</a:t>
            </a:r>
            <a:endParaRPr lang="pt-BR"/>
          </a:p>
        </p:txBody>
      </p:sp>
      <p:sp>
        <p:nvSpPr>
          <p:cNvPr id="1028" name="Text Box 9"/>
          <p:cNvSpPr txBox="1">
            <a:spLocks noChangeArrowheads="1"/>
          </p:cNvSpPr>
          <p:nvPr/>
        </p:nvSpPr>
        <p:spPr bwMode="auto">
          <a:xfrm>
            <a:off x="4211638" y="6408738"/>
            <a:ext cx="46085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2" eaLnBrk="1" hangingPunct="1">
              <a:lnSpc>
                <a:spcPct val="150000"/>
              </a:lnSpc>
            </a:pPr>
            <a:r>
              <a:rPr lang="pt-BR" sz="1600"/>
              <a:t>Biodiversidade de bactérias e fungos</a:t>
            </a:r>
          </a:p>
        </p:txBody>
      </p:sp>
      <p:sp>
        <p:nvSpPr>
          <p:cNvPr id="1029" name="Rectangle 11"/>
          <p:cNvSpPr>
            <a:spLocks noChangeArrowheads="1"/>
          </p:cNvSpPr>
          <p:nvPr/>
        </p:nvSpPr>
        <p:spPr bwMode="auto">
          <a:xfrm>
            <a:off x="5003800" y="5157788"/>
            <a:ext cx="3671888" cy="1223962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pt-BR">
              <a:latin typeface="Calibri" pitchFamily="34" charset="0"/>
            </a:endParaRPr>
          </a:p>
        </p:txBody>
      </p:sp>
      <p:pic>
        <p:nvPicPr>
          <p:cNvPr id="1030" name="Picture 5" descr="C:\Users\anderson.ferreira\Downloads\foto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849" r="12273" b="15434"/>
          <a:stretch>
            <a:fillRect/>
          </a:stretch>
        </p:blipFill>
        <p:spPr bwMode="auto">
          <a:xfrm>
            <a:off x="254000" y="3489325"/>
            <a:ext cx="3813175" cy="294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Retângulo 1"/>
          <p:cNvSpPr>
            <a:spLocks noChangeArrowheads="1"/>
          </p:cNvSpPr>
          <p:nvPr/>
        </p:nvSpPr>
        <p:spPr bwMode="auto">
          <a:xfrm>
            <a:off x="254000" y="2757488"/>
            <a:ext cx="24288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sz="1600"/>
              <a:t> </a:t>
            </a:r>
            <a:endParaRPr lang="pt-BR" sz="1600">
              <a:latin typeface="Calibri" pitchFamily="34" charset="0"/>
            </a:endParaRPr>
          </a:p>
        </p:txBody>
      </p:sp>
      <p:pic>
        <p:nvPicPr>
          <p:cNvPr id="1032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14" t="17188" b="13252"/>
          <a:stretch>
            <a:fillRect/>
          </a:stretch>
        </p:blipFill>
        <p:spPr bwMode="auto">
          <a:xfrm>
            <a:off x="6946900" y="1379538"/>
            <a:ext cx="1800225" cy="174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924" b="12616"/>
          <a:stretch>
            <a:fillRect/>
          </a:stretch>
        </p:blipFill>
        <p:spPr bwMode="auto">
          <a:xfrm>
            <a:off x="3779838" y="1316038"/>
            <a:ext cx="1868487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" name="Text Box 9"/>
          <p:cNvSpPr txBox="1">
            <a:spLocks noChangeArrowheads="1"/>
          </p:cNvSpPr>
          <p:nvPr/>
        </p:nvSpPr>
        <p:spPr bwMode="auto">
          <a:xfrm>
            <a:off x="4714875" y="1681163"/>
            <a:ext cx="25193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2" eaLnBrk="1" hangingPunct="1">
              <a:lnSpc>
                <a:spcPct val="150000"/>
              </a:lnSpc>
            </a:pPr>
            <a:r>
              <a:rPr lang="pt-BR" sz="1600"/>
              <a:t>Antagonismo</a:t>
            </a:r>
          </a:p>
        </p:txBody>
      </p:sp>
      <p:sp>
        <p:nvSpPr>
          <p:cNvPr id="1035" name="CaixaDeTexto 3"/>
          <p:cNvSpPr txBox="1">
            <a:spLocks noChangeArrowheads="1"/>
          </p:cNvSpPr>
          <p:nvPr/>
        </p:nvSpPr>
        <p:spPr bwMode="auto">
          <a:xfrm>
            <a:off x="109538" y="1127125"/>
            <a:ext cx="3455987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>
                <a:latin typeface="Calibri" pitchFamily="34" charset="0"/>
              </a:rPr>
              <a:t>Atividade enzimática</a:t>
            </a:r>
          </a:p>
          <a:p>
            <a:pPr eaLnBrk="1" hangingPunct="1"/>
            <a:r>
              <a:rPr lang="pt-BR">
                <a:latin typeface="Calibri" pitchFamily="34" charset="0"/>
              </a:rPr>
              <a:t>Biomassa microbiana</a:t>
            </a:r>
          </a:p>
          <a:p>
            <a:pPr eaLnBrk="1" hangingPunct="1"/>
            <a:r>
              <a:rPr lang="pt-BR">
                <a:latin typeface="Calibri" pitchFamily="34" charset="0"/>
              </a:rPr>
              <a:t>Antagonismo a fungos patogênicos</a:t>
            </a:r>
          </a:p>
          <a:p>
            <a:pPr eaLnBrk="1" hangingPunct="1"/>
            <a:r>
              <a:rPr lang="pt-BR">
                <a:latin typeface="Calibri" pitchFamily="34" charset="0"/>
              </a:rPr>
              <a:t>Solubilização de fosfato</a:t>
            </a:r>
          </a:p>
          <a:p>
            <a:pPr eaLnBrk="1" hangingPunct="1"/>
            <a:r>
              <a:rPr lang="pt-BR">
                <a:latin typeface="Calibri" pitchFamily="34" charset="0"/>
              </a:rPr>
              <a:t>Solubilização de fosfato</a:t>
            </a:r>
          </a:p>
          <a:p>
            <a:pPr eaLnBrk="1" hangingPunct="1"/>
            <a:r>
              <a:rPr lang="pt-BR">
                <a:latin typeface="Calibri" pitchFamily="34" charset="0"/>
              </a:rPr>
              <a:t>Biodiversidade de bactérias </a:t>
            </a:r>
          </a:p>
          <a:p>
            <a:pPr eaLnBrk="1" hangingPunct="1"/>
            <a:r>
              <a:rPr lang="pt-BR">
                <a:latin typeface="Calibri" pitchFamily="34" charset="0"/>
              </a:rPr>
              <a:t>		e fungos</a:t>
            </a:r>
          </a:p>
          <a:p>
            <a:pPr eaLnBrk="1" hangingPunct="1"/>
            <a:endParaRPr lang="pt-BR">
              <a:latin typeface="Calibri" pitchFamily="34" charset="0"/>
            </a:endParaRPr>
          </a:p>
        </p:txBody>
      </p:sp>
      <p:sp>
        <p:nvSpPr>
          <p:cNvPr id="1036" name="CaixaDeTexto 4"/>
          <p:cNvSpPr txBox="1">
            <a:spLocks noChangeArrowheads="1"/>
          </p:cNvSpPr>
          <p:nvPr/>
        </p:nvSpPr>
        <p:spPr bwMode="auto">
          <a:xfrm>
            <a:off x="755650" y="6381750"/>
            <a:ext cx="23828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>
                <a:latin typeface="Calibri" pitchFamily="34" charset="0"/>
              </a:rPr>
              <a:t>Solubilização de fosfato</a:t>
            </a:r>
          </a:p>
          <a:p>
            <a:pPr eaLnBrk="1" hangingPunct="1"/>
            <a:endParaRPr lang="pt-BR">
              <a:latin typeface="Calibri" pitchFamily="34" charset="0"/>
            </a:endParaRPr>
          </a:p>
        </p:txBody>
      </p:sp>
      <p:sp>
        <p:nvSpPr>
          <p:cNvPr id="1037" name="CaixaDeTexto 14"/>
          <p:cNvSpPr txBox="1">
            <a:spLocks noChangeArrowheads="1"/>
          </p:cNvSpPr>
          <p:nvPr/>
        </p:nvSpPr>
        <p:spPr bwMode="auto">
          <a:xfrm>
            <a:off x="222250" y="133350"/>
            <a:ext cx="5975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>
                <a:latin typeface="Calibri" pitchFamily="34" charset="0"/>
              </a:rPr>
              <a:t>Indicadores de sustentabilidade – Atributos biológicos do solo</a:t>
            </a:r>
          </a:p>
        </p:txBody>
      </p:sp>
    </p:spTree>
    <p:extLst>
      <p:ext uri="{BB962C8B-B14F-4D97-AF65-F5344CB8AC3E}">
        <p14:creationId xmlns:p14="http://schemas.microsoft.com/office/powerpoint/2010/main" xmlns="" val="408077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aixaDeTexto 11"/>
          <p:cNvSpPr txBox="1">
            <a:spLocks noChangeArrowheads="1"/>
          </p:cNvSpPr>
          <p:nvPr/>
        </p:nvSpPr>
        <p:spPr bwMode="auto">
          <a:xfrm>
            <a:off x="222250" y="133350"/>
            <a:ext cx="59213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>
                <a:latin typeface="Calibri" pitchFamily="34" charset="0"/>
              </a:rPr>
              <a:t>Indicadores de sustentabilidade – Atributos biológicos do solo</a:t>
            </a:r>
          </a:p>
        </p:txBody>
      </p:sp>
      <p:pic>
        <p:nvPicPr>
          <p:cNvPr id="22531" name="Imagem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16845">
            <a:off x="4981575" y="2754313"/>
            <a:ext cx="35560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Imagem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963647">
            <a:off x="563563" y="2797175"/>
            <a:ext cx="4068762" cy="21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Retângulo 11"/>
          <p:cNvSpPr>
            <a:spLocks noChangeArrowheads="1"/>
          </p:cNvSpPr>
          <p:nvPr/>
        </p:nvSpPr>
        <p:spPr bwMode="auto">
          <a:xfrm>
            <a:off x="341313" y="317500"/>
            <a:ext cx="52578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447800" lvl="2" indent="-533400">
              <a:lnSpc>
                <a:spcPct val="150000"/>
              </a:lnSpc>
              <a:buFontTx/>
              <a:buBlip>
                <a:blip r:embed="rId4"/>
              </a:buBlip>
            </a:pPr>
            <a:endParaRPr lang="pt-BR" sz="1600">
              <a:latin typeface="Calibri" pitchFamily="34" charset="0"/>
            </a:endParaRPr>
          </a:p>
          <a:p>
            <a:pPr marL="1447800" lvl="2" indent="-533400">
              <a:lnSpc>
                <a:spcPct val="150000"/>
              </a:lnSpc>
              <a:buFontTx/>
              <a:buBlip>
                <a:blip r:embed="rId4"/>
              </a:buBlip>
            </a:pPr>
            <a:r>
              <a:rPr lang="pt-BR" sz="1600"/>
              <a:t>Identificação dos gêneros de nematoides</a:t>
            </a:r>
          </a:p>
          <a:p>
            <a:pPr marL="1447800" lvl="2" indent="-533400">
              <a:lnSpc>
                <a:spcPct val="150000"/>
              </a:lnSpc>
              <a:buFontTx/>
              <a:buBlip>
                <a:blip r:embed="rId4"/>
              </a:buBlip>
            </a:pPr>
            <a:r>
              <a:rPr lang="pt-BR" sz="1600"/>
              <a:t>Determinação da riqueza e diversidade de gêneros</a:t>
            </a:r>
          </a:p>
          <a:p>
            <a:pPr marL="1447800" lvl="2" indent="-533400">
              <a:lnSpc>
                <a:spcPct val="150000"/>
              </a:lnSpc>
              <a:buFontTx/>
              <a:buBlip>
                <a:blip r:embed="rId4"/>
              </a:buBlip>
            </a:pPr>
            <a:r>
              <a:rPr lang="pt-BR" sz="1600"/>
              <a:t>Determinação dos grupos tróficos </a:t>
            </a:r>
          </a:p>
          <a:p>
            <a:pPr marL="1447800" lvl="2" indent="-533400">
              <a:lnSpc>
                <a:spcPct val="150000"/>
              </a:lnSpc>
              <a:buFontTx/>
              <a:buBlip>
                <a:blip r:embed="rId4"/>
              </a:buBlip>
            </a:pPr>
            <a:r>
              <a:rPr lang="pt-BR" sz="1600"/>
              <a:t>Distribuição espacial </a:t>
            </a:r>
          </a:p>
          <a:p>
            <a:pPr marL="1447800" lvl="2" indent="-533400">
              <a:lnSpc>
                <a:spcPct val="150000"/>
              </a:lnSpc>
              <a:buFontTx/>
              <a:buBlip>
                <a:blip r:embed="rId4"/>
              </a:buBlip>
            </a:pPr>
            <a:endParaRPr lang="pt-BR" sz="1600"/>
          </a:p>
          <a:p>
            <a:pPr marL="1447800" lvl="2" indent="-533400">
              <a:lnSpc>
                <a:spcPct val="150000"/>
              </a:lnSpc>
              <a:buFontTx/>
              <a:buBlip>
                <a:blip r:embed="rId4"/>
              </a:buBlip>
            </a:pPr>
            <a:endParaRPr lang="pt-BR" sz="1600"/>
          </a:p>
        </p:txBody>
      </p:sp>
      <p:pic>
        <p:nvPicPr>
          <p:cNvPr id="22534" name="Imagem 5" descr="Snap-87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3050" y="5029200"/>
            <a:ext cx="2197100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Imagem 7" descr="Snap-93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73725" y="5029200"/>
            <a:ext cx="217170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6" name="CaixaDeTexto 3"/>
          <p:cNvSpPr txBox="1">
            <a:spLocks noChangeArrowheads="1"/>
          </p:cNvSpPr>
          <p:nvPr/>
        </p:nvSpPr>
        <p:spPr bwMode="auto">
          <a:xfrm>
            <a:off x="5895975" y="4622800"/>
            <a:ext cx="17287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i="1">
                <a:latin typeface="Calibri" pitchFamily="34" charset="0"/>
              </a:rPr>
              <a:t>Pratylenchus</a:t>
            </a:r>
            <a:r>
              <a:rPr lang="pt-BR">
                <a:latin typeface="Calibri" pitchFamily="34" charset="0"/>
              </a:rPr>
              <a:t> sp </a:t>
            </a:r>
          </a:p>
        </p:txBody>
      </p:sp>
      <p:sp>
        <p:nvSpPr>
          <p:cNvPr id="22537" name="CaixaDeTexto 9"/>
          <p:cNvSpPr txBox="1">
            <a:spLocks noChangeArrowheads="1"/>
          </p:cNvSpPr>
          <p:nvPr/>
        </p:nvSpPr>
        <p:spPr bwMode="auto">
          <a:xfrm>
            <a:off x="1763713" y="4581525"/>
            <a:ext cx="19446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2000" i="1">
                <a:latin typeface="Calibri" pitchFamily="34" charset="0"/>
              </a:rPr>
              <a:t>Aphelenchus </a:t>
            </a:r>
            <a:r>
              <a:rPr lang="pt-BR" sz="2000">
                <a:latin typeface="Calibri" pitchFamily="34" charset="0"/>
              </a:rPr>
              <a:t>sp</a:t>
            </a:r>
          </a:p>
        </p:txBody>
      </p:sp>
    </p:spTree>
    <p:extLst>
      <p:ext uri="{BB962C8B-B14F-4D97-AF65-F5344CB8AC3E}">
        <p14:creationId xmlns:p14="http://schemas.microsoft.com/office/powerpoint/2010/main" xmlns="" val="412976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aixaDeTexto 1"/>
          <p:cNvSpPr txBox="1">
            <a:spLocks noChangeArrowheads="1"/>
          </p:cNvSpPr>
          <p:nvPr/>
        </p:nvSpPr>
        <p:spPr bwMode="auto">
          <a:xfrm>
            <a:off x="200025" y="188913"/>
            <a:ext cx="4968875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pt-BR">
                <a:latin typeface="Calibri" pitchFamily="34" charset="0"/>
              </a:rPr>
              <a:t>Dinâmica populacional de insetos em lavouras sob sistema de integração Lavoura-Pecuária-Floresta</a:t>
            </a:r>
          </a:p>
          <a:p>
            <a:pPr algn="just" eaLnBrk="1" hangingPunct="1"/>
            <a:r>
              <a:rPr lang="pt-BR">
                <a:latin typeface="Calibri" pitchFamily="34" charset="0"/>
              </a:rPr>
              <a:t>Dra Fátima T. Rampelotti-Ferreira</a:t>
            </a:r>
          </a:p>
          <a:p>
            <a:pPr algn="just" eaLnBrk="1" hangingPunct="1"/>
            <a:r>
              <a:rPr lang="pt-BR" b="1">
                <a:latin typeface="Calibri" pitchFamily="34" charset="0"/>
              </a:rPr>
              <a:t> </a:t>
            </a:r>
            <a:endParaRPr lang="pt-BR">
              <a:latin typeface="Calibri" pitchFamily="34" charset="0"/>
            </a:endParaRPr>
          </a:p>
          <a:p>
            <a:pPr algn="just" eaLnBrk="1" hangingPunct="1"/>
            <a:r>
              <a:rPr lang="pt-BR">
                <a:latin typeface="Calibri" pitchFamily="34" charset="0"/>
              </a:rPr>
              <a:t>Objetivo: Avaliar a influência de sistemas produtivos na dinâmica de insetos-praga e inimigos naturais.</a:t>
            </a:r>
          </a:p>
        </p:txBody>
      </p:sp>
      <p:pic>
        <p:nvPicPr>
          <p:cNvPr id="24579" name="Picture 2" descr="E:\Rafael\Fotos\iLPF corte\DSCN05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875"/>
          <a:stretch>
            <a:fillRect/>
          </a:stretch>
        </p:blipFill>
        <p:spPr bwMode="auto">
          <a:xfrm>
            <a:off x="5292725" y="0"/>
            <a:ext cx="38512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2" descr="E:\Rafael\Fotos\Ferla\Foto-0102 (2).jpg"/>
          <p:cNvPicPr>
            <a:picLocks noChangeAspect="1" noChangeArrowheads="1"/>
          </p:cNvPicPr>
          <p:nvPr/>
        </p:nvPicPr>
        <p:blipFill>
          <a:blip r:embed="rId3" cstate="print">
            <a:lum bright="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6850" y="2205038"/>
            <a:ext cx="3995738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4481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9"/>
          <p:cNvSpPr txBox="1">
            <a:spLocks noChangeArrowheads="1"/>
          </p:cNvSpPr>
          <p:nvPr/>
        </p:nvSpPr>
        <p:spPr bwMode="auto">
          <a:xfrm>
            <a:off x="0" y="333375"/>
            <a:ext cx="914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Aft>
                <a:spcPts val="600"/>
              </a:spcAft>
              <a:buClr>
                <a:srgbClr val="000000"/>
              </a:buClr>
              <a:buSzPct val="100000"/>
              <a:buFont typeface="Helvetica" pitchFamily="80" charset="0"/>
              <a:buNone/>
            </a:pPr>
            <a:r>
              <a:rPr lang="pt-BR" sz="2000" b="1"/>
              <a:t>Flutuação populacional de lepidópteros em soja Safra 2012/13</a:t>
            </a:r>
            <a:endParaRPr lang="pt-BR" altLang="ja-JP" sz="2000"/>
          </a:p>
        </p:txBody>
      </p:sp>
      <p:graphicFrame>
        <p:nvGraphicFramePr>
          <p:cNvPr id="7" name="Chart 1"/>
          <p:cNvGraphicFramePr>
            <a:graphicFrameLocks/>
          </p:cNvGraphicFramePr>
          <p:nvPr/>
        </p:nvGraphicFramePr>
        <p:xfrm>
          <a:off x="323528" y="764911"/>
          <a:ext cx="4176464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2"/>
          <p:cNvGraphicFramePr>
            <a:graphicFrameLocks/>
          </p:cNvGraphicFramePr>
          <p:nvPr/>
        </p:nvGraphicFramePr>
        <p:xfrm>
          <a:off x="4788024" y="764911"/>
          <a:ext cx="3823345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3"/>
          <p:cNvGraphicFramePr>
            <a:graphicFrameLocks/>
          </p:cNvGraphicFramePr>
          <p:nvPr/>
        </p:nvGraphicFramePr>
        <p:xfrm>
          <a:off x="323528" y="3789040"/>
          <a:ext cx="4176464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4"/>
          <p:cNvGraphicFramePr>
            <a:graphicFrameLocks/>
          </p:cNvGraphicFramePr>
          <p:nvPr/>
        </p:nvGraphicFramePr>
        <p:xfrm>
          <a:off x="4788024" y="3789040"/>
          <a:ext cx="3816424" cy="2990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4392248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 descr="https://correio.embrapa.br/service/home/~/Adulto%20de%20Glycaspis%20brimblecombei%20(2).jpg?auth=co&amp;loc=pt_BR&amp;id=21565&amp;part=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>
              <a:latin typeface="Calibri" pitchFamily="34" charset="0"/>
            </a:endParaRPr>
          </a:p>
        </p:txBody>
      </p:sp>
      <p:sp>
        <p:nvSpPr>
          <p:cNvPr id="26627" name="AutoShape 4" descr="https://correio.embrapa.br/service/home/~/Adulto%20de%20Glycaspis%20brimblecombei%20(2).jpg?auth=co&amp;loc=pt_BR&amp;id=21565&amp;part=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>
              <a:latin typeface="Calibri" pitchFamily="34" charset="0"/>
            </a:endParaRPr>
          </a:p>
        </p:txBody>
      </p:sp>
      <p:sp>
        <p:nvSpPr>
          <p:cNvPr id="26628" name="AutoShape 6" descr="https://correio.embrapa.br/service/home/~/Adulto%20de%20Glycaspis%20brimblecombei%20(2).jpg?auth=co&amp;loc=pt_BR&amp;id=21565&amp;part=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>
              <a:latin typeface="Calibri" pitchFamily="34" charset="0"/>
            </a:endParaRPr>
          </a:p>
        </p:txBody>
      </p:sp>
      <p:pic>
        <p:nvPicPr>
          <p:cNvPr id="26629" name="Picture 7" descr="C:\Users\Rafael\Desktop\IMG_20131017_0828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650" y="836613"/>
            <a:ext cx="3222625" cy="241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0" name="CaixaDeTexto 5"/>
          <p:cNvSpPr txBox="1">
            <a:spLocks noChangeArrowheads="1"/>
          </p:cNvSpPr>
          <p:nvPr/>
        </p:nvSpPr>
        <p:spPr bwMode="auto">
          <a:xfrm>
            <a:off x="377825" y="3238500"/>
            <a:ext cx="720090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1400">
                <a:latin typeface="Calibri" pitchFamily="34" charset="0"/>
              </a:rPr>
              <a:t>Coleta de parasitóides de Pentatomidae e Lepidoptera</a:t>
            </a:r>
          </a:p>
        </p:txBody>
      </p:sp>
      <p:sp>
        <p:nvSpPr>
          <p:cNvPr id="26631" name="Text Box 9"/>
          <p:cNvSpPr txBox="1">
            <a:spLocks noChangeArrowheads="1"/>
          </p:cNvSpPr>
          <p:nvPr/>
        </p:nvSpPr>
        <p:spPr bwMode="auto">
          <a:xfrm>
            <a:off x="0" y="333375"/>
            <a:ext cx="914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Aft>
                <a:spcPts val="600"/>
              </a:spcAft>
              <a:buClr>
                <a:srgbClr val="000000"/>
              </a:buClr>
              <a:buSzPct val="100000"/>
              <a:buFont typeface="Helvetica" pitchFamily="80" charset="0"/>
              <a:buNone/>
            </a:pPr>
            <a:r>
              <a:rPr lang="pt-BR" sz="2000" b="1"/>
              <a:t>Flutuação populacional de lepidópteros em soja Safra 2013/14</a:t>
            </a:r>
            <a:endParaRPr lang="pt-BR" altLang="ja-JP" sz="2000"/>
          </a:p>
        </p:txBody>
      </p:sp>
      <p:pic>
        <p:nvPicPr>
          <p:cNvPr id="26632" name="Picture 2" descr="C:\Users\Rafael\Desktop\IMG_20131018_1533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525" y="836613"/>
            <a:ext cx="2422525" cy="323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3" name="CaixaDeTexto 8"/>
          <p:cNvSpPr txBox="1">
            <a:spLocks noChangeArrowheads="1"/>
          </p:cNvSpPr>
          <p:nvPr/>
        </p:nvSpPr>
        <p:spPr bwMode="auto">
          <a:xfrm>
            <a:off x="4546600" y="1196975"/>
            <a:ext cx="72009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1400">
                <a:latin typeface="Calibri" pitchFamily="34" charset="0"/>
              </a:rPr>
              <a:t>Incubação de </a:t>
            </a:r>
          </a:p>
          <a:p>
            <a:pPr eaLnBrk="1" hangingPunct="1"/>
            <a:r>
              <a:rPr lang="pt-BR" sz="1400">
                <a:latin typeface="Calibri" pitchFamily="34" charset="0"/>
              </a:rPr>
              <a:t>parasitóides </a:t>
            </a:r>
          </a:p>
        </p:txBody>
      </p:sp>
      <p:pic>
        <p:nvPicPr>
          <p:cNvPr id="2663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650" y="3994150"/>
            <a:ext cx="3222625" cy="241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5" name="CaixaDeTexto 10"/>
          <p:cNvSpPr txBox="1">
            <a:spLocks noChangeArrowheads="1"/>
          </p:cNvSpPr>
          <p:nvPr/>
        </p:nvSpPr>
        <p:spPr bwMode="auto">
          <a:xfrm>
            <a:off x="684213" y="6410325"/>
            <a:ext cx="42402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1400">
                <a:latin typeface="Calibri" pitchFamily="34" charset="0"/>
              </a:rPr>
              <a:t>Avaliação de parasitismo ninfal e por entomopatógenos</a:t>
            </a:r>
          </a:p>
        </p:txBody>
      </p:sp>
      <p:pic>
        <p:nvPicPr>
          <p:cNvPr id="26636" name="Picture 2"/>
          <p:cNvPicPr>
            <a:picLocks noChangeAspect="1" noChangeArrowheads="1"/>
          </p:cNvPicPr>
          <p:nvPr/>
        </p:nvPicPr>
        <p:blipFill>
          <a:blip r:embed="rId5" cstate="print">
            <a:lum bright="10000" contras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59413" y="4151313"/>
            <a:ext cx="2951162" cy="221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7" name="CaixaDeTexto 12"/>
          <p:cNvSpPr txBox="1">
            <a:spLocks noChangeArrowheads="1"/>
          </p:cNvSpPr>
          <p:nvPr/>
        </p:nvSpPr>
        <p:spPr bwMode="auto">
          <a:xfrm>
            <a:off x="5148263" y="6418263"/>
            <a:ext cx="2890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1400">
                <a:latin typeface="Calibri" pitchFamily="34" charset="0"/>
              </a:rPr>
              <a:t>Avaliação de parasitismo larval e por </a:t>
            </a:r>
          </a:p>
          <a:p>
            <a:pPr eaLnBrk="1" hangingPunct="1"/>
            <a:r>
              <a:rPr lang="pt-BR" sz="1400">
                <a:latin typeface="Calibri" pitchFamily="34" charset="0"/>
              </a:rPr>
              <a:t>entomopatógenos</a:t>
            </a:r>
          </a:p>
        </p:txBody>
      </p:sp>
    </p:spTree>
    <p:extLst>
      <p:ext uri="{BB962C8B-B14F-4D97-AF65-F5344CB8AC3E}">
        <p14:creationId xmlns:p14="http://schemas.microsoft.com/office/powerpoint/2010/main" xmlns="" val="101978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 descr="C:\Users\Public\Documents\doc Dulandula Wruck\fotos\trabalho\ILPF\safra 2012.13\27.11.2012\DSC084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492375"/>
            <a:ext cx="5940425" cy="453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175" y="314325"/>
            <a:ext cx="5286375" cy="405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75" y="620713"/>
            <a:ext cx="4911725" cy="151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CaixaDeTexto 5"/>
          <p:cNvSpPr txBox="1">
            <a:spLocks noChangeArrowheads="1"/>
          </p:cNvSpPr>
          <p:nvPr/>
        </p:nvSpPr>
        <p:spPr bwMode="auto">
          <a:xfrm>
            <a:off x="250825" y="4763"/>
            <a:ext cx="6916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>
                <a:latin typeface="Calibri" pitchFamily="34" charset="0"/>
              </a:rPr>
              <a:t>Indicadores de sustentabilidade – Atributos econômicos - produtividade</a:t>
            </a:r>
          </a:p>
        </p:txBody>
      </p:sp>
    </p:spTree>
    <p:extLst>
      <p:ext uri="{BB962C8B-B14F-4D97-AF65-F5344CB8AC3E}">
        <p14:creationId xmlns:p14="http://schemas.microsoft.com/office/powerpoint/2010/main" xmlns="" val="319593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Marcelo\Documents\mestrado\fotos experimento dissertação\fotos dissertação parcelas\101PHOTO\SAM_2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0363" y="549275"/>
            <a:ext cx="8315325" cy="623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Espaço Reservado para Conteúdo 3"/>
          <p:cNvGraphicFramePr>
            <a:graphicFrameLocks/>
          </p:cNvGraphicFramePr>
          <p:nvPr/>
        </p:nvGraphicFramePr>
        <p:xfrm>
          <a:off x="455613" y="4292600"/>
          <a:ext cx="7993062" cy="20875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22929"/>
                <a:gridCol w="811465"/>
                <a:gridCol w="811465"/>
                <a:gridCol w="811465"/>
                <a:gridCol w="811465"/>
                <a:gridCol w="811465"/>
                <a:gridCol w="811465"/>
                <a:gridCol w="811465"/>
                <a:gridCol w="689878"/>
              </a:tblGrid>
              <a:tr h="347927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Meses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 grid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Tratamentos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4792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Solo Exposto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iLPF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Eucalipto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Lavoura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4792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Água</a:t>
                      </a:r>
                      <a:r>
                        <a:rPr lang="pt-BR" sz="1600" baseline="30000" dirty="0">
                          <a:effectLst/>
                        </a:rPr>
                        <a:t>*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Solo</a:t>
                      </a:r>
                      <a:r>
                        <a:rPr lang="pt-BR" sz="1600" baseline="30000" dirty="0">
                          <a:effectLst/>
                        </a:rPr>
                        <a:t>**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Água</a:t>
                      </a:r>
                      <a:r>
                        <a:rPr lang="pt-BR" sz="1600" baseline="30000">
                          <a:effectLst/>
                        </a:rPr>
                        <a:t>*</a:t>
                      </a:r>
                      <a:endParaRPr lang="pt-B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Solo</a:t>
                      </a:r>
                      <a:r>
                        <a:rPr lang="pt-BR" sz="1600" baseline="30000">
                          <a:effectLst/>
                        </a:rPr>
                        <a:t>**</a:t>
                      </a:r>
                      <a:endParaRPr lang="pt-B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Água</a:t>
                      </a:r>
                      <a:r>
                        <a:rPr lang="pt-BR" sz="1600" baseline="30000">
                          <a:effectLst/>
                        </a:rPr>
                        <a:t>*</a:t>
                      </a:r>
                      <a:endParaRPr lang="pt-B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Solo</a:t>
                      </a:r>
                      <a:r>
                        <a:rPr lang="pt-BR" sz="1600" baseline="30000">
                          <a:effectLst/>
                        </a:rPr>
                        <a:t>**</a:t>
                      </a:r>
                      <a:endParaRPr lang="pt-B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Água</a:t>
                      </a:r>
                      <a:r>
                        <a:rPr lang="pt-BR" sz="1600" baseline="30000" dirty="0">
                          <a:effectLst/>
                        </a:rPr>
                        <a:t>*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Solo</a:t>
                      </a:r>
                      <a:r>
                        <a:rPr lang="pt-BR" sz="1600" baseline="30000" dirty="0">
                          <a:effectLst/>
                        </a:rPr>
                        <a:t>**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</a:tr>
              <a:tr h="3479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Fevereiro</a:t>
                      </a:r>
                      <a:endParaRPr lang="pt-B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207</a:t>
                      </a:r>
                      <a:endParaRPr lang="pt-B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5,150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14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0,053</a:t>
                      </a:r>
                      <a:endParaRPr lang="pt-B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15</a:t>
                      </a:r>
                      <a:endParaRPr lang="pt-B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0,009</a:t>
                      </a:r>
                      <a:endParaRPr lang="pt-B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14</a:t>
                      </a:r>
                      <a:endParaRPr lang="pt-B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0,334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</a:tr>
              <a:tr h="3479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Março</a:t>
                      </a:r>
                      <a:endParaRPr lang="pt-B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234</a:t>
                      </a:r>
                      <a:endParaRPr lang="pt-B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2,500</a:t>
                      </a:r>
                      <a:endParaRPr lang="pt-B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9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0,006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19</a:t>
                      </a:r>
                      <a:endParaRPr lang="pt-B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0,017</a:t>
                      </a:r>
                      <a:endParaRPr lang="pt-B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15</a:t>
                      </a:r>
                      <a:endParaRPr lang="pt-B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0,138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</a:tr>
              <a:tr h="3479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Total</a:t>
                      </a:r>
                      <a:endParaRPr lang="pt-B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441</a:t>
                      </a:r>
                      <a:endParaRPr lang="pt-B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7,2</a:t>
                      </a:r>
                      <a:endParaRPr lang="pt-B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23</a:t>
                      </a:r>
                      <a:endParaRPr lang="pt-B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0,059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34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0,026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29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0,472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1" marR="68581" marT="0" marB="0" anchor="ctr"/>
                </a:tc>
              </a:tr>
            </a:tbl>
          </a:graphicData>
        </a:graphic>
      </p:graphicFrame>
      <p:sp>
        <p:nvSpPr>
          <p:cNvPr id="28737" name="Retângulo 1"/>
          <p:cNvSpPr>
            <a:spLocks noChangeArrowheads="1"/>
          </p:cNvSpPr>
          <p:nvPr/>
        </p:nvSpPr>
        <p:spPr bwMode="auto">
          <a:xfrm>
            <a:off x="468313" y="225425"/>
            <a:ext cx="83518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pt-BR" b="1">
                <a:latin typeface="Calibri" pitchFamily="34" charset="0"/>
              </a:rPr>
              <a:t>AVALIAÇÃO HIDROLÓGICA E DA CONSERVAÇÃO DO SOLO E ÁGUA </a:t>
            </a:r>
            <a:endParaRPr lang="pt-BR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602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1"/>
          <p:cNvSpPr txBox="1">
            <a:spLocks/>
          </p:cNvSpPr>
          <p:nvPr/>
        </p:nvSpPr>
        <p:spPr bwMode="auto">
          <a:xfrm>
            <a:off x="250825" y="188913"/>
            <a:ext cx="85693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pt-BR" altLang="pt-BR" sz="2000" b="1"/>
              <a:t>Instrumentação e monitoramento quali-quantitativo dos recursos hídricos de uma bacia hidrográfica em bioma de transição Amazônia/Cerrado no estado do Mato Grosso</a:t>
            </a:r>
          </a:p>
          <a:p>
            <a:pPr algn="ctr" eaLnBrk="1" hangingPunct="1">
              <a:spcAft>
                <a:spcPts val="600"/>
              </a:spcAft>
            </a:pPr>
            <a:r>
              <a:rPr lang="pt-BR" altLang="pt-BR" sz="2000">
                <a:solidFill>
                  <a:srgbClr val="008047"/>
                </a:solidFill>
              </a:rPr>
              <a:t>Ciro Augusto de Souza Magalhães</a:t>
            </a:r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00" y="1700213"/>
            <a:ext cx="9144000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Título 1"/>
          <p:cNvSpPr txBox="1">
            <a:spLocks/>
          </p:cNvSpPr>
          <p:nvPr/>
        </p:nvSpPr>
        <p:spPr bwMode="auto">
          <a:xfrm>
            <a:off x="0" y="1268413"/>
            <a:ext cx="28257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altLang="pt-BR" sz="1600" b="1">
                <a:solidFill>
                  <a:srgbClr val="008047"/>
                </a:solidFill>
              </a:rPr>
              <a:t>Rede AgroHidro</a:t>
            </a:r>
          </a:p>
        </p:txBody>
      </p:sp>
    </p:spTree>
    <p:extLst>
      <p:ext uri="{BB962C8B-B14F-4D97-AF65-F5344CB8AC3E}">
        <p14:creationId xmlns:p14="http://schemas.microsoft.com/office/powerpoint/2010/main" xmlns="" val="296793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8775" y="2808288"/>
            <a:ext cx="4103688" cy="204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3" descr="C:\Users\ciro.magalhaes\Pictures\Fotos iPAD 06 fev 2013\IMG_02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363" y="981075"/>
            <a:ext cx="1677987" cy="125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5" descr="C:\Users\ciro.magalhaes\Pictures\Fotos iPAD 06 fev 2013\IMG_02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458" b="54471"/>
          <a:stretch>
            <a:fillRect/>
          </a:stretch>
        </p:blipFill>
        <p:spPr bwMode="auto">
          <a:xfrm>
            <a:off x="4941888" y="2349500"/>
            <a:ext cx="316865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646" t="17622" r="30759" b="18237"/>
          <a:stretch>
            <a:fillRect/>
          </a:stretch>
        </p:blipFill>
        <p:spPr bwMode="auto">
          <a:xfrm>
            <a:off x="6948488" y="854075"/>
            <a:ext cx="107315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" y="981075"/>
            <a:ext cx="2987675" cy="150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363" y="3017838"/>
            <a:ext cx="2843212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1888" y="4581525"/>
            <a:ext cx="2987675" cy="149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9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0113" y="5005388"/>
            <a:ext cx="2843212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8251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aixaDeTexto 34"/>
          <p:cNvSpPr txBox="1">
            <a:spLocks noChangeArrowheads="1"/>
          </p:cNvSpPr>
          <p:nvPr/>
        </p:nvSpPr>
        <p:spPr bwMode="auto">
          <a:xfrm>
            <a:off x="285750" y="5857875"/>
            <a:ext cx="1357313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000"/>
              <a:t>Fonte: IMEA, 2008</a:t>
            </a:r>
          </a:p>
        </p:txBody>
      </p:sp>
      <p:pic>
        <p:nvPicPr>
          <p:cNvPr id="819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" y="1125538"/>
            <a:ext cx="7472363" cy="4143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8196" name="CaixaDeTexto 121"/>
          <p:cNvSpPr txBox="1">
            <a:spLocks noChangeArrowheads="1"/>
          </p:cNvSpPr>
          <p:nvPr/>
        </p:nvSpPr>
        <p:spPr bwMode="auto">
          <a:xfrm>
            <a:off x="2414588" y="617538"/>
            <a:ext cx="40719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000" b="1">
                <a:solidFill>
                  <a:schemeClr val="tx1"/>
                </a:solidFill>
                <a:latin typeface="Arial" charset="0"/>
              </a:rPr>
              <a:t>Informações – Mato Grosso</a:t>
            </a:r>
          </a:p>
        </p:txBody>
      </p:sp>
      <p:sp>
        <p:nvSpPr>
          <p:cNvPr id="8197" name="Retângulo 5"/>
          <p:cNvSpPr>
            <a:spLocks noChangeArrowheads="1"/>
          </p:cNvSpPr>
          <p:nvPr/>
        </p:nvSpPr>
        <p:spPr bwMode="auto">
          <a:xfrm>
            <a:off x="5715000" y="6215063"/>
            <a:ext cx="1643063" cy="642937"/>
          </a:xfrm>
          <a:prstGeom prst="rect">
            <a:avLst/>
          </a:prstGeom>
          <a:solidFill>
            <a:schemeClr val="bg1"/>
          </a:solidFill>
          <a:ln w="12700" algn="ctr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Line 1"/>
          <p:cNvSpPr>
            <a:spLocks noChangeShapeType="1"/>
          </p:cNvSpPr>
          <p:nvPr/>
        </p:nvSpPr>
        <p:spPr bwMode="auto">
          <a:xfrm>
            <a:off x="-36513" y="692150"/>
            <a:ext cx="9288463" cy="1588"/>
          </a:xfrm>
          <a:prstGeom prst="line">
            <a:avLst/>
          </a:prstGeom>
          <a:noFill/>
          <a:ln w="12600">
            <a:solidFill>
              <a:srgbClr val="BFBFB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052" name="Text Box 2"/>
          <p:cNvSpPr txBox="1">
            <a:spLocks noChangeArrowheads="1"/>
          </p:cNvSpPr>
          <p:nvPr/>
        </p:nvSpPr>
        <p:spPr bwMode="auto">
          <a:xfrm>
            <a:off x="998538" y="115888"/>
            <a:ext cx="8027987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pt-BR" sz="3400" b="1">
              <a:solidFill>
                <a:srgbClr val="008047"/>
              </a:solidFill>
              <a:ea typeface="Microsoft YaHei" pitchFamily="34" charset="-122"/>
            </a:endParaRPr>
          </a:p>
        </p:txBody>
      </p:sp>
      <p:graphicFrame>
        <p:nvGraphicFramePr>
          <p:cNvPr id="2050" name="Object 20"/>
          <p:cNvGraphicFramePr>
            <a:graphicFrameLocks noChangeAspect="1"/>
          </p:cNvGraphicFramePr>
          <p:nvPr/>
        </p:nvGraphicFramePr>
        <p:xfrm>
          <a:off x="755650" y="1052513"/>
          <a:ext cx="7632700" cy="5722937"/>
        </p:xfrm>
        <a:graphic>
          <a:graphicData uri="http://schemas.openxmlformats.org/presentationml/2006/ole">
            <p:oleObj spid="_x0000_s2064" name="Apresentação" r:id="rId4" imgW="5038407" imgH="3777983" progId="PowerPoint.Show.8">
              <p:embed/>
            </p:oleObj>
          </a:graphicData>
        </a:graphic>
      </p:graphicFrame>
      <p:sp>
        <p:nvSpPr>
          <p:cNvPr id="2053" name="Retângulo 1"/>
          <p:cNvSpPr>
            <a:spLocks noChangeArrowheads="1"/>
          </p:cNvSpPr>
          <p:nvPr/>
        </p:nvSpPr>
        <p:spPr bwMode="auto">
          <a:xfrm>
            <a:off x="539750" y="115888"/>
            <a:ext cx="6911975" cy="247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b="1">
                <a:solidFill>
                  <a:srgbClr val="000000"/>
                </a:solidFill>
              </a:rPr>
              <a:t>Mapeamento da ocorrência de biótipos das espécies daninhas resistentes a glyphosate no MT</a:t>
            </a:r>
          </a:p>
          <a:p>
            <a:pPr algn="ctr">
              <a:spcAft>
                <a:spcPts val="600"/>
              </a:spcAft>
            </a:pPr>
            <a:r>
              <a:rPr lang="pt-BR" b="1">
                <a:solidFill>
                  <a:srgbClr val="000000"/>
                </a:solidFill>
              </a:rPr>
              <a:t>Alexandre Ferreira</a:t>
            </a:r>
          </a:p>
          <a:p>
            <a:pPr algn="ctr">
              <a:spcAft>
                <a:spcPts val="600"/>
              </a:spcAft>
            </a:pPr>
            <a:endParaRPr lang="pt-BR" sz="2800" b="1">
              <a:solidFill>
                <a:srgbClr val="008047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pt-BR" sz="1600">
                <a:solidFill>
                  <a:srgbClr val="008047"/>
                </a:solidFill>
              </a:rPr>
              <a:t>Alexandre Ferreira da Silva</a:t>
            </a:r>
          </a:p>
        </p:txBody>
      </p:sp>
    </p:spTree>
    <p:extLst>
      <p:ext uri="{BB962C8B-B14F-4D97-AF65-F5344CB8AC3E}">
        <p14:creationId xmlns:p14="http://schemas.microsoft.com/office/powerpoint/2010/main" xmlns="" val="24691897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7"/>
          <p:cNvSpPr>
            <a:spLocks noChangeArrowheads="1"/>
          </p:cNvSpPr>
          <p:nvPr/>
        </p:nvSpPr>
        <p:spPr bwMode="auto">
          <a:xfrm>
            <a:off x="216024" y="188640"/>
            <a:ext cx="846043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pt-BR" sz="2400" b="1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MONITORAMENTO DO N</a:t>
            </a:r>
            <a:r>
              <a:rPr kumimoji="0" lang="pt-BR" sz="2400" b="1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Times New Roman" pitchFamily="18" charset="0"/>
                <a:cs typeface="Arial" pitchFamily="34" charset="0"/>
              </a:rPr>
              <a:t>Í</a:t>
            </a:r>
            <a:r>
              <a:rPr kumimoji="0" lang="pt-BR" sz="2400" b="1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VEL DE RESISTÊNCIA DE </a:t>
            </a:r>
            <a:r>
              <a:rPr kumimoji="0" lang="pt-BR" sz="2400" b="1" i="1" u="none" strike="noStrike" cap="none" normalizeH="0" baseline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Euschistus</a:t>
            </a:r>
            <a:r>
              <a:rPr kumimoji="0" lang="pt-BR" sz="2400" b="1" i="1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pt-BR" sz="2400" b="1" i="1" u="none" strike="noStrike" cap="none" normalizeH="0" baseline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heros</a:t>
            </a:r>
            <a:r>
              <a:rPr kumimoji="0" lang="pt-BR" sz="2400" b="1" i="1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pt-BR" sz="2400" b="1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(FABR. 1794) (HETEROPTERA: PENTATOMIDAE) AO CONTROLE QU</a:t>
            </a:r>
            <a:r>
              <a:rPr kumimoji="0" lang="pt-BR" sz="2400" b="1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Times New Roman" pitchFamily="18" charset="0"/>
                <a:cs typeface="Arial" pitchFamily="34" charset="0"/>
              </a:rPr>
              <a:t>Í</a:t>
            </a:r>
            <a:r>
              <a:rPr kumimoji="0" lang="pt-BR" sz="2400" b="1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MICO EM SISTEMAS DE PRODU</a:t>
            </a:r>
            <a:r>
              <a:rPr kumimoji="0" lang="pt-BR" sz="2400" b="1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Times New Roman" pitchFamily="18" charset="0"/>
                <a:cs typeface="Arial" pitchFamily="34" charset="0"/>
              </a:rPr>
              <a:t>Ç</a:t>
            </a:r>
            <a:r>
              <a:rPr kumimoji="0" lang="pt-BR" sz="2400" b="1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ÃO </a:t>
            </a:r>
            <a:r>
              <a:rPr lang="pt-BR" dirty="0" smtClean="0"/>
              <a:t>Rafael </a:t>
            </a:r>
            <a:r>
              <a:rPr lang="pt-BR" dirty="0"/>
              <a:t>Major Pitta </a:t>
            </a:r>
            <a:endParaRPr kumimoji="0" lang="pt-BR" sz="2400" b="0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0" name="Picture 5" descr="http://www.santafeonline.com.br/fotos/2668.jpg"/>
          <p:cNvPicPr>
            <a:picLocks noChangeAspect="1" noChangeArrowheads="1"/>
          </p:cNvPicPr>
          <p:nvPr/>
        </p:nvPicPr>
        <p:blipFill>
          <a:blip r:embed="rId3" cstate="print"/>
          <a:srcRect t="15620"/>
          <a:stretch>
            <a:fillRect/>
          </a:stretch>
        </p:blipFill>
        <p:spPr bwMode="auto">
          <a:xfrm>
            <a:off x="87520" y="3068960"/>
            <a:ext cx="2357139" cy="15910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7" descr="http://2.bp.blogspot.com/_R6orWnubZeg/TP4LCM4SKyI/AAAAAAAAACQ/ssPnBkiw8qs/s1600/algodao_premio%252520pesqui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1758299"/>
            <a:ext cx="1664311" cy="1107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0" descr="http://t1.gstatic.com/images?q=tbn:ANd9GcQOTPhnooTdvvxXwexHjc6FwYpwLkMCnKAFyRMZLjSl9Ax_e4dK2s0ga-rOo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2035424"/>
            <a:ext cx="871538" cy="647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2" descr="http://cdn.ruralcentro.net/1/2012/7/6/lavoura-de-milh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67944" y="1613584"/>
            <a:ext cx="1741431" cy="1231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4" name="Espaço Reservado para Conteúdo 2"/>
          <p:cNvSpPr txBox="1">
            <a:spLocks/>
          </p:cNvSpPr>
          <p:nvPr/>
        </p:nvSpPr>
        <p:spPr>
          <a:xfrm>
            <a:off x="5004048" y="2723500"/>
            <a:ext cx="4032448" cy="259228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Avaliar a influência dos sistema produtivos no aumento do nível de resistência de E. </a:t>
            </a:r>
            <a:r>
              <a:rPr lang="pt-BR" sz="1600" dirty="0" err="1" smtClean="0">
                <a:latin typeface="Arial" pitchFamily="34" charset="0"/>
                <a:cs typeface="Arial" pitchFamily="34" charset="0"/>
              </a:rPr>
              <a:t>heros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 aos inseticidas </a:t>
            </a:r>
            <a:r>
              <a:rPr lang="pt-BR" sz="1600" dirty="0" err="1" smtClean="0">
                <a:latin typeface="Arial" pitchFamily="34" charset="0"/>
                <a:cs typeface="Arial" pitchFamily="34" charset="0"/>
              </a:rPr>
              <a:t>neonicotinóides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600" dirty="0" err="1" smtClean="0">
                <a:latin typeface="Arial" pitchFamily="34" charset="0"/>
                <a:cs typeface="Arial" pitchFamily="34" charset="0"/>
              </a:rPr>
              <a:t>imidacloprido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 e </a:t>
            </a:r>
            <a:r>
              <a:rPr lang="pt-BR" sz="1600" dirty="0" err="1" smtClean="0">
                <a:latin typeface="Arial" pitchFamily="34" charset="0"/>
                <a:cs typeface="Arial" pitchFamily="34" charset="0"/>
              </a:rPr>
              <a:t>tiametoxan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 e aos </a:t>
            </a:r>
            <a:r>
              <a:rPr lang="pt-BR" sz="1600" dirty="0" err="1" smtClean="0">
                <a:latin typeface="Arial" pitchFamily="34" charset="0"/>
                <a:cs typeface="Arial" pitchFamily="34" charset="0"/>
              </a:rPr>
              <a:t>piretróides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 beta-</a:t>
            </a:r>
            <a:r>
              <a:rPr lang="pt-BR" sz="1600" dirty="0" err="1" smtClean="0">
                <a:latin typeface="Arial" pitchFamily="34" charset="0"/>
                <a:cs typeface="Arial" pitchFamily="34" charset="0"/>
              </a:rPr>
              <a:t>ciflutrina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 e lambda-</a:t>
            </a:r>
            <a:r>
              <a:rPr lang="pt-BR" sz="1600" dirty="0" err="1" smtClean="0">
                <a:latin typeface="Arial" pitchFamily="34" charset="0"/>
                <a:cs typeface="Arial" pitchFamily="34" charset="0"/>
              </a:rPr>
              <a:t>cialotrina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, no estado de Mato Grosso</a:t>
            </a: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tângulo 1"/>
          <p:cNvSpPr/>
          <p:nvPr/>
        </p:nvSpPr>
        <p:spPr bwMode="auto">
          <a:xfrm>
            <a:off x="3131840" y="5157192"/>
            <a:ext cx="4176464" cy="136815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/>
            </a:endParaRPr>
          </a:p>
        </p:txBody>
      </p:sp>
      <p:pic>
        <p:nvPicPr>
          <p:cNvPr id="255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7200" y="2865413"/>
            <a:ext cx="2238816" cy="3624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" name="Picture 2" descr="C:\Users\rafael.pitta\Desktop\Rafael\Fotos\Universal fapemat 2011\DSCN096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64088" y="4545389"/>
            <a:ext cx="2592288" cy="19442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374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tângulo 7"/>
          <p:cNvSpPr>
            <a:spLocks noChangeArrowheads="1"/>
          </p:cNvSpPr>
          <p:nvPr/>
        </p:nvSpPr>
        <p:spPr bwMode="auto">
          <a:xfrm>
            <a:off x="395288" y="404813"/>
            <a:ext cx="84978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pt-BR"/>
          </a:p>
          <a:p>
            <a:r>
              <a:rPr lang="pt-BR"/>
              <a:t>Projeto </a:t>
            </a:r>
            <a:r>
              <a:rPr lang="pt-BR" b="1"/>
              <a:t>MAPEAMENTO DE GENES DE RESISTÊNCIA AO PERCEVEJO MARROM </a:t>
            </a:r>
            <a:r>
              <a:rPr lang="pt-BR" b="1" i="1"/>
              <a:t>Euchistus</a:t>
            </a:r>
            <a:r>
              <a:rPr lang="pt-BR" b="1"/>
              <a:t> heros EM CULTIVARES DE SOJA.</a:t>
            </a:r>
          </a:p>
        </p:txBody>
      </p:sp>
      <p:sp>
        <p:nvSpPr>
          <p:cNvPr id="33795" name="Retângulo 1"/>
          <p:cNvSpPr>
            <a:spLocks noChangeArrowheads="1"/>
          </p:cNvSpPr>
          <p:nvPr/>
        </p:nvSpPr>
        <p:spPr bwMode="auto">
          <a:xfrm>
            <a:off x="576263" y="1412875"/>
            <a:ext cx="8135937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/>
              <a:t>Avaliar reações de resistência aos percevejos </a:t>
            </a:r>
            <a:r>
              <a:rPr lang="pt-BR" i="1"/>
              <a:t>Euchistus heros</a:t>
            </a:r>
            <a:r>
              <a:rPr lang="pt-BR"/>
              <a:t> de duas populações de soja F7:5 (Dowling x BRSMG 850 e Dowling X A475) ao nível de campo</a:t>
            </a:r>
          </a:p>
          <a:p>
            <a:pPr algn="ctr"/>
            <a:endParaRPr lang="pt-BR"/>
          </a:p>
          <a:p>
            <a:r>
              <a:rPr lang="pt-BR"/>
              <a:t>Avaliar as duas populações em estudos com marcadores moleculares microssatélites e mapear QTL´s/genes</a:t>
            </a:r>
          </a:p>
        </p:txBody>
      </p:sp>
      <p:sp>
        <p:nvSpPr>
          <p:cNvPr id="33796" name="Retângulo 2"/>
          <p:cNvSpPr>
            <a:spLocks noChangeArrowheads="1"/>
          </p:cNvSpPr>
          <p:nvPr/>
        </p:nvSpPr>
        <p:spPr bwMode="auto">
          <a:xfrm>
            <a:off x="576263" y="3429000"/>
            <a:ext cx="64293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/>
              <a:t>População Dowling x BRSMG 850 </a:t>
            </a:r>
          </a:p>
          <a:p>
            <a:r>
              <a:rPr lang="pt-BR"/>
              <a:t>Dowling tb possui genes de resistência ao pulgão (praga </a:t>
            </a:r>
          </a:p>
          <a:p>
            <a:r>
              <a:rPr lang="pt-BR"/>
              <a:t>					         nos EUA) </a:t>
            </a:r>
          </a:p>
        </p:txBody>
      </p:sp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922" r="16232"/>
          <a:stretch>
            <a:fillRect/>
          </a:stretch>
        </p:blipFill>
        <p:spPr bwMode="auto">
          <a:xfrm>
            <a:off x="6843713" y="3068638"/>
            <a:ext cx="2049462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4" descr="soja CPAC2009 sucupira insetos 046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562475" y="4716463"/>
            <a:ext cx="1868488" cy="1400175"/>
          </a:xfrm>
        </p:spPr>
      </p:pic>
      <p:pic>
        <p:nvPicPr>
          <p:cNvPr id="33799" name="Picture 8" descr="1-Percevejo_grao_web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825" y="2871788"/>
            <a:ext cx="1320800" cy="88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0" name="Retângulo 3"/>
          <p:cNvSpPr>
            <a:spLocks noChangeArrowheads="1"/>
          </p:cNvSpPr>
          <p:nvPr/>
        </p:nvSpPr>
        <p:spPr bwMode="auto">
          <a:xfrm>
            <a:off x="684213" y="4652963"/>
            <a:ext cx="457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/>
              <a:t>Avaliação a campo 2013</a:t>
            </a:r>
          </a:p>
          <a:p>
            <a:endParaRPr lang="pt-BR"/>
          </a:p>
          <a:p>
            <a:endParaRPr lang="pt-BR"/>
          </a:p>
          <a:p>
            <a:r>
              <a:rPr lang="pt-BR"/>
              <a:t>Mapeamento--  Embrapa Soja</a:t>
            </a:r>
          </a:p>
        </p:txBody>
      </p:sp>
    </p:spTree>
    <p:extLst>
      <p:ext uri="{BB962C8B-B14F-4D97-AF65-F5344CB8AC3E}">
        <p14:creationId xmlns:p14="http://schemas.microsoft.com/office/powerpoint/2010/main" xmlns="" val="83310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ítulo 1"/>
          <p:cNvSpPr txBox="1">
            <a:spLocks/>
          </p:cNvSpPr>
          <p:nvPr/>
        </p:nvSpPr>
        <p:spPr bwMode="auto">
          <a:xfrm>
            <a:off x="431800" y="333375"/>
            <a:ext cx="8785225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pt-BR" b="1"/>
              <a:t>Reação de cultivares de soja a </a:t>
            </a:r>
            <a:r>
              <a:rPr lang="pt-BR" i="1"/>
              <a:t>Pratylenchus brachyurus </a:t>
            </a:r>
            <a:r>
              <a:rPr lang="pt-BR" b="1"/>
              <a:t>no Mato Grosso</a:t>
            </a:r>
          </a:p>
          <a:p>
            <a:pPr algn="ctr">
              <a:spcAft>
                <a:spcPts val="600"/>
              </a:spcAft>
            </a:pPr>
            <a:r>
              <a:rPr lang="pt-BR">
                <a:solidFill>
                  <a:srgbClr val="008047"/>
                </a:solidFill>
              </a:rPr>
              <a:t> </a:t>
            </a:r>
          </a:p>
        </p:txBody>
      </p:sp>
      <p:sp>
        <p:nvSpPr>
          <p:cNvPr id="34819" name="Retângulo 11"/>
          <p:cNvSpPr>
            <a:spLocks noChangeArrowheads="1"/>
          </p:cNvSpPr>
          <p:nvPr/>
        </p:nvSpPr>
        <p:spPr bwMode="auto">
          <a:xfrm>
            <a:off x="539750" y="704850"/>
            <a:ext cx="8496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pt-BR" sz="1600" b="1">
                <a:latin typeface="Calibri" pitchFamily="34" charset="0"/>
              </a:rPr>
              <a:t>FALEIRO, V.O.;  FARIAS NETO, A. L.; BORGES, D. C., SILVA, J.F.V.; RAMOS JUNIOR, E. U.</a:t>
            </a:r>
          </a:p>
          <a:p>
            <a:pPr eaLnBrk="0" hangingPunct="0"/>
            <a:r>
              <a:rPr lang="pt-BR" sz="1600" b="1">
                <a:latin typeface="Calibri" pitchFamily="34" charset="0"/>
              </a:rPr>
              <a:t> </a:t>
            </a:r>
          </a:p>
        </p:txBody>
      </p:sp>
      <p:pic>
        <p:nvPicPr>
          <p:cNvPr id="34820" name="Picture 2" descr="C:\Users\Valeria\Desktop\jan fev 2012 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800" y="1412875"/>
            <a:ext cx="4067175" cy="305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22788" y="3856038"/>
            <a:ext cx="4400550" cy="293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76750" y="1412875"/>
            <a:ext cx="4432300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1" descr="C:\Users\Embrapa\Desktop\DSC0680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3500438"/>
            <a:ext cx="3571875" cy="238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4" name="Imagem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2528"/>
          <a:stretch>
            <a:fillRect/>
          </a:stretch>
        </p:blipFill>
        <p:spPr bwMode="auto">
          <a:xfrm>
            <a:off x="3548063" y="4797425"/>
            <a:ext cx="974725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5" name="Retângulo 1"/>
          <p:cNvSpPr>
            <a:spLocks noChangeArrowheads="1"/>
          </p:cNvSpPr>
          <p:nvPr/>
        </p:nvSpPr>
        <p:spPr bwMode="auto">
          <a:xfrm>
            <a:off x="215900" y="6207125"/>
            <a:ext cx="80645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pt-BR" b="1"/>
              <a:t>BRS 8480 e BRSMG 810C  menores notas </a:t>
            </a:r>
          </a:p>
          <a:p>
            <a:pPr algn="just"/>
            <a:r>
              <a:rPr lang="pt-BR" b="1"/>
              <a:t>de escurecimento de raiz</a:t>
            </a:r>
          </a:p>
        </p:txBody>
      </p:sp>
    </p:spTree>
    <p:extLst>
      <p:ext uri="{BB962C8B-B14F-4D97-AF65-F5344CB8AC3E}">
        <p14:creationId xmlns:p14="http://schemas.microsoft.com/office/powerpoint/2010/main" xmlns="" val="127699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79600" y="2492375"/>
            <a:ext cx="2667000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460625"/>
            <a:ext cx="2630488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CaixaDeTexto 3"/>
          <p:cNvSpPr txBox="1">
            <a:spLocks noChangeArrowheads="1"/>
          </p:cNvSpPr>
          <p:nvPr/>
        </p:nvSpPr>
        <p:spPr bwMode="auto">
          <a:xfrm>
            <a:off x="539552" y="4192587"/>
            <a:ext cx="6270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pt-BR" dirty="0">
                <a:latin typeface="+mn-lt"/>
              </a:rPr>
              <a:t>NIR</a:t>
            </a:r>
          </a:p>
        </p:txBody>
      </p:sp>
      <p:sp>
        <p:nvSpPr>
          <p:cNvPr id="24581" name="CaixaDeTexto 4"/>
          <p:cNvSpPr txBox="1">
            <a:spLocks noChangeArrowheads="1"/>
          </p:cNvSpPr>
          <p:nvPr/>
        </p:nvSpPr>
        <p:spPr bwMode="auto">
          <a:xfrm>
            <a:off x="7884368" y="4192587"/>
            <a:ext cx="8206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pt-BR" dirty="0">
                <a:latin typeface="+mn-lt"/>
              </a:rPr>
              <a:t>NDVI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06988" y="-17188"/>
            <a:ext cx="3670161" cy="2366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83568" y="548680"/>
            <a:ext cx="17944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Uso de </a:t>
            </a:r>
            <a:r>
              <a:rPr lang="pt-BR" b="1" dirty="0" err="1" smtClean="0"/>
              <a:t>Drones</a:t>
            </a:r>
            <a:r>
              <a:rPr lang="pt-BR" b="1" dirty="0" smtClean="0"/>
              <a:t> e </a:t>
            </a:r>
          </a:p>
          <a:p>
            <a:r>
              <a:rPr lang="pt-BR" b="1" dirty="0" smtClean="0"/>
              <a:t>Sensoriamento</a:t>
            </a:r>
          </a:p>
          <a:p>
            <a:r>
              <a:rPr lang="pt-BR" b="1" dirty="0" smtClean="0"/>
              <a:t>Remoto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206436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Line 41"/>
          <p:cNvSpPr>
            <a:spLocks noChangeShapeType="1"/>
          </p:cNvSpPr>
          <p:nvPr/>
        </p:nvSpPr>
        <p:spPr bwMode="auto">
          <a:xfrm flipV="1">
            <a:off x="5172075" y="2554288"/>
            <a:ext cx="903288" cy="1119187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9155" name="Line 43"/>
          <p:cNvSpPr>
            <a:spLocks noChangeShapeType="1"/>
          </p:cNvSpPr>
          <p:nvPr/>
        </p:nvSpPr>
        <p:spPr bwMode="auto">
          <a:xfrm flipV="1">
            <a:off x="4822825" y="2265363"/>
            <a:ext cx="3175" cy="1327150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9156" name="Line 31"/>
          <p:cNvSpPr>
            <a:spLocks noChangeShapeType="1"/>
          </p:cNvSpPr>
          <p:nvPr/>
        </p:nvSpPr>
        <p:spPr bwMode="auto">
          <a:xfrm flipH="1">
            <a:off x="4764088" y="4365625"/>
            <a:ext cx="95250" cy="1150938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9157" name="Text Box 9"/>
          <p:cNvSpPr txBox="1">
            <a:spLocks noChangeArrowheads="1"/>
          </p:cNvSpPr>
          <p:nvPr/>
        </p:nvSpPr>
        <p:spPr bwMode="auto">
          <a:xfrm>
            <a:off x="1065213" y="1196975"/>
            <a:ext cx="71516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Aft>
                <a:spcPts val="600"/>
              </a:spcAft>
              <a:buFont typeface="Helvetica" pitchFamily="80" charset="0"/>
              <a:buNone/>
            </a:pPr>
            <a:r>
              <a:rPr lang="pt-BR" sz="2000" b="1"/>
              <a:t>Cadeias Produtivas</a:t>
            </a:r>
            <a:endParaRPr lang="pt-BR" altLang="ja-JP" sz="2000"/>
          </a:p>
        </p:txBody>
      </p:sp>
      <p:grpSp>
        <p:nvGrpSpPr>
          <p:cNvPr id="49158" name="Grupo 43"/>
          <p:cNvGrpSpPr>
            <a:grpSpLocks/>
          </p:cNvGrpSpPr>
          <p:nvPr/>
        </p:nvGrpSpPr>
        <p:grpSpPr bwMode="auto">
          <a:xfrm>
            <a:off x="490538" y="1341438"/>
            <a:ext cx="527050" cy="147637"/>
            <a:chOff x="35496" y="2595512"/>
            <a:chExt cx="599684" cy="167636"/>
          </a:xfrm>
        </p:grpSpPr>
        <p:sp>
          <p:nvSpPr>
            <p:cNvPr id="49188" name="Divisa 44"/>
            <p:cNvSpPr>
              <a:spLocks noChangeArrowheads="1"/>
            </p:cNvSpPr>
            <p:nvPr/>
          </p:nvSpPr>
          <p:spPr bwMode="auto">
            <a:xfrm>
              <a:off x="467544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>
                <a:latin typeface="Calibri" pitchFamily="34" charset="0"/>
              </a:endParaRPr>
            </a:p>
          </p:txBody>
        </p:sp>
        <p:sp>
          <p:nvSpPr>
            <p:cNvPr id="49189" name="Divisa 45"/>
            <p:cNvSpPr>
              <a:spLocks noChangeArrowheads="1"/>
            </p:cNvSpPr>
            <p:nvPr/>
          </p:nvSpPr>
          <p:spPr bwMode="auto">
            <a:xfrm>
              <a:off x="323528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7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>
                <a:latin typeface="Calibri" pitchFamily="34" charset="0"/>
              </a:endParaRPr>
            </a:p>
          </p:txBody>
        </p:sp>
        <p:sp>
          <p:nvSpPr>
            <p:cNvPr id="49190" name="Divisa 46"/>
            <p:cNvSpPr>
              <a:spLocks noChangeArrowheads="1"/>
            </p:cNvSpPr>
            <p:nvPr/>
          </p:nvSpPr>
          <p:spPr bwMode="auto">
            <a:xfrm>
              <a:off x="180630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5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>
                <a:latin typeface="Calibri" pitchFamily="34" charset="0"/>
              </a:endParaRPr>
            </a:p>
          </p:txBody>
        </p:sp>
        <p:sp>
          <p:nvSpPr>
            <p:cNvPr id="49191" name="Divisa 47"/>
            <p:cNvSpPr>
              <a:spLocks noChangeArrowheads="1"/>
            </p:cNvSpPr>
            <p:nvPr/>
          </p:nvSpPr>
          <p:spPr bwMode="auto">
            <a:xfrm>
              <a:off x="35496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>
                <a:latin typeface="Calibri" pitchFamily="34" charset="0"/>
              </a:endParaRPr>
            </a:p>
          </p:txBody>
        </p:sp>
      </p:grpSp>
      <p:sp>
        <p:nvSpPr>
          <p:cNvPr id="49159" name="Line 23"/>
          <p:cNvSpPr>
            <a:spLocks noChangeShapeType="1"/>
          </p:cNvSpPr>
          <p:nvPr/>
        </p:nvSpPr>
        <p:spPr bwMode="auto">
          <a:xfrm flipH="1" flipV="1">
            <a:off x="3571875" y="2560638"/>
            <a:ext cx="909638" cy="1112837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9160" name="Line 27"/>
          <p:cNvSpPr>
            <a:spLocks noChangeShapeType="1"/>
          </p:cNvSpPr>
          <p:nvPr/>
        </p:nvSpPr>
        <p:spPr bwMode="auto">
          <a:xfrm flipH="1">
            <a:off x="2538413" y="4173538"/>
            <a:ext cx="1652587" cy="185737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9161" name="Line 29"/>
          <p:cNvSpPr>
            <a:spLocks noChangeShapeType="1"/>
          </p:cNvSpPr>
          <p:nvPr/>
        </p:nvSpPr>
        <p:spPr bwMode="auto">
          <a:xfrm flipH="1">
            <a:off x="3292475" y="4625975"/>
            <a:ext cx="1049338" cy="865188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9162" name="Line 35"/>
          <p:cNvSpPr>
            <a:spLocks noChangeShapeType="1"/>
          </p:cNvSpPr>
          <p:nvPr/>
        </p:nvSpPr>
        <p:spPr bwMode="auto">
          <a:xfrm>
            <a:off x="5494338" y="4625975"/>
            <a:ext cx="863600" cy="792163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9163" name="Oval 36"/>
          <p:cNvSpPr>
            <a:spLocks noChangeArrowheads="1"/>
          </p:cNvSpPr>
          <p:nvPr/>
        </p:nvSpPr>
        <p:spPr bwMode="auto">
          <a:xfrm>
            <a:off x="5724525" y="5084763"/>
            <a:ext cx="1303338" cy="1098550"/>
          </a:xfrm>
          <a:prstGeom prst="ellipse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28440">
            <a:solidFill>
              <a:srgbClr val="008047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spcBef>
                <a:spcPts val="750"/>
              </a:spcBef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1100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49164" name="Line 37"/>
          <p:cNvSpPr>
            <a:spLocks noChangeShapeType="1"/>
          </p:cNvSpPr>
          <p:nvPr/>
        </p:nvSpPr>
        <p:spPr bwMode="auto">
          <a:xfrm>
            <a:off x="5467350" y="4167188"/>
            <a:ext cx="1646238" cy="190500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9165" name="Oval 38"/>
          <p:cNvSpPr>
            <a:spLocks noChangeArrowheads="1"/>
          </p:cNvSpPr>
          <p:nvPr/>
        </p:nvSpPr>
        <p:spPr bwMode="auto">
          <a:xfrm>
            <a:off x="6588125" y="4076700"/>
            <a:ext cx="1301750" cy="1141413"/>
          </a:xfrm>
          <a:prstGeom prst="ellipse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28440">
            <a:solidFill>
              <a:srgbClr val="FFFF00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1100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49166" name="Line 39"/>
          <p:cNvSpPr>
            <a:spLocks noChangeShapeType="1"/>
          </p:cNvSpPr>
          <p:nvPr/>
        </p:nvSpPr>
        <p:spPr bwMode="auto">
          <a:xfrm flipV="1">
            <a:off x="5413375" y="3332163"/>
            <a:ext cx="1516063" cy="555625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9167" name="Oval 42"/>
          <p:cNvSpPr>
            <a:spLocks noChangeArrowheads="1"/>
          </p:cNvSpPr>
          <p:nvPr/>
        </p:nvSpPr>
        <p:spPr bwMode="auto">
          <a:xfrm>
            <a:off x="5508625" y="1844675"/>
            <a:ext cx="1301750" cy="1184275"/>
          </a:xfrm>
          <a:prstGeom prst="ellipse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28440">
            <a:solidFill>
              <a:srgbClr val="7F7F7F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spcBef>
                <a:spcPts val="688"/>
              </a:spcBef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1100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8" name="Oval 40"/>
          <p:cNvSpPr>
            <a:spLocks noChangeArrowheads="1"/>
          </p:cNvSpPr>
          <p:nvPr/>
        </p:nvSpPr>
        <p:spPr bwMode="auto">
          <a:xfrm>
            <a:off x="2627313" y="4941888"/>
            <a:ext cx="1301750" cy="1152525"/>
          </a:xfrm>
          <a:prstGeom prst="ellipse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28440">
            <a:solidFill>
              <a:srgbClr val="019308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fontAlgn="auto">
              <a:spcBef>
                <a:spcPts val="688"/>
              </a:spcBef>
              <a:spcAft>
                <a:spcPts val="0"/>
              </a:spcAft>
              <a:buClr>
                <a:srgbClr val="FFFFFF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100" b="1" dirty="0">
              <a:solidFill>
                <a:schemeClr val="accent6">
                  <a:lumMod val="75000"/>
                </a:schemeClr>
              </a:solidFill>
              <a:latin typeface="+mn-lt"/>
              <a:ea typeface="ＭＳ Ｐゴシック" pitchFamily="34" charset="-128"/>
              <a:cs typeface="Lucida Sans Unicode" pitchFamily="34" charset="0"/>
            </a:endParaRPr>
          </a:p>
        </p:txBody>
      </p:sp>
      <p:sp>
        <p:nvSpPr>
          <p:cNvPr id="49169" name="Line 39"/>
          <p:cNvSpPr>
            <a:spLocks noChangeShapeType="1"/>
          </p:cNvSpPr>
          <p:nvPr/>
        </p:nvSpPr>
        <p:spPr bwMode="auto">
          <a:xfrm>
            <a:off x="2771775" y="3262313"/>
            <a:ext cx="1428750" cy="642937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49170" name="Oval 40"/>
          <p:cNvSpPr>
            <a:spLocks noChangeArrowheads="1"/>
          </p:cNvSpPr>
          <p:nvPr/>
        </p:nvSpPr>
        <p:spPr bwMode="auto">
          <a:xfrm>
            <a:off x="1714500" y="2420938"/>
            <a:ext cx="1301750" cy="1181100"/>
          </a:xfrm>
          <a:prstGeom prst="ellipse">
            <a:avLst/>
          </a:prstGeom>
          <a:blipFill dpi="0" rotWithShape="1">
            <a:blip r:embed="rId8" cstate="print"/>
            <a:srcRect/>
            <a:stretch>
              <a:fillRect/>
            </a:stretch>
          </a:blipFill>
          <a:ln w="28440">
            <a:solidFill>
              <a:srgbClr val="996600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spcBef>
                <a:spcPts val="688"/>
              </a:spcBef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1100" b="1">
              <a:solidFill>
                <a:srgbClr val="22228B"/>
              </a:solidFill>
              <a:latin typeface="Calibri" pitchFamily="34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490538" y="4221163"/>
            <a:ext cx="130492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688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GRÃOS  e FIBRAS</a:t>
            </a:r>
            <a:endParaRPr lang="pt-BR" sz="1400" dirty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6444208" y="2780928"/>
            <a:ext cx="1386408" cy="1155765"/>
          </a:xfrm>
          <a:prstGeom prst="ellipse">
            <a:avLst/>
          </a:prstGeom>
          <a:noFill/>
          <a:ln w="28575">
            <a:solidFill>
              <a:srgbClr val="00ADEF"/>
            </a:solidFill>
            <a:miter lim="800000"/>
            <a:headEnd/>
            <a:tailEnd/>
          </a:ln>
        </p:spPr>
      </p:pic>
      <p:sp>
        <p:nvSpPr>
          <p:cNvPr id="49173" name="CaixaDeTexto 43"/>
          <p:cNvSpPr txBox="1">
            <a:spLocks noChangeArrowheads="1"/>
          </p:cNvSpPr>
          <p:nvPr/>
        </p:nvSpPr>
        <p:spPr bwMode="auto">
          <a:xfrm>
            <a:off x="7667625" y="2708275"/>
            <a:ext cx="8286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1400" b="1">
                <a:solidFill>
                  <a:srgbClr val="00ADEF"/>
                </a:solidFill>
              </a:rPr>
              <a:t>LEITE</a:t>
            </a:r>
          </a:p>
        </p:txBody>
      </p:sp>
      <p:sp>
        <p:nvSpPr>
          <p:cNvPr id="49174" name="Retângulo 44"/>
          <p:cNvSpPr>
            <a:spLocks noChangeArrowheads="1"/>
          </p:cNvSpPr>
          <p:nvPr/>
        </p:nvSpPr>
        <p:spPr bwMode="auto">
          <a:xfrm>
            <a:off x="2362200" y="1844675"/>
            <a:ext cx="8032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1400" b="1">
                <a:solidFill>
                  <a:srgbClr val="E46C0A"/>
                </a:solidFill>
              </a:rPr>
              <a:t> iLPF </a:t>
            </a:r>
            <a:endParaRPr lang="pt-BR" sz="1400"/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4067944" y="5517232"/>
            <a:ext cx="1296144" cy="1060800"/>
          </a:xfrm>
          <a:prstGeom prst="ellipse">
            <a:avLst/>
          </a:prstGeom>
          <a:noFill/>
          <a:ln w="28575">
            <a:solidFill>
              <a:srgbClr val="92D050"/>
            </a:solidFill>
            <a:miter lim="800000"/>
            <a:headEnd/>
            <a:tailEnd/>
          </a:ln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3765624" y="3129797"/>
            <a:ext cx="2063016" cy="1856714"/>
          </a:xfrm>
          <a:prstGeom prst="ellipse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</p:spPr>
      </p:pic>
      <p:sp>
        <p:nvSpPr>
          <p:cNvPr id="49177" name="CaixaDeTexto 37"/>
          <p:cNvSpPr txBox="1">
            <a:spLocks noChangeArrowheads="1"/>
          </p:cNvSpPr>
          <p:nvPr/>
        </p:nvSpPr>
        <p:spPr bwMode="auto">
          <a:xfrm>
            <a:off x="4211638" y="1125538"/>
            <a:ext cx="1728787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1400" b="1">
                <a:solidFill>
                  <a:srgbClr val="FFC000"/>
                </a:solidFill>
              </a:rPr>
              <a:t>FRUTICULTURA</a:t>
            </a:r>
          </a:p>
        </p:txBody>
      </p:sp>
      <p:sp>
        <p:nvSpPr>
          <p:cNvPr id="28" name="CaixaDeTexto 43"/>
          <p:cNvSpPr txBox="1">
            <a:spLocks noChangeArrowheads="1"/>
          </p:cNvSpPr>
          <p:nvPr/>
        </p:nvSpPr>
        <p:spPr bwMode="auto">
          <a:xfrm>
            <a:off x="6227763" y="1628775"/>
            <a:ext cx="18034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PISCICULTURA</a:t>
            </a:r>
          </a:p>
        </p:txBody>
      </p:sp>
      <p:sp>
        <p:nvSpPr>
          <p:cNvPr id="49179" name="CaixaDeTexto 43"/>
          <p:cNvSpPr txBox="1">
            <a:spLocks noChangeArrowheads="1"/>
          </p:cNvSpPr>
          <p:nvPr/>
        </p:nvSpPr>
        <p:spPr bwMode="auto">
          <a:xfrm>
            <a:off x="6948488" y="5949950"/>
            <a:ext cx="649287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1400" b="1">
                <a:solidFill>
                  <a:srgbClr val="669900"/>
                </a:solidFill>
              </a:rPr>
              <a:t>SAF</a:t>
            </a:r>
          </a:p>
        </p:txBody>
      </p:sp>
      <p:sp>
        <p:nvSpPr>
          <p:cNvPr id="49180" name="Oval 42"/>
          <p:cNvSpPr>
            <a:spLocks noChangeArrowheads="1"/>
          </p:cNvSpPr>
          <p:nvPr/>
        </p:nvSpPr>
        <p:spPr bwMode="auto">
          <a:xfrm>
            <a:off x="4140200" y="1412875"/>
            <a:ext cx="1439863" cy="1171575"/>
          </a:xfrm>
          <a:prstGeom prst="ellipse">
            <a:avLst/>
          </a:prstGeom>
          <a:blipFill dpi="0" rotWithShape="1">
            <a:blip r:embed="rId12" cstate="print"/>
            <a:srcRect/>
            <a:stretch>
              <a:fillRect/>
            </a:stretch>
          </a:blipFill>
          <a:ln w="28440">
            <a:solidFill>
              <a:srgbClr val="FFC000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spcBef>
                <a:spcPts val="688"/>
              </a:spcBef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1100" b="1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31" name="Imagem 30" descr="ILPF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938021" y="1700808"/>
            <a:ext cx="1242857" cy="1224136"/>
          </a:xfrm>
          <a:prstGeom prst="ellipse">
            <a:avLst/>
          </a:prstGeom>
          <a:ln w="28575">
            <a:solidFill>
              <a:srgbClr val="DAA600"/>
            </a:solidFill>
          </a:ln>
        </p:spPr>
      </p:pic>
      <p:pic>
        <p:nvPicPr>
          <p:cNvPr id="49182" name="Imagem 41" descr="graos.pn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85938" y="3789363"/>
            <a:ext cx="139858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83" name="Título 1"/>
          <p:cNvSpPr txBox="1">
            <a:spLocks/>
          </p:cNvSpPr>
          <p:nvPr/>
        </p:nvSpPr>
        <p:spPr bwMode="auto">
          <a:xfrm>
            <a:off x="777875" y="331788"/>
            <a:ext cx="8027988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3400" b="1">
                <a:solidFill>
                  <a:srgbClr val="008047"/>
                </a:solidFill>
              </a:rPr>
              <a:t>Transferência de Tecnologia</a:t>
            </a:r>
          </a:p>
        </p:txBody>
      </p:sp>
      <p:sp>
        <p:nvSpPr>
          <p:cNvPr id="49184" name="CaixaDeTexto 63"/>
          <p:cNvSpPr txBox="1">
            <a:spLocks noChangeArrowheads="1"/>
          </p:cNvSpPr>
          <p:nvPr/>
        </p:nvSpPr>
        <p:spPr bwMode="auto">
          <a:xfrm>
            <a:off x="3087688" y="6500813"/>
            <a:ext cx="13414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688"/>
              </a:spcBef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GB" sz="1100" b="1">
                <a:solidFill>
                  <a:srgbClr val="669900"/>
                </a:solidFill>
                <a:ea typeface="MS PGothic" pitchFamily="34" charset="-128"/>
              </a:rPr>
              <a:t>OLERICULTURA</a:t>
            </a:r>
            <a:endParaRPr lang="pt-BR" sz="1100">
              <a:solidFill>
                <a:srgbClr val="669900"/>
              </a:solidFill>
              <a:ea typeface="MS PGothic" pitchFamily="34" charset="-128"/>
            </a:endParaRPr>
          </a:p>
        </p:txBody>
      </p:sp>
      <p:sp>
        <p:nvSpPr>
          <p:cNvPr id="49185" name="CaixaDeTexto 43"/>
          <p:cNvSpPr txBox="1">
            <a:spLocks noChangeArrowheads="1"/>
          </p:cNvSpPr>
          <p:nvPr/>
        </p:nvSpPr>
        <p:spPr bwMode="auto">
          <a:xfrm>
            <a:off x="7858125" y="4572000"/>
            <a:ext cx="1803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1200" b="1"/>
              <a:t>APICULTURA</a:t>
            </a:r>
          </a:p>
        </p:txBody>
      </p:sp>
      <p:sp>
        <p:nvSpPr>
          <p:cNvPr id="49186" name="CaixaDeTexto 43"/>
          <p:cNvSpPr txBox="1">
            <a:spLocks noChangeArrowheads="1"/>
          </p:cNvSpPr>
          <p:nvPr/>
        </p:nvSpPr>
        <p:spPr bwMode="auto">
          <a:xfrm>
            <a:off x="1071563" y="5500688"/>
            <a:ext cx="1803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1200" b="1"/>
              <a:t>GADO DE CORTE</a:t>
            </a:r>
          </a:p>
        </p:txBody>
      </p:sp>
      <p:sp>
        <p:nvSpPr>
          <p:cNvPr id="49187" name="CaixaDeTexto 43"/>
          <p:cNvSpPr txBox="1">
            <a:spLocks noChangeArrowheads="1"/>
          </p:cNvSpPr>
          <p:nvPr/>
        </p:nvSpPr>
        <p:spPr bwMode="auto">
          <a:xfrm>
            <a:off x="196850" y="2857500"/>
            <a:ext cx="1803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1200" b="1"/>
              <a:t>MANDIOCULTURA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114006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450" y="541338"/>
            <a:ext cx="6715125" cy="631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Elipse 10"/>
          <p:cNvSpPr/>
          <p:nvPr/>
        </p:nvSpPr>
        <p:spPr>
          <a:xfrm>
            <a:off x="5724525" y="3451225"/>
            <a:ext cx="179388" cy="193675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4" name="Elipse 13"/>
          <p:cNvSpPr/>
          <p:nvPr/>
        </p:nvSpPr>
        <p:spPr>
          <a:xfrm>
            <a:off x="6408738" y="3213100"/>
            <a:ext cx="179387" cy="157163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5" name="Elipse 14"/>
          <p:cNvSpPr/>
          <p:nvPr/>
        </p:nvSpPr>
        <p:spPr>
          <a:xfrm>
            <a:off x="6731000" y="2209800"/>
            <a:ext cx="179388" cy="15875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6" name="Elipse 15"/>
          <p:cNvSpPr/>
          <p:nvPr/>
        </p:nvSpPr>
        <p:spPr>
          <a:xfrm>
            <a:off x="6875463" y="3190875"/>
            <a:ext cx="180975" cy="157163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7" name="Elipse 16"/>
          <p:cNvSpPr/>
          <p:nvPr/>
        </p:nvSpPr>
        <p:spPr>
          <a:xfrm>
            <a:off x="6659563" y="2700338"/>
            <a:ext cx="180975" cy="15875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8" name="Elipse 17"/>
          <p:cNvSpPr/>
          <p:nvPr/>
        </p:nvSpPr>
        <p:spPr>
          <a:xfrm>
            <a:off x="7092950" y="2289175"/>
            <a:ext cx="179388" cy="15875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9" name="Elipse 18"/>
          <p:cNvSpPr/>
          <p:nvPr/>
        </p:nvSpPr>
        <p:spPr>
          <a:xfrm>
            <a:off x="7092950" y="2570163"/>
            <a:ext cx="179388" cy="15875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0" name="Elipse 19"/>
          <p:cNvSpPr/>
          <p:nvPr/>
        </p:nvSpPr>
        <p:spPr>
          <a:xfrm>
            <a:off x="7092950" y="2995613"/>
            <a:ext cx="179388" cy="15716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2" name="Elipse 21"/>
          <p:cNvSpPr/>
          <p:nvPr/>
        </p:nvSpPr>
        <p:spPr>
          <a:xfrm>
            <a:off x="5903913" y="2795588"/>
            <a:ext cx="180975" cy="193675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3" name="Elipse 22"/>
          <p:cNvSpPr/>
          <p:nvPr/>
        </p:nvSpPr>
        <p:spPr>
          <a:xfrm>
            <a:off x="5688013" y="2349500"/>
            <a:ext cx="179387" cy="193675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5" name="Elipse 24"/>
          <p:cNvSpPr/>
          <p:nvPr/>
        </p:nvSpPr>
        <p:spPr>
          <a:xfrm>
            <a:off x="4967288" y="3852863"/>
            <a:ext cx="180975" cy="193675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6" name="Elipse 25"/>
          <p:cNvSpPr/>
          <p:nvPr/>
        </p:nvSpPr>
        <p:spPr>
          <a:xfrm>
            <a:off x="4103688" y="3298825"/>
            <a:ext cx="180975" cy="193675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7" name="Elipse 26"/>
          <p:cNvSpPr/>
          <p:nvPr/>
        </p:nvSpPr>
        <p:spPr>
          <a:xfrm>
            <a:off x="4535488" y="4603750"/>
            <a:ext cx="180975" cy="193675"/>
          </a:xfrm>
          <a:prstGeom prst="ellipse">
            <a:avLst/>
          </a:prstGeom>
          <a:solidFill>
            <a:srgbClr val="00FFCC"/>
          </a:solidFill>
          <a:ln>
            <a:solidFill>
              <a:srgbClr val="00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8" name="Elipse 27"/>
          <p:cNvSpPr/>
          <p:nvPr/>
        </p:nvSpPr>
        <p:spPr>
          <a:xfrm>
            <a:off x="4500563" y="2276475"/>
            <a:ext cx="180975" cy="1936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9" name="Elipse 28"/>
          <p:cNvSpPr/>
          <p:nvPr/>
        </p:nvSpPr>
        <p:spPr>
          <a:xfrm>
            <a:off x="2771775" y="2219325"/>
            <a:ext cx="179388" cy="1936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0" name="Elipse 29"/>
          <p:cNvSpPr/>
          <p:nvPr/>
        </p:nvSpPr>
        <p:spPr>
          <a:xfrm>
            <a:off x="4716463" y="1138238"/>
            <a:ext cx="179387" cy="1936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1" name="Elipse 30"/>
          <p:cNvSpPr/>
          <p:nvPr/>
        </p:nvSpPr>
        <p:spPr>
          <a:xfrm>
            <a:off x="3203575" y="1020763"/>
            <a:ext cx="180975" cy="1936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2" name="Elipse 31"/>
          <p:cNvSpPr/>
          <p:nvPr/>
        </p:nvSpPr>
        <p:spPr>
          <a:xfrm>
            <a:off x="1835150" y="2867025"/>
            <a:ext cx="180975" cy="1936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3" name="Elipse 32"/>
          <p:cNvSpPr/>
          <p:nvPr/>
        </p:nvSpPr>
        <p:spPr>
          <a:xfrm>
            <a:off x="2851150" y="2844800"/>
            <a:ext cx="179388" cy="1936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4" name="Elipse 33"/>
          <p:cNvSpPr/>
          <p:nvPr/>
        </p:nvSpPr>
        <p:spPr>
          <a:xfrm>
            <a:off x="5907088" y="4213225"/>
            <a:ext cx="179387" cy="193675"/>
          </a:xfrm>
          <a:prstGeom prst="ellipse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5" name="Elipse 34"/>
          <p:cNvSpPr/>
          <p:nvPr/>
        </p:nvSpPr>
        <p:spPr>
          <a:xfrm>
            <a:off x="6415088" y="4579938"/>
            <a:ext cx="179387" cy="193675"/>
          </a:xfrm>
          <a:prstGeom prst="ellipse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6" name="Elipse 35"/>
          <p:cNvSpPr/>
          <p:nvPr/>
        </p:nvSpPr>
        <p:spPr>
          <a:xfrm>
            <a:off x="6084888" y="4956175"/>
            <a:ext cx="179387" cy="192088"/>
          </a:xfrm>
          <a:prstGeom prst="ellipse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7" name="Elipse 36"/>
          <p:cNvSpPr/>
          <p:nvPr/>
        </p:nvSpPr>
        <p:spPr>
          <a:xfrm>
            <a:off x="5219700" y="5251450"/>
            <a:ext cx="180975" cy="193675"/>
          </a:xfrm>
          <a:prstGeom prst="ellipse">
            <a:avLst/>
          </a:prstGeom>
          <a:solidFill>
            <a:srgbClr val="00FFCC"/>
          </a:solidFill>
          <a:ln>
            <a:solidFill>
              <a:srgbClr val="00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8" name="Elipse 37"/>
          <p:cNvSpPr/>
          <p:nvPr/>
        </p:nvSpPr>
        <p:spPr>
          <a:xfrm>
            <a:off x="4662488" y="5157788"/>
            <a:ext cx="179387" cy="193675"/>
          </a:xfrm>
          <a:prstGeom prst="ellipse">
            <a:avLst/>
          </a:prstGeom>
          <a:solidFill>
            <a:srgbClr val="00FFCC"/>
          </a:solidFill>
          <a:ln>
            <a:solidFill>
              <a:srgbClr val="00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39" name="Elipse 38"/>
          <p:cNvSpPr/>
          <p:nvPr/>
        </p:nvSpPr>
        <p:spPr>
          <a:xfrm>
            <a:off x="4176713" y="5972175"/>
            <a:ext cx="179387" cy="1936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0" name="Elipse 39"/>
          <p:cNvSpPr/>
          <p:nvPr/>
        </p:nvSpPr>
        <p:spPr>
          <a:xfrm>
            <a:off x="4716463" y="5724525"/>
            <a:ext cx="179387" cy="1936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1" name="Elipse 40"/>
          <p:cNvSpPr/>
          <p:nvPr/>
        </p:nvSpPr>
        <p:spPr>
          <a:xfrm>
            <a:off x="5219700" y="3883025"/>
            <a:ext cx="179388" cy="193675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50206" name="CaixaDeTexto 1"/>
          <p:cNvSpPr txBox="1">
            <a:spLocks noChangeArrowheads="1"/>
          </p:cNvSpPr>
          <p:nvPr/>
        </p:nvSpPr>
        <p:spPr bwMode="auto">
          <a:xfrm>
            <a:off x="698500" y="4032250"/>
            <a:ext cx="2332038" cy="28622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pt-BR">
              <a:latin typeface="Calibri" pitchFamily="34" charset="0"/>
            </a:endParaRPr>
          </a:p>
          <a:p>
            <a:pPr eaLnBrk="1" hangingPunct="1"/>
            <a:endParaRPr lang="pt-BR">
              <a:latin typeface="Calibri" pitchFamily="34" charset="0"/>
            </a:endParaRPr>
          </a:p>
          <a:p>
            <a:pPr eaLnBrk="1" hangingPunct="1"/>
            <a:endParaRPr lang="pt-BR">
              <a:latin typeface="Calibri" pitchFamily="34" charset="0"/>
            </a:endParaRPr>
          </a:p>
          <a:p>
            <a:pPr eaLnBrk="1" hangingPunct="1"/>
            <a:endParaRPr lang="pt-BR">
              <a:latin typeface="Calibri" pitchFamily="34" charset="0"/>
            </a:endParaRPr>
          </a:p>
          <a:p>
            <a:pPr eaLnBrk="1" hangingPunct="1"/>
            <a:endParaRPr lang="pt-BR">
              <a:latin typeface="Calibri" pitchFamily="34" charset="0"/>
            </a:endParaRPr>
          </a:p>
          <a:p>
            <a:pPr eaLnBrk="1" hangingPunct="1"/>
            <a:endParaRPr lang="pt-BR">
              <a:latin typeface="Calibri" pitchFamily="34" charset="0"/>
            </a:endParaRPr>
          </a:p>
          <a:p>
            <a:pPr eaLnBrk="1" hangingPunct="1"/>
            <a:endParaRPr lang="pt-BR">
              <a:latin typeface="Calibri" pitchFamily="34" charset="0"/>
            </a:endParaRPr>
          </a:p>
          <a:p>
            <a:pPr eaLnBrk="1" hangingPunct="1"/>
            <a:endParaRPr lang="pt-BR">
              <a:latin typeface="Calibri" pitchFamily="34" charset="0"/>
            </a:endParaRPr>
          </a:p>
          <a:p>
            <a:pPr eaLnBrk="1" hangingPunct="1"/>
            <a:endParaRPr lang="pt-BR">
              <a:latin typeface="Calibri" pitchFamily="34" charset="0"/>
            </a:endParaRPr>
          </a:p>
          <a:p>
            <a:pPr eaLnBrk="1" hangingPunct="1"/>
            <a:endParaRPr lang="pt-BR">
              <a:latin typeface="Calibri" pitchFamily="34" charset="0"/>
            </a:endParaRPr>
          </a:p>
        </p:txBody>
      </p:sp>
      <p:pic>
        <p:nvPicPr>
          <p:cNvPr id="50207" name="Imagem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88" y="5173663"/>
            <a:ext cx="1508125" cy="130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ipse 27"/>
          <p:cNvSpPr/>
          <p:nvPr/>
        </p:nvSpPr>
        <p:spPr>
          <a:xfrm>
            <a:off x="5219700" y="3163888"/>
            <a:ext cx="180975" cy="1936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50209" name="Retângulo 2"/>
          <p:cNvSpPr>
            <a:spLocks noChangeArrowheads="1"/>
          </p:cNvSpPr>
          <p:nvPr/>
        </p:nvSpPr>
        <p:spPr bwMode="auto">
          <a:xfrm>
            <a:off x="233363" y="-26988"/>
            <a:ext cx="88026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pt-BR" b="1" dirty="0"/>
              <a:t>Transferência de Tecnologia de </a:t>
            </a:r>
            <a:r>
              <a:rPr lang="pt-BR" b="1" dirty="0" err="1"/>
              <a:t>iLPF</a:t>
            </a:r>
            <a:r>
              <a:rPr lang="pt-BR" b="1" dirty="0"/>
              <a:t> em Mato Grosso</a:t>
            </a:r>
          </a:p>
          <a:p>
            <a:pPr algn="ctr"/>
            <a:r>
              <a:rPr lang="pt-BR" b="1" dirty="0"/>
              <a:t>(Rede TT-</a:t>
            </a:r>
            <a:r>
              <a:rPr lang="pt-BR" b="1" dirty="0" err="1"/>
              <a:t>iLPF</a:t>
            </a:r>
            <a:r>
              <a:rPr lang="pt-BR" b="1" dirty="0"/>
              <a:t>) </a:t>
            </a:r>
            <a:endParaRPr lang="pt-BR" sz="1400" dirty="0">
              <a:solidFill>
                <a:srgbClr val="0080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58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8"/>
          <p:cNvCxnSpPr>
            <a:cxnSpLocks noChangeShapeType="1"/>
          </p:cNvCxnSpPr>
          <p:nvPr/>
        </p:nvCxnSpPr>
        <p:spPr bwMode="auto">
          <a:xfrm>
            <a:off x="-36513" y="765175"/>
            <a:ext cx="9288463" cy="0"/>
          </a:xfrm>
          <a:prstGeom prst="line">
            <a:avLst/>
          </a:prstGeom>
          <a:noFill/>
          <a:ln w="12700" algn="ctr">
            <a:solidFill>
              <a:schemeClr val="accent3">
                <a:lumMod val="75000"/>
              </a:schemeClr>
            </a:solidFill>
            <a:round/>
            <a:headEnd/>
            <a:tailEnd/>
          </a:ln>
          <a:effectLst/>
          <a:extLst/>
        </p:spPr>
      </p:cxnSp>
      <p:sp>
        <p:nvSpPr>
          <p:cNvPr id="51203" name="Título 1"/>
          <p:cNvSpPr txBox="1">
            <a:spLocks/>
          </p:cNvSpPr>
          <p:nvPr/>
        </p:nvSpPr>
        <p:spPr bwMode="auto">
          <a:xfrm>
            <a:off x="684213" y="188913"/>
            <a:ext cx="8027987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3400" b="1">
                <a:solidFill>
                  <a:srgbClr val="008047"/>
                </a:solidFill>
              </a:rPr>
              <a:t>Resultados Obtidos – URT’s</a:t>
            </a:r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3800" y="790575"/>
            <a:ext cx="6618288" cy="606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4643438" y="836613"/>
            <a:ext cx="4465637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pt-BR" sz="2000" b="1">
                <a:solidFill>
                  <a:srgbClr val="003300"/>
                </a:solidFill>
              </a:rPr>
              <a:t>URT’s implantadas/conduzidas: 11</a:t>
            </a:r>
          </a:p>
          <a:p>
            <a:pPr algn="r" eaLnBrk="1" hangingPunct="1">
              <a:spcBef>
                <a:spcPct val="50000"/>
              </a:spcBef>
            </a:pPr>
            <a:r>
              <a:rPr lang="pt-BR" sz="2000" b="1">
                <a:solidFill>
                  <a:srgbClr val="003300"/>
                </a:solidFill>
              </a:rPr>
              <a:t>URT’s em planejamento: 2</a:t>
            </a:r>
          </a:p>
        </p:txBody>
      </p:sp>
    </p:spTree>
    <p:extLst>
      <p:ext uri="{BB962C8B-B14F-4D97-AF65-F5344CB8AC3E}">
        <p14:creationId xmlns:p14="http://schemas.microsoft.com/office/powerpoint/2010/main" xmlns="" val="180619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ítulo 1"/>
          <p:cNvSpPr txBox="1">
            <a:spLocks/>
          </p:cNvSpPr>
          <p:nvPr/>
        </p:nvSpPr>
        <p:spPr bwMode="auto">
          <a:xfrm>
            <a:off x="0" y="188913"/>
            <a:ext cx="7596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pt-BR" sz="3400" b="1">
                <a:solidFill>
                  <a:srgbClr val="008047"/>
                </a:solidFill>
              </a:rPr>
              <a:t>Res. Obtidos –Téc. Multiplicadores</a:t>
            </a:r>
          </a:p>
        </p:txBody>
      </p:sp>
      <p:pic>
        <p:nvPicPr>
          <p:cNvPr id="52227" name="Picture 3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25" y="790575"/>
            <a:ext cx="8281988" cy="602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8" name="Text Box 33"/>
          <p:cNvSpPr txBox="1">
            <a:spLocks noChangeArrowheads="1"/>
          </p:cNvSpPr>
          <p:nvPr/>
        </p:nvSpPr>
        <p:spPr bwMode="auto">
          <a:xfrm>
            <a:off x="3059113" y="692150"/>
            <a:ext cx="6049962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pt-BR" sz="2000" b="1">
                <a:solidFill>
                  <a:srgbClr val="003300"/>
                </a:solidFill>
              </a:rPr>
              <a:t>Téc. Multiplicadores Cadastrados: 285</a:t>
            </a:r>
          </a:p>
          <a:p>
            <a:pPr algn="r" eaLnBrk="1" hangingPunct="1">
              <a:spcBef>
                <a:spcPct val="50000"/>
              </a:spcBef>
            </a:pPr>
            <a:r>
              <a:rPr lang="pt-BR" sz="2000" b="1">
                <a:solidFill>
                  <a:srgbClr val="003300"/>
                </a:solidFill>
              </a:rPr>
              <a:t>Téc. Multiplicadores (&gt; 50%): 129</a:t>
            </a:r>
          </a:p>
          <a:p>
            <a:pPr algn="r" eaLnBrk="1" hangingPunct="1">
              <a:spcBef>
                <a:spcPct val="50000"/>
              </a:spcBef>
            </a:pPr>
            <a:r>
              <a:rPr lang="pt-BR" sz="2000" b="1">
                <a:solidFill>
                  <a:srgbClr val="003300"/>
                </a:solidFill>
              </a:rPr>
              <a:t>Carga Hor. Total: 312h (26 módulos)</a:t>
            </a:r>
          </a:p>
        </p:txBody>
      </p:sp>
    </p:spTree>
    <p:extLst>
      <p:ext uri="{BB962C8B-B14F-4D97-AF65-F5344CB8AC3E}">
        <p14:creationId xmlns:p14="http://schemas.microsoft.com/office/powerpoint/2010/main" xmlns="" val="46625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164388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3251" name="Group 48"/>
          <p:cNvGrpSpPr>
            <a:grpSpLocks/>
          </p:cNvGrpSpPr>
          <p:nvPr/>
        </p:nvGrpSpPr>
        <p:grpSpPr bwMode="auto">
          <a:xfrm>
            <a:off x="2627313" y="765175"/>
            <a:ext cx="2736850" cy="254000"/>
            <a:chOff x="1655" y="482"/>
            <a:chExt cx="1724" cy="160"/>
          </a:xfrm>
        </p:grpSpPr>
        <p:sp>
          <p:nvSpPr>
            <p:cNvPr id="53326" name="Oval 11"/>
            <p:cNvSpPr>
              <a:spLocks noChangeArrowheads="1"/>
            </p:cNvSpPr>
            <p:nvPr/>
          </p:nvSpPr>
          <p:spPr bwMode="auto">
            <a:xfrm>
              <a:off x="1655" y="482"/>
              <a:ext cx="146" cy="152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sz="2800">
                <a:solidFill>
                  <a:srgbClr val="008000"/>
                </a:solidFill>
              </a:endParaRPr>
            </a:p>
          </p:txBody>
        </p:sp>
        <p:sp>
          <p:nvSpPr>
            <p:cNvPr id="53327" name="Text Box 12"/>
            <p:cNvSpPr txBox="1">
              <a:spLocks noChangeArrowheads="1"/>
            </p:cNvSpPr>
            <p:nvPr/>
          </p:nvSpPr>
          <p:spPr bwMode="auto">
            <a:xfrm>
              <a:off x="1655" y="482"/>
              <a:ext cx="1724" cy="160"/>
            </a:xfrm>
            <a:prstGeom prst="rect">
              <a:avLst/>
            </a:prstGeom>
            <a:noFill/>
            <a:ln w="9525">
              <a:solidFill>
                <a:srgbClr val="0033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sz="1000" b="1"/>
                <a:t>URT IMPLANTADAS/CONDUZIDAS</a:t>
              </a:r>
              <a:endParaRPr lang="pt-BR" sz="1000" b="1"/>
            </a:p>
          </p:txBody>
        </p:sp>
      </p:grpSp>
      <p:grpSp>
        <p:nvGrpSpPr>
          <p:cNvPr id="53252" name="Group 106"/>
          <p:cNvGrpSpPr>
            <a:grpSpLocks/>
          </p:cNvGrpSpPr>
          <p:nvPr/>
        </p:nvGrpSpPr>
        <p:grpSpPr bwMode="auto">
          <a:xfrm>
            <a:off x="3276600" y="1773238"/>
            <a:ext cx="5867400" cy="466725"/>
            <a:chOff x="2064" y="1117"/>
            <a:chExt cx="3696" cy="294"/>
          </a:xfrm>
        </p:grpSpPr>
        <p:sp>
          <p:nvSpPr>
            <p:cNvPr id="53323" name="Oval 6"/>
            <p:cNvSpPr>
              <a:spLocks noChangeArrowheads="1"/>
            </p:cNvSpPr>
            <p:nvPr/>
          </p:nvSpPr>
          <p:spPr bwMode="auto">
            <a:xfrm>
              <a:off x="2064" y="1207"/>
              <a:ext cx="136" cy="155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sz="2800">
                <a:solidFill>
                  <a:srgbClr val="008000"/>
                </a:solidFill>
              </a:endParaRPr>
            </a:p>
          </p:txBody>
        </p:sp>
        <p:sp>
          <p:nvSpPr>
            <p:cNvPr id="53324" name="Text Box 22"/>
            <p:cNvSpPr txBox="1">
              <a:spLocks noChangeArrowheads="1"/>
            </p:cNvSpPr>
            <p:nvPr/>
          </p:nvSpPr>
          <p:spPr bwMode="auto">
            <a:xfrm>
              <a:off x="3288" y="1117"/>
              <a:ext cx="2472" cy="294"/>
            </a:xfrm>
            <a:prstGeom prst="rect">
              <a:avLst/>
            </a:prstGeom>
            <a:noFill/>
            <a:ln w="9525">
              <a:solidFill>
                <a:srgbClr val="0033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sz="1200" b="1"/>
                <a:t>2009: Faz. Gamada, Nova Canaã do Norte - Bioma Amazônico (85 ha);</a:t>
              </a:r>
              <a:endParaRPr lang="pt-BR" sz="1200" b="1"/>
            </a:p>
          </p:txBody>
        </p:sp>
        <p:sp>
          <p:nvSpPr>
            <p:cNvPr id="53325" name="Line 28"/>
            <p:cNvSpPr>
              <a:spLocks noChangeShapeType="1"/>
            </p:cNvSpPr>
            <p:nvPr/>
          </p:nvSpPr>
          <p:spPr bwMode="auto">
            <a:xfrm flipV="1">
              <a:off x="2200" y="1253"/>
              <a:ext cx="10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3253" name="Group 63"/>
          <p:cNvGrpSpPr>
            <a:grpSpLocks/>
          </p:cNvGrpSpPr>
          <p:nvPr/>
        </p:nvGrpSpPr>
        <p:grpSpPr bwMode="auto">
          <a:xfrm>
            <a:off x="0" y="5373688"/>
            <a:ext cx="2916238" cy="1027112"/>
            <a:chOff x="0" y="3385"/>
            <a:chExt cx="1837" cy="647"/>
          </a:xfrm>
        </p:grpSpPr>
        <p:sp>
          <p:nvSpPr>
            <p:cNvPr id="53320" name="Oval 14"/>
            <p:cNvSpPr>
              <a:spLocks noChangeArrowheads="1"/>
            </p:cNvSpPr>
            <p:nvPr/>
          </p:nvSpPr>
          <p:spPr bwMode="auto">
            <a:xfrm>
              <a:off x="1474" y="3385"/>
              <a:ext cx="146" cy="151"/>
            </a:xfrm>
            <a:prstGeom prst="ellipse">
              <a:avLst/>
            </a:prstGeom>
            <a:solidFill>
              <a:srgbClr val="33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sz="2800">
                <a:solidFill>
                  <a:srgbClr val="008000"/>
                </a:solidFill>
              </a:endParaRPr>
            </a:p>
          </p:txBody>
        </p:sp>
        <p:sp>
          <p:nvSpPr>
            <p:cNvPr id="53321" name="Text Box 24"/>
            <p:cNvSpPr txBox="1">
              <a:spLocks noChangeArrowheads="1"/>
            </p:cNvSpPr>
            <p:nvPr/>
          </p:nvSpPr>
          <p:spPr bwMode="auto">
            <a:xfrm>
              <a:off x="0" y="3623"/>
              <a:ext cx="1837" cy="409"/>
            </a:xfrm>
            <a:prstGeom prst="rect">
              <a:avLst/>
            </a:prstGeom>
            <a:noFill/>
            <a:ln w="9525">
              <a:solidFill>
                <a:srgbClr val="0033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sz="1200" b="1"/>
                <a:t>2010: Campo Experimental do IFMT, Cáceres – Bioma Pantanal (13 ha); solo arenoso e topografia plana;</a:t>
              </a:r>
              <a:endParaRPr lang="pt-BR" sz="1200" b="1">
                <a:solidFill>
                  <a:srgbClr val="FF0000"/>
                </a:solidFill>
              </a:endParaRPr>
            </a:p>
          </p:txBody>
        </p:sp>
        <p:sp>
          <p:nvSpPr>
            <p:cNvPr id="53322" name="Line 29"/>
            <p:cNvSpPr>
              <a:spLocks noChangeShapeType="1"/>
            </p:cNvSpPr>
            <p:nvPr/>
          </p:nvSpPr>
          <p:spPr bwMode="auto">
            <a:xfrm flipH="1">
              <a:off x="1292" y="3475"/>
              <a:ext cx="182" cy="1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3254" name="Group 76"/>
          <p:cNvGrpSpPr>
            <a:grpSpLocks/>
          </p:cNvGrpSpPr>
          <p:nvPr/>
        </p:nvGrpSpPr>
        <p:grpSpPr bwMode="auto">
          <a:xfrm>
            <a:off x="4859338" y="6165850"/>
            <a:ext cx="4284662" cy="692150"/>
            <a:chOff x="3061" y="3884"/>
            <a:chExt cx="2699" cy="436"/>
          </a:xfrm>
        </p:grpSpPr>
        <p:sp>
          <p:nvSpPr>
            <p:cNvPr id="53317" name="Oval 13"/>
            <p:cNvSpPr>
              <a:spLocks noChangeArrowheads="1"/>
            </p:cNvSpPr>
            <p:nvPr/>
          </p:nvSpPr>
          <p:spPr bwMode="auto">
            <a:xfrm>
              <a:off x="3061" y="3884"/>
              <a:ext cx="146" cy="151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sz="2800">
                <a:solidFill>
                  <a:srgbClr val="008000"/>
                </a:solidFill>
              </a:endParaRPr>
            </a:p>
          </p:txBody>
        </p:sp>
        <p:sp>
          <p:nvSpPr>
            <p:cNvPr id="53318" name="Text Box 23"/>
            <p:cNvSpPr txBox="1">
              <a:spLocks noChangeArrowheads="1"/>
            </p:cNvSpPr>
            <p:nvPr/>
          </p:nvSpPr>
          <p:spPr bwMode="auto">
            <a:xfrm>
              <a:off x="3470" y="4026"/>
              <a:ext cx="2290" cy="29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sz="1200" b="1"/>
                <a:t>2013:  Alto Araguaia – Bioma Cerrado (solos arenosos, topografia acidentada </a:t>
              </a:r>
              <a:r>
                <a:rPr lang="en-US" sz="1200" b="1">
                  <a:sym typeface="Wingdings" pitchFamily="2" charset="2"/>
                </a:rPr>
                <a:t> pec/sil)</a:t>
              </a:r>
              <a:endParaRPr lang="pt-BR" sz="1200" b="1">
                <a:solidFill>
                  <a:srgbClr val="FF0000"/>
                </a:solidFill>
              </a:endParaRPr>
            </a:p>
          </p:txBody>
        </p:sp>
        <p:sp>
          <p:nvSpPr>
            <p:cNvPr id="53319" name="Line 31"/>
            <p:cNvSpPr>
              <a:spLocks noChangeShapeType="1"/>
            </p:cNvSpPr>
            <p:nvPr/>
          </p:nvSpPr>
          <p:spPr bwMode="auto">
            <a:xfrm>
              <a:off x="3152" y="3974"/>
              <a:ext cx="318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3255" name="Group 110"/>
          <p:cNvGrpSpPr>
            <a:grpSpLocks/>
          </p:cNvGrpSpPr>
          <p:nvPr/>
        </p:nvGrpSpPr>
        <p:grpSpPr bwMode="auto">
          <a:xfrm>
            <a:off x="3708400" y="2781300"/>
            <a:ext cx="4464050" cy="466725"/>
            <a:chOff x="2336" y="1752"/>
            <a:chExt cx="2812" cy="294"/>
          </a:xfrm>
        </p:grpSpPr>
        <p:grpSp>
          <p:nvGrpSpPr>
            <p:cNvPr id="53313" name="Group 109"/>
            <p:cNvGrpSpPr>
              <a:grpSpLocks/>
            </p:cNvGrpSpPr>
            <p:nvPr/>
          </p:nvGrpSpPr>
          <p:grpSpPr bwMode="auto">
            <a:xfrm>
              <a:off x="2336" y="1797"/>
              <a:ext cx="848" cy="152"/>
              <a:chOff x="2362" y="1797"/>
              <a:chExt cx="848" cy="152"/>
            </a:xfrm>
          </p:grpSpPr>
          <p:sp>
            <p:nvSpPr>
              <p:cNvPr id="53315" name="Oval 7"/>
              <p:cNvSpPr>
                <a:spLocks noChangeArrowheads="1"/>
              </p:cNvSpPr>
              <p:nvPr/>
            </p:nvSpPr>
            <p:spPr bwMode="auto">
              <a:xfrm>
                <a:off x="2362" y="1797"/>
                <a:ext cx="145" cy="152"/>
              </a:xfrm>
              <a:prstGeom prst="ellipse">
                <a:avLst/>
              </a:prstGeom>
              <a:solidFill>
                <a:srgbClr val="008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pt-BR" sz="2800">
                  <a:solidFill>
                    <a:srgbClr val="008000"/>
                  </a:solidFill>
                </a:endParaRPr>
              </a:p>
            </p:txBody>
          </p:sp>
          <p:sp>
            <p:nvSpPr>
              <p:cNvPr id="53316" name="Line 27"/>
              <p:cNvSpPr>
                <a:spLocks noChangeShapeType="1"/>
              </p:cNvSpPr>
              <p:nvPr/>
            </p:nvSpPr>
            <p:spPr bwMode="auto">
              <a:xfrm>
                <a:off x="2530" y="1888"/>
                <a:ext cx="6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53314" name="Text Box 45"/>
            <p:cNvSpPr txBox="1">
              <a:spLocks noChangeArrowheads="1"/>
            </p:cNvSpPr>
            <p:nvPr/>
          </p:nvSpPr>
          <p:spPr bwMode="auto">
            <a:xfrm>
              <a:off x="3198" y="1752"/>
              <a:ext cx="1950" cy="294"/>
            </a:xfrm>
            <a:prstGeom prst="rect">
              <a:avLst/>
            </a:prstGeom>
            <a:noFill/>
            <a:ln w="9525">
              <a:solidFill>
                <a:srgbClr val="0033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sz="1200" b="1"/>
                <a:t>2010: Faz. Dona Isabina, Santa Carmem - Biomas Cerrado/Amazônico (10 ha);</a:t>
              </a:r>
              <a:endParaRPr lang="pt-BR" sz="1200" b="1"/>
            </a:p>
          </p:txBody>
        </p:sp>
      </p:grpSp>
      <p:grpSp>
        <p:nvGrpSpPr>
          <p:cNvPr id="53256" name="Group 66"/>
          <p:cNvGrpSpPr>
            <a:grpSpLocks/>
          </p:cNvGrpSpPr>
          <p:nvPr/>
        </p:nvGrpSpPr>
        <p:grpSpPr bwMode="auto">
          <a:xfrm>
            <a:off x="5364163" y="5445125"/>
            <a:ext cx="3779837" cy="466725"/>
            <a:chOff x="3379" y="3430"/>
            <a:chExt cx="2381" cy="294"/>
          </a:xfrm>
        </p:grpSpPr>
        <p:sp>
          <p:nvSpPr>
            <p:cNvPr id="53310" name="Text Box 55"/>
            <p:cNvSpPr txBox="1">
              <a:spLocks noChangeArrowheads="1"/>
            </p:cNvSpPr>
            <p:nvPr/>
          </p:nvSpPr>
          <p:spPr bwMode="auto">
            <a:xfrm>
              <a:off x="3742" y="3430"/>
              <a:ext cx="2018" cy="29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sz="1200" b="1"/>
                <a:t>2010: iLPF (90 ha) – Faz. Brasil, Barra do Garças</a:t>
              </a:r>
              <a:endParaRPr lang="pt-BR" sz="1200" b="1">
                <a:solidFill>
                  <a:srgbClr val="FF0000"/>
                </a:solidFill>
              </a:endParaRPr>
            </a:p>
          </p:txBody>
        </p:sp>
        <p:sp>
          <p:nvSpPr>
            <p:cNvPr id="53311" name="Oval 56"/>
            <p:cNvSpPr>
              <a:spLocks noChangeArrowheads="1"/>
            </p:cNvSpPr>
            <p:nvPr/>
          </p:nvSpPr>
          <p:spPr bwMode="auto">
            <a:xfrm>
              <a:off x="3379" y="3475"/>
              <a:ext cx="146" cy="151"/>
            </a:xfrm>
            <a:prstGeom prst="ellipse">
              <a:avLst/>
            </a:prstGeom>
            <a:solidFill>
              <a:srgbClr val="33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sz="2800">
                <a:solidFill>
                  <a:srgbClr val="008000"/>
                </a:solidFill>
              </a:endParaRPr>
            </a:p>
          </p:txBody>
        </p:sp>
        <p:sp>
          <p:nvSpPr>
            <p:cNvPr id="53312" name="Line 57"/>
            <p:cNvSpPr>
              <a:spLocks noChangeShapeType="1"/>
            </p:cNvSpPr>
            <p:nvPr/>
          </p:nvSpPr>
          <p:spPr bwMode="auto">
            <a:xfrm>
              <a:off x="3470" y="3580"/>
              <a:ext cx="2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3257" name="Group 75"/>
          <p:cNvGrpSpPr>
            <a:grpSpLocks/>
          </p:cNvGrpSpPr>
          <p:nvPr/>
        </p:nvGrpSpPr>
        <p:grpSpPr bwMode="auto">
          <a:xfrm>
            <a:off x="4356100" y="5876925"/>
            <a:ext cx="4787900" cy="357188"/>
            <a:chOff x="2744" y="3702"/>
            <a:chExt cx="3016" cy="225"/>
          </a:xfrm>
        </p:grpSpPr>
        <p:sp>
          <p:nvSpPr>
            <p:cNvPr id="53307" name="Oval 58"/>
            <p:cNvSpPr>
              <a:spLocks noChangeArrowheads="1"/>
            </p:cNvSpPr>
            <p:nvPr/>
          </p:nvSpPr>
          <p:spPr bwMode="auto">
            <a:xfrm>
              <a:off x="2744" y="3702"/>
              <a:ext cx="146" cy="151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sz="2800">
                <a:solidFill>
                  <a:srgbClr val="008000"/>
                </a:solidFill>
              </a:endParaRPr>
            </a:p>
          </p:txBody>
        </p:sp>
        <p:sp>
          <p:nvSpPr>
            <p:cNvPr id="53308" name="Text Box 59"/>
            <p:cNvSpPr txBox="1">
              <a:spLocks noChangeArrowheads="1"/>
            </p:cNvSpPr>
            <p:nvPr/>
          </p:nvSpPr>
          <p:spPr bwMode="auto">
            <a:xfrm>
              <a:off x="3470" y="3748"/>
              <a:ext cx="2290" cy="17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sz="1200" b="1"/>
                <a:t>2013:  Rondonópolis – Bioma Cerrado</a:t>
              </a:r>
              <a:endParaRPr lang="pt-BR" sz="1200" b="1">
                <a:solidFill>
                  <a:srgbClr val="FF0000"/>
                </a:solidFill>
              </a:endParaRPr>
            </a:p>
          </p:txBody>
        </p:sp>
        <p:sp>
          <p:nvSpPr>
            <p:cNvPr id="53309" name="Line 60"/>
            <p:cNvSpPr>
              <a:spLocks noChangeShapeType="1"/>
            </p:cNvSpPr>
            <p:nvPr/>
          </p:nvSpPr>
          <p:spPr bwMode="auto">
            <a:xfrm>
              <a:off x="2835" y="3793"/>
              <a:ext cx="635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3258" name="Group 77"/>
          <p:cNvGrpSpPr>
            <a:grpSpLocks/>
          </p:cNvGrpSpPr>
          <p:nvPr/>
        </p:nvGrpSpPr>
        <p:grpSpPr bwMode="auto">
          <a:xfrm>
            <a:off x="0" y="3573463"/>
            <a:ext cx="2282825" cy="2016125"/>
            <a:chOff x="0" y="2252"/>
            <a:chExt cx="1438" cy="1270"/>
          </a:xfrm>
        </p:grpSpPr>
        <p:sp>
          <p:nvSpPr>
            <p:cNvPr id="53304" name="Oval 68"/>
            <p:cNvSpPr>
              <a:spLocks noChangeArrowheads="1"/>
            </p:cNvSpPr>
            <p:nvPr/>
          </p:nvSpPr>
          <p:spPr bwMode="auto">
            <a:xfrm>
              <a:off x="1292" y="2252"/>
              <a:ext cx="146" cy="151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sz="2800">
                <a:solidFill>
                  <a:srgbClr val="008000"/>
                </a:solidFill>
              </a:endParaRPr>
            </a:p>
          </p:txBody>
        </p:sp>
        <p:sp>
          <p:nvSpPr>
            <p:cNvPr id="53305" name="Text Box 69"/>
            <p:cNvSpPr txBox="1">
              <a:spLocks noChangeArrowheads="1"/>
            </p:cNvSpPr>
            <p:nvPr/>
          </p:nvSpPr>
          <p:spPr bwMode="auto">
            <a:xfrm>
              <a:off x="0" y="3113"/>
              <a:ext cx="1089" cy="40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sz="1200" b="1"/>
                <a:t>2013: iLPF –  Chapada dos Parecis</a:t>
              </a:r>
              <a:endParaRPr lang="pt-BR" sz="1200" b="1">
                <a:solidFill>
                  <a:srgbClr val="FF0000"/>
                </a:solidFill>
              </a:endParaRPr>
            </a:p>
          </p:txBody>
        </p:sp>
        <p:sp>
          <p:nvSpPr>
            <p:cNvPr id="53306" name="Line 70"/>
            <p:cNvSpPr>
              <a:spLocks noChangeShapeType="1"/>
            </p:cNvSpPr>
            <p:nvPr/>
          </p:nvSpPr>
          <p:spPr bwMode="auto">
            <a:xfrm flipH="1">
              <a:off x="839" y="2388"/>
              <a:ext cx="499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3259" name="Group 71"/>
          <p:cNvGrpSpPr>
            <a:grpSpLocks/>
          </p:cNvGrpSpPr>
          <p:nvPr/>
        </p:nvGrpSpPr>
        <p:grpSpPr bwMode="auto">
          <a:xfrm>
            <a:off x="0" y="2205038"/>
            <a:ext cx="2859088" cy="682625"/>
            <a:chOff x="0" y="1389"/>
            <a:chExt cx="1801" cy="430"/>
          </a:xfrm>
        </p:grpSpPr>
        <p:sp>
          <p:nvSpPr>
            <p:cNvPr id="53302" name="Text Box 47"/>
            <p:cNvSpPr txBox="1">
              <a:spLocks noChangeArrowheads="1"/>
            </p:cNvSpPr>
            <p:nvPr/>
          </p:nvSpPr>
          <p:spPr bwMode="auto">
            <a:xfrm>
              <a:off x="0" y="1525"/>
              <a:ext cx="1724" cy="294"/>
            </a:xfrm>
            <a:prstGeom prst="rect">
              <a:avLst/>
            </a:prstGeom>
            <a:noFill/>
            <a:ln w="9525">
              <a:solidFill>
                <a:srgbClr val="0033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sz="1200" b="1"/>
                <a:t>2011: Faz. Guarantã, Juara - Cerrado/Amazônico (100 ha);</a:t>
              </a:r>
              <a:endParaRPr lang="pt-BR" sz="1200" b="1"/>
            </a:p>
          </p:txBody>
        </p:sp>
        <p:sp>
          <p:nvSpPr>
            <p:cNvPr id="53303" name="Oval 37"/>
            <p:cNvSpPr>
              <a:spLocks noChangeArrowheads="1"/>
            </p:cNvSpPr>
            <p:nvPr/>
          </p:nvSpPr>
          <p:spPr bwMode="auto">
            <a:xfrm>
              <a:off x="1655" y="1389"/>
              <a:ext cx="146" cy="151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sz="2800">
                <a:solidFill>
                  <a:srgbClr val="008000"/>
                </a:solidFill>
              </a:endParaRPr>
            </a:p>
          </p:txBody>
        </p:sp>
      </p:grpSp>
      <p:grpSp>
        <p:nvGrpSpPr>
          <p:cNvPr id="53260" name="Group 111"/>
          <p:cNvGrpSpPr>
            <a:grpSpLocks/>
          </p:cNvGrpSpPr>
          <p:nvPr/>
        </p:nvGrpSpPr>
        <p:grpSpPr bwMode="auto">
          <a:xfrm>
            <a:off x="0" y="1700213"/>
            <a:ext cx="4443413" cy="889000"/>
            <a:chOff x="0" y="1071"/>
            <a:chExt cx="2799" cy="560"/>
          </a:xfrm>
        </p:grpSpPr>
        <p:sp>
          <p:nvSpPr>
            <p:cNvPr id="53299" name="Oval 67"/>
            <p:cNvSpPr>
              <a:spLocks noChangeArrowheads="1"/>
            </p:cNvSpPr>
            <p:nvPr/>
          </p:nvSpPr>
          <p:spPr bwMode="auto">
            <a:xfrm>
              <a:off x="2653" y="1480"/>
              <a:ext cx="146" cy="151"/>
            </a:xfrm>
            <a:prstGeom prst="ellipse">
              <a:avLst/>
            </a:pr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sz="2800">
                <a:solidFill>
                  <a:srgbClr val="006600"/>
                </a:solidFill>
              </a:endParaRPr>
            </a:p>
          </p:txBody>
        </p:sp>
        <p:sp>
          <p:nvSpPr>
            <p:cNvPr id="53300" name="Text Box 72"/>
            <p:cNvSpPr txBox="1">
              <a:spLocks noChangeArrowheads="1"/>
            </p:cNvSpPr>
            <p:nvPr/>
          </p:nvSpPr>
          <p:spPr bwMode="auto">
            <a:xfrm>
              <a:off x="0" y="1071"/>
              <a:ext cx="1610" cy="29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sz="1200" b="1"/>
                <a:t>2012: iLPF –  Faz. Montana, Marcelândia </a:t>
              </a:r>
              <a:endParaRPr lang="pt-BR" sz="1200" b="1">
                <a:solidFill>
                  <a:srgbClr val="FF0000"/>
                </a:solidFill>
              </a:endParaRPr>
            </a:p>
          </p:txBody>
        </p:sp>
        <p:sp>
          <p:nvSpPr>
            <p:cNvPr id="53301" name="Line 73"/>
            <p:cNvSpPr>
              <a:spLocks noChangeShapeType="1"/>
            </p:cNvSpPr>
            <p:nvPr/>
          </p:nvSpPr>
          <p:spPr bwMode="auto">
            <a:xfrm flipH="1" flipV="1">
              <a:off x="1610" y="1162"/>
              <a:ext cx="1043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3261" name="Group 79"/>
          <p:cNvGrpSpPr>
            <a:grpSpLocks/>
          </p:cNvGrpSpPr>
          <p:nvPr/>
        </p:nvGrpSpPr>
        <p:grpSpPr bwMode="auto">
          <a:xfrm>
            <a:off x="5148263" y="3573463"/>
            <a:ext cx="3995737" cy="538162"/>
            <a:chOff x="3243" y="2296"/>
            <a:chExt cx="2517" cy="337"/>
          </a:xfrm>
        </p:grpSpPr>
        <p:sp>
          <p:nvSpPr>
            <p:cNvPr id="53296" name="Oval 9"/>
            <p:cNvSpPr>
              <a:spLocks noChangeArrowheads="1"/>
            </p:cNvSpPr>
            <p:nvPr/>
          </p:nvSpPr>
          <p:spPr bwMode="auto">
            <a:xfrm>
              <a:off x="3243" y="2296"/>
              <a:ext cx="146" cy="152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sz="2800">
                <a:solidFill>
                  <a:srgbClr val="008000"/>
                </a:solidFill>
              </a:endParaRPr>
            </a:p>
          </p:txBody>
        </p:sp>
        <p:sp>
          <p:nvSpPr>
            <p:cNvPr id="53297" name="Text Box 46"/>
            <p:cNvSpPr txBox="1">
              <a:spLocks noChangeArrowheads="1"/>
            </p:cNvSpPr>
            <p:nvPr/>
          </p:nvSpPr>
          <p:spPr bwMode="auto">
            <a:xfrm>
              <a:off x="3515" y="2341"/>
              <a:ext cx="2245" cy="292"/>
            </a:xfrm>
            <a:prstGeom prst="rect">
              <a:avLst/>
            </a:prstGeom>
            <a:noFill/>
            <a:ln w="9525">
              <a:solidFill>
                <a:srgbClr val="0033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sz="1200" b="1"/>
                <a:t>2007: Faz. Certeza, Querência - Biomas Cerrado/Amazônico (130 ha);</a:t>
              </a:r>
              <a:endParaRPr lang="pt-BR" sz="1200" b="1"/>
            </a:p>
          </p:txBody>
        </p:sp>
        <p:sp>
          <p:nvSpPr>
            <p:cNvPr id="53298" name="Line 78"/>
            <p:cNvSpPr>
              <a:spLocks noChangeShapeType="1"/>
            </p:cNvSpPr>
            <p:nvPr/>
          </p:nvSpPr>
          <p:spPr bwMode="auto">
            <a:xfrm>
              <a:off x="3334" y="2387"/>
              <a:ext cx="181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3262" name="Group 61"/>
          <p:cNvGrpSpPr>
            <a:grpSpLocks/>
          </p:cNvGrpSpPr>
          <p:nvPr/>
        </p:nvGrpSpPr>
        <p:grpSpPr bwMode="auto">
          <a:xfrm>
            <a:off x="5435600" y="4797425"/>
            <a:ext cx="3708400" cy="682625"/>
            <a:chOff x="3424" y="3022"/>
            <a:chExt cx="2336" cy="430"/>
          </a:xfrm>
        </p:grpSpPr>
        <p:sp>
          <p:nvSpPr>
            <p:cNvPr id="53293" name="Oval 52"/>
            <p:cNvSpPr>
              <a:spLocks noChangeArrowheads="1"/>
            </p:cNvSpPr>
            <p:nvPr/>
          </p:nvSpPr>
          <p:spPr bwMode="auto">
            <a:xfrm>
              <a:off x="3424" y="3022"/>
              <a:ext cx="146" cy="151"/>
            </a:xfrm>
            <a:prstGeom prst="ellipse">
              <a:avLst/>
            </a:prstGeom>
            <a:solidFill>
              <a:srgbClr val="33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pt-BR" sz="2800">
                <a:solidFill>
                  <a:srgbClr val="008000"/>
                </a:solidFill>
              </a:endParaRPr>
            </a:p>
          </p:txBody>
        </p:sp>
        <p:sp>
          <p:nvSpPr>
            <p:cNvPr id="53294" name="Text Box 53"/>
            <p:cNvSpPr txBox="1">
              <a:spLocks noChangeArrowheads="1"/>
            </p:cNvSpPr>
            <p:nvPr/>
          </p:nvSpPr>
          <p:spPr bwMode="auto">
            <a:xfrm>
              <a:off x="3833" y="3158"/>
              <a:ext cx="1927" cy="29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US" sz="1200" b="1"/>
                <a:t>2008: iLPF (1 ha) – Faz. Gaucha, Nova Xavantina</a:t>
              </a:r>
              <a:endParaRPr lang="pt-BR" sz="1200" b="1">
                <a:solidFill>
                  <a:srgbClr val="FF0000"/>
                </a:solidFill>
              </a:endParaRPr>
            </a:p>
          </p:txBody>
        </p:sp>
        <p:sp>
          <p:nvSpPr>
            <p:cNvPr id="53295" name="Line 54"/>
            <p:cNvSpPr>
              <a:spLocks noChangeShapeType="1"/>
            </p:cNvSpPr>
            <p:nvPr/>
          </p:nvSpPr>
          <p:spPr bwMode="auto">
            <a:xfrm>
              <a:off x="3515" y="3113"/>
              <a:ext cx="318" cy="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3263" name="Group 88"/>
          <p:cNvGrpSpPr>
            <a:grpSpLocks/>
          </p:cNvGrpSpPr>
          <p:nvPr/>
        </p:nvGrpSpPr>
        <p:grpSpPr bwMode="auto">
          <a:xfrm>
            <a:off x="5435600" y="1125538"/>
            <a:ext cx="3527425" cy="431800"/>
            <a:chOff x="2336" y="618"/>
            <a:chExt cx="2222" cy="272"/>
          </a:xfrm>
        </p:grpSpPr>
        <p:sp>
          <p:nvSpPr>
            <p:cNvPr id="53291" name="Oval 86"/>
            <p:cNvSpPr>
              <a:spLocks noChangeArrowheads="1"/>
            </p:cNvSpPr>
            <p:nvPr/>
          </p:nvSpPr>
          <p:spPr bwMode="auto">
            <a:xfrm>
              <a:off x="2381" y="618"/>
              <a:ext cx="91" cy="272"/>
            </a:xfrm>
            <a:prstGeom prst="ellips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pt-BR" sz="2800"/>
            </a:p>
          </p:txBody>
        </p:sp>
        <p:sp>
          <p:nvSpPr>
            <p:cNvPr id="53292" name="Text Box 87"/>
            <p:cNvSpPr txBox="1">
              <a:spLocks noChangeArrowheads="1"/>
            </p:cNvSpPr>
            <p:nvPr/>
          </p:nvSpPr>
          <p:spPr bwMode="auto">
            <a:xfrm>
              <a:off x="2336" y="663"/>
              <a:ext cx="2222" cy="17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pt-BR" sz="1200" b="1"/>
                <a:t>GRUPOS DA CAPACITAÇÃO CONTINUADA</a:t>
              </a:r>
            </a:p>
          </p:txBody>
        </p:sp>
      </p:grpSp>
      <p:grpSp>
        <p:nvGrpSpPr>
          <p:cNvPr id="53264" name="Group 90"/>
          <p:cNvGrpSpPr>
            <a:grpSpLocks/>
          </p:cNvGrpSpPr>
          <p:nvPr/>
        </p:nvGrpSpPr>
        <p:grpSpPr bwMode="auto">
          <a:xfrm>
            <a:off x="4859338" y="4508500"/>
            <a:ext cx="647700" cy="1368425"/>
            <a:chOff x="6146" y="2704"/>
            <a:chExt cx="408" cy="862"/>
          </a:xfrm>
        </p:grpSpPr>
        <p:sp>
          <p:nvSpPr>
            <p:cNvPr id="53289" name="Oval 80"/>
            <p:cNvSpPr>
              <a:spLocks noChangeArrowheads="1"/>
            </p:cNvSpPr>
            <p:nvPr/>
          </p:nvSpPr>
          <p:spPr bwMode="auto">
            <a:xfrm>
              <a:off x="6146" y="2704"/>
              <a:ext cx="363" cy="86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 sz="2800"/>
            </a:p>
          </p:txBody>
        </p:sp>
        <p:sp>
          <p:nvSpPr>
            <p:cNvPr id="53290" name="Text Box 89"/>
            <p:cNvSpPr txBox="1">
              <a:spLocks noChangeArrowheads="1"/>
            </p:cNvSpPr>
            <p:nvPr/>
          </p:nvSpPr>
          <p:spPr bwMode="auto">
            <a:xfrm>
              <a:off x="6146" y="2936"/>
              <a:ext cx="408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pt-BR" sz="1200" b="1"/>
                <a:t>60(20) técn 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pt-BR" sz="1200" b="1"/>
                <a:t>7 mód 84 hs</a:t>
              </a:r>
            </a:p>
          </p:txBody>
        </p:sp>
      </p:grpSp>
      <p:grpSp>
        <p:nvGrpSpPr>
          <p:cNvPr id="53265" name="Group 91"/>
          <p:cNvGrpSpPr>
            <a:grpSpLocks/>
          </p:cNvGrpSpPr>
          <p:nvPr/>
        </p:nvGrpSpPr>
        <p:grpSpPr bwMode="auto">
          <a:xfrm>
            <a:off x="4500563" y="3284538"/>
            <a:ext cx="719137" cy="1196975"/>
            <a:chOff x="6146" y="2704"/>
            <a:chExt cx="408" cy="862"/>
          </a:xfrm>
        </p:grpSpPr>
        <p:sp>
          <p:nvSpPr>
            <p:cNvPr id="53287" name="Oval 92"/>
            <p:cNvSpPr>
              <a:spLocks noChangeArrowheads="1"/>
            </p:cNvSpPr>
            <p:nvPr/>
          </p:nvSpPr>
          <p:spPr bwMode="auto">
            <a:xfrm>
              <a:off x="6146" y="2704"/>
              <a:ext cx="363" cy="86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 sz="2800"/>
            </a:p>
          </p:txBody>
        </p:sp>
        <p:sp>
          <p:nvSpPr>
            <p:cNvPr id="53288" name="Text Box 93"/>
            <p:cNvSpPr txBox="1">
              <a:spLocks noChangeArrowheads="1"/>
            </p:cNvSpPr>
            <p:nvPr/>
          </p:nvSpPr>
          <p:spPr bwMode="auto">
            <a:xfrm>
              <a:off x="6146" y="2936"/>
              <a:ext cx="408" cy="5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pt-BR" sz="1200" b="1"/>
                <a:t>34(14) técnic 6 mód 72 hs</a:t>
              </a:r>
            </a:p>
          </p:txBody>
        </p:sp>
      </p:grpSp>
      <p:grpSp>
        <p:nvGrpSpPr>
          <p:cNvPr id="53266" name="Group 77"/>
          <p:cNvGrpSpPr>
            <a:grpSpLocks/>
          </p:cNvGrpSpPr>
          <p:nvPr/>
        </p:nvGrpSpPr>
        <p:grpSpPr bwMode="auto">
          <a:xfrm>
            <a:off x="2987675" y="2781300"/>
            <a:ext cx="792163" cy="1225550"/>
            <a:chOff x="1882" y="1751"/>
            <a:chExt cx="499" cy="772"/>
          </a:xfrm>
        </p:grpSpPr>
        <p:sp>
          <p:nvSpPr>
            <p:cNvPr id="53285" name="Oval 95"/>
            <p:cNvSpPr>
              <a:spLocks noChangeArrowheads="1"/>
            </p:cNvSpPr>
            <p:nvPr/>
          </p:nvSpPr>
          <p:spPr bwMode="auto">
            <a:xfrm>
              <a:off x="1882" y="1751"/>
              <a:ext cx="499" cy="77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 sz="2800"/>
            </a:p>
          </p:txBody>
        </p:sp>
        <p:sp>
          <p:nvSpPr>
            <p:cNvPr id="53286" name="Text Box 96"/>
            <p:cNvSpPr txBox="1">
              <a:spLocks noChangeArrowheads="1"/>
            </p:cNvSpPr>
            <p:nvPr/>
          </p:nvSpPr>
          <p:spPr bwMode="auto">
            <a:xfrm>
              <a:off x="1973" y="1842"/>
              <a:ext cx="408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pt-BR" sz="1200" b="1"/>
                <a:t>68(18) técn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pt-BR" sz="1200" b="1"/>
                <a:t> 5mod 60 hs</a:t>
              </a:r>
            </a:p>
          </p:txBody>
        </p:sp>
      </p:grpSp>
      <p:grpSp>
        <p:nvGrpSpPr>
          <p:cNvPr id="53267" name="Group 78"/>
          <p:cNvGrpSpPr>
            <a:grpSpLocks/>
          </p:cNvGrpSpPr>
          <p:nvPr/>
        </p:nvGrpSpPr>
        <p:grpSpPr bwMode="auto">
          <a:xfrm>
            <a:off x="3492500" y="1557338"/>
            <a:ext cx="792163" cy="1223962"/>
            <a:chOff x="2200" y="991"/>
            <a:chExt cx="499" cy="771"/>
          </a:xfrm>
        </p:grpSpPr>
        <p:sp>
          <p:nvSpPr>
            <p:cNvPr id="53283" name="Oval 98"/>
            <p:cNvSpPr>
              <a:spLocks noChangeArrowheads="1"/>
            </p:cNvSpPr>
            <p:nvPr/>
          </p:nvSpPr>
          <p:spPr bwMode="auto">
            <a:xfrm>
              <a:off x="2200" y="991"/>
              <a:ext cx="499" cy="77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 sz="2800"/>
            </a:p>
          </p:txBody>
        </p:sp>
        <p:sp>
          <p:nvSpPr>
            <p:cNvPr id="53284" name="Text Box 99"/>
            <p:cNvSpPr txBox="1">
              <a:spLocks noChangeArrowheads="1"/>
            </p:cNvSpPr>
            <p:nvPr/>
          </p:nvSpPr>
          <p:spPr bwMode="auto">
            <a:xfrm>
              <a:off x="2245" y="1162"/>
              <a:ext cx="408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pt-BR" sz="1200" b="1"/>
                <a:t>64(18) técn 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pt-BR" sz="1200" b="1"/>
                <a:t>6 mod 72 hs</a:t>
              </a:r>
            </a:p>
          </p:txBody>
        </p:sp>
      </p:grpSp>
      <p:grpSp>
        <p:nvGrpSpPr>
          <p:cNvPr id="53268" name="Group 100"/>
          <p:cNvGrpSpPr>
            <a:grpSpLocks/>
          </p:cNvGrpSpPr>
          <p:nvPr/>
        </p:nvGrpSpPr>
        <p:grpSpPr bwMode="auto">
          <a:xfrm>
            <a:off x="2484438" y="4797425"/>
            <a:ext cx="647700" cy="1009650"/>
            <a:chOff x="6146" y="2704"/>
            <a:chExt cx="408" cy="862"/>
          </a:xfrm>
        </p:grpSpPr>
        <p:sp>
          <p:nvSpPr>
            <p:cNvPr id="53281" name="Oval 101"/>
            <p:cNvSpPr>
              <a:spLocks noChangeArrowheads="1"/>
            </p:cNvSpPr>
            <p:nvPr/>
          </p:nvSpPr>
          <p:spPr bwMode="auto">
            <a:xfrm>
              <a:off x="6146" y="2704"/>
              <a:ext cx="363" cy="86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 sz="2800"/>
            </a:p>
          </p:txBody>
        </p:sp>
        <p:sp>
          <p:nvSpPr>
            <p:cNvPr id="53282" name="Text Box 102"/>
            <p:cNvSpPr txBox="1">
              <a:spLocks noChangeArrowheads="1"/>
            </p:cNvSpPr>
            <p:nvPr/>
          </p:nvSpPr>
          <p:spPr bwMode="auto">
            <a:xfrm>
              <a:off x="6146" y="2936"/>
              <a:ext cx="408" cy="5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pt-BR" sz="1200" b="1"/>
                <a:t>41 téc 1 mod 12 hs</a:t>
              </a:r>
            </a:p>
          </p:txBody>
        </p:sp>
      </p:grpSp>
      <p:sp>
        <p:nvSpPr>
          <p:cNvPr id="53269" name="CaixaDeTexto 13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sz="2400" b="1">
                <a:solidFill>
                  <a:schemeClr val="bg1"/>
                </a:solidFill>
              </a:rPr>
              <a:t>RESUMO - URT’s e  CAP. CONTINUADA EM MATO GROSSO</a:t>
            </a:r>
          </a:p>
        </p:txBody>
      </p:sp>
      <p:sp>
        <p:nvSpPr>
          <p:cNvPr id="53270" name="Oval 15"/>
          <p:cNvSpPr>
            <a:spLocks noChangeArrowheads="1"/>
          </p:cNvSpPr>
          <p:nvPr/>
        </p:nvSpPr>
        <p:spPr bwMode="auto">
          <a:xfrm>
            <a:off x="5724525" y="741363"/>
            <a:ext cx="231775" cy="239712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sz="2800">
              <a:solidFill>
                <a:srgbClr val="008000"/>
              </a:solidFill>
            </a:endParaRPr>
          </a:p>
        </p:txBody>
      </p:sp>
      <p:sp>
        <p:nvSpPr>
          <p:cNvPr id="53271" name="Text Box 16"/>
          <p:cNvSpPr txBox="1">
            <a:spLocks noChangeArrowheads="1"/>
          </p:cNvSpPr>
          <p:nvPr/>
        </p:nvSpPr>
        <p:spPr bwMode="auto">
          <a:xfrm>
            <a:off x="5724525" y="765175"/>
            <a:ext cx="3059113" cy="254000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sz="1000" b="1"/>
              <a:t>URT EM ESTUDO/IMPLANTAÇÃO (2013-14)</a:t>
            </a:r>
            <a:endParaRPr lang="pt-BR" sz="1000" b="1"/>
          </a:p>
        </p:txBody>
      </p:sp>
      <p:sp>
        <p:nvSpPr>
          <p:cNvPr id="53272" name="Oval 15"/>
          <p:cNvSpPr>
            <a:spLocks noChangeArrowheads="1"/>
          </p:cNvSpPr>
          <p:nvPr/>
        </p:nvSpPr>
        <p:spPr bwMode="auto">
          <a:xfrm>
            <a:off x="3419475" y="1484313"/>
            <a:ext cx="231775" cy="239712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sz="2800">
              <a:solidFill>
                <a:srgbClr val="008047"/>
              </a:solidFill>
            </a:endParaRPr>
          </a:p>
        </p:txBody>
      </p:sp>
      <p:sp>
        <p:nvSpPr>
          <p:cNvPr id="53273" name="Line 72"/>
          <p:cNvSpPr>
            <a:spLocks noChangeShapeType="1"/>
          </p:cNvSpPr>
          <p:nvPr/>
        </p:nvSpPr>
        <p:spPr bwMode="auto">
          <a:xfrm flipV="1">
            <a:off x="3563938" y="1268413"/>
            <a:ext cx="2159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53274" name="Text Box 73"/>
          <p:cNvSpPr txBox="1">
            <a:spLocks noChangeArrowheads="1"/>
          </p:cNvSpPr>
          <p:nvPr/>
        </p:nvSpPr>
        <p:spPr bwMode="auto">
          <a:xfrm>
            <a:off x="3708400" y="1052513"/>
            <a:ext cx="1727200" cy="469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sz="1200"/>
              <a:t>Faz. Bacaeri, Alta Floresta - Amazônico</a:t>
            </a:r>
          </a:p>
        </p:txBody>
      </p:sp>
      <p:grpSp>
        <p:nvGrpSpPr>
          <p:cNvPr id="53275" name="Group 94"/>
          <p:cNvGrpSpPr>
            <a:grpSpLocks/>
          </p:cNvGrpSpPr>
          <p:nvPr/>
        </p:nvGrpSpPr>
        <p:grpSpPr bwMode="auto">
          <a:xfrm>
            <a:off x="2051050" y="2205038"/>
            <a:ext cx="647700" cy="1009650"/>
            <a:chOff x="6146" y="2704"/>
            <a:chExt cx="408" cy="862"/>
          </a:xfrm>
        </p:grpSpPr>
        <p:sp>
          <p:nvSpPr>
            <p:cNvPr id="53279" name="Oval 95"/>
            <p:cNvSpPr>
              <a:spLocks noChangeArrowheads="1"/>
            </p:cNvSpPr>
            <p:nvPr/>
          </p:nvSpPr>
          <p:spPr bwMode="auto">
            <a:xfrm>
              <a:off x="6146" y="2704"/>
              <a:ext cx="363" cy="86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 sz="2800"/>
            </a:p>
          </p:txBody>
        </p:sp>
        <p:sp>
          <p:nvSpPr>
            <p:cNvPr id="53280" name="Text Box 96"/>
            <p:cNvSpPr txBox="1">
              <a:spLocks noChangeArrowheads="1"/>
            </p:cNvSpPr>
            <p:nvPr/>
          </p:nvSpPr>
          <p:spPr bwMode="auto">
            <a:xfrm>
              <a:off x="6146" y="2936"/>
              <a:ext cx="408" cy="5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pt-BR" sz="1200" b="1"/>
                <a:t>18 téc 1 mod 12 hs</a:t>
              </a:r>
            </a:p>
          </p:txBody>
        </p:sp>
      </p:grpSp>
      <p:sp>
        <p:nvSpPr>
          <p:cNvPr id="53276" name="Oval 15"/>
          <p:cNvSpPr>
            <a:spLocks noChangeArrowheads="1"/>
          </p:cNvSpPr>
          <p:nvPr/>
        </p:nvSpPr>
        <p:spPr bwMode="auto">
          <a:xfrm>
            <a:off x="3276600" y="2636838"/>
            <a:ext cx="231775" cy="239712"/>
          </a:xfrm>
          <a:prstGeom prst="ellipse">
            <a:avLst/>
          </a:prstGeom>
          <a:solidFill>
            <a:srgbClr val="00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 sz="2800">
              <a:solidFill>
                <a:srgbClr val="008000"/>
              </a:solidFill>
            </a:endParaRPr>
          </a:p>
        </p:txBody>
      </p:sp>
      <p:sp>
        <p:nvSpPr>
          <p:cNvPr id="53277" name="Text Box 80"/>
          <p:cNvSpPr txBox="1">
            <a:spLocks noChangeArrowheads="1"/>
          </p:cNvSpPr>
          <p:nvPr/>
        </p:nvSpPr>
        <p:spPr bwMode="auto">
          <a:xfrm>
            <a:off x="0" y="2997200"/>
            <a:ext cx="1873250" cy="469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sz="1200" b="1"/>
              <a:t>2010: CPAMT, Sinop – Cerrado/Amazônico</a:t>
            </a:r>
          </a:p>
        </p:txBody>
      </p:sp>
      <p:sp>
        <p:nvSpPr>
          <p:cNvPr id="53278" name="Line 81"/>
          <p:cNvSpPr>
            <a:spLocks noChangeShapeType="1"/>
          </p:cNvSpPr>
          <p:nvPr/>
        </p:nvSpPr>
        <p:spPr bwMode="auto">
          <a:xfrm flipH="1">
            <a:off x="1836738" y="2779713"/>
            <a:ext cx="151130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200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1"/>
          <p:cNvSpPr txBox="1">
            <a:spLocks/>
          </p:cNvSpPr>
          <p:nvPr/>
        </p:nvSpPr>
        <p:spPr bwMode="auto">
          <a:xfrm>
            <a:off x="1008063" y="476250"/>
            <a:ext cx="802798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pt-BR" altLang="pt-BR" sz="3400" b="1">
                <a:solidFill>
                  <a:srgbClr val="008047"/>
                </a:solidFill>
                <a:latin typeface="Arial" charset="0"/>
              </a:rPr>
              <a:t>Embrapa Agrossilvipastoril</a:t>
            </a:r>
          </a:p>
        </p:txBody>
      </p:sp>
      <p:sp>
        <p:nvSpPr>
          <p:cNvPr id="29699" name="Text Box 9"/>
          <p:cNvSpPr txBox="1">
            <a:spLocks noChangeArrowheads="1"/>
          </p:cNvSpPr>
          <p:nvPr/>
        </p:nvSpPr>
        <p:spPr bwMode="auto">
          <a:xfrm>
            <a:off x="1020763" y="1681163"/>
            <a:ext cx="71516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Aft>
                <a:spcPts val="600"/>
              </a:spcAft>
              <a:buFont typeface="Helvetica" pitchFamily="80" charset="0"/>
              <a:buNone/>
            </a:pPr>
            <a:r>
              <a:rPr lang="pt-BR" altLang="pt-BR" sz="2000" b="1">
                <a:solidFill>
                  <a:schemeClr val="tx1"/>
                </a:solidFill>
                <a:latin typeface="Arial" charset="0"/>
              </a:rPr>
              <a:t>Missão</a:t>
            </a:r>
            <a:endParaRPr lang="pt-BR" altLang="ja-JP" sz="200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29700" name="Grupo 43"/>
          <p:cNvGrpSpPr>
            <a:grpSpLocks/>
          </p:cNvGrpSpPr>
          <p:nvPr/>
        </p:nvGrpSpPr>
        <p:grpSpPr bwMode="auto">
          <a:xfrm>
            <a:off x="395288" y="1800225"/>
            <a:ext cx="527050" cy="147638"/>
            <a:chOff x="35496" y="2595512"/>
            <a:chExt cx="599684" cy="167636"/>
          </a:xfrm>
        </p:grpSpPr>
        <p:sp>
          <p:nvSpPr>
            <p:cNvPr id="29709" name="Divisa 44"/>
            <p:cNvSpPr>
              <a:spLocks noChangeArrowheads="1"/>
            </p:cNvSpPr>
            <p:nvPr/>
          </p:nvSpPr>
          <p:spPr bwMode="auto">
            <a:xfrm>
              <a:off x="467544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  <p:sp>
          <p:nvSpPr>
            <p:cNvPr id="29710" name="Divisa 45"/>
            <p:cNvSpPr>
              <a:spLocks noChangeArrowheads="1"/>
            </p:cNvSpPr>
            <p:nvPr/>
          </p:nvSpPr>
          <p:spPr bwMode="auto">
            <a:xfrm>
              <a:off x="323528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7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  <p:sp>
          <p:nvSpPr>
            <p:cNvPr id="29711" name="Divisa 46"/>
            <p:cNvSpPr>
              <a:spLocks noChangeArrowheads="1"/>
            </p:cNvSpPr>
            <p:nvPr/>
          </p:nvSpPr>
          <p:spPr bwMode="auto">
            <a:xfrm>
              <a:off x="180630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5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  <p:sp>
          <p:nvSpPr>
            <p:cNvPr id="29712" name="Divisa 47"/>
            <p:cNvSpPr>
              <a:spLocks noChangeArrowheads="1"/>
            </p:cNvSpPr>
            <p:nvPr/>
          </p:nvSpPr>
          <p:spPr bwMode="auto">
            <a:xfrm>
              <a:off x="35496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</p:grpSp>
      <p:sp>
        <p:nvSpPr>
          <p:cNvPr id="29701" name="Text Box 9"/>
          <p:cNvSpPr txBox="1">
            <a:spLocks noChangeArrowheads="1"/>
          </p:cNvSpPr>
          <p:nvPr/>
        </p:nvSpPr>
        <p:spPr bwMode="auto">
          <a:xfrm>
            <a:off x="949325" y="3582988"/>
            <a:ext cx="75834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Aft>
                <a:spcPts val="600"/>
              </a:spcAft>
              <a:buFont typeface="Helvetica" pitchFamily="80" charset="0"/>
              <a:buNone/>
            </a:pPr>
            <a:r>
              <a:rPr lang="pt-BR" altLang="pt-BR" sz="2000" b="1">
                <a:solidFill>
                  <a:schemeClr val="tx1"/>
                </a:solidFill>
                <a:latin typeface="Arial" charset="0"/>
              </a:rPr>
              <a:t>Visão</a:t>
            </a:r>
            <a:endParaRPr lang="pt-BR" altLang="pt-BR" sz="2000" b="1">
              <a:latin typeface="Arial" charset="0"/>
            </a:endParaRPr>
          </a:p>
        </p:txBody>
      </p:sp>
      <p:grpSp>
        <p:nvGrpSpPr>
          <p:cNvPr id="29702" name="Grupo 43"/>
          <p:cNvGrpSpPr>
            <a:grpSpLocks/>
          </p:cNvGrpSpPr>
          <p:nvPr/>
        </p:nvGrpSpPr>
        <p:grpSpPr bwMode="auto">
          <a:xfrm>
            <a:off x="323850" y="3702050"/>
            <a:ext cx="527050" cy="147638"/>
            <a:chOff x="35496" y="2595512"/>
            <a:chExt cx="599684" cy="167636"/>
          </a:xfrm>
        </p:grpSpPr>
        <p:sp>
          <p:nvSpPr>
            <p:cNvPr id="29705" name="Divisa 44"/>
            <p:cNvSpPr>
              <a:spLocks noChangeArrowheads="1"/>
            </p:cNvSpPr>
            <p:nvPr/>
          </p:nvSpPr>
          <p:spPr bwMode="auto">
            <a:xfrm>
              <a:off x="467544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  <p:sp>
          <p:nvSpPr>
            <p:cNvPr id="29706" name="Divisa 45"/>
            <p:cNvSpPr>
              <a:spLocks noChangeArrowheads="1"/>
            </p:cNvSpPr>
            <p:nvPr/>
          </p:nvSpPr>
          <p:spPr bwMode="auto">
            <a:xfrm>
              <a:off x="323528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7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  <p:sp>
          <p:nvSpPr>
            <p:cNvPr id="29707" name="Divisa 46"/>
            <p:cNvSpPr>
              <a:spLocks noChangeArrowheads="1"/>
            </p:cNvSpPr>
            <p:nvPr/>
          </p:nvSpPr>
          <p:spPr bwMode="auto">
            <a:xfrm>
              <a:off x="180630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5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  <p:sp>
          <p:nvSpPr>
            <p:cNvPr id="29708" name="Divisa 47"/>
            <p:cNvSpPr>
              <a:spLocks noChangeArrowheads="1"/>
            </p:cNvSpPr>
            <p:nvPr/>
          </p:nvSpPr>
          <p:spPr bwMode="auto">
            <a:xfrm>
              <a:off x="35496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</p:grpSp>
      <p:sp>
        <p:nvSpPr>
          <p:cNvPr id="29703" name="Text Box 9"/>
          <p:cNvSpPr txBox="1">
            <a:spLocks noChangeArrowheads="1"/>
          </p:cNvSpPr>
          <p:nvPr/>
        </p:nvSpPr>
        <p:spPr bwMode="auto">
          <a:xfrm>
            <a:off x="1403350" y="2052638"/>
            <a:ext cx="590391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eaLnBrk="1" hangingPunct="1">
              <a:spcAft>
                <a:spcPts val="600"/>
              </a:spcAft>
              <a:buFont typeface="Helvetica" pitchFamily="80" charset="0"/>
              <a:buNone/>
            </a:pPr>
            <a:r>
              <a:rPr lang="pt-BR" altLang="pt-BR" sz="2000" b="1" i="1">
                <a:solidFill>
                  <a:srgbClr val="008047"/>
                </a:solidFill>
                <a:latin typeface="Arial" charset="0"/>
              </a:rPr>
              <a:t>Viabilizar soluções tecnológicas sustentáveis e competitivas para sistemas integrados de produção agropecuária em benefício da sociedade brasileira.</a:t>
            </a:r>
            <a:endParaRPr lang="pt-BR" altLang="ja-JP" sz="2000" i="1">
              <a:solidFill>
                <a:srgbClr val="008047"/>
              </a:solidFill>
              <a:latin typeface="Arial" charset="0"/>
            </a:endParaRPr>
          </a:p>
        </p:txBody>
      </p:sp>
      <p:sp>
        <p:nvSpPr>
          <p:cNvPr id="29704" name="Text Box 9"/>
          <p:cNvSpPr txBox="1">
            <a:spLocks noChangeArrowheads="1"/>
          </p:cNvSpPr>
          <p:nvPr/>
        </p:nvSpPr>
        <p:spPr bwMode="auto">
          <a:xfrm>
            <a:off x="755650" y="4149725"/>
            <a:ext cx="7704138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eaLnBrk="1" hangingPunct="1">
              <a:spcAft>
                <a:spcPts val="600"/>
              </a:spcAft>
              <a:buFont typeface="Helvetica" pitchFamily="80" charset="0"/>
              <a:buNone/>
            </a:pPr>
            <a:r>
              <a:rPr lang="pt-BR" altLang="pt-BR" sz="1900" b="1" i="1">
                <a:solidFill>
                  <a:srgbClr val="008047"/>
                </a:solidFill>
                <a:latin typeface="Arial" charset="0"/>
              </a:rPr>
              <a:t>Ser referência em soluções tecnológicas sustentáveis e competitivas para sistemas integrados de produção agropecuária, sendo reconhecido pela capacidade inovadora de atuação em redes multidisciplinares de pesquisa, desenvolvimento e inovação.</a:t>
            </a:r>
            <a:r>
              <a:rPr lang="pt-BR" altLang="pt-BR" sz="1900" b="1" i="1">
                <a:latin typeface="Arial" charset="0"/>
              </a:rPr>
              <a:t>.</a:t>
            </a:r>
            <a:endParaRPr lang="pt-BR" altLang="ja-JP" sz="1900" i="1">
              <a:solidFill>
                <a:srgbClr val="008047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96953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 descr="https://correio.embrapa.br/service/home/~/conviteMT_2.jpg?auth=co&amp;loc=pt_BR&amp;id=12398&amp;part=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>
              <a:latin typeface="Calibri" pitchFamily="34" charset="0"/>
            </a:endParaRPr>
          </a:p>
        </p:txBody>
      </p:sp>
      <p:sp>
        <p:nvSpPr>
          <p:cNvPr id="54275" name="AutoShape 4" descr="https://correio.embrapa.br/service/home/~/conviteMT_2.jpg?auth=co&amp;loc=pt_BR&amp;id=12398&amp;part=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>
              <a:latin typeface="Calibri" pitchFamily="34" charset="0"/>
            </a:endParaRPr>
          </a:p>
        </p:txBody>
      </p:sp>
      <p:sp>
        <p:nvSpPr>
          <p:cNvPr id="54276" name="AutoShape 6" descr="https://correio.embrapa.br/service/home/~/conviteMT_2.jpg?auth=co&amp;loc=pt_BR&amp;id=12398&amp;part=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>
              <a:latin typeface="Calibri" pitchFamily="34" charset="0"/>
            </a:endParaRPr>
          </a:p>
        </p:txBody>
      </p:sp>
      <p:pic>
        <p:nvPicPr>
          <p:cNvPr id="54277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720" r="63251" b="9280"/>
          <a:stretch>
            <a:fillRect/>
          </a:stretch>
        </p:blipFill>
        <p:spPr bwMode="auto">
          <a:xfrm>
            <a:off x="0" y="0"/>
            <a:ext cx="4608513" cy="658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8" name="CaixaDeTexto 5"/>
          <p:cNvSpPr txBox="1">
            <a:spLocks noChangeArrowheads="1"/>
          </p:cNvSpPr>
          <p:nvPr/>
        </p:nvSpPr>
        <p:spPr bwMode="auto">
          <a:xfrm>
            <a:off x="4716463" y="908050"/>
            <a:ext cx="41036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/>
              <a:t>31 Técnicos treinados</a:t>
            </a:r>
          </a:p>
          <a:p>
            <a:pPr eaLnBrk="1" hangingPunct="1"/>
            <a:r>
              <a:rPr lang="pt-BR"/>
              <a:t>(consultores, produtores rurais)</a:t>
            </a:r>
          </a:p>
        </p:txBody>
      </p:sp>
      <p:sp>
        <p:nvSpPr>
          <p:cNvPr id="54279" name="CaixaDeTexto 1"/>
          <p:cNvSpPr txBox="1">
            <a:spLocks noChangeArrowheads="1"/>
          </p:cNvSpPr>
          <p:nvPr/>
        </p:nvSpPr>
        <p:spPr bwMode="auto">
          <a:xfrm>
            <a:off x="4721225" y="1587500"/>
            <a:ext cx="43561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/>
              <a:t>Capacitações continuadas (Cvale, Biodiesel, Aprosoja);</a:t>
            </a:r>
          </a:p>
          <a:p>
            <a:pPr eaLnBrk="1" hangingPunct="1"/>
            <a:r>
              <a:rPr lang="pt-BR"/>
              <a:t>Treinamento em Manejo Integrado de Pragas</a:t>
            </a:r>
          </a:p>
          <a:p>
            <a:pPr eaLnBrk="1" hangingPunct="1"/>
            <a:r>
              <a:rPr lang="pt-BR"/>
              <a:t>Instalação de uma área de referência tecnológica em MIP: 2014</a:t>
            </a:r>
          </a:p>
          <a:p>
            <a:pPr eaLnBrk="1" hangingPunct="1"/>
            <a:endParaRPr lang="pt-BR"/>
          </a:p>
        </p:txBody>
      </p:sp>
      <p:pic>
        <p:nvPicPr>
          <p:cNvPr id="54280" name="Picture 2" descr="C:\Users\rafael.pitta\Desktop\Rafael\Fotos\Ferla\15 08 2012\DSCN00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7250" y="3500438"/>
            <a:ext cx="4321175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6008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W:\NCO\Gabriel\Fotos João Flávio - Helicoverpa\IMG_266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800" y="2781300"/>
            <a:ext cx="3240088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CaixaDeTexto 1"/>
          <p:cNvSpPr txBox="1">
            <a:spLocks noChangeArrowheads="1"/>
          </p:cNvSpPr>
          <p:nvPr/>
        </p:nvSpPr>
        <p:spPr bwMode="auto">
          <a:xfrm>
            <a:off x="3695700" y="555625"/>
            <a:ext cx="536416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1600">
                <a:latin typeface="Calibri" pitchFamily="34" charset="0"/>
              </a:rPr>
              <a:t>Fórum de Sanidade Vegetal e Animal - Panorama sanitário do Estado de Mato Grosso - Data: 15, 16 e 17/05/2012</a:t>
            </a:r>
          </a:p>
          <a:p>
            <a:pPr eaLnBrk="1" hangingPunct="1"/>
            <a:endParaRPr lang="pt-BR" sz="1600">
              <a:latin typeface="Calibri" pitchFamily="34" charset="0"/>
            </a:endParaRPr>
          </a:p>
          <a:p>
            <a:pPr eaLnBrk="1" hangingPunct="1"/>
            <a:r>
              <a:rPr lang="pt-BR" sz="1600">
                <a:latin typeface="Calibri" pitchFamily="34" charset="0"/>
              </a:rPr>
              <a:t>Exponop 2013 - 12 Junho de 2013</a:t>
            </a:r>
          </a:p>
          <a:p>
            <a:pPr eaLnBrk="1" hangingPunct="1"/>
            <a:r>
              <a:rPr lang="pt-BR" sz="1600">
                <a:latin typeface="Calibri" pitchFamily="34" charset="0"/>
              </a:rPr>
              <a:t>Lagarta Helicoverpa: Nova preocupação dos produtores de MT</a:t>
            </a:r>
          </a:p>
          <a:p>
            <a:pPr eaLnBrk="1" hangingPunct="1"/>
            <a:r>
              <a:rPr lang="pt-BR" sz="1600">
                <a:latin typeface="Calibri" pitchFamily="34" charset="0"/>
              </a:rPr>
              <a:t>Lucia Madalena Vivan - Fundação MT</a:t>
            </a:r>
          </a:p>
        </p:txBody>
      </p:sp>
      <p:sp>
        <p:nvSpPr>
          <p:cNvPr id="55300" name="CaixaDeTexto 3"/>
          <p:cNvSpPr txBox="1">
            <a:spLocks noChangeArrowheads="1"/>
          </p:cNvSpPr>
          <p:nvPr/>
        </p:nvSpPr>
        <p:spPr bwMode="auto">
          <a:xfrm>
            <a:off x="3663950" y="2171700"/>
            <a:ext cx="548005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1600">
                <a:latin typeface="Calibri" pitchFamily="34" charset="0"/>
              </a:rPr>
              <a:t>Soja Brasil: Lançamento Plantio Soja 2013 </a:t>
            </a:r>
          </a:p>
          <a:p>
            <a:pPr eaLnBrk="1" hangingPunct="1"/>
            <a:r>
              <a:rPr lang="pt-BR" sz="1600">
                <a:latin typeface="Calibri" pitchFamily="34" charset="0"/>
              </a:rPr>
              <a:t>(25 e 26 Setembro 20013)</a:t>
            </a:r>
          </a:p>
          <a:p>
            <a:pPr eaLnBrk="1" hangingPunct="1"/>
            <a:r>
              <a:rPr lang="pt-BR" sz="1600">
                <a:latin typeface="Calibri" pitchFamily="34" charset="0"/>
              </a:rPr>
              <a:t>Debate sobre Helicoverpa armigera</a:t>
            </a:r>
          </a:p>
          <a:p>
            <a:pPr eaLnBrk="1" hangingPunct="1"/>
            <a:endParaRPr lang="pt-BR" sz="1600">
              <a:latin typeface="Calibri" pitchFamily="34" charset="0"/>
            </a:endParaRPr>
          </a:p>
          <a:p>
            <a:pPr eaLnBrk="1" hangingPunct="1"/>
            <a:r>
              <a:rPr lang="pt-BR" sz="1600">
                <a:latin typeface="Calibri" pitchFamily="34" charset="0"/>
              </a:rPr>
              <a:t>Caravana: em MT parceria Embrapa, Aprosoja MT, IMA/AMPA, 	Fundação MT, Sistema Famato</a:t>
            </a:r>
          </a:p>
        </p:txBody>
      </p:sp>
      <p:pic>
        <p:nvPicPr>
          <p:cNvPr id="55301" name="Picture 3" descr="C:\Users\joao.veloso\AppData\Local\Microsoft\Windows\Temporary Internet Files\Content.IE5\CWQMQ2D2\IMG_93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800" y="260350"/>
            <a:ext cx="3240088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0675" y="3732213"/>
            <a:ext cx="5011738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" y="5129213"/>
            <a:ext cx="4464050" cy="153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838" y="6269038"/>
            <a:ext cx="4176712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3867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1" descr="vitrin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75" y="1358900"/>
            <a:ext cx="9147175" cy="547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7" name="Retângulo 3"/>
          <p:cNvSpPr>
            <a:spLocks noChangeArrowheads="1"/>
          </p:cNvSpPr>
          <p:nvPr/>
        </p:nvSpPr>
        <p:spPr bwMode="auto">
          <a:xfrm>
            <a:off x="142875" y="285750"/>
            <a:ext cx="7000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Aft>
                <a:spcPts val="60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t-BR" sz="2000"/>
              <a:t>Dia de campo Embrapa Famato</a:t>
            </a:r>
          </a:p>
        </p:txBody>
      </p:sp>
      <p:sp>
        <p:nvSpPr>
          <p:cNvPr id="57348" name="CaixaDeTexto 4"/>
          <p:cNvSpPr txBox="1">
            <a:spLocks noChangeArrowheads="1"/>
          </p:cNvSpPr>
          <p:nvPr/>
        </p:nvSpPr>
        <p:spPr bwMode="auto">
          <a:xfrm>
            <a:off x="4643438" y="5715000"/>
            <a:ext cx="2193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b="1">
                <a:solidFill>
                  <a:srgbClr val="C00000"/>
                </a:solidFill>
              </a:rPr>
              <a:t>Trilha Tecnológica</a:t>
            </a:r>
            <a:endParaRPr lang="en-US" b="1">
              <a:solidFill>
                <a:srgbClr val="C00000"/>
              </a:solidFill>
            </a:endParaRPr>
          </a:p>
        </p:txBody>
      </p:sp>
      <p:sp>
        <p:nvSpPr>
          <p:cNvPr id="57349" name="CaixaDeTexto 4"/>
          <p:cNvSpPr txBox="1">
            <a:spLocks noChangeArrowheads="1"/>
          </p:cNvSpPr>
          <p:nvPr/>
        </p:nvSpPr>
        <p:spPr bwMode="auto">
          <a:xfrm rot="-220764">
            <a:off x="2443163" y="4818063"/>
            <a:ext cx="20431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1400" b="1"/>
              <a:t>Culturas anuais - soja</a:t>
            </a:r>
            <a:endParaRPr lang="en-US" sz="1400" b="1"/>
          </a:p>
        </p:txBody>
      </p:sp>
      <p:pic>
        <p:nvPicPr>
          <p:cNvPr id="57350" name="Image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395" t="17719" r="61388" b="52753"/>
          <a:stretch>
            <a:fillRect/>
          </a:stretch>
        </p:blipFill>
        <p:spPr bwMode="auto">
          <a:xfrm>
            <a:off x="5435600" y="912813"/>
            <a:ext cx="12065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7351" name="Conector de seta reta 2"/>
          <p:cNvCxnSpPr>
            <a:cxnSpLocks noChangeShapeType="1"/>
          </p:cNvCxnSpPr>
          <p:nvPr/>
        </p:nvCxnSpPr>
        <p:spPr bwMode="auto">
          <a:xfrm flipH="1" flipV="1">
            <a:off x="6330950" y="2205038"/>
            <a:ext cx="328613" cy="1106487"/>
          </a:xfrm>
          <a:prstGeom prst="straightConnector1">
            <a:avLst/>
          </a:prstGeom>
          <a:noFill/>
          <a:ln w="9525" algn="ctr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pic>
        <p:nvPicPr>
          <p:cNvPr id="57352" name="Imagem 10" descr="placa_agrostologic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844" t="6641" b="53516"/>
          <a:stretch>
            <a:fillRect/>
          </a:stretch>
        </p:blipFill>
        <p:spPr bwMode="auto">
          <a:xfrm>
            <a:off x="0" y="2428875"/>
            <a:ext cx="200025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7353" name="Conector de seta reta 2"/>
          <p:cNvCxnSpPr>
            <a:cxnSpLocks noChangeShapeType="1"/>
          </p:cNvCxnSpPr>
          <p:nvPr/>
        </p:nvCxnSpPr>
        <p:spPr bwMode="auto">
          <a:xfrm rot="16200000" flipV="1">
            <a:off x="682626" y="4032250"/>
            <a:ext cx="1035050" cy="542925"/>
          </a:xfrm>
          <a:prstGeom prst="straightConnector1">
            <a:avLst/>
          </a:prstGeom>
          <a:noFill/>
          <a:ln w="9525" algn="ctr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pic>
        <p:nvPicPr>
          <p:cNvPr id="57354" name="Imagem 14" descr="placa_ilpf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499" t="38016" r="73064" b="45110"/>
          <a:stretch>
            <a:fillRect/>
          </a:stretch>
        </p:blipFill>
        <p:spPr bwMode="auto">
          <a:xfrm>
            <a:off x="2357438" y="1643063"/>
            <a:ext cx="2214562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7355" name="Conector de seta reta 2"/>
          <p:cNvCxnSpPr>
            <a:cxnSpLocks noChangeShapeType="1"/>
          </p:cNvCxnSpPr>
          <p:nvPr/>
        </p:nvCxnSpPr>
        <p:spPr bwMode="auto">
          <a:xfrm rot="5400000" flipH="1" flipV="1">
            <a:off x="2929732" y="3356769"/>
            <a:ext cx="857250" cy="1587"/>
          </a:xfrm>
          <a:prstGeom prst="straightConnector1">
            <a:avLst/>
          </a:prstGeom>
          <a:noFill/>
          <a:ln w="9525" algn="ctr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pic>
        <p:nvPicPr>
          <p:cNvPr id="57356" name="Imagem 17" descr="placa_ecologica_2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011" t="30386" r="62706" b="46671"/>
          <a:stretch>
            <a:fillRect/>
          </a:stretch>
        </p:blipFill>
        <p:spPr bwMode="auto">
          <a:xfrm>
            <a:off x="7358063" y="1000125"/>
            <a:ext cx="1785937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7357" name="Conector de seta reta 2"/>
          <p:cNvCxnSpPr>
            <a:cxnSpLocks noChangeShapeType="1"/>
          </p:cNvCxnSpPr>
          <p:nvPr/>
        </p:nvCxnSpPr>
        <p:spPr bwMode="auto">
          <a:xfrm rot="16200000" flipV="1">
            <a:off x="8215313" y="3000375"/>
            <a:ext cx="928687" cy="214313"/>
          </a:xfrm>
          <a:prstGeom prst="straightConnector1">
            <a:avLst/>
          </a:prstGeom>
          <a:noFill/>
          <a:ln w="9525" algn="ctr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57358" name="CaixaDeTexto 4"/>
          <p:cNvSpPr txBox="1">
            <a:spLocks noChangeArrowheads="1"/>
          </p:cNvSpPr>
          <p:nvPr/>
        </p:nvSpPr>
        <p:spPr bwMode="auto">
          <a:xfrm rot="-298999">
            <a:off x="5192713" y="4886325"/>
            <a:ext cx="21637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1400" b="1"/>
              <a:t>Culturas anuais - milho</a:t>
            </a:r>
            <a:endParaRPr lang="en-US" sz="1400" b="1"/>
          </a:p>
        </p:txBody>
      </p:sp>
    </p:spTree>
    <p:extLst>
      <p:ext uri="{BB962C8B-B14F-4D97-AF65-F5344CB8AC3E}">
        <p14:creationId xmlns:p14="http://schemas.microsoft.com/office/powerpoint/2010/main" xmlns="" val="42370221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5505824" y="4896161"/>
            <a:ext cx="1911156" cy="4286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5072066" y="571480"/>
            <a:ext cx="3857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INVESTIMENTO FÍSICO</a:t>
            </a:r>
            <a:endParaRPr lang="pt-BR" sz="24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873727"/>
            <a:ext cx="566737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tângulo 11"/>
          <p:cNvSpPr/>
          <p:nvPr/>
        </p:nvSpPr>
        <p:spPr>
          <a:xfrm>
            <a:off x="356018" y="1288171"/>
            <a:ext cx="3214710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356018" y="1288171"/>
            <a:ext cx="2428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/>
              <a:t>2009</a:t>
            </a:r>
            <a:endParaRPr lang="pt-BR" sz="2400" b="1" i="1" dirty="0"/>
          </a:p>
        </p:txBody>
      </p:sp>
      <p:sp>
        <p:nvSpPr>
          <p:cNvPr id="14" name="Retângulo 13"/>
          <p:cNvSpPr/>
          <p:nvPr/>
        </p:nvSpPr>
        <p:spPr>
          <a:xfrm>
            <a:off x="2927786" y="1788237"/>
            <a:ext cx="1532688" cy="42862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2927786" y="2359741"/>
            <a:ext cx="1532688" cy="42862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/>
          <p:cNvSpPr txBox="1"/>
          <p:nvPr/>
        </p:nvSpPr>
        <p:spPr>
          <a:xfrm>
            <a:off x="356018" y="1859675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CONSTRUÇÃO</a:t>
            </a:r>
            <a:endParaRPr lang="pt-BR" b="1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356018" y="2288303"/>
            <a:ext cx="2786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CARROS/IMPLEMENTOS AGRÍCOLAS/EQUIP. LAB.</a:t>
            </a:r>
            <a:endParaRPr lang="pt-BR" b="1" dirty="0"/>
          </a:p>
        </p:txBody>
      </p:sp>
      <p:sp>
        <p:nvSpPr>
          <p:cNvPr id="18" name="Retângulo 17"/>
          <p:cNvSpPr/>
          <p:nvPr/>
        </p:nvSpPr>
        <p:spPr>
          <a:xfrm>
            <a:off x="323528" y="4221088"/>
            <a:ext cx="3214710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/>
          <p:cNvSpPr txBox="1"/>
          <p:nvPr/>
        </p:nvSpPr>
        <p:spPr>
          <a:xfrm>
            <a:off x="323528" y="3789040"/>
            <a:ext cx="2428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/>
              <a:t>2010</a:t>
            </a:r>
            <a:endParaRPr lang="pt-BR" sz="2400" b="1" i="1" dirty="0"/>
          </a:p>
        </p:txBody>
      </p:sp>
      <p:sp>
        <p:nvSpPr>
          <p:cNvPr id="20" name="Retângulo 19"/>
          <p:cNvSpPr/>
          <p:nvPr/>
        </p:nvSpPr>
        <p:spPr>
          <a:xfrm>
            <a:off x="2843808" y="4869160"/>
            <a:ext cx="1532688" cy="42862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/>
          <p:cNvSpPr txBox="1"/>
          <p:nvPr/>
        </p:nvSpPr>
        <p:spPr>
          <a:xfrm>
            <a:off x="291038" y="4869699"/>
            <a:ext cx="2786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CARROS/IMPLEMENTOS AGRÍCOLAS/EQUIP. LAB.</a:t>
            </a:r>
            <a:endParaRPr lang="pt-BR" b="1" dirty="0"/>
          </a:p>
        </p:txBody>
      </p:sp>
      <p:sp>
        <p:nvSpPr>
          <p:cNvPr id="22" name="Retângulo 21"/>
          <p:cNvSpPr/>
          <p:nvPr/>
        </p:nvSpPr>
        <p:spPr>
          <a:xfrm>
            <a:off x="4786314" y="1268760"/>
            <a:ext cx="3214710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CaixaDeTexto 22"/>
          <p:cNvSpPr txBox="1"/>
          <p:nvPr/>
        </p:nvSpPr>
        <p:spPr>
          <a:xfrm>
            <a:off x="4786314" y="1268760"/>
            <a:ext cx="2428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/>
              <a:t>2011</a:t>
            </a:r>
            <a:endParaRPr lang="pt-BR" sz="2400" b="1" i="1" dirty="0"/>
          </a:p>
        </p:txBody>
      </p:sp>
      <p:sp>
        <p:nvSpPr>
          <p:cNvPr id="24" name="Retângulo 23"/>
          <p:cNvSpPr/>
          <p:nvPr/>
        </p:nvSpPr>
        <p:spPr>
          <a:xfrm>
            <a:off x="6804248" y="1768826"/>
            <a:ext cx="1911156" cy="4286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CaixaDeTexto 24"/>
          <p:cNvSpPr txBox="1"/>
          <p:nvPr/>
        </p:nvSpPr>
        <p:spPr>
          <a:xfrm>
            <a:off x="4786314" y="1840264"/>
            <a:ext cx="2214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CONSTRUÇÃO (Complemento)</a:t>
            </a:r>
            <a:endParaRPr lang="pt-BR" b="1" dirty="0"/>
          </a:p>
        </p:txBody>
      </p:sp>
      <p:sp>
        <p:nvSpPr>
          <p:cNvPr id="26" name="Retângulo 25"/>
          <p:cNvSpPr/>
          <p:nvPr/>
        </p:nvSpPr>
        <p:spPr>
          <a:xfrm>
            <a:off x="6948264" y="2633461"/>
            <a:ext cx="1767140" cy="4286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CaixaDeTexto 26"/>
          <p:cNvSpPr txBox="1"/>
          <p:nvPr/>
        </p:nvSpPr>
        <p:spPr>
          <a:xfrm>
            <a:off x="4786314" y="2562023"/>
            <a:ext cx="2428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EQUIPAMENTOS CIENTÍFICOS/TEC. DE INFORMAÇÃO/</a:t>
            </a:r>
          </a:p>
          <a:p>
            <a:r>
              <a:rPr lang="pt-BR" b="1" dirty="0" smtClean="0"/>
              <a:t>OUTROS</a:t>
            </a:r>
            <a:endParaRPr lang="pt-BR" b="1" dirty="0"/>
          </a:p>
        </p:txBody>
      </p:sp>
      <p:sp>
        <p:nvSpPr>
          <p:cNvPr id="28" name="CaixaDeTexto 27"/>
          <p:cNvSpPr txBox="1"/>
          <p:nvPr/>
        </p:nvSpPr>
        <p:spPr>
          <a:xfrm>
            <a:off x="2915816" y="1846565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14.163.973,79</a:t>
            </a:r>
            <a:endParaRPr lang="pt-BR" b="1" dirty="0"/>
          </a:p>
        </p:txBody>
      </p:sp>
      <p:sp>
        <p:nvSpPr>
          <p:cNvPr id="29" name="CaixaDeTexto 28"/>
          <p:cNvSpPr txBox="1"/>
          <p:nvPr/>
        </p:nvSpPr>
        <p:spPr>
          <a:xfrm>
            <a:off x="2915816" y="234132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2.964.193,35</a:t>
            </a:r>
            <a:endParaRPr lang="pt-BR" b="1" dirty="0"/>
          </a:p>
        </p:txBody>
      </p:sp>
      <p:sp>
        <p:nvSpPr>
          <p:cNvPr id="30" name="CaixaDeTexto 29"/>
          <p:cNvSpPr txBox="1"/>
          <p:nvPr/>
        </p:nvSpPr>
        <p:spPr>
          <a:xfrm>
            <a:off x="2883326" y="4932415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4.922.919,66</a:t>
            </a:r>
            <a:endParaRPr lang="pt-BR" b="1" dirty="0"/>
          </a:p>
        </p:txBody>
      </p:sp>
      <p:sp>
        <p:nvSpPr>
          <p:cNvPr id="31" name="CaixaDeTexto 30"/>
          <p:cNvSpPr txBox="1"/>
          <p:nvPr/>
        </p:nvSpPr>
        <p:spPr>
          <a:xfrm>
            <a:off x="6948264" y="1769935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2.860.000,00</a:t>
            </a:r>
            <a:endParaRPr lang="pt-BR" b="1" dirty="0"/>
          </a:p>
        </p:txBody>
      </p:sp>
      <p:sp>
        <p:nvSpPr>
          <p:cNvPr id="32" name="CaixaDeTexto 31"/>
          <p:cNvSpPr txBox="1"/>
          <p:nvPr/>
        </p:nvSpPr>
        <p:spPr>
          <a:xfrm>
            <a:off x="7020272" y="2696747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5.030.860,00</a:t>
            </a:r>
            <a:endParaRPr lang="pt-BR" b="1" dirty="0"/>
          </a:p>
        </p:txBody>
      </p:sp>
      <p:sp>
        <p:nvSpPr>
          <p:cNvPr id="33" name="Retângulo 32"/>
          <p:cNvSpPr/>
          <p:nvPr/>
        </p:nvSpPr>
        <p:spPr>
          <a:xfrm>
            <a:off x="4857752" y="4218472"/>
            <a:ext cx="3214710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/>
          <p:cNvSpPr txBox="1"/>
          <p:nvPr/>
        </p:nvSpPr>
        <p:spPr>
          <a:xfrm>
            <a:off x="5865864" y="4176081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/>
              <a:t>TOTAL</a:t>
            </a:r>
            <a:endParaRPr lang="pt-BR" sz="2400" b="1" i="1" dirty="0"/>
          </a:p>
        </p:txBody>
      </p:sp>
      <p:sp>
        <p:nvSpPr>
          <p:cNvPr id="35" name="CaixaDeTexto 34"/>
          <p:cNvSpPr txBox="1"/>
          <p:nvPr/>
        </p:nvSpPr>
        <p:spPr>
          <a:xfrm>
            <a:off x="5433816" y="4896161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37.285.173,80</a:t>
            </a:r>
            <a:endParaRPr lang="pt-BR" sz="2400" b="1" dirty="0"/>
          </a:p>
        </p:txBody>
      </p:sp>
      <p:sp>
        <p:nvSpPr>
          <p:cNvPr id="36" name="Retângulo 35"/>
          <p:cNvSpPr/>
          <p:nvPr/>
        </p:nvSpPr>
        <p:spPr>
          <a:xfrm>
            <a:off x="2915816" y="3068960"/>
            <a:ext cx="1532688" cy="42862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CaixaDeTexto 36"/>
          <p:cNvSpPr txBox="1"/>
          <p:nvPr/>
        </p:nvSpPr>
        <p:spPr>
          <a:xfrm>
            <a:off x="395536" y="2996952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ESTIMATIVA DO VALOR DA TERRA (612 ha)</a:t>
            </a:r>
            <a:endParaRPr lang="pt-BR" b="1" dirty="0"/>
          </a:p>
        </p:txBody>
      </p:sp>
      <p:sp>
        <p:nvSpPr>
          <p:cNvPr id="38" name="CaixaDeTexto 37"/>
          <p:cNvSpPr txBox="1"/>
          <p:nvPr/>
        </p:nvSpPr>
        <p:spPr>
          <a:xfrm>
            <a:off x="2915816" y="314096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7.344.000,00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31119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tângulo 38"/>
          <p:cNvSpPr/>
          <p:nvPr/>
        </p:nvSpPr>
        <p:spPr>
          <a:xfrm>
            <a:off x="187664" y="897839"/>
            <a:ext cx="1214446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CaixaDeTexto 39"/>
          <p:cNvSpPr txBox="1"/>
          <p:nvPr/>
        </p:nvSpPr>
        <p:spPr>
          <a:xfrm>
            <a:off x="187664" y="864802"/>
            <a:ext cx="2428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/>
              <a:t>2012</a:t>
            </a:r>
            <a:endParaRPr lang="pt-BR" sz="2400" b="1" i="1" dirty="0"/>
          </a:p>
        </p:txBody>
      </p:sp>
      <p:sp>
        <p:nvSpPr>
          <p:cNvPr id="41" name="Retângulo 40"/>
          <p:cNvSpPr/>
          <p:nvPr/>
        </p:nvSpPr>
        <p:spPr>
          <a:xfrm>
            <a:off x="1967836" y="1359445"/>
            <a:ext cx="1357322" cy="4286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43" name="CaixaDeTexto 42"/>
          <p:cNvSpPr txBox="1"/>
          <p:nvPr/>
        </p:nvSpPr>
        <p:spPr>
          <a:xfrm>
            <a:off x="203358" y="1537384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Custeio</a:t>
            </a:r>
          </a:p>
        </p:txBody>
      </p:sp>
      <p:sp>
        <p:nvSpPr>
          <p:cNvPr id="47" name="CaixaDeTexto 46"/>
          <p:cNvSpPr txBox="1"/>
          <p:nvPr/>
        </p:nvSpPr>
        <p:spPr>
          <a:xfrm>
            <a:off x="4500562" y="571480"/>
            <a:ext cx="4214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INVESTIMENTO/CUSTEIO</a:t>
            </a:r>
            <a:endParaRPr lang="pt-BR" sz="24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8" name="Picture 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857232"/>
            <a:ext cx="566737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" name="CaixaDeTexto 50"/>
          <p:cNvSpPr txBox="1"/>
          <p:nvPr/>
        </p:nvSpPr>
        <p:spPr>
          <a:xfrm>
            <a:off x="1967836" y="1443785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prstClr val="black"/>
                </a:solidFill>
              </a:rPr>
              <a:t>5.144.241,62</a:t>
            </a:r>
            <a:endParaRPr lang="pt-BR" b="1" dirty="0"/>
          </a:p>
        </p:txBody>
      </p:sp>
      <p:sp>
        <p:nvSpPr>
          <p:cNvPr id="52" name="Retângulo 51"/>
          <p:cNvSpPr/>
          <p:nvPr/>
        </p:nvSpPr>
        <p:spPr>
          <a:xfrm>
            <a:off x="3654791" y="5098281"/>
            <a:ext cx="5060613" cy="4286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CaixaDeTexto 52"/>
          <p:cNvSpPr txBox="1"/>
          <p:nvPr/>
        </p:nvSpPr>
        <p:spPr>
          <a:xfrm>
            <a:off x="3809007" y="5081762"/>
            <a:ext cx="5344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TOTAL (2009-14):    R$69.514.480,09 </a:t>
            </a:r>
            <a:endParaRPr lang="pt-BR" sz="2400" b="1" dirty="0"/>
          </a:p>
        </p:txBody>
      </p:sp>
      <p:pic>
        <p:nvPicPr>
          <p:cNvPr id="55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9525" y="5570553"/>
            <a:ext cx="9163050" cy="7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6" name="Retângulo 55"/>
          <p:cNvSpPr/>
          <p:nvPr/>
        </p:nvSpPr>
        <p:spPr>
          <a:xfrm>
            <a:off x="2005946" y="2010815"/>
            <a:ext cx="1357322" cy="4286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57" name="CaixaDeTexto 56"/>
          <p:cNvSpPr txBox="1"/>
          <p:nvPr/>
        </p:nvSpPr>
        <p:spPr>
          <a:xfrm>
            <a:off x="203358" y="2037450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Investimentos</a:t>
            </a:r>
            <a:endParaRPr lang="pt-BR" b="1" dirty="0"/>
          </a:p>
        </p:txBody>
      </p:sp>
      <p:sp>
        <p:nvSpPr>
          <p:cNvPr id="58" name="CaixaDeTexto 57"/>
          <p:cNvSpPr txBox="1"/>
          <p:nvPr/>
        </p:nvSpPr>
        <p:spPr>
          <a:xfrm>
            <a:off x="1983312" y="2015774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11.976.331,61</a:t>
            </a:r>
            <a:endParaRPr lang="pt-BR" b="1" dirty="0"/>
          </a:p>
        </p:txBody>
      </p:sp>
      <p:sp>
        <p:nvSpPr>
          <p:cNvPr id="59" name="Retângulo 58"/>
          <p:cNvSpPr/>
          <p:nvPr/>
        </p:nvSpPr>
        <p:spPr>
          <a:xfrm>
            <a:off x="108365" y="3149643"/>
            <a:ext cx="1214446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0" name="CaixaDeTexto 59"/>
          <p:cNvSpPr txBox="1"/>
          <p:nvPr/>
        </p:nvSpPr>
        <p:spPr>
          <a:xfrm>
            <a:off x="108365" y="3116606"/>
            <a:ext cx="2428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/>
              <a:t>2013</a:t>
            </a:r>
            <a:endParaRPr lang="pt-BR" sz="2400" b="1" i="1" dirty="0"/>
          </a:p>
        </p:txBody>
      </p:sp>
      <p:sp>
        <p:nvSpPr>
          <p:cNvPr id="61" name="Retângulo 60"/>
          <p:cNvSpPr/>
          <p:nvPr/>
        </p:nvSpPr>
        <p:spPr>
          <a:xfrm>
            <a:off x="1908565" y="3691491"/>
            <a:ext cx="1357322" cy="4286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62" name="CaixaDeTexto 61"/>
          <p:cNvSpPr txBox="1"/>
          <p:nvPr/>
        </p:nvSpPr>
        <p:spPr>
          <a:xfrm>
            <a:off x="124059" y="3789188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Custeio</a:t>
            </a:r>
          </a:p>
        </p:txBody>
      </p:sp>
      <p:sp>
        <p:nvSpPr>
          <p:cNvPr id="63" name="CaixaDeTexto 62"/>
          <p:cNvSpPr txBox="1"/>
          <p:nvPr/>
        </p:nvSpPr>
        <p:spPr>
          <a:xfrm>
            <a:off x="1908565" y="3721139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4.094.425,85</a:t>
            </a:r>
          </a:p>
        </p:txBody>
      </p:sp>
      <p:sp>
        <p:nvSpPr>
          <p:cNvPr id="64" name="Retângulo 63"/>
          <p:cNvSpPr/>
          <p:nvPr/>
        </p:nvSpPr>
        <p:spPr>
          <a:xfrm>
            <a:off x="1905486" y="4167279"/>
            <a:ext cx="1357322" cy="4286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65" name="CaixaDeTexto 64"/>
          <p:cNvSpPr txBox="1"/>
          <p:nvPr/>
        </p:nvSpPr>
        <p:spPr>
          <a:xfrm>
            <a:off x="124059" y="4289254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Investimentos</a:t>
            </a:r>
            <a:endParaRPr lang="pt-BR" b="1" dirty="0"/>
          </a:p>
        </p:txBody>
      </p:sp>
      <p:sp>
        <p:nvSpPr>
          <p:cNvPr id="66" name="CaixaDeTexto 65"/>
          <p:cNvSpPr txBox="1"/>
          <p:nvPr/>
        </p:nvSpPr>
        <p:spPr>
          <a:xfrm>
            <a:off x="1908565" y="4262995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4.958.174,41</a:t>
            </a:r>
          </a:p>
        </p:txBody>
      </p:sp>
      <p:sp>
        <p:nvSpPr>
          <p:cNvPr id="67" name="Retângulo 66"/>
          <p:cNvSpPr/>
          <p:nvPr/>
        </p:nvSpPr>
        <p:spPr>
          <a:xfrm>
            <a:off x="5393537" y="1717007"/>
            <a:ext cx="1214446" cy="4286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8" name="CaixaDeTexto 67"/>
          <p:cNvSpPr txBox="1"/>
          <p:nvPr/>
        </p:nvSpPr>
        <p:spPr>
          <a:xfrm>
            <a:off x="5393537" y="1683970"/>
            <a:ext cx="2428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/>
              <a:t>2014</a:t>
            </a:r>
            <a:endParaRPr lang="pt-BR" sz="2400" b="1" i="1" dirty="0"/>
          </a:p>
        </p:txBody>
      </p:sp>
      <p:sp>
        <p:nvSpPr>
          <p:cNvPr id="69" name="Retângulo 68"/>
          <p:cNvSpPr/>
          <p:nvPr/>
        </p:nvSpPr>
        <p:spPr>
          <a:xfrm>
            <a:off x="7193737" y="2192468"/>
            <a:ext cx="1357322" cy="4286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70" name="CaixaDeTexto 69"/>
          <p:cNvSpPr txBox="1"/>
          <p:nvPr/>
        </p:nvSpPr>
        <p:spPr>
          <a:xfrm>
            <a:off x="5409231" y="2356552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Custeio</a:t>
            </a:r>
          </a:p>
        </p:txBody>
      </p:sp>
      <p:sp>
        <p:nvSpPr>
          <p:cNvPr id="71" name="CaixaDeTexto 70"/>
          <p:cNvSpPr txBox="1"/>
          <p:nvPr/>
        </p:nvSpPr>
        <p:spPr>
          <a:xfrm>
            <a:off x="7193737" y="2222116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3.703.534,94</a:t>
            </a:r>
          </a:p>
        </p:txBody>
      </p:sp>
      <p:sp>
        <p:nvSpPr>
          <p:cNvPr id="72" name="Retângulo 71"/>
          <p:cNvSpPr/>
          <p:nvPr/>
        </p:nvSpPr>
        <p:spPr>
          <a:xfrm>
            <a:off x="7231847" y="2789146"/>
            <a:ext cx="1357322" cy="4286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</p:txBody>
      </p:sp>
      <p:sp>
        <p:nvSpPr>
          <p:cNvPr id="73" name="CaixaDeTexto 72"/>
          <p:cNvSpPr txBox="1"/>
          <p:nvPr/>
        </p:nvSpPr>
        <p:spPr>
          <a:xfrm>
            <a:off x="5409231" y="2856618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Investimentos</a:t>
            </a:r>
            <a:endParaRPr lang="pt-BR" b="1" dirty="0"/>
          </a:p>
        </p:txBody>
      </p:sp>
      <p:sp>
        <p:nvSpPr>
          <p:cNvPr id="74" name="CaixaDeTexto 73"/>
          <p:cNvSpPr txBox="1"/>
          <p:nvPr/>
        </p:nvSpPr>
        <p:spPr>
          <a:xfrm>
            <a:off x="7193737" y="2763972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2.352.597,86</a:t>
            </a:r>
          </a:p>
        </p:txBody>
      </p:sp>
      <p:sp>
        <p:nvSpPr>
          <p:cNvPr id="83" name="CaixaDeTexto 82"/>
          <p:cNvSpPr txBox="1"/>
          <p:nvPr/>
        </p:nvSpPr>
        <p:spPr>
          <a:xfrm>
            <a:off x="187664" y="2524678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Total</a:t>
            </a:r>
            <a:endParaRPr lang="pt-BR" b="1" dirty="0"/>
          </a:p>
        </p:txBody>
      </p:sp>
      <p:sp>
        <p:nvSpPr>
          <p:cNvPr id="84" name="Retângulo 83"/>
          <p:cNvSpPr/>
          <p:nvPr/>
        </p:nvSpPr>
        <p:spPr>
          <a:xfrm>
            <a:off x="1995694" y="2537151"/>
            <a:ext cx="1543778" cy="4286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17.120.573,23</a:t>
            </a:r>
          </a:p>
        </p:txBody>
      </p:sp>
      <p:sp>
        <p:nvSpPr>
          <p:cNvPr id="85" name="CaixaDeTexto 84"/>
          <p:cNvSpPr txBox="1"/>
          <p:nvPr/>
        </p:nvSpPr>
        <p:spPr>
          <a:xfrm>
            <a:off x="108365" y="4716797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Total</a:t>
            </a:r>
            <a:endParaRPr lang="pt-BR" b="1" dirty="0"/>
          </a:p>
        </p:txBody>
      </p:sp>
      <p:sp>
        <p:nvSpPr>
          <p:cNvPr id="86" name="Retângulo 85"/>
          <p:cNvSpPr/>
          <p:nvPr/>
        </p:nvSpPr>
        <p:spPr>
          <a:xfrm>
            <a:off x="1895234" y="4687149"/>
            <a:ext cx="1543778" cy="4286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9.052.600,26</a:t>
            </a:r>
          </a:p>
        </p:txBody>
      </p:sp>
      <p:sp>
        <p:nvSpPr>
          <p:cNvPr id="87" name="CaixaDeTexto 86"/>
          <p:cNvSpPr txBox="1"/>
          <p:nvPr/>
        </p:nvSpPr>
        <p:spPr>
          <a:xfrm>
            <a:off x="5393537" y="3419856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Total</a:t>
            </a:r>
            <a:endParaRPr lang="pt-BR" b="1" dirty="0"/>
          </a:p>
        </p:txBody>
      </p:sp>
      <p:sp>
        <p:nvSpPr>
          <p:cNvPr id="88" name="Retângulo 87"/>
          <p:cNvSpPr/>
          <p:nvPr/>
        </p:nvSpPr>
        <p:spPr>
          <a:xfrm>
            <a:off x="7221595" y="3391492"/>
            <a:ext cx="1543778" cy="4286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6.056.132,80</a:t>
            </a:r>
          </a:p>
        </p:txBody>
      </p:sp>
    </p:spTree>
    <p:extLst>
      <p:ext uri="{BB962C8B-B14F-4D97-AF65-F5344CB8AC3E}">
        <p14:creationId xmlns:p14="http://schemas.microsoft.com/office/powerpoint/2010/main" xmlns="" val="2975643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2969" y="476672"/>
            <a:ext cx="7016750" cy="540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4102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0988" cy="690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916113"/>
            <a:ext cx="3024187" cy="194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5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06938" y="1916113"/>
            <a:ext cx="3024187" cy="194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CaixaDeTexto 3"/>
          <p:cNvSpPr txBox="1">
            <a:spLocks noChangeArrowheads="1"/>
          </p:cNvSpPr>
          <p:nvPr/>
        </p:nvSpPr>
        <p:spPr bwMode="auto">
          <a:xfrm>
            <a:off x="1763713" y="1628775"/>
            <a:ext cx="1512887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</a:pPr>
            <a:r>
              <a:rPr lang="pt-BR" sz="1400" b="1">
                <a:solidFill>
                  <a:srgbClr val="008047"/>
                </a:solidFill>
                <a:latin typeface="Arial" charset="0"/>
              </a:rPr>
              <a:t>Janeiro de 2010</a:t>
            </a:r>
          </a:p>
        </p:txBody>
      </p:sp>
      <p:sp>
        <p:nvSpPr>
          <p:cNvPr id="13317" name="CaixaDeTexto 3"/>
          <p:cNvSpPr txBox="1">
            <a:spLocks noChangeArrowheads="1"/>
          </p:cNvSpPr>
          <p:nvPr/>
        </p:nvSpPr>
        <p:spPr bwMode="auto">
          <a:xfrm>
            <a:off x="5364163" y="1628775"/>
            <a:ext cx="1871662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</a:pPr>
            <a:r>
              <a:rPr lang="pt-BR" sz="1400" b="1">
                <a:solidFill>
                  <a:srgbClr val="008047"/>
                </a:solidFill>
                <a:latin typeface="Arial" charset="0"/>
              </a:rPr>
              <a:t>Janeiro de 2011</a:t>
            </a:r>
          </a:p>
        </p:txBody>
      </p:sp>
      <p:sp>
        <p:nvSpPr>
          <p:cNvPr id="13318" name="CaixaDeTexto 3"/>
          <p:cNvSpPr txBox="1">
            <a:spLocks noChangeArrowheads="1"/>
          </p:cNvSpPr>
          <p:nvPr/>
        </p:nvSpPr>
        <p:spPr bwMode="auto">
          <a:xfrm>
            <a:off x="1620838" y="6092825"/>
            <a:ext cx="18716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</a:pPr>
            <a:r>
              <a:rPr lang="pt-BR" sz="1400" b="1">
                <a:solidFill>
                  <a:srgbClr val="008047"/>
                </a:solidFill>
                <a:latin typeface="Arial" charset="0"/>
              </a:rPr>
              <a:t>Fevereiro de 2012</a:t>
            </a:r>
          </a:p>
        </p:txBody>
      </p:sp>
      <p:pic>
        <p:nvPicPr>
          <p:cNvPr id="13319" name="Imagem 23" descr="atual_sde_aerea2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005263"/>
            <a:ext cx="3024187" cy="202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Imagem 15" descr="F:\fotos aereas\IMG_129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463" y="4005263"/>
            <a:ext cx="3024187" cy="203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1" name="CaixaDeTexto 3"/>
          <p:cNvSpPr txBox="1">
            <a:spLocks noChangeArrowheads="1"/>
          </p:cNvSpPr>
          <p:nvPr/>
        </p:nvSpPr>
        <p:spPr bwMode="auto">
          <a:xfrm>
            <a:off x="5437188" y="6092825"/>
            <a:ext cx="18716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</a:pPr>
            <a:r>
              <a:rPr lang="pt-BR" sz="1400" b="1">
                <a:solidFill>
                  <a:srgbClr val="008047"/>
                </a:solidFill>
                <a:latin typeface="Arial" charset="0"/>
              </a:rPr>
              <a:t>Outubro de 2012</a:t>
            </a:r>
          </a:p>
        </p:txBody>
      </p:sp>
      <p:cxnSp>
        <p:nvCxnSpPr>
          <p:cNvPr id="10" name="Conector reto 8"/>
          <p:cNvCxnSpPr>
            <a:cxnSpLocks noChangeShapeType="1"/>
          </p:cNvCxnSpPr>
          <p:nvPr/>
        </p:nvCxnSpPr>
        <p:spPr bwMode="auto">
          <a:xfrm>
            <a:off x="-36513" y="1125538"/>
            <a:ext cx="9288463" cy="0"/>
          </a:xfrm>
          <a:prstGeom prst="line">
            <a:avLst/>
          </a:prstGeom>
          <a:noFill/>
          <a:ln w="12700" algn="ctr">
            <a:solidFill>
              <a:schemeClr val="accent3">
                <a:lumMod val="75000"/>
              </a:schemeClr>
            </a:solidFill>
            <a:round/>
            <a:headEnd/>
            <a:tailEnd/>
          </a:ln>
          <a:effectLst/>
          <a:extLst/>
        </p:spPr>
      </p:cxnSp>
      <p:sp>
        <p:nvSpPr>
          <p:cNvPr id="13323" name="Título 1"/>
          <p:cNvSpPr txBox="1">
            <a:spLocks/>
          </p:cNvSpPr>
          <p:nvPr/>
        </p:nvSpPr>
        <p:spPr bwMode="auto">
          <a:xfrm>
            <a:off x="1008063" y="476250"/>
            <a:ext cx="802798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BR" sz="3400" b="1">
                <a:solidFill>
                  <a:srgbClr val="008047"/>
                </a:solidFill>
                <a:latin typeface="Arial" charset="0"/>
              </a:rPr>
              <a:t>Embrapa Agrossilvipastoril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9979304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1338" y="332655"/>
            <a:ext cx="5964958" cy="3529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985651"/>
            <a:ext cx="5651291" cy="3683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570105" y="476672"/>
            <a:ext cx="806631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l"/>
            <a:r>
              <a:rPr lang="pt-BR" sz="2400" b="1" dirty="0" smtClean="0">
                <a:solidFill>
                  <a:srgbClr val="FFFF00"/>
                </a:solidFill>
              </a:rPr>
              <a:t>2009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6228184" y="6140928"/>
            <a:ext cx="806631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l"/>
            <a:r>
              <a:rPr lang="pt-BR" sz="2400" b="1" dirty="0" smtClean="0">
                <a:solidFill>
                  <a:srgbClr val="FFFF00"/>
                </a:solidFill>
              </a:rPr>
              <a:t>2012</a:t>
            </a:r>
          </a:p>
        </p:txBody>
      </p:sp>
    </p:spTree>
    <p:extLst>
      <p:ext uri="{BB962C8B-B14F-4D97-AF65-F5344CB8AC3E}">
        <p14:creationId xmlns:p14="http://schemas.microsoft.com/office/powerpoint/2010/main" xmlns="" val="224969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9"/>
          <p:cNvSpPr txBox="1">
            <a:spLocks noChangeArrowheads="1"/>
          </p:cNvSpPr>
          <p:nvPr/>
        </p:nvSpPr>
        <p:spPr bwMode="auto">
          <a:xfrm>
            <a:off x="1020763" y="260350"/>
            <a:ext cx="71516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Aft>
                <a:spcPts val="600"/>
              </a:spcAft>
              <a:buFont typeface="Helvetica" pitchFamily="80" charset="0"/>
              <a:buNone/>
            </a:pPr>
            <a:r>
              <a:rPr lang="pt-BR" altLang="pt-BR" sz="1800" b="1">
                <a:solidFill>
                  <a:schemeClr val="tx1"/>
                </a:solidFill>
                <a:latin typeface="Arial" charset="0"/>
              </a:rPr>
              <a:t>Quadro de empregados atual</a:t>
            </a:r>
            <a:endParaRPr lang="pt-BR" altLang="ja-JP" sz="180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15363" name="Grupo 43"/>
          <p:cNvGrpSpPr>
            <a:grpSpLocks/>
          </p:cNvGrpSpPr>
          <p:nvPr/>
        </p:nvGrpSpPr>
        <p:grpSpPr bwMode="auto">
          <a:xfrm>
            <a:off x="395288" y="404813"/>
            <a:ext cx="527050" cy="147637"/>
            <a:chOff x="35496" y="2595512"/>
            <a:chExt cx="599684" cy="167636"/>
          </a:xfrm>
        </p:grpSpPr>
        <p:sp>
          <p:nvSpPr>
            <p:cNvPr id="15382" name="Divisa 44"/>
            <p:cNvSpPr>
              <a:spLocks noChangeArrowheads="1"/>
            </p:cNvSpPr>
            <p:nvPr/>
          </p:nvSpPr>
          <p:spPr bwMode="auto">
            <a:xfrm>
              <a:off x="467544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 sz="1800"/>
            </a:p>
          </p:txBody>
        </p:sp>
        <p:sp>
          <p:nvSpPr>
            <p:cNvPr id="15383" name="Divisa 45"/>
            <p:cNvSpPr>
              <a:spLocks noChangeArrowheads="1"/>
            </p:cNvSpPr>
            <p:nvPr/>
          </p:nvSpPr>
          <p:spPr bwMode="auto">
            <a:xfrm>
              <a:off x="323528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7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 sz="1800"/>
            </a:p>
          </p:txBody>
        </p:sp>
        <p:sp>
          <p:nvSpPr>
            <p:cNvPr id="15384" name="Divisa 46"/>
            <p:cNvSpPr>
              <a:spLocks noChangeArrowheads="1"/>
            </p:cNvSpPr>
            <p:nvPr/>
          </p:nvSpPr>
          <p:spPr bwMode="auto">
            <a:xfrm>
              <a:off x="180630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5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 sz="1800"/>
            </a:p>
          </p:txBody>
        </p:sp>
        <p:sp>
          <p:nvSpPr>
            <p:cNvPr id="15385" name="Divisa 47"/>
            <p:cNvSpPr>
              <a:spLocks noChangeArrowheads="1"/>
            </p:cNvSpPr>
            <p:nvPr/>
          </p:nvSpPr>
          <p:spPr bwMode="auto">
            <a:xfrm>
              <a:off x="35496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 sz="1800"/>
            </a:p>
          </p:txBody>
        </p:sp>
      </p:grpSp>
      <p:sp>
        <p:nvSpPr>
          <p:cNvPr id="15364" name="CaixaDeTexto 3"/>
          <p:cNvSpPr txBox="1">
            <a:spLocks noChangeArrowheads="1"/>
          </p:cNvSpPr>
          <p:nvPr/>
        </p:nvSpPr>
        <p:spPr bwMode="auto">
          <a:xfrm>
            <a:off x="1042988" y="620713"/>
            <a:ext cx="7129462" cy="166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1pPr>
            <a:lvl2pPr>
              <a:defRPr sz="28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2pPr>
            <a:lvl3pPr>
              <a:defRPr sz="2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3pPr>
            <a:lvl4pPr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4pPr>
            <a:lvl5pPr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5pPr>
            <a:lvl6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6pPr>
            <a:lvl7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7pPr>
            <a:lvl8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8pPr>
            <a:lvl9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>
                <a:solidFill>
                  <a:schemeClr val="tx1"/>
                </a:solidFill>
                <a:latin typeface="Arial" charset="0"/>
              </a:rPr>
              <a:t>Pesquisadores: 30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>
                <a:solidFill>
                  <a:schemeClr val="tx1"/>
                </a:solidFill>
                <a:latin typeface="Arial" charset="0"/>
              </a:rPr>
              <a:t>Analistas: 37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>
                <a:solidFill>
                  <a:schemeClr val="tx1"/>
                </a:solidFill>
                <a:latin typeface="Arial" charset="0"/>
              </a:rPr>
              <a:t>Assistentes: 14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>
                <a:solidFill>
                  <a:schemeClr val="tx1"/>
                </a:solidFill>
                <a:latin typeface="Arial" charset="0"/>
              </a:rPr>
              <a:t>Técnicos: 9</a:t>
            </a:r>
          </a:p>
        </p:txBody>
      </p:sp>
      <p:sp>
        <p:nvSpPr>
          <p:cNvPr id="15365" name="Text Box 9"/>
          <p:cNvSpPr txBox="1">
            <a:spLocks noChangeArrowheads="1"/>
          </p:cNvSpPr>
          <p:nvPr/>
        </p:nvSpPr>
        <p:spPr bwMode="auto">
          <a:xfrm>
            <a:off x="949325" y="2401888"/>
            <a:ext cx="41989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Aft>
                <a:spcPts val="600"/>
              </a:spcAft>
              <a:buFont typeface="Helvetica" pitchFamily="80" charset="0"/>
              <a:buNone/>
            </a:pPr>
            <a:r>
              <a:rPr lang="pt-BR" altLang="pt-BR" sz="1800" b="1">
                <a:solidFill>
                  <a:schemeClr val="tx1"/>
                </a:solidFill>
                <a:latin typeface="Arial" charset="0"/>
              </a:rPr>
              <a:t>Quadro integração institucional</a:t>
            </a:r>
            <a:endParaRPr lang="pt-BR" altLang="ja-JP" sz="180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15366" name="Grupo 43"/>
          <p:cNvGrpSpPr>
            <a:grpSpLocks/>
          </p:cNvGrpSpPr>
          <p:nvPr/>
        </p:nvGrpSpPr>
        <p:grpSpPr bwMode="auto">
          <a:xfrm>
            <a:off x="323850" y="2520950"/>
            <a:ext cx="527050" cy="147638"/>
            <a:chOff x="35496" y="2595512"/>
            <a:chExt cx="599684" cy="167636"/>
          </a:xfrm>
        </p:grpSpPr>
        <p:sp>
          <p:nvSpPr>
            <p:cNvPr id="15378" name="Divisa 44"/>
            <p:cNvSpPr>
              <a:spLocks noChangeArrowheads="1"/>
            </p:cNvSpPr>
            <p:nvPr/>
          </p:nvSpPr>
          <p:spPr bwMode="auto">
            <a:xfrm>
              <a:off x="467544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 sz="1800"/>
            </a:p>
          </p:txBody>
        </p:sp>
        <p:sp>
          <p:nvSpPr>
            <p:cNvPr id="15379" name="Divisa 45"/>
            <p:cNvSpPr>
              <a:spLocks noChangeArrowheads="1"/>
            </p:cNvSpPr>
            <p:nvPr/>
          </p:nvSpPr>
          <p:spPr bwMode="auto">
            <a:xfrm>
              <a:off x="323528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7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 sz="1800"/>
            </a:p>
          </p:txBody>
        </p:sp>
        <p:sp>
          <p:nvSpPr>
            <p:cNvPr id="15380" name="Divisa 46"/>
            <p:cNvSpPr>
              <a:spLocks noChangeArrowheads="1"/>
            </p:cNvSpPr>
            <p:nvPr/>
          </p:nvSpPr>
          <p:spPr bwMode="auto">
            <a:xfrm>
              <a:off x="180630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5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 sz="1800"/>
            </a:p>
          </p:txBody>
        </p:sp>
        <p:sp>
          <p:nvSpPr>
            <p:cNvPr id="15381" name="Divisa 47"/>
            <p:cNvSpPr>
              <a:spLocks noChangeArrowheads="1"/>
            </p:cNvSpPr>
            <p:nvPr/>
          </p:nvSpPr>
          <p:spPr bwMode="auto">
            <a:xfrm>
              <a:off x="35496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 sz="1800"/>
            </a:p>
          </p:txBody>
        </p:sp>
      </p:grpSp>
      <p:sp>
        <p:nvSpPr>
          <p:cNvPr id="15367" name="CaixaDeTexto 3"/>
          <p:cNvSpPr txBox="1">
            <a:spLocks noChangeArrowheads="1"/>
          </p:cNvSpPr>
          <p:nvPr/>
        </p:nvSpPr>
        <p:spPr bwMode="auto">
          <a:xfrm>
            <a:off x="971550" y="2844800"/>
            <a:ext cx="3816350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1pPr>
            <a:lvl2pPr>
              <a:defRPr sz="28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2pPr>
            <a:lvl3pPr>
              <a:defRPr sz="2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3pPr>
            <a:lvl4pPr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4pPr>
            <a:lvl5pPr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5pPr>
            <a:lvl6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6pPr>
            <a:lvl7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7pPr>
            <a:lvl8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8pPr>
            <a:lvl9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>
                <a:solidFill>
                  <a:schemeClr val="tx1"/>
                </a:solidFill>
                <a:latin typeface="Arial" charset="0"/>
              </a:rPr>
              <a:t>Pesquisadores: 14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>
                <a:solidFill>
                  <a:schemeClr val="tx1"/>
                </a:solidFill>
                <a:latin typeface="Arial" charset="0"/>
              </a:rPr>
              <a:t>Assistente: 01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>
                <a:solidFill>
                  <a:schemeClr val="tx1"/>
                </a:solidFill>
                <a:latin typeface="Arial" charset="0"/>
              </a:rPr>
              <a:t>Técnico: 05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>
                <a:solidFill>
                  <a:schemeClr val="tx1"/>
                </a:solidFill>
                <a:latin typeface="Arial" charset="0"/>
              </a:rPr>
              <a:t>Outros: 04 (Indea, IMEA e RSC)</a:t>
            </a:r>
          </a:p>
        </p:txBody>
      </p:sp>
      <p:sp>
        <p:nvSpPr>
          <p:cNvPr id="15368" name="Text Box 9"/>
          <p:cNvSpPr txBox="1">
            <a:spLocks noChangeArrowheads="1"/>
          </p:cNvSpPr>
          <p:nvPr/>
        </p:nvSpPr>
        <p:spPr bwMode="auto">
          <a:xfrm>
            <a:off x="5508625" y="2205038"/>
            <a:ext cx="33845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Aft>
                <a:spcPts val="600"/>
              </a:spcAft>
              <a:buFont typeface="Helvetica" pitchFamily="80" charset="0"/>
              <a:buNone/>
            </a:pPr>
            <a:r>
              <a:rPr lang="pt-BR" altLang="pt-BR" sz="1800" b="1">
                <a:solidFill>
                  <a:schemeClr val="tx1"/>
                </a:solidFill>
                <a:latin typeface="Arial" charset="0"/>
              </a:rPr>
              <a:t>Total de empregados: 114</a:t>
            </a:r>
            <a:endParaRPr lang="pt-BR" altLang="ja-JP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5369" name="Chave direita 23"/>
          <p:cNvSpPr>
            <a:spLocks/>
          </p:cNvSpPr>
          <p:nvPr/>
        </p:nvSpPr>
        <p:spPr bwMode="auto">
          <a:xfrm>
            <a:off x="4500563" y="188913"/>
            <a:ext cx="935037" cy="4464050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 sz="1800"/>
          </a:p>
        </p:txBody>
      </p:sp>
      <p:sp>
        <p:nvSpPr>
          <p:cNvPr id="15370" name="Text Box 9"/>
          <p:cNvSpPr txBox="1">
            <a:spLocks noChangeArrowheads="1"/>
          </p:cNvSpPr>
          <p:nvPr/>
        </p:nvSpPr>
        <p:spPr bwMode="auto">
          <a:xfrm>
            <a:off x="949325" y="4943475"/>
            <a:ext cx="41989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Aft>
                <a:spcPts val="600"/>
              </a:spcAft>
              <a:buFont typeface="Helvetica" pitchFamily="80" charset="0"/>
              <a:buNone/>
            </a:pPr>
            <a:r>
              <a:rPr lang="pt-BR" altLang="pt-BR" sz="1800" b="1">
                <a:solidFill>
                  <a:schemeClr val="tx1"/>
                </a:solidFill>
                <a:latin typeface="Arial" charset="0"/>
              </a:rPr>
              <a:t>Colaboradores</a:t>
            </a:r>
            <a:endParaRPr lang="pt-BR" altLang="ja-JP" sz="180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15371" name="Grupo 43"/>
          <p:cNvGrpSpPr>
            <a:grpSpLocks/>
          </p:cNvGrpSpPr>
          <p:nvPr/>
        </p:nvGrpSpPr>
        <p:grpSpPr bwMode="auto">
          <a:xfrm>
            <a:off x="323850" y="5062538"/>
            <a:ext cx="527050" cy="147637"/>
            <a:chOff x="35496" y="2595512"/>
            <a:chExt cx="599684" cy="167636"/>
          </a:xfrm>
        </p:grpSpPr>
        <p:sp>
          <p:nvSpPr>
            <p:cNvPr id="15374" name="Divisa 44"/>
            <p:cNvSpPr>
              <a:spLocks noChangeArrowheads="1"/>
            </p:cNvSpPr>
            <p:nvPr/>
          </p:nvSpPr>
          <p:spPr bwMode="auto">
            <a:xfrm>
              <a:off x="467544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 sz="1800"/>
            </a:p>
          </p:txBody>
        </p:sp>
        <p:sp>
          <p:nvSpPr>
            <p:cNvPr id="15375" name="Divisa 45"/>
            <p:cNvSpPr>
              <a:spLocks noChangeArrowheads="1"/>
            </p:cNvSpPr>
            <p:nvPr/>
          </p:nvSpPr>
          <p:spPr bwMode="auto">
            <a:xfrm>
              <a:off x="323528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7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 sz="1800"/>
            </a:p>
          </p:txBody>
        </p:sp>
        <p:sp>
          <p:nvSpPr>
            <p:cNvPr id="15376" name="Divisa 46"/>
            <p:cNvSpPr>
              <a:spLocks noChangeArrowheads="1"/>
            </p:cNvSpPr>
            <p:nvPr/>
          </p:nvSpPr>
          <p:spPr bwMode="auto">
            <a:xfrm>
              <a:off x="180630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5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 sz="1800"/>
            </a:p>
          </p:txBody>
        </p:sp>
        <p:sp>
          <p:nvSpPr>
            <p:cNvPr id="15377" name="Divisa 47"/>
            <p:cNvSpPr>
              <a:spLocks noChangeArrowheads="1"/>
            </p:cNvSpPr>
            <p:nvPr/>
          </p:nvSpPr>
          <p:spPr bwMode="auto">
            <a:xfrm>
              <a:off x="35496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 sz="1800"/>
            </a:p>
          </p:txBody>
        </p:sp>
      </p:grpSp>
      <p:sp>
        <p:nvSpPr>
          <p:cNvPr id="15372" name="CaixaDeTexto 3"/>
          <p:cNvSpPr txBox="1">
            <a:spLocks noChangeArrowheads="1"/>
          </p:cNvSpPr>
          <p:nvPr/>
        </p:nvSpPr>
        <p:spPr bwMode="auto">
          <a:xfrm>
            <a:off x="971550" y="5386388"/>
            <a:ext cx="3455988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1pPr>
            <a:lvl2pPr>
              <a:defRPr sz="28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2pPr>
            <a:lvl3pPr>
              <a:defRPr sz="2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3pPr>
            <a:lvl4pPr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4pPr>
            <a:lvl5pPr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5pPr>
            <a:lvl6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6pPr>
            <a:lvl7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7pPr>
            <a:lvl8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8pPr>
            <a:lvl9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>
                <a:solidFill>
                  <a:schemeClr val="tx1"/>
                </a:solidFill>
                <a:latin typeface="Arial" charset="0"/>
              </a:rPr>
              <a:t>Bolsista PIBIC/PIBIT: 9 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>
                <a:solidFill>
                  <a:schemeClr val="tx1"/>
                </a:solidFill>
                <a:latin typeface="Arial" charset="0"/>
              </a:rPr>
              <a:t>Bolsista DTI: 2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>
                <a:solidFill>
                  <a:schemeClr val="tx1"/>
                </a:solidFill>
                <a:latin typeface="Arial" charset="0"/>
              </a:rPr>
              <a:t>Bolsista FAPEMAT: 5</a:t>
            </a:r>
          </a:p>
        </p:txBody>
      </p:sp>
      <p:sp>
        <p:nvSpPr>
          <p:cNvPr id="15373" name="CaixaDeTexto 3"/>
          <p:cNvSpPr txBox="1">
            <a:spLocks noChangeArrowheads="1"/>
          </p:cNvSpPr>
          <p:nvPr/>
        </p:nvSpPr>
        <p:spPr bwMode="auto">
          <a:xfrm>
            <a:off x="4859338" y="5397500"/>
            <a:ext cx="3960812" cy="123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1pPr>
            <a:lvl2pPr>
              <a:defRPr sz="28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2pPr>
            <a:lvl3pPr>
              <a:defRPr sz="2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3pPr>
            <a:lvl4pPr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4pPr>
            <a:lvl5pPr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5pPr>
            <a:lvl6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6pPr>
            <a:lvl7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7pPr>
            <a:lvl8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8pPr>
            <a:lvl9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>
                <a:solidFill>
                  <a:schemeClr val="tx1"/>
                </a:solidFill>
                <a:latin typeface="Arial" charset="0"/>
              </a:rPr>
              <a:t>Estagiários: 72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>
                <a:solidFill>
                  <a:schemeClr val="tx1"/>
                </a:solidFill>
                <a:latin typeface="Arial" charset="0"/>
              </a:rPr>
              <a:t>Mestrado/Doutorado/Pós-Doc: 19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</a:pPr>
            <a:r>
              <a:rPr lang="pt-BR" altLang="pt-BR" sz="1800" b="1">
                <a:solidFill>
                  <a:schemeClr val="tx1"/>
                </a:solidFill>
                <a:latin typeface="Arial" charset="0"/>
              </a:rPr>
              <a:t>Total: 107</a:t>
            </a:r>
          </a:p>
        </p:txBody>
      </p:sp>
    </p:spTree>
    <p:extLst>
      <p:ext uri="{BB962C8B-B14F-4D97-AF65-F5344CB8AC3E}">
        <p14:creationId xmlns:p14="http://schemas.microsoft.com/office/powerpoint/2010/main" xmlns="" val="25600740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ítulo 1"/>
          <p:cNvSpPr txBox="1">
            <a:spLocks/>
          </p:cNvSpPr>
          <p:nvPr/>
        </p:nvSpPr>
        <p:spPr bwMode="auto">
          <a:xfrm>
            <a:off x="1008063" y="476250"/>
            <a:ext cx="802798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pt-BR" altLang="pt-BR" sz="3400" b="1">
                <a:solidFill>
                  <a:srgbClr val="008047"/>
                </a:solidFill>
                <a:latin typeface="Arial" charset="0"/>
              </a:rPr>
              <a:t>Embrapa Agrossilvipastoril</a:t>
            </a:r>
          </a:p>
        </p:txBody>
      </p:sp>
      <p:sp>
        <p:nvSpPr>
          <p:cNvPr id="17411" name="Text Box 9"/>
          <p:cNvSpPr txBox="1">
            <a:spLocks noChangeArrowheads="1"/>
          </p:cNvSpPr>
          <p:nvPr/>
        </p:nvSpPr>
        <p:spPr bwMode="auto">
          <a:xfrm>
            <a:off x="1020763" y="1268413"/>
            <a:ext cx="71516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Aft>
                <a:spcPts val="600"/>
              </a:spcAft>
              <a:buFont typeface="Helvetica" pitchFamily="80" charset="0"/>
              <a:buNone/>
            </a:pPr>
            <a:r>
              <a:rPr lang="pt-BR" altLang="pt-BR" sz="2000" b="1">
                <a:solidFill>
                  <a:schemeClr val="tx1"/>
                </a:solidFill>
                <a:latin typeface="Arial" charset="0"/>
              </a:rPr>
              <a:t>Integração institucional</a:t>
            </a:r>
            <a:endParaRPr lang="pt-BR" altLang="ja-JP" sz="200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17412" name="Grupo 43"/>
          <p:cNvGrpSpPr>
            <a:grpSpLocks/>
          </p:cNvGrpSpPr>
          <p:nvPr/>
        </p:nvGrpSpPr>
        <p:grpSpPr bwMode="auto">
          <a:xfrm>
            <a:off x="395288" y="1412875"/>
            <a:ext cx="527050" cy="147638"/>
            <a:chOff x="35496" y="2595512"/>
            <a:chExt cx="599684" cy="167636"/>
          </a:xfrm>
        </p:grpSpPr>
        <p:sp>
          <p:nvSpPr>
            <p:cNvPr id="17425" name="Divisa 44"/>
            <p:cNvSpPr>
              <a:spLocks noChangeArrowheads="1"/>
            </p:cNvSpPr>
            <p:nvPr/>
          </p:nvSpPr>
          <p:spPr bwMode="auto">
            <a:xfrm>
              <a:off x="467544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  <p:sp>
          <p:nvSpPr>
            <p:cNvPr id="17426" name="Divisa 45"/>
            <p:cNvSpPr>
              <a:spLocks noChangeArrowheads="1"/>
            </p:cNvSpPr>
            <p:nvPr/>
          </p:nvSpPr>
          <p:spPr bwMode="auto">
            <a:xfrm>
              <a:off x="323528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7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  <p:sp>
          <p:nvSpPr>
            <p:cNvPr id="17427" name="Divisa 46"/>
            <p:cNvSpPr>
              <a:spLocks noChangeArrowheads="1"/>
            </p:cNvSpPr>
            <p:nvPr/>
          </p:nvSpPr>
          <p:spPr bwMode="auto">
            <a:xfrm>
              <a:off x="180630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5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  <p:sp>
          <p:nvSpPr>
            <p:cNvPr id="17428" name="Divisa 47"/>
            <p:cNvSpPr>
              <a:spLocks noChangeArrowheads="1"/>
            </p:cNvSpPr>
            <p:nvPr/>
          </p:nvSpPr>
          <p:spPr bwMode="auto">
            <a:xfrm>
              <a:off x="35496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</p:grpSp>
      <p:pic>
        <p:nvPicPr>
          <p:cNvPr id="17413" name="Imagem 29" descr="logo indea (1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700213"/>
            <a:ext cx="7588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CaixaDeTexto 3"/>
          <p:cNvSpPr txBox="1">
            <a:spLocks noChangeArrowheads="1"/>
          </p:cNvSpPr>
          <p:nvPr/>
        </p:nvSpPr>
        <p:spPr bwMode="auto">
          <a:xfrm>
            <a:off x="1042988" y="2924175"/>
            <a:ext cx="15843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1pPr>
            <a:lvl2pPr>
              <a:defRPr sz="28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2pPr>
            <a:lvl3pPr>
              <a:defRPr sz="2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3pPr>
            <a:lvl4pPr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4pPr>
            <a:lvl5pPr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5pPr>
            <a:lvl6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6pPr>
            <a:lvl7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7pPr>
            <a:lvl8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8pPr>
            <a:lvl9pPr>
              <a:buFont typeface="Times New Roman" pitchFamily="18" charset="0"/>
              <a:defRPr sz="20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</a:pPr>
            <a:r>
              <a:rPr lang="pt-BR" altLang="pt-BR" sz="2000" b="1">
                <a:solidFill>
                  <a:schemeClr val="tx1"/>
                </a:solidFill>
                <a:latin typeface="Arial" charset="0"/>
              </a:rPr>
              <a:t>Embrapa:</a:t>
            </a:r>
          </a:p>
        </p:txBody>
      </p:sp>
      <p:sp>
        <p:nvSpPr>
          <p:cNvPr id="13319" name="CaixaDeTexto 3"/>
          <p:cNvSpPr txBox="1">
            <a:spLocks noChangeArrowheads="1"/>
          </p:cNvSpPr>
          <p:nvPr/>
        </p:nvSpPr>
        <p:spPr bwMode="auto">
          <a:xfrm>
            <a:off x="611560" y="3572571"/>
            <a:ext cx="7921253" cy="25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numCol="2">
            <a:spAutoFit/>
          </a:bodyPr>
          <a:lstStyle/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  <a:defRPr/>
            </a:pPr>
            <a:r>
              <a:rPr lang="pt-BR" sz="1800" dirty="0">
                <a:solidFill>
                  <a:schemeClr val="tx1"/>
                </a:solidFill>
                <a:latin typeface="Arial" charset="0"/>
                <a:cs typeface="Arial" charset="0"/>
              </a:rPr>
              <a:t>Embrapa Algodão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  <a:defRPr/>
            </a:pPr>
            <a:r>
              <a:rPr lang="pt-BR" sz="1800" dirty="0">
                <a:solidFill>
                  <a:schemeClr val="tx1"/>
                </a:solidFill>
                <a:latin typeface="Arial" charset="0"/>
                <a:cs typeface="Arial" charset="0"/>
              </a:rPr>
              <a:t>Embrapa Arroz e Feijão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  <a:defRPr/>
            </a:pPr>
            <a:r>
              <a:rPr lang="pt-BR" sz="1800" dirty="0">
                <a:solidFill>
                  <a:schemeClr val="tx1"/>
                </a:solidFill>
                <a:latin typeface="Arial" charset="0"/>
                <a:cs typeface="Arial" charset="0"/>
              </a:rPr>
              <a:t>Embrapa Florestas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  <a:defRPr/>
            </a:pPr>
            <a:r>
              <a:rPr lang="pt-BR" sz="1800" dirty="0">
                <a:solidFill>
                  <a:schemeClr val="tx1"/>
                </a:solidFill>
                <a:latin typeface="Arial" charset="0"/>
                <a:cs typeface="Arial" charset="0"/>
              </a:rPr>
              <a:t>Embrapa Informática Agropecuária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  <a:defRPr/>
            </a:pPr>
            <a:r>
              <a:rPr lang="pt-BR" sz="1800" dirty="0">
                <a:solidFill>
                  <a:schemeClr val="tx1"/>
                </a:solidFill>
                <a:latin typeface="Arial" charset="0"/>
                <a:cs typeface="Arial" charset="0"/>
              </a:rPr>
              <a:t>Embrapa Mandioca e Fruticultura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  <a:defRPr/>
            </a:pPr>
            <a:r>
              <a:rPr lang="pt-BR" sz="1800" dirty="0">
                <a:solidFill>
                  <a:schemeClr val="tx1"/>
                </a:solidFill>
                <a:latin typeface="Arial" charset="0"/>
                <a:cs typeface="Arial" charset="0"/>
              </a:rPr>
              <a:t>Embrapa Milho e Sorgo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  <a:defRPr/>
            </a:pPr>
            <a:r>
              <a:rPr lang="pt-BR" sz="1800" dirty="0">
                <a:solidFill>
                  <a:schemeClr val="tx1"/>
                </a:solidFill>
                <a:latin typeface="Arial" charset="0"/>
                <a:cs typeface="Arial" charset="0"/>
              </a:rPr>
              <a:t>Embrapa Meio Norte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  <a:defRPr/>
            </a:pPr>
            <a:r>
              <a:rPr lang="pt-BR" sz="1800" dirty="0">
                <a:solidFill>
                  <a:schemeClr val="tx1"/>
                </a:solidFill>
                <a:latin typeface="Arial" charset="0"/>
                <a:cs typeface="Arial" charset="0"/>
              </a:rPr>
              <a:t>Embrapa Produtos e Mercado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  <a:defRPr/>
            </a:pPr>
            <a:r>
              <a:rPr lang="pt-BR" sz="1800" dirty="0">
                <a:solidFill>
                  <a:schemeClr val="tx1"/>
                </a:solidFill>
                <a:latin typeface="Arial" charset="0"/>
                <a:cs typeface="Arial" charset="0"/>
              </a:rPr>
              <a:t>Embrapa Soja 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  <a:buFont typeface="Arial" charset="0"/>
              <a:buChar char="»"/>
              <a:defRPr/>
            </a:pPr>
            <a:r>
              <a:rPr lang="pt-BR" sz="1800" dirty="0">
                <a:solidFill>
                  <a:schemeClr val="tx1"/>
                </a:solidFill>
                <a:latin typeface="Arial" charset="0"/>
                <a:cs typeface="Arial" charset="0"/>
              </a:rPr>
              <a:t>Embrapa Solos</a:t>
            </a:r>
          </a:p>
        </p:txBody>
      </p:sp>
      <p:pic>
        <p:nvPicPr>
          <p:cNvPr id="17416" name="Picture 15" descr="https://encrypted-tbn1.google.com/images?q=tbn:ANd9GcSOME2HKy_WlwzbCXHZaSgpVtOQKwyrhnUAAW_7PrIGzWdmUoHuo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278" b="25960"/>
          <a:stretch>
            <a:fillRect/>
          </a:stretch>
        </p:blipFill>
        <p:spPr bwMode="auto">
          <a:xfrm>
            <a:off x="2555875" y="2852738"/>
            <a:ext cx="1655763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Imagem 15" descr="Imea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700213"/>
            <a:ext cx="7080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Imagem 18" descr="Rede de sementes do Cerrado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275" y="1628775"/>
            <a:ext cx="1828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Picture 19" descr="https://encrypted-tbn2.gstatic.com/images?q=tbn:ANd9GcQhANgCDq8e2S-VEjbx2REx2iDEZ2JWFP4gL97NrUZN3kBlmSK8N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628775"/>
            <a:ext cx="1138237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20" name="Grupo 43"/>
          <p:cNvGrpSpPr>
            <a:grpSpLocks/>
          </p:cNvGrpSpPr>
          <p:nvPr/>
        </p:nvGrpSpPr>
        <p:grpSpPr bwMode="auto">
          <a:xfrm>
            <a:off x="395288" y="3065463"/>
            <a:ext cx="527050" cy="147637"/>
            <a:chOff x="35496" y="2595512"/>
            <a:chExt cx="599684" cy="167636"/>
          </a:xfrm>
        </p:grpSpPr>
        <p:sp>
          <p:nvSpPr>
            <p:cNvPr id="17421" name="Divisa 44"/>
            <p:cNvSpPr>
              <a:spLocks noChangeArrowheads="1"/>
            </p:cNvSpPr>
            <p:nvPr/>
          </p:nvSpPr>
          <p:spPr bwMode="auto">
            <a:xfrm>
              <a:off x="467544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  <p:sp>
          <p:nvSpPr>
            <p:cNvPr id="17422" name="Divisa 45"/>
            <p:cNvSpPr>
              <a:spLocks noChangeArrowheads="1"/>
            </p:cNvSpPr>
            <p:nvPr/>
          </p:nvSpPr>
          <p:spPr bwMode="auto">
            <a:xfrm>
              <a:off x="323528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7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  <p:sp>
          <p:nvSpPr>
            <p:cNvPr id="17423" name="Divisa 46"/>
            <p:cNvSpPr>
              <a:spLocks noChangeArrowheads="1"/>
            </p:cNvSpPr>
            <p:nvPr/>
          </p:nvSpPr>
          <p:spPr bwMode="auto">
            <a:xfrm>
              <a:off x="180630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5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  <p:sp>
          <p:nvSpPr>
            <p:cNvPr id="17424" name="Divisa 47"/>
            <p:cNvSpPr>
              <a:spLocks noChangeArrowheads="1"/>
            </p:cNvSpPr>
            <p:nvPr/>
          </p:nvSpPr>
          <p:spPr bwMode="auto">
            <a:xfrm>
              <a:off x="35496" y="2595512"/>
              <a:ext cx="167636" cy="167636"/>
            </a:xfrm>
            <a:prstGeom prst="chevron">
              <a:avLst>
                <a:gd name="adj" fmla="val 50000"/>
              </a:avLst>
            </a:prstGeom>
            <a:solidFill>
              <a:srgbClr val="008047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pt-BR" altLang="pt-BR"/>
            </a:p>
          </p:txBody>
        </p:sp>
      </p:grpSp>
    </p:spTree>
    <p:extLst>
      <p:ext uri="{BB962C8B-B14F-4D97-AF65-F5344CB8AC3E}">
        <p14:creationId xmlns:p14="http://schemas.microsoft.com/office/powerpoint/2010/main" xmlns="" val="202567016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179388" y="265113"/>
          <a:ext cx="8785225" cy="6261100"/>
        </p:xfrm>
        <a:graphic>
          <a:graphicData uri="http://schemas.openxmlformats.org/drawingml/2006/table">
            <a:tbl>
              <a:tblPr/>
              <a:tblGrid>
                <a:gridCol w="2027359"/>
                <a:gridCol w="6757866"/>
              </a:tblGrid>
              <a:tr h="36579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600" b="1" cap="small" dirty="0" smtClean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Classificação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592" marR="3459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49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600" b="1" cap="small" dirty="0" smtClean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Principais</a:t>
                      </a:r>
                      <a:r>
                        <a:rPr lang="pt-BR" sz="1600" b="1" cap="small" baseline="0" dirty="0" smtClean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 Parceiros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592" marR="3459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</a:tr>
              <a:tr h="86559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b="1" cap="small" dirty="0">
                          <a:latin typeface="Calibri"/>
                          <a:ea typeface="Times New Roman"/>
                          <a:cs typeface="Calibri"/>
                        </a:rPr>
                        <a:t>Universidade e Institutos de Pesquisa</a:t>
                      </a:r>
                      <a:endParaRPr lang="pt-BR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592" marR="3459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600"/>
                        </a:spcAft>
                        <a:buFontTx/>
                        <a:buNone/>
                      </a:pPr>
                      <a:r>
                        <a:rPr lang="pt-BR" sz="1200" b="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UFMT</a:t>
                      </a:r>
                      <a:r>
                        <a:rPr lang="pt-BR" sz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IFMT, UNEMAT, USP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UFRGS, UFF, UFRJ, UFRRJ, UFPE, UFMG, Unicamp, UFSCAR, UnB, </a:t>
                      </a:r>
                      <a:r>
                        <a:rPr lang="pt-BR" sz="1200" dirty="0" err="1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Esalq</a:t>
                      </a:r>
                      <a:r>
                        <a:rPr lang="pt-BR" sz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/USP, UFLA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UFG, UFV, UFRPE, UNESP, FGV, IPEA, IBGE, INPE, Fundação MT, Fundação Rio Verde, </a:t>
                      </a:r>
                      <a:r>
                        <a:rPr lang="pt-BR" sz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Fasipe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pt-BR" sz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Unic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pt-BR" sz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Secitec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pt-BR" sz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Cientec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IPEF: Instituto de Pesquisa e Estudos Florestais, Universidade de </a:t>
                      </a:r>
                      <a:r>
                        <a:rPr lang="pt-BR" sz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Hohenheim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USDA/ARS</a:t>
                      </a:r>
                      <a:endParaRPr lang="pt-BR" sz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592" marR="3459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279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b="1" cap="small" dirty="0">
                          <a:latin typeface="Calibri"/>
                          <a:ea typeface="Times New Roman"/>
                          <a:cs typeface="Calibri"/>
                        </a:rPr>
                        <a:t>Órgãos Patronais ou Sindicais</a:t>
                      </a:r>
                      <a:endParaRPr lang="pt-BR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592" marR="3459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600"/>
                        </a:spcAft>
                        <a:buFontTx/>
                        <a:buNone/>
                      </a:pPr>
                      <a:r>
                        <a:rPr lang="pt-BR" sz="12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FIEMT, SENAR, SENAI, IMEA, </a:t>
                      </a:r>
                      <a:r>
                        <a:rPr lang="pt-BR" sz="1200" kern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Sebrae</a:t>
                      </a:r>
                      <a:r>
                        <a:rPr lang="pt-BR" sz="12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, Sindicados Rurais de Mato Grosso, SINDIFLORA, </a:t>
                      </a:r>
                      <a:r>
                        <a:rPr lang="pt-BR" sz="1200" kern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Sindusmad</a:t>
                      </a:r>
                      <a:r>
                        <a:rPr lang="pt-BR" sz="12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, CABI, </a:t>
                      </a:r>
                      <a:r>
                        <a:rPr lang="pt-BR" sz="1200" kern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Fetagri</a:t>
                      </a:r>
                      <a:r>
                        <a:rPr lang="pt-BR" sz="12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OCB/</a:t>
                      </a:r>
                      <a:r>
                        <a:rPr lang="pt-BR" sz="1200" kern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MT-Sescoop</a:t>
                      </a:r>
                      <a:r>
                        <a:rPr lang="pt-BR" sz="1200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SICME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endParaRPr lang="pt-BR" sz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592" marR="3459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9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b="1" cap="small" dirty="0">
                          <a:latin typeface="Calibri"/>
                          <a:ea typeface="Times New Roman"/>
                          <a:cs typeface="Calibri"/>
                        </a:rPr>
                        <a:t>Organizações não Governamentais - ONGs</a:t>
                      </a:r>
                      <a:endParaRPr lang="pt-BR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592" marR="3459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600"/>
                        </a:spcAft>
                        <a:buFontTx/>
                        <a:buNone/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ISA, IOV, ICV, TNC, WWF, ONF, APTA</a:t>
                      </a:r>
                      <a:endParaRPr lang="pt-BR" sz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592" marR="3459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79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b="1" cap="small" dirty="0">
                          <a:latin typeface="Calibri"/>
                          <a:ea typeface="Times New Roman"/>
                          <a:cs typeface="Calibri"/>
                        </a:rPr>
                        <a:t>Cooperativas e Associações</a:t>
                      </a:r>
                      <a:endParaRPr lang="pt-BR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592" marR="3459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600"/>
                        </a:spcAft>
                        <a:buFontTx/>
                        <a:buNone/>
                      </a:pPr>
                      <a:r>
                        <a:rPr lang="pt-BR" sz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Aprosmat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ACRINORTE, ACRIMAT, ACRISMAT, APROLEITE, </a:t>
                      </a:r>
                      <a:r>
                        <a:rPr lang="pt-BR" sz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Aprosoja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ACRITÃ, ANCP, AREFLORESTA, </a:t>
                      </a:r>
                      <a:r>
                        <a:rPr lang="pt-BR" sz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Copromab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pt-BR" sz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Coopernova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Comunidades Locais,  </a:t>
                      </a:r>
                      <a:endParaRPr lang="pt-BR" sz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592" marR="3459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706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b="1" cap="small" dirty="0">
                          <a:latin typeface="Calibri"/>
                          <a:ea typeface="Times New Roman"/>
                          <a:cs typeface="Calibri"/>
                        </a:rPr>
                        <a:t>Setor Público</a:t>
                      </a:r>
                      <a:endParaRPr lang="pt-BR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592" marR="3459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600"/>
                        </a:spcAft>
                        <a:buFontTx/>
                        <a:buNone/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Prefeituras / Secretarias de Meio Ambiente e de Agricultura, Escola Municipal Rural Produtiva Ranchão, CONAB, INCRA, MMA, MAPA, MDA, MCTI, MPA, MRE, IPEA, INDEA, CEPLAC, EMPAER, SEDRAF</a:t>
                      </a:r>
                      <a:endParaRPr lang="pt-BR" sz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592" marR="3459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132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b="1" cap="small" dirty="0">
                          <a:latin typeface="Calibri"/>
                          <a:ea typeface="Times New Roman"/>
                          <a:cs typeface="Calibri"/>
                        </a:rPr>
                        <a:t>Empresas</a:t>
                      </a:r>
                      <a:endParaRPr lang="pt-BR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592" marR="3459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600"/>
                        </a:spcAft>
                        <a:buFontTx/>
                        <a:buNone/>
                      </a:pPr>
                      <a:r>
                        <a:rPr lang="pt-BR" sz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Calderon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BR </a:t>
                      </a:r>
                      <a:r>
                        <a:rPr lang="pt-BR" sz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Foods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Vale, </a:t>
                      </a:r>
                      <a:r>
                        <a:rPr lang="pt-BR" sz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Termoquip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Jacto, Montana, Canal Rural, </a:t>
                      </a:r>
                      <a:r>
                        <a:rPr lang="pt-BR" sz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Yara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pt-BR" sz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Borello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pt-BR" sz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Fiagril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Carpelo, Compensados São Francisco, Suprema Esquadrias, Sementes Boi Gordo, JH Sementes, Flora </a:t>
                      </a:r>
                      <a:r>
                        <a:rPr lang="pt-BR" sz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Sinop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pt-BR" sz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Delicious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pt-BR" sz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Fish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pt-BR" sz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Nativ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Tomada 1, </a:t>
                      </a:r>
                      <a:r>
                        <a:rPr lang="pt-BR" sz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Bacaeri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Florestal, Agroindústrias do Estado</a:t>
                      </a:r>
                      <a:endParaRPr lang="pt-BR" sz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592" marR="3459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903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b="1" cap="small" dirty="0">
                          <a:latin typeface="Calibri"/>
                          <a:ea typeface="Times New Roman"/>
                          <a:cs typeface="Calibri"/>
                        </a:rPr>
                        <a:t>Unidades da Embrapa</a:t>
                      </a:r>
                      <a:endParaRPr lang="pt-BR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592" marR="3459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600"/>
                        </a:spcAft>
                        <a:buFontTx/>
                        <a:buNone/>
                      </a:pPr>
                      <a:r>
                        <a:rPr lang="pt-BR" sz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Acre,</a:t>
                      </a:r>
                      <a:r>
                        <a:rPr lang="pt-BR" sz="1200" baseline="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pt-BR" sz="1200" dirty="0" err="1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Agrobiologia</a:t>
                      </a:r>
                      <a:r>
                        <a:rPr lang="pt-BR" sz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pt-BR" sz="1200" dirty="0" err="1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Agroenergia</a:t>
                      </a:r>
                      <a:r>
                        <a:rPr lang="pt-BR" sz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Agropecuária Oeste, Algodão, Amazônia Ocidental, Amazônia Oriental, Arroz e Feijão, Cerrados, Floretas, Gado de Corte, Gado de Leite, Informática Agropecuária, Instrumentação, Mandioca e Fruticultura, Milho e Sorgo, Monitoramento por Satélite, Pesca e Aquicultura, Produtos e Mercado, Roraima, Rondônia, Soja, Solos, Suínos e Aves, Meio Ambiente, </a:t>
                      </a:r>
                      <a:r>
                        <a:rPr lang="pt-BR" sz="1200" dirty="0" err="1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LAbex-USA</a:t>
                      </a:r>
                      <a:endParaRPr lang="pt-BR" sz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592" marR="3459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69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b="1" cap="small" dirty="0">
                          <a:latin typeface="Calibri"/>
                          <a:ea typeface="Times New Roman"/>
                          <a:cs typeface="Calibri"/>
                        </a:rPr>
                        <a:t>Outros Atores</a:t>
                      </a:r>
                      <a:endParaRPr lang="pt-BR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592" marR="3459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600"/>
                        </a:spcAft>
                        <a:buFontTx/>
                        <a:buNone/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IPCC, GRA, UNFCC, IMA, </a:t>
                      </a:r>
                      <a:r>
                        <a:rPr lang="pt-BR" sz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Anef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pt-BR" sz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Irac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Rede de Sementes do Xingu, Sementes do Portal da Amazônia, Fórum de Sustentabilidade, Rede </a:t>
                      </a:r>
                      <a:r>
                        <a:rPr lang="pt-BR" sz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FertBrasil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pt-BR" sz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CAT-Sorriso</a:t>
                      </a:r>
                      <a:endParaRPr lang="pt-BR" sz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592" marR="3459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132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b="1" cap="small" dirty="0">
                          <a:latin typeface="Calibri"/>
                          <a:ea typeface="Times New Roman"/>
                          <a:cs typeface="Calibri"/>
                        </a:rPr>
                        <a:t>Agências de Fomento</a:t>
                      </a:r>
                      <a:endParaRPr lang="pt-BR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592" marR="3459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600"/>
                        </a:spcAft>
                        <a:buFontTx/>
                        <a:buNone/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BNDES, Fundo Clima, Fundo Amazônia, Banco da Amazônia, Petrobrás, FINEP, CNPq, CAPES, </a:t>
                      </a:r>
                      <a:r>
                        <a:rPr lang="pt-BR" sz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Fapemat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pt-BR" sz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Agrisus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FAPED, </a:t>
                      </a:r>
                      <a:r>
                        <a:rPr lang="pt-BR" sz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Fundaper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APL de Florestas Plantadas e Sistemas </a:t>
                      </a:r>
                      <a:r>
                        <a:rPr lang="pt-BR" sz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Agrossilvipastoris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do Portal da Amazônia, Casa de Acolhida N </a:t>
                      </a:r>
                      <a:r>
                        <a:rPr lang="pt-BR" sz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Sra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do Carmo, </a:t>
                      </a:r>
                      <a:endParaRPr lang="pt-BR" sz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592" marR="3459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1511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"/>
  <p:tag name="PXID" val="1"/>
  <p:tag name="SID" val="32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XID" val="1"/>
  <p:tag name="SID" val="358"/>
  <p:tag name="NAME" val=""/>
</p:tagLst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5186</TotalTime>
  <Words>1988</Words>
  <Application>Microsoft Office PowerPoint</Application>
  <PresentationFormat>Apresentação na tela (4:3)</PresentationFormat>
  <Paragraphs>435</Paragraphs>
  <Slides>46</Slides>
  <Notes>23</Notes>
  <HiddenSlides>1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2</vt:i4>
      </vt:variant>
      <vt:variant>
        <vt:lpstr>Títulos de slides</vt:lpstr>
      </vt:variant>
      <vt:variant>
        <vt:i4>46</vt:i4>
      </vt:variant>
    </vt:vector>
  </HeadingPairs>
  <TitlesOfParts>
    <vt:vector size="49" baseType="lpstr">
      <vt:lpstr>Tema do Office</vt:lpstr>
      <vt:lpstr>PHOTO-PAINT</vt:lpstr>
      <vt:lpstr>Apresentação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informatica</dc:creator>
  <cp:lastModifiedBy>EMBRAPA</cp:lastModifiedBy>
  <cp:revision>183</cp:revision>
  <dcterms:created xsi:type="dcterms:W3CDTF">2011-05-29T12:17:14Z</dcterms:created>
  <dcterms:modified xsi:type="dcterms:W3CDTF">2015-05-21T00:18:18Z</dcterms:modified>
</cp:coreProperties>
</file>