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8" r:id="rId3"/>
    <p:sldId id="266" r:id="rId4"/>
    <p:sldId id="274" r:id="rId5"/>
    <p:sldId id="280" r:id="rId6"/>
    <p:sldId id="281" r:id="rId7"/>
    <p:sldId id="265" r:id="rId8"/>
    <p:sldId id="276" r:id="rId9"/>
    <p:sldId id="262" r:id="rId10"/>
    <p:sldId id="257" r:id="rId11"/>
    <p:sldId id="275" r:id="rId12"/>
    <p:sldId id="279" r:id="rId13"/>
    <p:sldId id="277" r:id="rId14"/>
    <p:sldId id="267" r:id="rId15"/>
    <p:sldId id="256" r:id="rId16"/>
    <p:sldId id="260" r:id="rId17"/>
    <p:sldId id="272" r:id="rId18"/>
    <p:sldId id="273" r:id="rId19"/>
    <p:sldId id="270" r:id="rId20"/>
    <p:sldId id="271" r:id="rId2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20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Brasil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3.6</c:v>
                </c:pt>
                <c:pt idx="1">
                  <c:v>4</c:v>
                </c:pt>
                <c:pt idx="2">
                  <c:v>4.4000000000000004</c:v>
                </c:pt>
                <c:pt idx="3">
                  <c:v>4.7</c:v>
                </c:pt>
                <c:pt idx="4">
                  <c:v>4.9000000000000004</c:v>
                </c:pt>
                <c:pt idx="5">
                  <c:v>5.3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Minas Gerais 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Plan1!$C$2:$C$7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4.5999999999999996</c:v>
                </c:pt>
                <c:pt idx="2">
                  <c:v>5.5</c:v>
                </c:pt>
                <c:pt idx="3">
                  <c:v>5.8</c:v>
                </c:pt>
                <c:pt idx="4">
                  <c:v>5.9</c:v>
                </c:pt>
                <c:pt idx="5">
                  <c:v>6.1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Conspiração 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Plan1!$D$2:$D$7</c:f>
              <c:numCache>
                <c:formatCode>General</c:formatCode>
                <c:ptCount val="6"/>
                <c:pt idx="0">
                  <c:v>4.3</c:v>
                </c:pt>
                <c:pt idx="1">
                  <c:v>4.5</c:v>
                </c:pt>
                <c:pt idx="2">
                  <c:v>5.4</c:v>
                </c:pt>
                <c:pt idx="3">
                  <c:v>5.7</c:v>
                </c:pt>
                <c:pt idx="4">
                  <c:v>6</c:v>
                </c:pt>
                <c:pt idx="5">
                  <c:v>6.3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SGI 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63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Plan1!$E$2:$E$7</c:f>
              <c:numCache>
                <c:formatCode>General</c:formatCode>
                <c:ptCount val="6"/>
                <c:pt idx="0">
                  <c:v>3.7</c:v>
                </c:pt>
                <c:pt idx="1">
                  <c:v>4.8</c:v>
                </c:pt>
                <c:pt idx="2">
                  <c:v>5.7</c:v>
                </c:pt>
                <c:pt idx="3">
                  <c:v>6</c:v>
                </c:pt>
                <c:pt idx="4">
                  <c:v>6.3</c:v>
                </c:pt>
                <c:pt idx="5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340648"/>
        <c:axId val="449341040"/>
      </c:barChart>
      <c:catAx>
        <c:axId val="44934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9341040"/>
        <c:crosses val="autoZero"/>
        <c:auto val="1"/>
        <c:lblAlgn val="ctr"/>
        <c:lblOffset val="100"/>
        <c:noMultiLvlLbl val="0"/>
      </c:catAx>
      <c:valAx>
        <c:axId val="44934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34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8.4476506324318995E-2"/>
          <c:y val="0.900976849362492"/>
          <c:w val="0.77486072436720899"/>
          <c:h val="9.9023150637507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Brasil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3.2</c:v>
                </c:pt>
                <c:pt idx="1">
                  <c:v>3.5</c:v>
                </c:pt>
                <c:pt idx="2">
                  <c:v>3.7</c:v>
                </c:pt>
                <c:pt idx="3">
                  <c:v>3.9</c:v>
                </c:pt>
                <c:pt idx="4">
                  <c:v>4</c:v>
                </c:pt>
                <c:pt idx="5">
                  <c:v>4.2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Minas Gerais 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Plan1!$C$2:$C$7</c:f>
              <c:numCache>
                <c:formatCode>General</c:formatCode>
                <c:ptCount val="6"/>
                <c:pt idx="0">
                  <c:v>3.6</c:v>
                </c:pt>
                <c:pt idx="1">
                  <c:v>3.8</c:v>
                </c:pt>
                <c:pt idx="2">
                  <c:v>4.0999999999999996</c:v>
                </c:pt>
                <c:pt idx="3">
                  <c:v>4.4000000000000004</c:v>
                </c:pt>
                <c:pt idx="4">
                  <c:v>4.5999999999999996</c:v>
                </c:pt>
                <c:pt idx="5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Conspiração 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Plan1!$D$2:$D$7</c:f>
              <c:numCache>
                <c:formatCode>General</c:formatCode>
                <c:ptCount val="6"/>
                <c:pt idx="0">
                  <c:v>3.5</c:v>
                </c:pt>
                <c:pt idx="1">
                  <c:v>3.7</c:v>
                </c:pt>
                <c:pt idx="2">
                  <c:v>4</c:v>
                </c:pt>
                <c:pt idx="3">
                  <c:v>4.3</c:v>
                </c:pt>
                <c:pt idx="4">
                  <c:v>4.5999999999999996</c:v>
                </c:pt>
                <c:pt idx="5">
                  <c:v>5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SGI 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63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Plan1!$E$2:$E$7</c:f>
              <c:numCache>
                <c:formatCode>General</c:formatCode>
                <c:ptCount val="6"/>
                <c:pt idx="0">
                  <c:v>3.4</c:v>
                </c:pt>
                <c:pt idx="1">
                  <c:v>3.6</c:v>
                </c:pt>
                <c:pt idx="2">
                  <c:v>4.4000000000000004</c:v>
                </c:pt>
                <c:pt idx="3">
                  <c:v>4.7</c:v>
                </c:pt>
                <c:pt idx="4">
                  <c:v>5.0999999999999996</c:v>
                </c:pt>
                <c:pt idx="5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341824"/>
        <c:axId val="449342216"/>
      </c:barChart>
      <c:catAx>
        <c:axId val="44934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9342216"/>
        <c:crosses val="autoZero"/>
        <c:auto val="1"/>
        <c:lblAlgn val="ctr"/>
        <c:lblOffset val="100"/>
        <c:noMultiLvlLbl val="0"/>
      </c:catAx>
      <c:valAx>
        <c:axId val="449342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34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8.4476506324318995E-2"/>
          <c:y val="0.900976849362492"/>
          <c:w val="0.77486072436720899"/>
          <c:h val="9.9023150637507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15CBA-29BB-7847-B7BE-43AD18290AD0}" type="doc">
      <dgm:prSet loTypeId="urn:microsoft.com/office/officeart/2005/8/layout/hierarchy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FBA3F7-DCF6-2443-9211-F5D76820C04B}">
      <dgm:prSet phldrT="[Text]"/>
      <dgm:spPr/>
      <dgm:t>
        <a:bodyPr/>
        <a:lstStyle/>
        <a:p>
          <a:r>
            <a:rPr lang="en-US" dirty="0" err="1" smtClean="0"/>
            <a:t>Fundação</a:t>
          </a:r>
          <a:r>
            <a:rPr lang="en-US" dirty="0" smtClean="0"/>
            <a:t> </a:t>
          </a:r>
          <a:r>
            <a:rPr lang="en-US" dirty="0" err="1" smtClean="0"/>
            <a:t>Pitágoras</a:t>
          </a:r>
          <a:endParaRPr lang="en-US" dirty="0" smtClean="0"/>
        </a:p>
        <a:p>
          <a:r>
            <a:rPr lang="en-US" dirty="0" smtClean="0"/>
            <a:t>(</a:t>
          </a:r>
          <a:r>
            <a:rPr lang="en-US" dirty="0" err="1" smtClean="0"/>
            <a:t>Kroton</a:t>
          </a:r>
          <a:r>
            <a:rPr lang="en-US" dirty="0" smtClean="0"/>
            <a:t>)</a:t>
          </a:r>
          <a:endParaRPr lang="en-US" dirty="0"/>
        </a:p>
      </dgm:t>
    </dgm:pt>
    <dgm:pt modelId="{5B01A223-3717-764B-A312-7BA7D3C50447}" type="parTrans" cxnId="{314FB36B-7BE2-284F-BF32-5255E54DA0A2}">
      <dgm:prSet/>
      <dgm:spPr/>
      <dgm:t>
        <a:bodyPr/>
        <a:lstStyle/>
        <a:p>
          <a:endParaRPr lang="en-US"/>
        </a:p>
      </dgm:t>
    </dgm:pt>
    <dgm:pt modelId="{76737009-08BE-854B-8B75-9CE513CD1DA2}" type="sibTrans" cxnId="{314FB36B-7BE2-284F-BF32-5255E54DA0A2}">
      <dgm:prSet/>
      <dgm:spPr/>
      <dgm:t>
        <a:bodyPr/>
        <a:lstStyle/>
        <a:p>
          <a:endParaRPr lang="en-US"/>
        </a:p>
      </dgm:t>
    </dgm:pt>
    <dgm:pt modelId="{054B4D48-0C75-614B-8707-53FFBF240B9C}">
      <dgm:prSet phldrT="[Text]"/>
      <dgm:spPr/>
      <dgm:t>
        <a:bodyPr/>
        <a:lstStyle/>
        <a:p>
          <a:r>
            <a:rPr lang="en-US" dirty="0" smtClean="0"/>
            <a:t>SGI</a:t>
          </a:r>
          <a:endParaRPr lang="en-US" dirty="0"/>
        </a:p>
      </dgm:t>
    </dgm:pt>
    <dgm:pt modelId="{F541E0EF-13B6-5941-BA6A-07C1B12BDF15}" type="parTrans" cxnId="{208C2A72-B86F-754D-8901-E5C16D6BCFF1}">
      <dgm:prSet/>
      <dgm:spPr/>
      <dgm:t>
        <a:bodyPr/>
        <a:lstStyle/>
        <a:p>
          <a:endParaRPr lang="en-US"/>
        </a:p>
      </dgm:t>
    </dgm:pt>
    <dgm:pt modelId="{C02B7CDA-3F43-1047-9E16-5BC1CE5C7D3C}" type="sibTrans" cxnId="{208C2A72-B86F-754D-8901-E5C16D6BCFF1}">
      <dgm:prSet/>
      <dgm:spPr/>
      <dgm:t>
        <a:bodyPr/>
        <a:lstStyle/>
        <a:p>
          <a:endParaRPr lang="en-US"/>
        </a:p>
      </dgm:t>
    </dgm:pt>
    <dgm:pt modelId="{5CDB5344-80E4-7A49-A4DC-C3AD1DB14569}">
      <dgm:prSet phldrT="[Text]"/>
      <dgm:spPr/>
      <dgm:t>
        <a:bodyPr/>
        <a:lstStyle/>
        <a:p>
          <a:r>
            <a:rPr lang="en-US" dirty="0" err="1" smtClean="0"/>
            <a:t>Conspiração</a:t>
          </a:r>
          <a:r>
            <a:rPr lang="en-US" dirty="0" smtClean="0"/>
            <a:t> – </a:t>
          </a:r>
          <a:r>
            <a:rPr lang="en-US" dirty="0" err="1" smtClean="0"/>
            <a:t>Fóruns</a:t>
          </a:r>
          <a:r>
            <a:rPr lang="en-US" dirty="0" smtClean="0"/>
            <a:t> de </a:t>
          </a:r>
          <a:r>
            <a:rPr lang="en-US" dirty="0" err="1" smtClean="0"/>
            <a:t>Diretores</a:t>
          </a:r>
          <a:endParaRPr lang="en-US" dirty="0"/>
        </a:p>
      </dgm:t>
    </dgm:pt>
    <dgm:pt modelId="{291DFA97-3F53-674D-BF60-80FFB3CD40BF}" type="parTrans" cxnId="{C7424F16-83C9-0B46-9C2B-C70564157EE7}">
      <dgm:prSet/>
      <dgm:spPr/>
      <dgm:t>
        <a:bodyPr/>
        <a:lstStyle/>
        <a:p>
          <a:endParaRPr lang="en-US"/>
        </a:p>
      </dgm:t>
    </dgm:pt>
    <dgm:pt modelId="{EBB8265C-41FE-A242-AACB-41D88DF9E96E}" type="sibTrans" cxnId="{C7424F16-83C9-0B46-9C2B-C70564157EE7}">
      <dgm:prSet/>
      <dgm:spPr/>
      <dgm:t>
        <a:bodyPr/>
        <a:lstStyle/>
        <a:p>
          <a:endParaRPr lang="en-US"/>
        </a:p>
      </dgm:t>
    </dgm:pt>
    <dgm:pt modelId="{E4F1D54D-C167-804D-9EE4-AA6452A71EBC}" type="pres">
      <dgm:prSet presAssocID="{30A15CBA-29BB-7847-B7BE-43AD18290A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310915-612F-F649-B6B0-BE57A8BA4B51}" type="pres">
      <dgm:prSet presAssocID="{78FBA3F7-DCF6-2443-9211-F5D76820C04B}" presName="root1" presStyleCnt="0"/>
      <dgm:spPr/>
    </dgm:pt>
    <dgm:pt modelId="{C8629D07-9E60-894B-8697-5F607C15428F}" type="pres">
      <dgm:prSet presAssocID="{78FBA3F7-DCF6-2443-9211-F5D76820C0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9C295F-64A5-1443-991E-FB91A5A127A0}" type="pres">
      <dgm:prSet presAssocID="{78FBA3F7-DCF6-2443-9211-F5D76820C04B}" presName="level2hierChild" presStyleCnt="0"/>
      <dgm:spPr/>
    </dgm:pt>
    <dgm:pt modelId="{36F279CA-DD12-2A44-B08B-C4A755A5D214}" type="pres">
      <dgm:prSet presAssocID="{F541E0EF-13B6-5941-BA6A-07C1B12BDF1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C505C70-C43E-B24A-8354-BA9F97DA80D0}" type="pres">
      <dgm:prSet presAssocID="{F541E0EF-13B6-5941-BA6A-07C1B12BDF1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BC306E8-5F87-E84E-88BB-61C406BEB9A7}" type="pres">
      <dgm:prSet presAssocID="{054B4D48-0C75-614B-8707-53FFBF240B9C}" presName="root2" presStyleCnt="0"/>
      <dgm:spPr/>
    </dgm:pt>
    <dgm:pt modelId="{C5C75E3E-F243-8D4F-8778-66E14C8122E4}" type="pres">
      <dgm:prSet presAssocID="{054B4D48-0C75-614B-8707-53FFBF240B9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DC3EED-7916-CE4D-A0A2-4393BC46B39C}" type="pres">
      <dgm:prSet presAssocID="{054B4D48-0C75-614B-8707-53FFBF240B9C}" presName="level3hierChild" presStyleCnt="0"/>
      <dgm:spPr/>
    </dgm:pt>
    <dgm:pt modelId="{39D9A951-C5A8-774A-A627-1E63A79D3AB5}" type="pres">
      <dgm:prSet presAssocID="{291DFA97-3F53-674D-BF60-80FFB3CD40B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63BD396-2139-1D43-B708-E8A85468BFA2}" type="pres">
      <dgm:prSet presAssocID="{291DFA97-3F53-674D-BF60-80FFB3CD40B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B9D83F1-E9DC-AC46-AB70-39474B1C6866}" type="pres">
      <dgm:prSet presAssocID="{5CDB5344-80E4-7A49-A4DC-C3AD1DB14569}" presName="root2" presStyleCnt="0"/>
      <dgm:spPr/>
    </dgm:pt>
    <dgm:pt modelId="{E44503AA-FF66-694C-8D56-D3AC174B3E3C}" type="pres">
      <dgm:prSet presAssocID="{5CDB5344-80E4-7A49-A4DC-C3AD1DB1456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CC72C3-3F09-0D40-941E-96C791C37689}" type="pres">
      <dgm:prSet presAssocID="{5CDB5344-80E4-7A49-A4DC-C3AD1DB14569}" presName="level3hierChild" presStyleCnt="0"/>
      <dgm:spPr/>
    </dgm:pt>
  </dgm:ptLst>
  <dgm:cxnLst>
    <dgm:cxn modelId="{21743030-7B94-EF4A-88DF-4D4F1194FC21}" type="presOf" srcId="{291DFA97-3F53-674D-BF60-80FFB3CD40BF}" destId="{E63BD396-2139-1D43-B708-E8A85468BFA2}" srcOrd="1" destOrd="0" presId="urn:microsoft.com/office/officeart/2005/8/layout/hierarchy2"/>
    <dgm:cxn modelId="{B2AD9C21-9FE1-8042-A349-CD1A6C4D2A0C}" type="presOf" srcId="{30A15CBA-29BB-7847-B7BE-43AD18290AD0}" destId="{E4F1D54D-C167-804D-9EE4-AA6452A71EBC}" srcOrd="0" destOrd="0" presId="urn:microsoft.com/office/officeart/2005/8/layout/hierarchy2"/>
    <dgm:cxn modelId="{6EACDE6D-1AEF-0044-A073-39BBB4FD0FC1}" type="presOf" srcId="{5CDB5344-80E4-7A49-A4DC-C3AD1DB14569}" destId="{E44503AA-FF66-694C-8D56-D3AC174B3E3C}" srcOrd="0" destOrd="0" presId="urn:microsoft.com/office/officeart/2005/8/layout/hierarchy2"/>
    <dgm:cxn modelId="{03B68A2C-2268-7F4D-BD15-EB94BA778036}" type="presOf" srcId="{78FBA3F7-DCF6-2443-9211-F5D76820C04B}" destId="{C8629D07-9E60-894B-8697-5F607C15428F}" srcOrd="0" destOrd="0" presId="urn:microsoft.com/office/officeart/2005/8/layout/hierarchy2"/>
    <dgm:cxn modelId="{314FB36B-7BE2-284F-BF32-5255E54DA0A2}" srcId="{30A15CBA-29BB-7847-B7BE-43AD18290AD0}" destId="{78FBA3F7-DCF6-2443-9211-F5D76820C04B}" srcOrd="0" destOrd="0" parTransId="{5B01A223-3717-764B-A312-7BA7D3C50447}" sibTransId="{76737009-08BE-854B-8B75-9CE513CD1DA2}"/>
    <dgm:cxn modelId="{731ED550-0567-9D4E-A986-2AEA1E790BFB}" type="presOf" srcId="{F541E0EF-13B6-5941-BA6A-07C1B12BDF15}" destId="{36F279CA-DD12-2A44-B08B-C4A755A5D214}" srcOrd="0" destOrd="0" presId="urn:microsoft.com/office/officeart/2005/8/layout/hierarchy2"/>
    <dgm:cxn modelId="{C7424F16-83C9-0B46-9C2B-C70564157EE7}" srcId="{78FBA3F7-DCF6-2443-9211-F5D76820C04B}" destId="{5CDB5344-80E4-7A49-A4DC-C3AD1DB14569}" srcOrd="1" destOrd="0" parTransId="{291DFA97-3F53-674D-BF60-80FFB3CD40BF}" sibTransId="{EBB8265C-41FE-A242-AACB-41D88DF9E96E}"/>
    <dgm:cxn modelId="{795521CA-0524-6940-AC8C-46F24DF3F83A}" type="presOf" srcId="{291DFA97-3F53-674D-BF60-80FFB3CD40BF}" destId="{39D9A951-C5A8-774A-A627-1E63A79D3AB5}" srcOrd="0" destOrd="0" presId="urn:microsoft.com/office/officeart/2005/8/layout/hierarchy2"/>
    <dgm:cxn modelId="{208C2A72-B86F-754D-8901-E5C16D6BCFF1}" srcId="{78FBA3F7-DCF6-2443-9211-F5D76820C04B}" destId="{054B4D48-0C75-614B-8707-53FFBF240B9C}" srcOrd="0" destOrd="0" parTransId="{F541E0EF-13B6-5941-BA6A-07C1B12BDF15}" sibTransId="{C02B7CDA-3F43-1047-9E16-5BC1CE5C7D3C}"/>
    <dgm:cxn modelId="{796F7BEA-9D40-0940-8289-AFCDCD5E26B8}" type="presOf" srcId="{F541E0EF-13B6-5941-BA6A-07C1B12BDF15}" destId="{6C505C70-C43E-B24A-8354-BA9F97DA80D0}" srcOrd="1" destOrd="0" presId="urn:microsoft.com/office/officeart/2005/8/layout/hierarchy2"/>
    <dgm:cxn modelId="{8FDF144F-9463-234D-90DE-75EB4C0EB027}" type="presOf" srcId="{054B4D48-0C75-614B-8707-53FFBF240B9C}" destId="{C5C75E3E-F243-8D4F-8778-66E14C8122E4}" srcOrd="0" destOrd="0" presId="urn:microsoft.com/office/officeart/2005/8/layout/hierarchy2"/>
    <dgm:cxn modelId="{E150832A-7051-D44D-AB54-CF521B7EC370}" type="presParOf" srcId="{E4F1D54D-C167-804D-9EE4-AA6452A71EBC}" destId="{7E310915-612F-F649-B6B0-BE57A8BA4B51}" srcOrd="0" destOrd="0" presId="urn:microsoft.com/office/officeart/2005/8/layout/hierarchy2"/>
    <dgm:cxn modelId="{3E5C4FE3-3150-674B-93A4-2CC0F0C14309}" type="presParOf" srcId="{7E310915-612F-F649-B6B0-BE57A8BA4B51}" destId="{C8629D07-9E60-894B-8697-5F607C15428F}" srcOrd="0" destOrd="0" presId="urn:microsoft.com/office/officeart/2005/8/layout/hierarchy2"/>
    <dgm:cxn modelId="{2A1B09D8-5A7A-0042-AB9C-65CD22DD1F02}" type="presParOf" srcId="{7E310915-612F-F649-B6B0-BE57A8BA4B51}" destId="{219C295F-64A5-1443-991E-FB91A5A127A0}" srcOrd="1" destOrd="0" presId="urn:microsoft.com/office/officeart/2005/8/layout/hierarchy2"/>
    <dgm:cxn modelId="{658D80A5-28E7-9145-AB1E-73D0FFE12810}" type="presParOf" srcId="{219C295F-64A5-1443-991E-FB91A5A127A0}" destId="{36F279CA-DD12-2A44-B08B-C4A755A5D214}" srcOrd="0" destOrd="0" presId="urn:microsoft.com/office/officeart/2005/8/layout/hierarchy2"/>
    <dgm:cxn modelId="{B2548F22-6D6E-B546-8A44-45127C5FFB5A}" type="presParOf" srcId="{36F279CA-DD12-2A44-B08B-C4A755A5D214}" destId="{6C505C70-C43E-B24A-8354-BA9F97DA80D0}" srcOrd="0" destOrd="0" presId="urn:microsoft.com/office/officeart/2005/8/layout/hierarchy2"/>
    <dgm:cxn modelId="{66EB3364-C330-D141-9119-AC20C22D181A}" type="presParOf" srcId="{219C295F-64A5-1443-991E-FB91A5A127A0}" destId="{3BC306E8-5F87-E84E-88BB-61C406BEB9A7}" srcOrd="1" destOrd="0" presId="urn:microsoft.com/office/officeart/2005/8/layout/hierarchy2"/>
    <dgm:cxn modelId="{4468E9E0-A740-FA4E-AA64-DA0D0A86224E}" type="presParOf" srcId="{3BC306E8-5F87-E84E-88BB-61C406BEB9A7}" destId="{C5C75E3E-F243-8D4F-8778-66E14C8122E4}" srcOrd="0" destOrd="0" presId="urn:microsoft.com/office/officeart/2005/8/layout/hierarchy2"/>
    <dgm:cxn modelId="{8288329A-C1DB-A54E-9AF0-9AE020A4FCBF}" type="presParOf" srcId="{3BC306E8-5F87-E84E-88BB-61C406BEB9A7}" destId="{5ADC3EED-7916-CE4D-A0A2-4393BC46B39C}" srcOrd="1" destOrd="0" presId="urn:microsoft.com/office/officeart/2005/8/layout/hierarchy2"/>
    <dgm:cxn modelId="{9622EB3A-7043-FE48-B81E-C2F69E9B47F9}" type="presParOf" srcId="{219C295F-64A5-1443-991E-FB91A5A127A0}" destId="{39D9A951-C5A8-774A-A627-1E63A79D3AB5}" srcOrd="2" destOrd="0" presId="urn:microsoft.com/office/officeart/2005/8/layout/hierarchy2"/>
    <dgm:cxn modelId="{3CE44ECA-8859-1443-B7E9-1BC4C4821FBB}" type="presParOf" srcId="{39D9A951-C5A8-774A-A627-1E63A79D3AB5}" destId="{E63BD396-2139-1D43-B708-E8A85468BFA2}" srcOrd="0" destOrd="0" presId="urn:microsoft.com/office/officeart/2005/8/layout/hierarchy2"/>
    <dgm:cxn modelId="{F933F5AE-2143-7745-997C-4B6E03C44D61}" type="presParOf" srcId="{219C295F-64A5-1443-991E-FB91A5A127A0}" destId="{AB9D83F1-E9DC-AC46-AB70-39474B1C6866}" srcOrd="3" destOrd="0" presId="urn:microsoft.com/office/officeart/2005/8/layout/hierarchy2"/>
    <dgm:cxn modelId="{4DE2F76E-BC4A-2D4D-808E-EB8B87CDC15B}" type="presParOf" srcId="{AB9D83F1-E9DC-AC46-AB70-39474B1C6866}" destId="{E44503AA-FF66-694C-8D56-D3AC174B3E3C}" srcOrd="0" destOrd="0" presId="urn:microsoft.com/office/officeart/2005/8/layout/hierarchy2"/>
    <dgm:cxn modelId="{F18947B5-0060-6B43-8C1A-F7E638663E55}" type="presParOf" srcId="{AB9D83F1-E9DC-AC46-AB70-39474B1C6866}" destId="{27CC72C3-3F09-0D40-941E-96C791C376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9D07-9E60-894B-8697-5F607C15428F}">
      <dsp:nvSpPr>
        <dsp:cNvPr id="0" name=""/>
        <dsp:cNvSpPr/>
      </dsp:nvSpPr>
      <dsp:spPr>
        <a:xfrm>
          <a:off x="2246" y="915992"/>
          <a:ext cx="1952654" cy="976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Fundação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Pitágoras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err="1" smtClean="0"/>
            <a:t>Kroton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30842" y="944588"/>
        <a:ext cx="1895462" cy="919135"/>
      </dsp:txXfrm>
    </dsp:sp>
    <dsp:sp modelId="{36F279CA-DD12-2A44-B08B-C4A755A5D214}">
      <dsp:nvSpPr>
        <dsp:cNvPr id="0" name=""/>
        <dsp:cNvSpPr/>
      </dsp:nvSpPr>
      <dsp:spPr>
        <a:xfrm rot="19457599">
          <a:off x="1864491" y="1092172"/>
          <a:ext cx="961880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961880" y="3128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21384" y="1099414"/>
        <a:ext cx="48094" cy="48094"/>
      </dsp:txXfrm>
    </dsp:sp>
    <dsp:sp modelId="{C5C75E3E-F243-8D4F-8778-66E14C8122E4}">
      <dsp:nvSpPr>
        <dsp:cNvPr id="0" name=""/>
        <dsp:cNvSpPr/>
      </dsp:nvSpPr>
      <dsp:spPr>
        <a:xfrm>
          <a:off x="2735962" y="354604"/>
          <a:ext cx="1952654" cy="976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SGI</a:t>
          </a:r>
          <a:endParaRPr lang="en-US" sz="1800" kern="1200" dirty="0"/>
        </a:p>
      </dsp:txBody>
      <dsp:txXfrm>
        <a:off x="2764558" y="383200"/>
        <a:ext cx="1895462" cy="919135"/>
      </dsp:txXfrm>
    </dsp:sp>
    <dsp:sp modelId="{39D9A951-C5A8-774A-A627-1E63A79D3AB5}">
      <dsp:nvSpPr>
        <dsp:cNvPr id="0" name=""/>
        <dsp:cNvSpPr/>
      </dsp:nvSpPr>
      <dsp:spPr>
        <a:xfrm rot="2142401">
          <a:off x="1864491" y="1653561"/>
          <a:ext cx="961880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961880" y="3128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21384" y="1660803"/>
        <a:ext cx="48094" cy="48094"/>
      </dsp:txXfrm>
    </dsp:sp>
    <dsp:sp modelId="{E44503AA-FF66-694C-8D56-D3AC174B3E3C}">
      <dsp:nvSpPr>
        <dsp:cNvPr id="0" name=""/>
        <dsp:cNvSpPr/>
      </dsp:nvSpPr>
      <dsp:spPr>
        <a:xfrm>
          <a:off x="2735962" y="1477380"/>
          <a:ext cx="1952654" cy="976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Conspiração</a:t>
          </a:r>
          <a:r>
            <a:rPr lang="en-US" sz="1800" kern="1200" dirty="0" smtClean="0"/>
            <a:t> – </a:t>
          </a:r>
          <a:r>
            <a:rPr lang="en-US" sz="1800" kern="1200" dirty="0" err="1" smtClean="0"/>
            <a:t>Fóruns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Diretores</a:t>
          </a:r>
          <a:endParaRPr lang="en-US" sz="1800" kern="1200" dirty="0"/>
        </a:p>
      </dsp:txBody>
      <dsp:txXfrm>
        <a:off x="2764558" y="1505976"/>
        <a:ext cx="1895462" cy="919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CB8C3-560F-6047-ABC0-D62B92FAFDA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5003D-664E-0B41-88CD-44C4E71617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003D-664E-0B41-88CD-44C4E7161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003D-664E-0B41-88CD-44C4E7161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003D-664E-0B41-88CD-44C4E7161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003D-664E-0B41-88CD-44C4E7161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0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003D-664E-0B41-88CD-44C4E7161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C3D8-27A0-394C-92E3-5606D1BB00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9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003D-664E-0B41-88CD-44C4E71617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6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61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79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82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27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27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86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8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00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14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5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4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A14B1-9BCB-4786-AF83-C6C105A6DAFA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71E0-F5BD-46ED-8365-318B7CE43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9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365187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Audiência Pública – Comissão de Educação</a:t>
            </a:r>
          </a:p>
          <a:p>
            <a:r>
              <a:rPr lang="pt-BR" sz="2000" dirty="0" smtClean="0"/>
              <a:t>Senado Federal</a:t>
            </a:r>
          </a:p>
          <a:p>
            <a:r>
              <a:rPr lang="pt-BR" sz="2000" dirty="0" smtClean="0"/>
              <a:t>07/Dez/16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137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7493"/>
            <a:ext cx="6322502" cy="85725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solidFill>
                  <a:srgbClr val="0058A0"/>
                </a:solidFill>
              </a:rPr>
              <a:t>Missão</a:t>
            </a:r>
            <a:endParaRPr lang="pt-BR" sz="3200" dirty="0">
              <a:solidFill>
                <a:srgbClr val="0058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09128"/>
            <a:ext cx="7920880" cy="267479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 smtClean="0"/>
              <a:t>Contribuir para a melhoria da qualidade das escolas públicas brasileiras, com foco na educação básica, por meio de uma Aliança </a:t>
            </a:r>
            <a:r>
              <a:rPr lang="pt-BR" sz="2400" dirty="0" err="1" smtClean="0"/>
              <a:t>Intersetorial</a:t>
            </a:r>
            <a:r>
              <a:rPr lang="pt-BR" sz="2400" dirty="0" smtClean="0"/>
              <a:t> - entre Governo, Empresas e Fundações -, tendo a </a:t>
            </a:r>
            <a:r>
              <a:rPr lang="pt-BR" sz="2400" dirty="0" err="1" smtClean="0"/>
              <a:t>Kroton</a:t>
            </a:r>
            <a:r>
              <a:rPr lang="pt-BR" sz="2400" dirty="0" smtClean="0"/>
              <a:t> como a articuladora dessa iniciativa.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33" y="153403"/>
            <a:ext cx="2914126" cy="203129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0078" y="3525685"/>
            <a:ext cx="497597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pt-BR" sz="1600" b="1" dirty="0">
                <a:solidFill>
                  <a:srgbClr val="175D66"/>
                </a:solidFill>
              </a:rPr>
              <a:t>Alfabetização de todas as </a:t>
            </a:r>
            <a:r>
              <a:rPr lang="pt-BR" sz="1600" b="1" dirty="0" smtClean="0">
                <a:solidFill>
                  <a:srgbClr val="175D66"/>
                </a:solidFill>
              </a:rPr>
              <a:t>Crianças </a:t>
            </a:r>
            <a:r>
              <a:rPr lang="pt-BR" sz="1600" b="1" dirty="0">
                <a:solidFill>
                  <a:srgbClr val="175D66"/>
                </a:solidFill>
              </a:rPr>
              <a:t>até os 8 anos de 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07143" y="3885571"/>
            <a:ext cx="3596905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pt-BR" sz="1600" b="1" dirty="0">
                <a:solidFill>
                  <a:srgbClr val="7A8082"/>
                </a:solidFill>
              </a:rPr>
              <a:t>Educação pelo Esporte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635393" y="3165799"/>
            <a:ext cx="5711449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pt-BR" sz="1600" dirty="0">
                <a:solidFill>
                  <a:srgbClr val="52BAB5"/>
                </a:solidFill>
              </a:rPr>
              <a:t>Fortalecimento da </a:t>
            </a:r>
            <a:r>
              <a:rPr lang="pt-BR" sz="1600" dirty="0" smtClean="0">
                <a:solidFill>
                  <a:srgbClr val="52BAB5"/>
                </a:solidFill>
              </a:rPr>
              <a:t>Liderança </a:t>
            </a:r>
            <a:r>
              <a:rPr lang="pt-BR" sz="1600" dirty="0">
                <a:solidFill>
                  <a:srgbClr val="52BAB5"/>
                </a:solidFill>
              </a:rPr>
              <a:t>dos </a:t>
            </a:r>
            <a:r>
              <a:rPr lang="pt-BR" sz="1600" dirty="0" smtClean="0">
                <a:solidFill>
                  <a:srgbClr val="52BAB5"/>
                </a:solidFill>
              </a:rPr>
              <a:t>Diretores</a:t>
            </a:r>
            <a:endParaRPr lang="pt-BR" sz="1600" dirty="0">
              <a:solidFill>
                <a:srgbClr val="52BAB5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6" y="483518"/>
            <a:ext cx="4387566" cy="2749742"/>
          </a:xfrm>
          <a:prstGeom prst="rect">
            <a:avLst/>
          </a:prstGeom>
        </p:spPr>
      </p:pic>
      <p:sp>
        <p:nvSpPr>
          <p:cNvPr id="10" name="CaixaDeTexto 7"/>
          <p:cNvSpPr txBox="1"/>
          <p:nvPr/>
        </p:nvSpPr>
        <p:spPr>
          <a:xfrm>
            <a:off x="1043608" y="4227934"/>
            <a:ext cx="403244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pt-BR" sz="1600" b="1" dirty="0" smtClean="0">
                <a:solidFill>
                  <a:srgbClr val="000000"/>
                </a:solidFill>
              </a:rPr>
              <a:t>Melhoria dos indicadores de Aprendizagem</a:t>
            </a:r>
            <a:endParaRPr lang="pt-BR" sz="1600" b="1" dirty="0">
              <a:solidFill>
                <a:srgbClr val="000000"/>
              </a:solidFill>
            </a:endParaRPr>
          </a:p>
        </p:txBody>
      </p:sp>
      <p:pic>
        <p:nvPicPr>
          <p:cNvPr id="11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22703"/>
            <a:ext cx="2664296" cy="2753303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39552" y="-20538"/>
            <a:ext cx="6322502" cy="85725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solidFill>
                  <a:srgbClr val="0058A0"/>
                </a:solidFill>
              </a:rPr>
              <a:t>Metas</a:t>
            </a:r>
            <a:endParaRPr lang="pt-BR" sz="3200" dirty="0">
              <a:solidFill>
                <a:srgbClr val="0058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/>
        </p:nvSpPr>
        <p:spPr>
          <a:xfrm>
            <a:off x="649943" y="1131590"/>
            <a:ext cx="7908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Encontros sistemáticos mensais com Diretores das redes públicas municipal e estadual, com o objetivo de fortalecer a liderança, promover a troca de experiências e o intercâmbio das melhores práticas. </a:t>
            </a:r>
            <a:endParaRPr lang="pt-BR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5437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0059A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Aliança Brasileira pela Educação / </a:t>
            </a:r>
          </a:p>
          <a:p>
            <a:pPr algn="just"/>
            <a:r>
              <a:rPr lang="pt-BR" sz="3200" dirty="0" smtClean="0">
                <a:solidFill>
                  <a:srgbClr val="0059A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Fóruns de Diretores</a:t>
            </a:r>
            <a:endParaRPr lang="pt-BR" sz="3200" dirty="0">
              <a:solidFill>
                <a:srgbClr val="0059A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51245" y="1966069"/>
            <a:ext cx="3832800" cy="461665"/>
          </a:xfrm>
          <a:prstGeom prst="rect">
            <a:avLst/>
          </a:prstGeom>
          <a:ln w="25400" cap="rnd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Calibri"/>
                <a:ea typeface="Verdana" panose="020B0604030504040204" pitchFamily="34" charset="0"/>
                <a:cs typeface="Calibri"/>
              </a:rPr>
              <a:t>Temas Estratégicos</a:t>
            </a:r>
          </a:p>
        </p:txBody>
      </p:sp>
      <p:sp>
        <p:nvSpPr>
          <p:cNvPr id="24" name="CaixaDeTexto 2"/>
          <p:cNvSpPr txBox="1">
            <a:spLocks noChangeArrowheads="1"/>
          </p:cNvSpPr>
          <p:nvPr/>
        </p:nvSpPr>
        <p:spPr bwMode="auto">
          <a:xfrm>
            <a:off x="3985215" y="3509595"/>
            <a:ext cx="14225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/>
                <a:cs typeface="Calibri"/>
              </a:rPr>
              <a:t>Motivação </a:t>
            </a:r>
            <a:endParaRPr lang="pt-BR" altLang="pt-BR" sz="1800" dirty="0" smtClean="0">
              <a:latin typeface="Calibri"/>
              <a:cs typeface="Calibri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Calibri"/>
                <a:cs typeface="Calibri"/>
              </a:rPr>
              <a:t>dos </a:t>
            </a:r>
            <a:r>
              <a:rPr lang="pt-BR" altLang="pt-BR" sz="1800" dirty="0">
                <a:latin typeface="Calibri"/>
                <a:cs typeface="Calibri"/>
              </a:rPr>
              <a:t>Alunos </a:t>
            </a:r>
          </a:p>
        </p:txBody>
      </p:sp>
      <p:pic>
        <p:nvPicPr>
          <p:cNvPr id="25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29" y="2547218"/>
            <a:ext cx="1651545" cy="9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6686586" y="2662458"/>
            <a:ext cx="1773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/>
                <a:cs typeface="Calibri"/>
              </a:rPr>
              <a:t>Integração </a:t>
            </a:r>
            <a:endParaRPr lang="pt-BR" altLang="pt-BR" sz="1800" dirty="0" smtClean="0">
              <a:latin typeface="Calibri"/>
              <a:cs typeface="Calibri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Calibri"/>
                <a:cs typeface="Calibri"/>
              </a:rPr>
              <a:t>Família </a:t>
            </a:r>
            <a:r>
              <a:rPr lang="pt-BR" altLang="pt-BR" sz="1800" dirty="0">
                <a:latin typeface="Calibri"/>
                <a:cs typeface="Calibri"/>
              </a:rPr>
              <a:t>– Escola </a:t>
            </a:r>
          </a:p>
        </p:txBody>
      </p:sp>
      <p:pic>
        <p:nvPicPr>
          <p:cNvPr id="27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78" y="2011504"/>
            <a:ext cx="1251924" cy="63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ixaDeTexto 4"/>
          <p:cNvSpPr txBox="1">
            <a:spLocks noChangeArrowheads="1"/>
          </p:cNvSpPr>
          <p:nvPr/>
        </p:nvSpPr>
        <p:spPr bwMode="auto">
          <a:xfrm>
            <a:off x="1628894" y="4251762"/>
            <a:ext cx="2151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/>
                <a:cs typeface="Calibri"/>
              </a:rPr>
              <a:t>Motivação dos </a:t>
            </a:r>
            <a:endParaRPr lang="pt-BR" altLang="pt-BR" sz="1800" dirty="0" smtClean="0">
              <a:latin typeface="Calibri"/>
              <a:cs typeface="Calibri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Calibri"/>
                <a:cs typeface="Calibri"/>
              </a:rPr>
              <a:t>Professores </a:t>
            </a:r>
            <a:endParaRPr lang="pt-BR" altLang="pt-BR" sz="1800" dirty="0">
              <a:latin typeface="Calibri"/>
              <a:cs typeface="Calibri"/>
            </a:endParaRPr>
          </a:p>
        </p:txBody>
      </p:sp>
      <p:pic>
        <p:nvPicPr>
          <p:cNvPr id="29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48" y="3435846"/>
            <a:ext cx="1546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7"/>
          <p:cNvSpPr txBox="1">
            <a:spLocks noChangeArrowheads="1"/>
          </p:cNvSpPr>
          <p:nvPr/>
        </p:nvSpPr>
        <p:spPr bwMode="auto">
          <a:xfrm>
            <a:off x="5220072" y="4167513"/>
            <a:ext cx="2899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/>
                <a:cs typeface="Calibri"/>
              </a:rPr>
              <a:t>Melhoria dos Indicadores </a:t>
            </a:r>
            <a:endParaRPr lang="pt-BR" altLang="pt-BR" sz="1800" dirty="0" smtClean="0">
              <a:latin typeface="Calibri"/>
              <a:cs typeface="Calibri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Calibri"/>
                <a:cs typeface="Calibri"/>
              </a:rPr>
              <a:t>de </a:t>
            </a:r>
            <a:r>
              <a:rPr lang="pt-BR" altLang="pt-BR" sz="1800" dirty="0">
                <a:latin typeface="Calibri"/>
                <a:cs typeface="Calibri"/>
              </a:rPr>
              <a:t>Aprendizagem </a:t>
            </a:r>
          </a:p>
        </p:txBody>
      </p:sp>
      <p:pic>
        <p:nvPicPr>
          <p:cNvPr id="32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0" y="1995686"/>
            <a:ext cx="1431546" cy="89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23" y="3363838"/>
            <a:ext cx="1590536" cy="8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ixaDeTexto 1"/>
          <p:cNvSpPr txBox="1">
            <a:spLocks noChangeArrowheads="1"/>
          </p:cNvSpPr>
          <p:nvPr/>
        </p:nvSpPr>
        <p:spPr bwMode="auto">
          <a:xfrm>
            <a:off x="899592" y="2790275"/>
            <a:ext cx="1469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/>
                <a:cs typeface="Calibri"/>
              </a:rPr>
              <a:t>Pacificação </a:t>
            </a:r>
            <a:endParaRPr lang="pt-BR" altLang="pt-BR" sz="1800" dirty="0" smtClean="0">
              <a:latin typeface="Calibri"/>
              <a:cs typeface="Calibri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Calibri"/>
                <a:cs typeface="Calibri"/>
              </a:rPr>
              <a:t>das </a:t>
            </a:r>
            <a:r>
              <a:rPr lang="pt-BR" altLang="pt-BR" sz="1800" dirty="0">
                <a:latin typeface="Calibri"/>
                <a:cs typeface="Calibri"/>
              </a:rPr>
              <a:t>Escolas </a:t>
            </a:r>
          </a:p>
        </p:txBody>
      </p:sp>
    </p:spTree>
    <p:extLst>
      <p:ext uri="{BB962C8B-B14F-4D97-AF65-F5344CB8AC3E}">
        <p14:creationId xmlns:p14="http://schemas.microsoft.com/office/powerpoint/2010/main" val="33479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697801"/>
              </p:ext>
            </p:extLst>
          </p:nvPr>
        </p:nvGraphicFramePr>
        <p:xfrm>
          <a:off x="735755" y="555526"/>
          <a:ext cx="7868693" cy="417547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99131"/>
                <a:gridCol w="4077209"/>
                <a:gridCol w="2292353"/>
              </a:tblGrid>
              <a:tr h="336404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MODELO DE PAUTA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64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QUANDO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 QUÊ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26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14:00 – 14:10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Abertura</a:t>
                      </a:r>
                      <a:r>
                        <a:rPr lang="en-US" sz="1600" dirty="0" smtClean="0"/>
                        <a:t>: Boas </a:t>
                      </a:r>
                      <a:r>
                        <a:rPr lang="en-US" sz="1600" dirty="0" err="1" smtClean="0"/>
                        <a:t>vindas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Hino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Nacional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err="1" smtClean="0"/>
                        <a:t>Apresentação</a:t>
                      </a:r>
                      <a:r>
                        <a:rPr lang="en-US" sz="1600" baseline="0" dirty="0" smtClean="0"/>
                        <a:t> Cultural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Coordenador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Diretor</a:t>
                      </a:r>
                      <a:endParaRPr lang="en-US" sz="1600" dirty="0" smtClean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14:20 – 14:50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Palestra</a:t>
                      </a:r>
                      <a:r>
                        <a:rPr lang="en-US" sz="1600" dirty="0" smtClean="0"/>
                        <a:t> TED e </a:t>
                      </a:r>
                      <a:r>
                        <a:rPr lang="en-US" sz="1600" dirty="0" err="1" smtClean="0"/>
                        <a:t>discussão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Coordenador</a:t>
                      </a:r>
                      <a:endParaRPr lang="en-US" sz="1600" dirty="0" smtClean="0"/>
                    </a:p>
                  </a:txBody>
                  <a:tcPr/>
                </a:tc>
              </a:tr>
              <a:tr h="5326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14:50</a:t>
                      </a:r>
                      <a:r>
                        <a:rPr lang="en-US" sz="1600" baseline="0" dirty="0" smtClean="0"/>
                        <a:t> – 15:30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Ferramenta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Gestão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err="1" smtClean="0"/>
                        <a:t>Dinâmica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Grupo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Coordenador</a:t>
                      </a:r>
                      <a:endParaRPr lang="en-US" sz="1600" dirty="0" smtClean="0"/>
                    </a:p>
                  </a:txBody>
                  <a:tcPr/>
                </a:tc>
              </a:tr>
              <a:tr h="308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15:30 – 16:20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Palestra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Temas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Estratégicos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Convidado</a:t>
                      </a:r>
                      <a:endParaRPr lang="en-US" sz="1600" dirty="0" smtClean="0"/>
                    </a:p>
                  </a:txBody>
                  <a:tcPr/>
                </a:tc>
              </a:tr>
              <a:tr h="3083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16:20 – 16:40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Palestra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Nossa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Escola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Nosso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Orgulho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Diretor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escola</a:t>
                      </a:r>
                      <a:endParaRPr lang="en-US" sz="1600" dirty="0" smtClean="0"/>
                    </a:p>
                  </a:txBody>
                  <a:tcPr/>
                </a:tc>
              </a:tr>
              <a:tr h="6094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16:40 – 17:00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Avaliação</a:t>
                      </a:r>
                      <a:r>
                        <a:rPr lang="en-US" sz="1600" dirty="0" smtClean="0"/>
                        <a:t> +/</a:t>
                      </a:r>
                      <a:r>
                        <a:rPr lang="en-US" sz="1600" dirty="0" err="1" smtClean="0"/>
                        <a:t>Δ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err="1" smtClean="0"/>
                        <a:t>Planejamento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próximo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Fórum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Coordenador</a:t>
                      </a:r>
                      <a:endParaRPr lang="en-US" sz="1600" dirty="0" smtClean="0"/>
                    </a:p>
                  </a:txBody>
                  <a:tcPr/>
                </a:tc>
              </a:tr>
              <a:tr h="3083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Lanche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confraternização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827584" y="-164554"/>
            <a:ext cx="63225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solidFill>
                  <a:srgbClr val="0058A0"/>
                </a:solidFill>
              </a:rPr>
              <a:t>Fóruns de Diretores - Dinâmica</a:t>
            </a:r>
            <a:endParaRPr lang="pt-BR" sz="3200" dirty="0">
              <a:solidFill>
                <a:srgbClr val="0058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526"/>
            <a:ext cx="8229600" cy="339447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Continuidade da Conspiração Mineira pela Educação;</a:t>
            </a:r>
          </a:p>
          <a:p>
            <a:r>
              <a:rPr lang="pt-BR" dirty="0" smtClean="0"/>
              <a:t>Expansão da Aliança Brasileira pela Educação em São Paulo;</a:t>
            </a:r>
          </a:p>
          <a:p>
            <a:r>
              <a:rPr lang="pt-BR" dirty="0" smtClean="0"/>
              <a:t>Início da </a:t>
            </a:r>
            <a:r>
              <a:rPr lang="pt-BR" dirty="0"/>
              <a:t>Aliança Brasileira pela Educação no </a:t>
            </a:r>
            <a:r>
              <a:rPr lang="pt-BR" dirty="0" smtClean="0"/>
              <a:t>Rio de Janeiro;</a:t>
            </a:r>
          </a:p>
          <a:p>
            <a:r>
              <a:rPr lang="pt-BR" dirty="0" smtClean="0"/>
              <a:t>Possibilidade de implantação do SGI em outros pontos do Brasil, em parceria com empresas e fundações. 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1560" y="130324"/>
            <a:ext cx="63225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solidFill>
                  <a:srgbClr val="0058A0"/>
                </a:solidFill>
              </a:rPr>
              <a:t>Perspectivas para 2017</a:t>
            </a:r>
            <a:endParaRPr lang="pt-BR" sz="3200" dirty="0">
              <a:solidFill>
                <a:srgbClr val="0058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3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1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188725"/>
              </p:ext>
            </p:extLst>
          </p:nvPr>
        </p:nvGraphicFramePr>
        <p:xfrm>
          <a:off x="457200" y="771550"/>
          <a:ext cx="8363272" cy="402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584176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>
                          <a:solidFill>
                            <a:schemeClr val="tx1"/>
                          </a:solidFill>
                        </a:rPr>
                        <a:t>SGI – Fundação Pitágoras</a:t>
                      </a:r>
                      <a:endParaRPr lang="pt-BR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 smtClean="0">
                          <a:solidFill>
                            <a:schemeClr val="tx1"/>
                          </a:solidFill>
                        </a:rPr>
                        <a:t>Fóruns de Diretores</a:t>
                      </a:r>
                      <a:endParaRPr lang="pt-BR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56744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Metodologia de Gestão talhada para redes municipais de ensino que alinha os esforços de toda a comunidade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escolar.</a:t>
                      </a:r>
                      <a:endParaRPr lang="pt-BR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Encontros sistemáticos mensais para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troca de experiências e o intercâmbio das melhores práticas.</a:t>
                      </a:r>
                      <a:endParaRPr lang="pt-BR" noProof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noProof="0" dirty="0" smtClean="0"/>
                        <a:t>Promover</a:t>
                      </a:r>
                      <a:r>
                        <a:rPr lang="pt-BR" baseline="0" noProof="0" dirty="0" smtClean="0"/>
                        <a:t> o alto desempenho dos alunos.</a:t>
                      </a:r>
                    </a:p>
                    <a:p>
                      <a:endParaRPr lang="pt-BR" baseline="0" noProof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 smtClean="0"/>
                    </a:p>
                    <a:p>
                      <a:endParaRPr lang="pt-BR" noProof="0" dirty="0" smtClean="0"/>
                    </a:p>
                    <a:p>
                      <a:endParaRPr lang="pt-BR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 a liderança do diretor.</a:t>
                      </a:r>
                      <a:endParaRPr lang="pt-BR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noProof="0" dirty="0" smtClean="0"/>
                        <a:t>Redes</a:t>
                      </a:r>
                      <a:r>
                        <a:rPr lang="pt-BR" baseline="0" noProof="0" dirty="0" smtClean="0"/>
                        <a:t> públicas municipais (SME + Lideranças + Professores + Alunos)</a:t>
                      </a:r>
                      <a:endParaRPr lang="pt-BR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noProof="0" dirty="0" smtClean="0"/>
                        <a:t>Diretores de escolas públicas municipais e estaduais.</a:t>
                      </a:r>
                      <a:endParaRPr lang="pt-BR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noProof="0" dirty="0" smtClean="0"/>
                        <a:t>2 anos (2</a:t>
                      </a:r>
                      <a:r>
                        <a:rPr lang="pt-BR" baseline="0" noProof="0" dirty="0" smtClean="0"/>
                        <a:t> dias por mês)</a:t>
                      </a:r>
                      <a:endParaRPr lang="pt-BR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 smtClean="0"/>
                    </a:p>
                    <a:p>
                      <a:endParaRPr lang="pt-BR" noProof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noProof="0" dirty="0" smtClean="0"/>
                        <a:t>Contínuo</a:t>
                      </a:r>
                      <a:r>
                        <a:rPr lang="pt-BR" baseline="0" noProof="0" dirty="0" smtClean="0"/>
                        <a:t> (uma tarde por mês)</a:t>
                      </a:r>
                      <a:endParaRPr lang="pt-BR" noProof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-20538"/>
            <a:ext cx="6322502" cy="85725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solidFill>
                  <a:srgbClr val="0058A0"/>
                </a:solidFill>
              </a:rPr>
              <a:t>Detalhamento</a:t>
            </a:r>
            <a:endParaRPr lang="pt-BR" sz="3200" dirty="0">
              <a:solidFill>
                <a:srgbClr val="0058A0"/>
              </a:solidFill>
            </a:endParaRPr>
          </a:p>
        </p:txBody>
      </p:sp>
      <p:pic>
        <p:nvPicPr>
          <p:cNvPr id="9" name="Image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7614"/>
            <a:ext cx="720080" cy="745766"/>
          </a:xfrm>
          <a:prstGeom prst="rect">
            <a:avLst/>
          </a:prstGeom>
        </p:spPr>
      </p:pic>
      <p:pic>
        <p:nvPicPr>
          <p:cNvPr id="10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22" y="2355726"/>
            <a:ext cx="756118" cy="756118"/>
          </a:xfrm>
          <a:prstGeom prst="rect">
            <a:avLst/>
          </a:prstGeom>
        </p:spPr>
      </p:pic>
      <p:pic>
        <p:nvPicPr>
          <p:cNvPr id="7" name="Imagem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55926"/>
            <a:ext cx="648072" cy="648072"/>
          </a:xfrm>
          <a:prstGeom prst="rect">
            <a:avLst/>
          </a:prstGeom>
        </p:spPr>
      </p:pic>
      <p:pic>
        <p:nvPicPr>
          <p:cNvPr id="8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9183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6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67493"/>
            <a:ext cx="6322502" cy="857250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rgbClr val="0058A0"/>
                </a:solidFill>
              </a:rPr>
              <a:t>SGI</a:t>
            </a:r>
            <a:endParaRPr lang="pt-BR" sz="3600" dirty="0">
              <a:solidFill>
                <a:srgbClr val="0058A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r="15429"/>
          <a:stretch/>
        </p:blipFill>
        <p:spPr>
          <a:xfrm>
            <a:off x="-23169" y="0"/>
            <a:ext cx="4739185" cy="244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24888" b="11697"/>
          <a:stretch/>
        </p:blipFill>
        <p:spPr>
          <a:xfrm>
            <a:off x="4716017" y="-1610"/>
            <a:ext cx="4427984" cy="2825028"/>
          </a:xfrm>
          <a:prstGeom prst="rect">
            <a:avLst/>
          </a:prstGeom>
        </p:spPr>
      </p:pic>
      <p:pic>
        <p:nvPicPr>
          <p:cNvPr id="5" name="Picture 2" descr="Z:\Fotos\Fotos Vespasiano\E.M. Maria Miguel Issa - Vespasiano-MG - Patrocinado pela Fundação Bel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19084"/>
          <a:stretch/>
        </p:blipFill>
        <p:spPr bwMode="auto">
          <a:xfrm>
            <a:off x="-23168" y="2449413"/>
            <a:ext cx="4739184" cy="26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DSC00105.JPG"/>
          <p:cNvPicPr>
            <a:picLocks noChangeAspect="1"/>
          </p:cNvPicPr>
          <p:nvPr/>
        </p:nvPicPr>
        <p:blipFill rotWithShape="1">
          <a:blip r:embed="rId5" cstate="print"/>
          <a:srcRect b="2856"/>
          <a:stretch/>
        </p:blipFill>
        <p:spPr bwMode="auto">
          <a:xfrm>
            <a:off x="4716017" y="2671204"/>
            <a:ext cx="4427983" cy="2448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220708" y="175390"/>
            <a:ext cx="936104" cy="52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SGI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5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Fotos Vespasiano\acompanhamento escola  Nazinha Conra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3802" r="5825" b="452"/>
          <a:stretch/>
        </p:blipFill>
        <p:spPr bwMode="auto">
          <a:xfrm>
            <a:off x="-10168" y="2571751"/>
            <a:ext cx="4654175" cy="25717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6" b="19909"/>
          <a:stretch/>
        </p:blipFill>
        <p:spPr>
          <a:xfrm>
            <a:off x="4571999" y="0"/>
            <a:ext cx="4572001" cy="2571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 b="33020"/>
          <a:stretch/>
        </p:blipFill>
        <p:spPr>
          <a:xfrm>
            <a:off x="4644007" y="2571750"/>
            <a:ext cx="4499993" cy="2571750"/>
          </a:xfrm>
          <a:prstGeom prst="rect">
            <a:avLst/>
          </a:prstGeom>
        </p:spPr>
      </p:pic>
      <p:pic>
        <p:nvPicPr>
          <p:cNvPr id="8" name="Picture 2" descr="C:\Documents and Settings\Windows Xp\Meus documentos\PASTA DA DENISE\FOTOS\FOTOS DA ESCOLA\PORTIFOLIO\DSC00654.jpg"/>
          <p:cNvPicPr>
            <a:picLocks noChangeAspect="1" noChangeArrowheads="1"/>
          </p:cNvPicPr>
          <p:nvPr/>
        </p:nvPicPr>
        <p:blipFill rotWithShape="1">
          <a:blip r:embed="rId5"/>
          <a:srcRect t="11316"/>
          <a:stretch/>
        </p:blipFill>
        <p:spPr bwMode="auto">
          <a:xfrm>
            <a:off x="-10168" y="0"/>
            <a:ext cx="4582167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175955" y="123478"/>
            <a:ext cx="93610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SGI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3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" y="23427"/>
            <a:ext cx="4355176" cy="26597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25586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" y="2558624"/>
            <a:ext cx="4355176" cy="258335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77" y="2558624"/>
            <a:ext cx="4719723" cy="258335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27784" y="99771"/>
            <a:ext cx="3528392" cy="4694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Fórum de Diretores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/>
          <p:nvPr/>
        </p:nvCxnSpPr>
        <p:spPr>
          <a:xfrm>
            <a:off x="490519" y="2509284"/>
            <a:ext cx="0" cy="773248"/>
          </a:xfrm>
          <a:prstGeom prst="line">
            <a:avLst/>
          </a:prstGeom>
          <a:ln w="25400">
            <a:solidFill>
              <a:srgbClr val="005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51520" y="3273452"/>
            <a:ext cx="8568952" cy="1"/>
          </a:xfrm>
          <a:prstGeom prst="line">
            <a:avLst/>
          </a:prstGeom>
          <a:ln w="47625">
            <a:solidFill>
              <a:srgbClr val="0058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 rot="16200000">
            <a:off x="202160" y="1787511"/>
            <a:ext cx="960384" cy="573627"/>
          </a:xfrm>
          <a:prstGeom prst="roundRect">
            <a:avLst/>
          </a:prstGeom>
          <a:gradFill>
            <a:gsLst>
              <a:gs pos="0">
                <a:srgbClr val="0058A0"/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6056" y="49298"/>
            <a:ext cx="3096344" cy="85725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dirty="0" smtClean="0">
                <a:solidFill>
                  <a:srgbClr val="0058A0"/>
                </a:solidFill>
              </a:rPr>
              <a:t>Linha do Tempo</a:t>
            </a:r>
            <a:endParaRPr lang="pt-BR" sz="3600" dirty="0">
              <a:solidFill>
                <a:srgbClr val="0058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6200000">
            <a:off x="207136" y="1782534"/>
            <a:ext cx="950432" cy="573628"/>
          </a:xfrm>
          <a:noFill/>
        </p:spPr>
        <p:txBody>
          <a:bodyPr lIns="36000" tIns="36000" rIns="36000" bIns="36000" anchor="ctr" anchorCtr="0"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1966</a:t>
            </a:r>
            <a:endParaRPr lang="pt-BR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08" y="4067952"/>
            <a:ext cx="880062" cy="8800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1854"/>
            <a:ext cx="1376056" cy="58812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64" y="1779662"/>
            <a:ext cx="721441" cy="7143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61" y="4217852"/>
            <a:ext cx="1215404" cy="6309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98" y="1967374"/>
            <a:ext cx="754391" cy="541910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90518" y="2807245"/>
            <a:ext cx="1152128" cy="442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Pitágoras</a:t>
            </a:r>
            <a:endParaRPr lang="pt-BR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1712780" y="3255870"/>
            <a:ext cx="0" cy="684032"/>
          </a:xfrm>
          <a:prstGeom prst="line">
            <a:avLst/>
          </a:prstGeom>
          <a:ln w="25400">
            <a:solidFill>
              <a:srgbClr val="005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de cantos arredondados 26"/>
          <p:cNvSpPr/>
          <p:nvPr/>
        </p:nvSpPr>
        <p:spPr>
          <a:xfrm rot="16200000">
            <a:off x="1424421" y="4073518"/>
            <a:ext cx="960384" cy="573627"/>
          </a:xfrm>
          <a:prstGeom prst="roundRect">
            <a:avLst/>
          </a:prstGeom>
          <a:gradFill>
            <a:gsLst>
              <a:gs pos="0">
                <a:srgbClr val="0058A0"/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 rot="16200000">
            <a:off x="1429397" y="4078494"/>
            <a:ext cx="950432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1999</a:t>
            </a:r>
            <a:endParaRPr lang="pt-BR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1712780" y="3435846"/>
            <a:ext cx="2261848" cy="55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Fundação Pitágoras</a:t>
            </a:r>
          </a:p>
          <a:p>
            <a:pPr marL="0" indent="0">
              <a:buFont typeface="Arial" pitchFamily="34" charset="0"/>
              <a:buNone/>
            </a:pPr>
            <a:r>
              <a:rPr lang="pt-BR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SGI</a:t>
            </a:r>
            <a:endParaRPr lang="pt-BR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3616736" y="2524023"/>
            <a:ext cx="0" cy="758509"/>
          </a:xfrm>
          <a:prstGeom prst="line">
            <a:avLst/>
          </a:prstGeom>
          <a:ln w="25400">
            <a:solidFill>
              <a:srgbClr val="005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de cantos arredondados 33"/>
          <p:cNvSpPr/>
          <p:nvPr/>
        </p:nvSpPr>
        <p:spPr>
          <a:xfrm rot="16200000">
            <a:off x="3328377" y="1787511"/>
            <a:ext cx="960384" cy="573627"/>
          </a:xfrm>
          <a:prstGeom prst="roundRect">
            <a:avLst/>
          </a:prstGeom>
          <a:gradFill>
            <a:gsLst>
              <a:gs pos="0">
                <a:srgbClr val="0058A0"/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spaço Reservado para Conteúdo 2"/>
          <p:cNvSpPr txBox="1">
            <a:spLocks/>
          </p:cNvSpPr>
          <p:nvPr/>
        </p:nvSpPr>
        <p:spPr>
          <a:xfrm rot="16200000">
            <a:off x="3333353" y="1782534"/>
            <a:ext cx="950432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2006</a:t>
            </a:r>
            <a:endParaRPr lang="pt-BR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9" name="Conector reto 38"/>
          <p:cNvCxnSpPr/>
          <p:nvPr/>
        </p:nvCxnSpPr>
        <p:spPr>
          <a:xfrm>
            <a:off x="4838996" y="3291830"/>
            <a:ext cx="0" cy="684032"/>
          </a:xfrm>
          <a:prstGeom prst="line">
            <a:avLst/>
          </a:prstGeom>
          <a:ln w="25400">
            <a:solidFill>
              <a:srgbClr val="005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 rot="16200000">
            <a:off x="4550638" y="4073518"/>
            <a:ext cx="960384" cy="573627"/>
          </a:xfrm>
          <a:prstGeom prst="roundRect">
            <a:avLst/>
          </a:prstGeom>
          <a:gradFill>
            <a:gsLst>
              <a:gs pos="0">
                <a:srgbClr val="0058A0"/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>
          <a:xfrm rot="16200000">
            <a:off x="4555614" y="4078494"/>
            <a:ext cx="950432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2007</a:t>
            </a:r>
            <a:endParaRPr lang="pt-BR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Espaço Reservado para Conteúdo 2"/>
          <p:cNvSpPr txBox="1">
            <a:spLocks/>
          </p:cNvSpPr>
          <p:nvPr/>
        </p:nvSpPr>
        <p:spPr>
          <a:xfrm>
            <a:off x="4838996" y="3423208"/>
            <a:ext cx="2261848" cy="55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Kroton</a:t>
            </a:r>
            <a:endParaRPr lang="pt-BR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3" name="Conector reto 42"/>
          <p:cNvCxnSpPr/>
          <p:nvPr/>
        </p:nvCxnSpPr>
        <p:spPr>
          <a:xfrm>
            <a:off x="6726772" y="2478790"/>
            <a:ext cx="0" cy="773248"/>
          </a:xfrm>
          <a:prstGeom prst="line">
            <a:avLst/>
          </a:prstGeom>
          <a:ln w="25400">
            <a:solidFill>
              <a:srgbClr val="005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de cantos arredondados 43"/>
          <p:cNvSpPr/>
          <p:nvPr/>
        </p:nvSpPr>
        <p:spPr>
          <a:xfrm rot="16200000">
            <a:off x="6438413" y="1757017"/>
            <a:ext cx="960384" cy="573627"/>
          </a:xfrm>
          <a:prstGeom prst="roundRect">
            <a:avLst/>
          </a:prstGeom>
          <a:gradFill>
            <a:gsLst>
              <a:gs pos="0">
                <a:srgbClr val="0058A0"/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spaço Reservado para Conteúdo 2"/>
          <p:cNvSpPr txBox="1">
            <a:spLocks/>
          </p:cNvSpPr>
          <p:nvPr/>
        </p:nvSpPr>
        <p:spPr>
          <a:xfrm rot="16200000">
            <a:off x="6443389" y="1752040"/>
            <a:ext cx="950432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  <a:endParaRPr lang="pt-BR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Espaço Reservado para Conteúdo 2"/>
          <p:cNvSpPr txBox="1">
            <a:spLocks/>
          </p:cNvSpPr>
          <p:nvPr/>
        </p:nvSpPr>
        <p:spPr>
          <a:xfrm>
            <a:off x="6726772" y="2711856"/>
            <a:ext cx="2188681" cy="586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Aliança Brasileira pela Educação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Espaço Reservado para Conteúdo 2"/>
          <p:cNvSpPr txBox="1">
            <a:spLocks/>
          </p:cNvSpPr>
          <p:nvPr/>
        </p:nvSpPr>
        <p:spPr>
          <a:xfrm>
            <a:off x="3616735" y="2708263"/>
            <a:ext cx="2323417" cy="583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Conspiração Mineira pela Educação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4299942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7494"/>
            <a:ext cx="4716016" cy="247603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"/>
          <a:stretch/>
        </p:blipFill>
        <p:spPr>
          <a:xfrm>
            <a:off x="11104" y="-27494"/>
            <a:ext cx="4416880" cy="28233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r="4423"/>
          <a:stretch/>
        </p:blipFill>
        <p:spPr>
          <a:xfrm>
            <a:off x="11104" y="2715765"/>
            <a:ext cx="4416880" cy="24277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1"/>
          <a:stretch/>
        </p:blipFill>
        <p:spPr>
          <a:xfrm>
            <a:off x="4427984" y="2448545"/>
            <a:ext cx="4716016" cy="2694955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906680" y="10242"/>
            <a:ext cx="3609536" cy="4694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Fórum de Diretores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7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60" y="1603222"/>
            <a:ext cx="880152" cy="8801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67493"/>
            <a:ext cx="6322502" cy="85725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solidFill>
                  <a:srgbClr val="0058A0"/>
                </a:solidFill>
              </a:rPr>
              <a:t>Alcance da implantação do SGI</a:t>
            </a:r>
            <a:endParaRPr lang="pt-BR" sz="3200" dirty="0">
              <a:solidFill>
                <a:srgbClr val="0058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917" y="1584472"/>
            <a:ext cx="950432" cy="573628"/>
          </a:xfrm>
          <a:noFill/>
        </p:spPr>
        <p:txBody>
          <a:bodyPr lIns="36000" tIns="36000" rIns="36000" bIns="36000" anchor="ctr" anchorCtr="0">
            <a:noAutofit/>
          </a:bodyPr>
          <a:lstStyle/>
          <a:p>
            <a:pPr marL="0" indent="0">
              <a:buNone/>
            </a:pPr>
            <a:r>
              <a:rPr lang="pt-BR" sz="4000" b="1" dirty="0" smtClean="0">
                <a:ln w="0"/>
                <a:solidFill>
                  <a:srgbClr val="0058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pt-BR" sz="4000" b="1" dirty="0">
              <a:ln w="0"/>
              <a:solidFill>
                <a:srgbClr val="0058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259632" y="2052249"/>
            <a:ext cx="1152128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estados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2598442" y="1584472"/>
            <a:ext cx="950432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4000" b="1" dirty="0" smtClean="0">
                <a:ln w="0"/>
                <a:solidFill>
                  <a:srgbClr val="0058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110</a:t>
            </a:r>
            <a:endParaRPr lang="pt-BR" sz="4000" b="1" dirty="0">
              <a:ln w="0"/>
              <a:solidFill>
                <a:srgbClr val="0058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Espaço Reservado para Conteúdo 2"/>
          <p:cNvSpPr txBox="1">
            <a:spLocks/>
          </p:cNvSpPr>
          <p:nvPr/>
        </p:nvSpPr>
        <p:spPr>
          <a:xfrm>
            <a:off x="2615573" y="2057200"/>
            <a:ext cx="1537852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municípios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2" y="2768076"/>
            <a:ext cx="856956" cy="8526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2" y="3897519"/>
            <a:ext cx="856956" cy="8526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3" y="1609540"/>
            <a:ext cx="852613" cy="852613"/>
          </a:xfrm>
          <a:prstGeom prst="rect">
            <a:avLst/>
          </a:prstGeom>
        </p:spPr>
      </p:pic>
      <p:sp>
        <p:nvSpPr>
          <p:cNvPr id="38" name="Espaço Reservado para Conteúdo 2"/>
          <p:cNvSpPr txBox="1">
            <a:spLocks/>
          </p:cNvSpPr>
          <p:nvPr/>
        </p:nvSpPr>
        <p:spPr>
          <a:xfrm>
            <a:off x="1328487" y="2741551"/>
            <a:ext cx="2391394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4000" b="1" dirty="0" smtClean="0">
                <a:ln w="0"/>
                <a:solidFill>
                  <a:srgbClr val="0058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728.000</a:t>
            </a:r>
            <a:endParaRPr lang="pt-BR" sz="4000" b="1" dirty="0">
              <a:ln w="0"/>
              <a:solidFill>
                <a:srgbClr val="0058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Espaço Reservado para Conteúdo 2"/>
          <p:cNvSpPr txBox="1">
            <a:spLocks/>
          </p:cNvSpPr>
          <p:nvPr/>
        </p:nvSpPr>
        <p:spPr>
          <a:xfrm>
            <a:off x="1292201" y="3209328"/>
            <a:ext cx="2861223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Alunos beneficiados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Espaço Reservado para Conteúdo 2"/>
          <p:cNvSpPr txBox="1">
            <a:spLocks/>
          </p:cNvSpPr>
          <p:nvPr/>
        </p:nvSpPr>
        <p:spPr>
          <a:xfrm>
            <a:off x="1336221" y="3897519"/>
            <a:ext cx="2391394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4000" b="1" dirty="0" smtClean="0">
                <a:ln w="0"/>
                <a:solidFill>
                  <a:srgbClr val="0058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2.975</a:t>
            </a:r>
            <a:endParaRPr lang="pt-BR" sz="4000" b="1" dirty="0">
              <a:ln w="0"/>
              <a:solidFill>
                <a:srgbClr val="0058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Espaço Reservado para Conteúdo 2"/>
          <p:cNvSpPr txBox="1">
            <a:spLocks/>
          </p:cNvSpPr>
          <p:nvPr/>
        </p:nvSpPr>
        <p:spPr>
          <a:xfrm>
            <a:off x="1299935" y="4365296"/>
            <a:ext cx="3572074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Educadores certificados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Espaço Reservado para Conteúdo 2"/>
          <p:cNvSpPr txBox="1">
            <a:spLocks/>
          </p:cNvSpPr>
          <p:nvPr/>
        </p:nvSpPr>
        <p:spPr>
          <a:xfrm>
            <a:off x="5700736" y="1625680"/>
            <a:ext cx="2391394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4000" b="1" dirty="0" smtClean="0">
                <a:ln w="0"/>
                <a:solidFill>
                  <a:srgbClr val="0058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1.098</a:t>
            </a:r>
            <a:endParaRPr lang="pt-BR" sz="4000" b="1" dirty="0">
              <a:ln w="0"/>
              <a:solidFill>
                <a:srgbClr val="0058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Espaço Reservado para Conteúdo 2"/>
          <p:cNvSpPr txBox="1">
            <a:spLocks/>
          </p:cNvSpPr>
          <p:nvPr/>
        </p:nvSpPr>
        <p:spPr>
          <a:xfrm>
            <a:off x="5664450" y="2093457"/>
            <a:ext cx="2861223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Escolas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0" y="2767731"/>
            <a:ext cx="857302" cy="852958"/>
          </a:xfrm>
          <a:prstGeom prst="rect">
            <a:avLst/>
          </a:prstGeom>
        </p:spPr>
      </p:pic>
      <p:sp>
        <p:nvSpPr>
          <p:cNvPr id="52" name="Espaço Reservado para Conteúdo 2"/>
          <p:cNvSpPr txBox="1">
            <a:spLocks/>
          </p:cNvSpPr>
          <p:nvPr/>
        </p:nvSpPr>
        <p:spPr>
          <a:xfrm>
            <a:off x="5712161" y="2786899"/>
            <a:ext cx="2391394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4000" b="1" dirty="0" smtClean="0">
                <a:ln w="0"/>
                <a:solidFill>
                  <a:srgbClr val="0058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28.744</a:t>
            </a:r>
            <a:endParaRPr lang="pt-BR" sz="4000" b="1" dirty="0">
              <a:ln w="0"/>
              <a:solidFill>
                <a:srgbClr val="0058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Espaço Reservado para Conteúdo 2"/>
          <p:cNvSpPr txBox="1">
            <a:spLocks/>
          </p:cNvSpPr>
          <p:nvPr/>
        </p:nvSpPr>
        <p:spPr>
          <a:xfrm>
            <a:off x="5675875" y="3254676"/>
            <a:ext cx="3346959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Educadores beneficiados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4572000" y="1584472"/>
            <a:ext cx="0" cy="3165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8" y="1859359"/>
            <a:ext cx="989521" cy="98952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60" y="1917914"/>
            <a:ext cx="880152" cy="8801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7493"/>
            <a:ext cx="7776864" cy="85725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dirty="0" smtClean="0">
                <a:solidFill>
                  <a:srgbClr val="0058A0"/>
                </a:solidFill>
              </a:rPr>
              <a:t>Alcance da Conspiração Mineira </a:t>
            </a:r>
            <a:br>
              <a:rPr lang="pt-BR" sz="3600" dirty="0" smtClean="0">
                <a:solidFill>
                  <a:srgbClr val="0058A0"/>
                </a:solidFill>
              </a:rPr>
            </a:br>
            <a:r>
              <a:rPr lang="pt-BR" sz="3600" dirty="0" smtClean="0">
                <a:solidFill>
                  <a:srgbClr val="0058A0"/>
                </a:solidFill>
              </a:rPr>
              <a:t>pela Educação / Fóruns de Diretores</a:t>
            </a:r>
            <a:endParaRPr lang="pt-BR" sz="3600" dirty="0">
              <a:solidFill>
                <a:srgbClr val="0058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917" y="1899164"/>
            <a:ext cx="950432" cy="573628"/>
          </a:xfrm>
          <a:noFill/>
        </p:spPr>
        <p:txBody>
          <a:bodyPr lIns="36000" tIns="36000" rIns="36000" bIns="36000" anchor="ctr" anchorCtr="0">
            <a:noAutofit/>
          </a:bodyPr>
          <a:lstStyle/>
          <a:p>
            <a:pPr marL="0" indent="0">
              <a:buNone/>
            </a:pPr>
            <a:r>
              <a:rPr lang="pt-BR" sz="4000" b="1" dirty="0" smtClean="0">
                <a:ln w="0"/>
                <a:solidFill>
                  <a:srgbClr val="0E7A5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</a:t>
            </a:r>
            <a:endParaRPr lang="pt-BR" sz="4000" b="1" dirty="0">
              <a:ln w="0"/>
              <a:solidFill>
                <a:srgbClr val="0E7A5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259632" y="2366941"/>
            <a:ext cx="1152128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estado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2598442" y="1899164"/>
            <a:ext cx="950432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>
                <a:ln w="0"/>
                <a:solidFill>
                  <a:srgbClr val="0E7A5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</a:t>
            </a:r>
          </a:p>
        </p:txBody>
      </p:sp>
      <p:sp>
        <p:nvSpPr>
          <p:cNvPr id="36" name="Espaço Reservado para Conteúdo 2"/>
          <p:cNvSpPr txBox="1">
            <a:spLocks/>
          </p:cNvSpPr>
          <p:nvPr/>
        </p:nvSpPr>
        <p:spPr>
          <a:xfrm>
            <a:off x="2530092" y="2371892"/>
            <a:ext cx="1537852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municípios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7" y="3510039"/>
            <a:ext cx="856956" cy="852613"/>
          </a:xfrm>
          <a:prstGeom prst="rect">
            <a:avLst/>
          </a:prstGeom>
        </p:spPr>
      </p:pic>
      <p:sp>
        <p:nvSpPr>
          <p:cNvPr id="38" name="Espaço Reservado para Conteúdo 2"/>
          <p:cNvSpPr txBox="1">
            <a:spLocks/>
          </p:cNvSpPr>
          <p:nvPr/>
        </p:nvSpPr>
        <p:spPr>
          <a:xfrm>
            <a:off x="1319115" y="3449071"/>
            <a:ext cx="2391394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>
                <a:ln w="0"/>
                <a:solidFill>
                  <a:srgbClr val="0E7A5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1.000.000</a:t>
            </a:r>
          </a:p>
        </p:txBody>
      </p:sp>
      <p:sp>
        <p:nvSpPr>
          <p:cNvPr id="46" name="Espaço Reservado para Conteúdo 2"/>
          <p:cNvSpPr txBox="1">
            <a:spLocks/>
          </p:cNvSpPr>
          <p:nvPr/>
        </p:nvSpPr>
        <p:spPr>
          <a:xfrm>
            <a:off x="1254874" y="3970894"/>
            <a:ext cx="2861223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Alunos beneficiados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Espaço Reservado para Conteúdo 2"/>
          <p:cNvSpPr txBox="1">
            <a:spLocks/>
          </p:cNvSpPr>
          <p:nvPr/>
        </p:nvSpPr>
        <p:spPr>
          <a:xfrm>
            <a:off x="5700736" y="1940372"/>
            <a:ext cx="2391394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>
                <a:ln w="0"/>
                <a:solidFill>
                  <a:srgbClr val="0E7A5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1.353</a:t>
            </a:r>
          </a:p>
        </p:txBody>
      </p:sp>
      <p:sp>
        <p:nvSpPr>
          <p:cNvPr id="50" name="Espaço Reservado para Conteúdo 2"/>
          <p:cNvSpPr txBox="1">
            <a:spLocks/>
          </p:cNvSpPr>
          <p:nvPr/>
        </p:nvSpPr>
        <p:spPr>
          <a:xfrm>
            <a:off x="5664450" y="2408149"/>
            <a:ext cx="2861223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Escolas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0" y="3082423"/>
            <a:ext cx="857302" cy="852958"/>
          </a:xfrm>
          <a:prstGeom prst="rect">
            <a:avLst/>
          </a:prstGeom>
        </p:spPr>
      </p:pic>
      <p:sp>
        <p:nvSpPr>
          <p:cNvPr id="52" name="Espaço Reservado para Conteúdo 2"/>
          <p:cNvSpPr txBox="1">
            <a:spLocks/>
          </p:cNvSpPr>
          <p:nvPr/>
        </p:nvSpPr>
        <p:spPr>
          <a:xfrm>
            <a:off x="5712161" y="3101591"/>
            <a:ext cx="2391394" cy="573628"/>
          </a:xfrm>
          <a:prstGeom prst="rect">
            <a:avLst/>
          </a:prstGeom>
          <a:noFill/>
        </p:spPr>
        <p:txBody>
          <a:bodyPr vert="horz" lIns="36000" tIns="36000" rIns="36000" bIns="360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b="1" dirty="0">
                <a:ln w="0"/>
                <a:solidFill>
                  <a:srgbClr val="0E7A5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1.353</a:t>
            </a:r>
          </a:p>
        </p:txBody>
      </p:sp>
      <p:sp>
        <p:nvSpPr>
          <p:cNvPr id="53" name="Espaço Reservado para Conteúdo 2"/>
          <p:cNvSpPr txBox="1">
            <a:spLocks/>
          </p:cNvSpPr>
          <p:nvPr/>
        </p:nvSpPr>
        <p:spPr>
          <a:xfrm>
            <a:off x="5675875" y="3569368"/>
            <a:ext cx="3346959" cy="44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Diretores de escolas beneficiados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4572000" y="1584472"/>
            <a:ext cx="0" cy="3165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1303072" y="3186526"/>
            <a:ext cx="1033161" cy="32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Cerca de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83518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Calibri"/>
                <a:cs typeface="Calibri"/>
              </a:rPr>
              <a:t>Evolução</a:t>
            </a:r>
            <a: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  <a:t> IDEB </a:t>
            </a:r>
            <a:r>
              <a:rPr lang="en-US" sz="3200" dirty="0" smtClean="0">
                <a:solidFill>
                  <a:srgbClr val="0070C0"/>
                </a:solidFill>
                <a:latin typeface="Calibri"/>
                <a:cs typeface="Calibri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Calibri"/>
                <a:cs typeface="Calibri"/>
              </a:rPr>
              <a:t>Última</a:t>
            </a:r>
            <a: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cs typeface="Calibri"/>
              </a:rPr>
              <a:t>Década</a:t>
            </a:r>
            <a: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</a:br>
            <a:r>
              <a:rPr lang="en-US" sz="3200" dirty="0" smtClean="0">
                <a:solidFill>
                  <a:srgbClr val="0070C0"/>
                </a:solidFill>
                <a:latin typeface="Calibri"/>
                <a:cs typeface="Calibri"/>
              </a:rPr>
              <a:t>                      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Calibri"/>
                <a:cs typeface="Calibri"/>
              </a:rPr>
              <a:t>Anos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cs typeface="Calibri"/>
              </a:rPr>
              <a:t>Iniciais</a:t>
            </a:r>
            <a:r>
              <a:rPr lang="en-US" sz="32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pt-BR" sz="3200" b="1" dirty="0">
                <a:solidFill>
                  <a:srgbClr val="0070C0"/>
                </a:solidFill>
                <a:latin typeface="Calibri"/>
                <a:cs typeface="Calibri"/>
              </a:rPr>
              <a:t/>
            </a:r>
            <a:br>
              <a:rPr lang="pt-BR" sz="3200" b="1" dirty="0">
                <a:solidFill>
                  <a:srgbClr val="0070C0"/>
                </a:solidFill>
                <a:latin typeface="Calibri"/>
                <a:cs typeface="Calibri"/>
              </a:rPr>
            </a:b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646319"/>
              </p:ext>
            </p:extLst>
          </p:nvPr>
        </p:nvGraphicFramePr>
        <p:xfrm>
          <a:off x="179512" y="1210747"/>
          <a:ext cx="8363272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ector reto 13"/>
          <p:cNvCxnSpPr/>
          <p:nvPr/>
        </p:nvCxnSpPr>
        <p:spPr>
          <a:xfrm>
            <a:off x="323528" y="3795886"/>
            <a:ext cx="8064896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90364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Calibri"/>
                <a:cs typeface="Calibri"/>
              </a:rPr>
              <a:t>Evolução</a:t>
            </a:r>
            <a: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  <a:t> IDEB </a:t>
            </a:r>
            <a:r>
              <a:rPr lang="en-US" sz="3200" dirty="0" smtClean="0">
                <a:solidFill>
                  <a:srgbClr val="0070C0"/>
                </a:solidFill>
                <a:latin typeface="Calibri"/>
                <a:cs typeface="Calibri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Calibri"/>
                <a:cs typeface="Calibri"/>
              </a:rPr>
              <a:t>Última</a:t>
            </a:r>
            <a: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/>
                <a:cs typeface="Calibri"/>
              </a:rPr>
              <a:t>Década</a:t>
            </a:r>
            <a: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</a:br>
            <a:r>
              <a:rPr lang="en-US" sz="3200" dirty="0" smtClean="0">
                <a:solidFill>
                  <a:srgbClr val="0070C0"/>
                </a:solidFill>
                <a:latin typeface="Calibri"/>
                <a:cs typeface="Calibri"/>
              </a:rPr>
              <a:t>                                    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libri"/>
                <a:cs typeface="Calibri"/>
              </a:rPr>
              <a:t>Anos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libri"/>
                <a:cs typeface="Calibri"/>
              </a:rPr>
              <a:t>Finais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  </a:t>
            </a:r>
            <a:r>
              <a:rPr lang="pt-BR" sz="3200" b="1" dirty="0">
                <a:solidFill>
                  <a:srgbClr val="0070C0"/>
                </a:solidFill>
                <a:latin typeface="Calibri"/>
                <a:cs typeface="Calibri"/>
              </a:rPr>
              <a:t/>
            </a:r>
            <a:br>
              <a:rPr lang="pt-BR" sz="3200" b="1" dirty="0">
                <a:solidFill>
                  <a:srgbClr val="0070C0"/>
                </a:solidFill>
                <a:latin typeface="Calibri"/>
                <a:cs typeface="Calibri"/>
              </a:rPr>
            </a:b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611119"/>
              </p:ext>
            </p:extLst>
          </p:nvPr>
        </p:nvGraphicFramePr>
        <p:xfrm>
          <a:off x="179512" y="1210747"/>
          <a:ext cx="8363272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323528" y="3795886"/>
            <a:ext cx="8064896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Autofit/>
          </a:bodyPr>
          <a:lstStyle/>
          <a:p>
            <a:r>
              <a:rPr lang="pt-BR" sz="2800" dirty="0" smtClean="0"/>
              <a:t>SGI – Programa Fundação Pitágoras testado e validado por 18 anos</a:t>
            </a:r>
          </a:p>
          <a:p>
            <a:r>
              <a:rPr lang="pt-BR" sz="2800" dirty="0" smtClean="0"/>
              <a:t>Conspiração Mineira pela Educação – Aliança </a:t>
            </a:r>
            <a:r>
              <a:rPr lang="pt-BR" sz="2800" dirty="0" err="1" smtClean="0"/>
              <a:t>Intersetorial</a:t>
            </a:r>
            <a:r>
              <a:rPr lang="pt-BR" sz="2800" dirty="0" smtClean="0"/>
              <a:t> de Minas Gerais – testada e validada por 10 anos</a:t>
            </a:r>
          </a:p>
          <a:p>
            <a:r>
              <a:rPr lang="pt-BR" sz="2800" dirty="0" smtClean="0"/>
              <a:t>A Conspiração Mineira evolui para a Aliança Brasileira pela Educação em outros Estados </a:t>
            </a:r>
          </a:p>
          <a:p>
            <a:pPr marL="0" indent="0">
              <a:buNone/>
            </a:pPr>
            <a:r>
              <a:rPr lang="pt-BR" sz="2800" dirty="0"/>
              <a:t> </a:t>
            </a:r>
            <a:r>
              <a:rPr lang="pt-BR" sz="2800" dirty="0" smtClean="0"/>
              <a:t>   (Piloto em São Paulo)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solidFill>
                  <a:srgbClr val="0058A0"/>
                </a:solidFill>
              </a:rPr>
              <a:t>Estratégias de Ação</a:t>
            </a:r>
            <a:endParaRPr lang="pt-BR" sz="3200" dirty="0">
              <a:solidFill>
                <a:srgbClr val="0058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02332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58A0"/>
                </a:solidFill>
              </a:rPr>
              <a:t>Aliança</a:t>
            </a:r>
            <a:r>
              <a:rPr lang="en-US" sz="3200" dirty="0" smtClean="0">
                <a:solidFill>
                  <a:srgbClr val="0058A0"/>
                </a:solidFill>
              </a:rPr>
              <a:t> </a:t>
            </a:r>
            <a:r>
              <a:rPr lang="en-US" sz="3200" dirty="0" err="1" smtClean="0">
                <a:solidFill>
                  <a:srgbClr val="0058A0"/>
                </a:solidFill>
              </a:rPr>
              <a:t>Brasileira</a:t>
            </a:r>
            <a:r>
              <a:rPr lang="en-US" sz="3200" dirty="0" smtClean="0">
                <a:solidFill>
                  <a:srgbClr val="0058A0"/>
                </a:solidFill>
              </a:rPr>
              <a:t> </a:t>
            </a:r>
            <a:r>
              <a:rPr lang="en-US" sz="3200" dirty="0" err="1" smtClean="0">
                <a:solidFill>
                  <a:srgbClr val="0058A0"/>
                </a:solidFill>
              </a:rPr>
              <a:t>pela</a:t>
            </a:r>
            <a:r>
              <a:rPr lang="en-US" sz="3200" dirty="0" smtClean="0">
                <a:solidFill>
                  <a:srgbClr val="0058A0"/>
                </a:solidFill>
              </a:rPr>
              <a:t> </a:t>
            </a:r>
            <a:r>
              <a:rPr lang="en-US" sz="3200" dirty="0" err="1" smtClean="0">
                <a:solidFill>
                  <a:srgbClr val="0058A0"/>
                </a:solidFill>
              </a:rPr>
              <a:t>Educação</a:t>
            </a:r>
            <a:r>
              <a:rPr lang="en-US" sz="3200" dirty="0" smtClean="0">
                <a:solidFill>
                  <a:srgbClr val="0058A0"/>
                </a:solidFill>
              </a:rPr>
              <a:t> - </a:t>
            </a:r>
            <a:r>
              <a:rPr lang="en-US" sz="3200" dirty="0" err="1" smtClean="0">
                <a:solidFill>
                  <a:srgbClr val="0058A0"/>
                </a:solidFill>
              </a:rPr>
              <a:t>Gênese</a:t>
            </a:r>
            <a:endParaRPr lang="en-US" sz="3200" dirty="0">
              <a:solidFill>
                <a:srgbClr val="0058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8243"/>
              </p:ext>
            </p:extLst>
          </p:nvPr>
        </p:nvGraphicFramePr>
        <p:xfrm>
          <a:off x="457200" y="1635646"/>
          <a:ext cx="46908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Callout 6"/>
          <p:cNvSpPr/>
          <p:nvPr/>
        </p:nvSpPr>
        <p:spPr>
          <a:xfrm>
            <a:off x="6300192" y="2283718"/>
            <a:ext cx="2267744" cy="1440160"/>
          </a:xfrm>
          <a:prstGeom prst="wedgeEllipseCallout">
            <a:avLst>
              <a:gd name="adj1" fmla="val -100358"/>
              <a:gd name="adj2" fmla="val 44863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Aliança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Educação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36" y="1715461"/>
            <a:ext cx="2878292" cy="2872513"/>
          </a:xfrm>
          <a:prstGeom prst="rect">
            <a:avLst/>
          </a:prstGeom>
        </p:spPr>
      </p:pic>
      <p:pic>
        <p:nvPicPr>
          <p:cNvPr id="5" name="Image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11" y="2139702"/>
            <a:ext cx="1565577" cy="1378935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90350" y="886456"/>
            <a:ext cx="7382050" cy="461158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pt-BR" sz="2000" b="1" dirty="0" smtClean="0">
                <a:effectLst/>
                <a:latin typeface="+mj-lt"/>
                <a:ea typeface="Cambria"/>
                <a:cs typeface="Times New Roman"/>
              </a:rPr>
              <a:t>1</a:t>
            </a:r>
            <a:r>
              <a:rPr lang="pt-BR" sz="2000" b="1" u="sng" baseline="30000" dirty="0">
                <a:latin typeface="+mj-lt"/>
                <a:ea typeface="Cambria"/>
                <a:cs typeface="Times New Roman"/>
              </a:rPr>
              <a:t>o</a:t>
            </a:r>
            <a:r>
              <a:rPr lang="pt-BR" sz="2000" b="1" dirty="0" smtClean="0">
                <a:effectLst/>
                <a:latin typeface="+mj-lt"/>
                <a:ea typeface="Cambria"/>
                <a:cs typeface="Times New Roman"/>
              </a:rPr>
              <a:t> SETOR</a:t>
            </a:r>
            <a:r>
              <a:rPr lang="pt-BR" sz="2000" b="1" dirty="0" smtClean="0">
                <a:latin typeface="+mj-lt"/>
                <a:ea typeface="Cambria"/>
                <a:cs typeface="Times New Roman"/>
              </a:rPr>
              <a:t>  </a:t>
            </a:r>
            <a:endParaRPr lang="pt-BR" b="1" dirty="0" smtClean="0">
              <a:latin typeface="+mj-lt"/>
              <a:ea typeface="Cambria"/>
              <a:cs typeface="Times New Roman"/>
            </a:endParaRPr>
          </a:p>
          <a:p>
            <a:pPr algn="ctr"/>
            <a:r>
              <a:rPr lang="pt-BR" dirty="0" smtClean="0">
                <a:latin typeface="+mj-lt"/>
                <a:ea typeface="Cambria"/>
                <a:cs typeface="Times New Roman"/>
              </a:rPr>
              <a:t>MEC</a:t>
            </a:r>
          </a:p>
          <a:p>
            <a:pPr algn="ctr"/>
            <a:r>
              <a:rPr lang="pt-BR" dirty="0" smtClean="0">
                <a:latin typeface="+mj-lt"/>
                <a:ea typeface="Cambria"/>
                <a:cs typeface="Times New Roman"/>
              </a:rPr>
              <a:t>Secretarias Estaduais e Municipais de Educação</a:t>
            </a:r>
            <a:endParaRPr lang="pt-BR" dirty="0">
              <a:latin typeface="+mj-lt"/>
              <a:ea typeface="Cambria"/>
              <a:cs typeface="Times New Roman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51470"/>
            <a:ext cx="6322502" cy="85725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solidFill>
                  <a:srgbClr val="0058A0"/>
                </a:solidFill>
              </a:rPr>
              <a:t>Alianças </a:t>
            </a:r>
            <a:r>
              <a:rPr lang="pt-BR" sz="3200" dirty="0" err="1" smtClean="0">
                <a:solidFill>
                  <a:srgbClr val="0058A0"/>
                </a:solidFill>
              </a:rPr>
              <a:t>Intersetoriais</a:t>
            </a:r>
            <a:endParaRPr lang="pt-BR" sz="3200" dirty="0">
              <a:solidFill>
                <a:srgbClr val="0058A0"/>
              </a:solidFill>
            </a:endParaRPr>
          </a:p>
        </p:txBody>
      </p:sp>
      <p:pic>
        <p:nvPicPr>
          <p:cNvPr id="8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02" y="3435846"/>
            <a:ext cx="219562" cy="189594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92080" y="3219822"/>
            <a:ext cx="2805793" cy="118044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000" b="1" dirty="0">
                <a:effectLst/>
                <a:latin typeface="+mj-lt"/>
                <a:ea typeface="Cambria"/>
                <a:cs typeface="Times New Roman"/>
              </a:rPr>
              <a:t>2</a:t>
            </a:r>
            <a:r>
              <a:rPr lang="pt-BR" sz="2000" b="1" u="sng" baseline="30000" dirty="0">
                <a:effectLst/>
                <a:latin typeface="+mj-lt"/>
                <a:ea typeface="Cambria"/>
                <a:cs typeface="Times New Roman"/>
              </a:rPr>
              <a:t>o</a:t>
            </a:r>
            <a:r>
              <a:rPr lang="pt-BR" sz="2000" b="1" dirty="0">
                <a:effectLst/>
                <a:latin typeface="+mj-lt"/>
                <a:ea typeface="Cambria"/>
                <a:cs typeface="Times New Roman"/>
              </a:rPr>
              <a:t> </a:t>
            </a:r>
            <a:r>
              <a:rPr lang="pt-BR" sz="2000" b="1" dirty="0" smtClean="0">
                <a:effectLst/>
                <a:latin typeface="+mj-lt"/>
                <a:ea typeface="Cambria"/>
                <a:cs typeface="Times New Roman"/>
              </a:rPr>
              <a:t>SETOR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dirty="0" err="1" smtClean="0">
                <a:effectLst/>
                <a:latin typeface="+mj-lt"/>
                <a:ea typeface="Cambria"/>
                <a:cs typeface="Times New Roman"/>
              </a:rPr>
              <a:t>Kroton</a:t>
            </a:r>
            <a:r>
              <a:rPr lang="pt-BR" dirty="0" smtClean="0">
                <a:effectLst/>
                <a:latin typeface="+mj-lt"/>
                <a:ea typeface="Cambria"/>
                <a:cs typeface="Times New Roman"/>
              </a:rPr>
              <a:t> / </a:t>
            </a:r>
            <a:r>
              <a:rPr lang="pt-BR" dirty="0" smtClean="0">
                <a:latin typeface="+mj-lt"/>
                <a:ea typeface="Cambria"/>
                <a:cs typeface="Times New Roman"/>
              </a:rPr>
              <a:t>Bradesco / SEBRAE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latin typeface="+mj-lt"/>
                <a:ea typeface="Cambria"/>
                <a:cs typeface="Times New Roman"/>
              </a:rPr>
              <a:t>Associações Comercias</a:t>
            </a:r>
            <a:endParaRPr lang="pt-BR" dirty="0" smtClean="0">
              <a:effectLst/>
              <a:latin typeface="+mj-lt"/>
              <a:ea typeface="Cambr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latin typeface="+mj-lt"/>
                <a:ea typeface="Cambria"/>
                <a:cs typeface="Times New Roman"/>
              </a:rPr>
              <a:t>...</a:t>
            </a:r>
            <a:endParaRPr lang="pt-BR" dirty="0" smtClean="0">
              <a:effectLst/>
              <a:latin typeface="+mj-lt"/>
              <a:ea typeface="Cambr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t-BR" sz="2000" b="1" dirty="0">
              <a:effectLst/>
              <a:latin typeface="+mj-lt"/>
              <a:ea typeface="Cambr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t-BR" sz="1100" dirty="0"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99592" y="3219822"/>
            <a:ext cx="2805793" cy="118044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000" b="1" dirty="0" smtClean="0">
                <a:effectLst/>
                <a:latin typeface="+mj-lt"/>
                <a:ea typeface="Cambria"/>
                <a:cs typeface="Times New Roman"/>
              </a:rPr>
              <a:t>3</a:t>
            </a:r>
            <a:r>
              <a:rPr lang="pt-BR" sz="2000" b="1" u="sng" baseline="30000" dirty="0" smtClean="0">
                <a:effectLst/>
                <a:latin typeface="+mj-lt"/>
                <a:ea typeface="Cambria"/>
                <a:cs typeface="Times New Roman"/>
              </a:rPr>
              <a:t>o</a:t>
            </a:r>
            <a:r>
              <a:rPr lang="pt-BR" sz="2000" b="1" dirty="0" smtClean="0">
                <a:effectLst/>
                <a:latin typeface="+mj-lt"/>
                <a:ea typeface="Cambria"/>
                <a:cs typeface="Times New Roman"/>
              </a:rPr>
              <a:t> SETOR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+mj-lt"/>
                <a:ea typeface="Cambria"/>
                <a:cs typeface="Times New Roman"/>
              </a:rPr>
              <a:t>Fundações Parceiras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latin typeface="+mj-lt"/>
                <a:ea typeface="Cambria"/>
                <a:cs typeface="Times New Roman"/>
              </a:rPr>
              <a:t>Fundação Pitágoras/ Fundação </a:t>
            </a:r>
            <a:r>
              <a:rPr lang="pt-BR" dirty="0" err="1" smtClean="0">
                <a:latin typeface="+mj-lt"/>
                <a:ea typeface="Cambria"/>
                <a:cs typeface="Times New Roman"/>
              </a:rPr>
              <a:t>Lemann</a:t>
            </a:r>
            <a:endParaRPr lang="pt-BR" dirty="0" smtClean="0">
              <a:latin typeface="+mj-lt"/>
              <a:ea typeface="Cambr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latin typeface="+mj-lt"/>
                <a:ea typeface="Cambria"/>
                <a:cs typeface="Times New Roman"/>
              </a:rPr>
              <a:t>...</a:t>
            </a:r>
            <a:endParaRPr lang="pt-BR" dirty="0" smtClean="0">
              <a:effectLst/>
              <a:latin typeface="+mj-lt"/>
              <a:ea typeface="Cambr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t-BR" sz="2000" b="1" dirty="0">
              <a:effectLst/>
              <a:latin typeface="+mj-lt"/>
              <a:ea typeface="Cambr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t-BR" sz="1100" dirty="0"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23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7478</TotalTime>
  <Words>541</Words>
  <Application>Microsoft Office PowerPoint</Application>
  <PresentationFormat>Apresentação na tela (16:9)</PresentationFormat>
  <Paragraphs>146</Paragraphs>
  <Slides>20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Verdana</vt:lpstr>
      <vt:lpstr>Tema do Office</vt:lpstr>
      <vt:lpstr>Apresentação do PowerPoint</vt:lpstr>
      <vt:lpstr>Linha do Tempo</vt:lpstr>
      <vt:lpstr>Alcance da implantação do SGI</vt:lpstr>
      <vt:lpstr>Alcance da Conspiração Mineira  pela Educação / Fóruns de Diretores</vt:lpstr>
      <vt:lpstr>Evolução IDEB - Última Década                                      Anos Iniciais  </vt:lpstr>
      <vt:lpstr>Evolução IDEB - Última Década                                      Anos Finais   </vt:lpstr>
      <vt:lpstr>Estratégias de Ação</vt:lpstr>
      <vt:lpstr>Aliança Brasileira pela Educação - Gênese</vt:lpstr>
      <vt:lpstr>Alianças Intersetoriais</vt:lpstr>
      <vt:lpstr>Missão</vt:lpstr>
      <vt:lpstr>Metas</vt:lpstr>
      <vt:lpstr>Apresentação do PowerPoint</vt:lpstr>
      <vt:lpstr>Apresentação do PowerPoint</vt:lpstr>
      <vt:lpstr>Apresentação do PowerPoint</vt:lpstr>
      <vt:lpstr>Apresentação do PowerPoint</vt:lpstr>
      <vt:lpstr>Detalhamento</vt:lpstr>
      <vt:lpstr>SGI</vt:lpstr>
      <vt:lpstr>Apresentação do PowerPoint</vt:lpstr>
      <vt:lpstr>Fórum de Diretores</vt:lpstr>
      <vt:lpstr>Fórum de Diretores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 11</dc:creator>
  <cp:lastModifiedBy>Maísa Martins de Toledo Nassar de Oliveira</cp:lastModifiedBy>
  <cp:revision>83</cp:revision>
  <dcterms:created xsi:type="dcterms:W3CDTF">2016-07-01T12:56:02Z</dcterms:created>
  <dcterms:modified xsi:type="dcterms:W3CDTF">2016-12-07T12:50:25Z</dcterms:modified>
</cp:coreProperties>
</file>