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5" r:id="rId2"/>
    <p:sldId id="325" r:id="rId3"/>
    <p:sldId id="307" r:id="rId4"/>
    <p:sldId id="326" r:id="rId5"/>
    <p:sldId id="327" r:id="rId6"/>
    <p:sldId id="329" r:id="rId7"/>
    <p:sldId id="360" r:id="rId8"/>
    <p:sldId id="319" r:id="rId9"/>
    <p:sldId id="333" r:id="rId10"/>
    <p:sldId id="330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54" r:id="rId25"/>
    <p:sldId id="355" r:id="rId26"/>
    <p:sldId id="357" r:id="rId27"/>
    <p:sldId id="358" r:id="rId28"/>
    <p:sldId id="353" r:id="rId29"/>
    <p:sldId id="359" r:id="rId30"/>
  </p:sldIdLst>
  <p:sldSz cx="12190413" cy="7200900"/>
  <p:notesSz cx="6797675" cy="9874250"/>
  <p:defaultTextStyle>
    <a:defPPr>
      <a:defRPr lang="pt-BR"/>
    </a:defPPr>
    <a:lvl1pPr marL="0" algn="l" defTabSz="10884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27" algn="l" defTabSz="10884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453" algn="l" defTabSz="10884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679" algn="l" defTabSz="10884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905" algn="l" defTabSz="10884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131" algn="l" defTabSz="10884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357" algn="l" defTabSz="10884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584" algn="l" defTabSz="10884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811" algn="l" defTabSz="10884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66"/>
    <a:srgbClr val="FFFFCC"/>
    <a:srgbClr val="FFFF99"/>
    <a:srgbClr val="F3F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232" autoAdjust="0"/>
    <p:restoredTop sz="45293" autoAdjust="0"/>
  </p:normalViewPr>
  <p:slideViewPr>
    <p:cSldViewPr showGuides="1">
      <p:cViewPr varScale="1">
        <p:scale>
          <a:sx n="107" d="100"/>
          <a:sy n="107" d="100"/>
        </p:scale>
        <p:origin x="1374" y="96"/>
      </p:cViewPr>
      <p:guideLst>
        <p:guide orient="horz" pos="22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820"/>
    </p:cViewPr>
  </p:sorterViewPr>
  <p:notesViewPr>
    <p:cSldViewPr>
      <p:cViewPr>
        <p:scale>
          <a:sx n="120" d="100"/>
          <a:sy n="120" d="100"/>
        </p:scale>
        <p:origin x="-462" y="1656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219CD-8A38-47CD-A5FA-CF216ACA270E}" type="doc">
      <dgm:prSet loTypeId="urn:microsoft.com/office/officeart/2005/8/layout/hList2#4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30CD8CA1-C1D0-43FE-A1D7-63C42707E3F5}">
      <dgm:prSet phldrT="[Texto]" custT="1"/>
      <dgm:spPr/>
      <dgm:t>
        <a:bodyPr/>
        <a:lstStyle/>
        <a:p>
          <a:r>
            <a:rPr lang="pt-BR" sz="2000" b="1" dirty="0" smtClean="0">
              <a:latin typeface="Trebuchet MS" pitchFamily="34" charset="0"/>
            </a:rPr>
            <a:t>BANCO CENTRAL</a:t>
          </a:r>
          <a:endParaRPr lang="pt-BR" sz="2000" b="1" dirty="0">
            <a:latin typeface="Trebuchet MS" pitchFamily="34" charset="0"/>
          </a:endParaRPr>
        </a:p>
      </dgm:t>
    </dgm:pt>
    <dgm:pt modelId="{7F445E14-67D6-4C82-8794-5503A0D21F64}" type="parTrans" cxnId="{A7636C14-64BC-445D-8F3D-1A48B199E70B}">
      <dgm:prSet/>
      <dgm:spPr/>
      <dgm:t>
        <a:bodyPr/>
        <a:lstStyle/>
        <a:p>
          <a:endParaRPr lang="pt-BR"/>
        </a:p>
      </dgm:t>
    </dgm:pt>
    <dgm:pt modelId="{2A1BF303-37A1-4F45-BE4A-4F45564B719D}" type="sibTrans" cxnId="{A7636C14-64BC-445D-8F3D-1A48B199E70B}">
      <dgm:prSet/>
      <dgm:spPr/>
      <dgm:t>
        <a:bodyPr/>
        <a:lstStyle/>
        <a:p>
          <a:endParaRPr lang="pt-BR"/>
        </a:p>
      </dgm:t>
    </dgm:pt>
    <dgm:pt modelId="{5D3312A1-4AC5-482D-86AD-EFDB136D52AE}">
      <dgm:prSet phldrT="[Texto]" custT="1"/>
      <dgm:spPr/>
      <dgm:t>
        <a:bodyPr/>
        <a:lstStyle/>
        <a:p>
          <a:r>
            <a:rPr lang="pt-BR" sz="2000" b="1" dirty="0" smtClean="0">
              <a:latin typeface="+mj-lt"/>
            </a:rPr>
            <a:t>DIRIGE E FISCALIZA  O CRÉDITO. </a:t>
          </a:r>
          <a:endParaRPr lang="pt-BR" sz="2000" b="1" dirty="0">
            <a:latin typeface="+mj-lt"/>
          </a:endParaRPr>
        </a:p>
      </dgm:t>
    </dgm:pt>
    <dgm:pt modelId="{8B48789B-028D-4081-9B59-7DA16B6F0B82}" type="parTrans" cxnId="{CDDC0524-C7DC-47ED-9E9C-5D504795C70A}">
      <dgm:prSet/>
      <dgm:spPr/>
      <dgm:t>
        <a:bodyPr/>
        <a:lstStyle/>
        <a:p>
          <a:endParaRPr lang="pt-BR"/>
        </a:p>
      </dgm:t>
    </dgm:pt>
    <dgm:pt modelId="{9012D23F-4552-40B5-B7BE-0DB1F5D145E6}" type="sibTrans" cxnId="{CDDC0524-C7DC-47ED-9E9C-5D504795C70A}">
      <dgm:prSet/>
      <dgm:spPr/>
      <dgm:t>
        <a:bodyPr/>
        <a:lstStyle/>
        <a:p>
          <a:endParaRPr lang="pt-BR"/>
        </a:p>
      </dgm:t>
    </dgm:pt>
    <dgm:pt modelId="{11CAF596-2F63-4C8A-9DFA-AB8FD0DFE6E3}">
      <dgm:prSet phldrT="[Texto]"/>
      <dgm:spPr/>
      <dgm:t>
        <a:bodyPr/>
        <a:lstStyle/>
        <a:p>
          <a:r>
            <a:rPr lang="pt-BR" b="1" dirty="0" smtClean="0">
              <a:latin typeface="Trebuchet MS" pitchFamily="34" charset="0"/>
            </a:rPr>
            <a:t>INSTITUIÇÕES FINANCEIRAS</a:t>
          </a:r>
          <a:endParaRPr lang="pt-BR" b="1" dirty="0">
            <a:latin typeface="Trebuchet MS" pitchFamily="34" charset="0"/>
          </a:endParaRPr>
        </a:p>
      </dgm:t>
    </dgm:pt>
    <dgm:pt modelId="{CD4E4FFB-1D91-4239-804F-5BCCF9EEDBC1}" type="parTrans" cxnId="{66BC45AC-20C0-4904-A061-0543E834FC19}">
      <dgm:prSet/>
      <dgm:spPr/>
      <dgm:t>
        <a:bodyPr/>
        <a:lstStyle/>
        <a:p>
          <a:endParaRPr lang="pt-BR"/>
        </a:p>
      </dgm:t>
    </dgm:pt>
    <dgm:pt modelId="{3F22C674-F2A3-43B6-AA44-63C596E400B1}" type="sibTrans" cxnId="{66BC45AC-20C0-4904-A061-0543E834FC19}">
      <dgm:prSet/>
      <dgm:spPr/>
      <dgm:t>
        <a:bodyPr/>
        <a:lstStyle/>
        <a:p>
          <a:endParaRPr lang="pt-BR"/>
        </a:p>
      </dgm:t>
    </dgm:pt>
    <dgm:pt modelId="{C7673DAF-BF81-4139-B762-A4E38A43DD75}">
      <dgm:prSet phldrT="[Texto]" custT="1"/>
      <dgm:spPr/>
      <dgm:t>
        <a:bodyPr/>
        <a:lstStyle/>
        <a:p>
          <a:pPr marL="90488" marR="0" indent="-9048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 smtClean="0">
              <a:latin typeface="+mj-lt"/>
            </a:rPr>
            <a:t>ANALISAM   PROPOSTAS E FIRMAM OS CONTRATOS DE FINANCIAMENTO COM   OS AGRICULTORES. </a:t>
          </a:r>
          <a:endParaRPr lang="pt-BR" sz="1800" b="1" dirty="0">
            <a:latin typeface="+mj-lt"/>
          </a:endParaRPr>
        </a:p>
      </dgm:t>
    </dgm:pt>
    <dgm:pt modelId="{ED2D07FC-2687-4F1E-8C25-B6CD15EAF5F5}" type="parTrans" cxnId="{1962D4F9-2B6D-4E53-8CE4-D4B4756515B1}">
      <dgm:prSet/>
      <dgm:spPr/>
      <dgm:t>
        <a:bodyPr/>
        <a:lstStyle/>
        <a:p>
          <a:endParaRPr lang="pt-BR"/>
        </a:p>
      </dgm:t>
    </dgm:pt>
    <dgm:pt modelId="{1DEB11C6-E12D-4F2C-9825-B8D3961EA0F4}" type="sibTrans" cxnId="{1962D4F9-2B6D-4E53-8CE4-D4B4756515B1}">
      <dgm:prSet/>
      <dgm:spPr/>
      <dgm:t>
        <a:bodyPr/>
        <a:lstStyle/>
        <a:p>
          <a:endParaRPr lang="pt-BR"/>
        </a:p>
      </dgm:t>
    </dgm:pt>
    <dgm:pt modelId="{B8A1B72D-06E9-4467-A114-326D068C9794}">
      <dgm:prSet phldrT="[Texto]" custT="1"/>
      <dgm:spPr/>
      <dgm:t>
        <a:bodyPr/>
        <a:lstStyle/>
        <a:p>
          <a:endParaRPr lang="pt-BR" sz="2000" b="0" dirty="0">
            <a:solidFill>
              <a:srgbClr val="0118C3"/>
            </a:solidFill>
            <a:latin typeface="Trebuchet MS" pitchFamily="34" charset="0"/>
          </a:endParaRPr>
        </a:p>
      </dgm:t>
    </dgm:pt>
    <dgm:pt modelId="{E3C0C744-58DA-44C1-BDC3-7EC448EDEE31}" type="parTrans" cxnId="{3CFDCDB3-BB5C-4D30-8D62-AAB558E580A1}">
      <dgm:prSet/>
      <dgm:spPr/>
      <dgm:t>
        <a:bodyPr/>
        <a:lstStyle/>
        <a:p>
          <a:endParaRPr lang="pt-BR"/>
        </a:p>
      </dgm:t>
    </dgm:pt>
    <dgm:pt modelId="{866733EE-D30F-4192-9B1C-A0CA9F011796}" type="sibTrans" cxnId="{3CFDCDB3-BB5C-4D30-8D62-AAB558E580A1}">
      <dgm:prSet/>
      <dgm:spPr/>
      <dgm:t>
        <a:bodyPr/>
        <a:lstStyle/>
        <a:p>
          <a:endParaRPr lang="pt-BR"/>
        </a:p>
      </dgm:t>
    </dgm:pt>
    <dgm:pt modelId="{5874211C-AAB3-4C91-816E-6A41D4BE53CE}">
      <dgm:prSet phldrT="[Texto]" custT="1"/>
      <dgm:spPr/>
      <dgm:t>
        <a:bodyPr/>
        <a:lstStyle/>
        <a:p>
          <a:endParaRPr lang="pt-BR" sz="2000" b="0" dirty="0">
            <a:solidFill>
              <a:srgbClr val="0118C3"/>
            </a:solidFill>
            <a:latin typeface="Trebuchet MS" pitchFamily="34" charset="0"/>
          </a:endParaRPr>
        </a:p>
      </dgm:t>
    </dgm:pt>
    <dgm:pt modelId="{C8E638E5-71F9-45F8-9321-7EAE382B8405}" type="parTrans" cxnId="{B4A797B3-6369-47A1-80CB-03DFF1680F5D}">
      <dgm:prSet/>
      <dgm:spPr/>
      <dgm:t>
        <a:bodyPr/>
        <a:lstStyle/>
        <a:p>
          <a:endParaRPr lang="pt-BR"/>
        </a:p>
      </dgm:t>
    </dgm:pt>
    <dgm:pt modelId="{0F2E4135-9366-429B-96C9-D45CA32937F4}" type="sibTrans" cxnId="{B4A797B3-6369-47A1-80CB-03DFF1680F5D}">
      <dgm:prSet/>
      <dgm:spPr/>
      <dgm:t>
        <a:bodyPr/>
        <a:lstStyle/>
        <a:p>
          <a:endParaRPr lang="pt-BR"/>
        </a:p>
      </dgm:t>
    </dgm:pt>
    <dgm:pt modelId="{BC66F853-C833-46FC-B17E-7D037660657D}">
      <dgm:prSet phldrT="[Texto]" custT="1"/>
      <dgm:spPr/>
      <dgm:t>
        <a:bodyPr/>
        <a:lstStyle/>
        <a:p>
          <a:endParaRPr lang="pt-BR" sz="1800" dirty="0">
            <a:solidFill>
              <a:srgbClr val="0118C3"/>
            </a:solidFill>
          </a:endParaRPr>
        </a:p>
      </dgm:t>
    </dgm:pt>
    <dgm:pt modelId="{B9ABE69F-D182-4386-8928-BD9BC999E158}" type="parTrans" cxnId="{078D3CFF-82E9-4735-B776-A0575BB6B66D}">
      <dgm:prSet/>
      <dgm:spPr/>
      <dgm:t>
        <a:bodyPr/>
        <a:lstStyle/>
        <a:p>
          <a:endParaRPr lang="pt-BR"/>
        </a:p>
      </dgm:t>
    </dgm:pt>
    <dgm:pt modelId="{50DB29E9-46B1-4375-BEA9-14C8DEF9D84E}" type="sibTrans" cxnId="{078D3CFF-82E9-4735-B776-A0575BB6B66D}">
      <dgm:prSet/>
      <dgm:spPr/>
      <dgm:t>
        <a:bodyPr/>
        <a:lstStyle/>
        <a:p>
          <a:endParaRPr lang="pt-BR"/>
        </a:p>
      </dgm:t>
    </dgm:pt>
    <dgm:pt modelId="{D0F4CFB9-4A2E-4EE3-BA60-AB897B4E55AE}">
      <dgm:prSet phldrT="[Texto]" custT="1"/>
      <dgm:spPr/>
      <dgm:t>
        <a:bodyPr/>
        <a:lstStyle/>
        <a:p>
          <a:endParaRPr lang="pt-BR" sz="1800" dirty="0">
            <a:solidFill>
              <a:srgbClr val="0118C3"/>
            </a:solidFill>
          </a:endParaRPr>
        </a:p>
      </dgm:t>
    </dgm:pt>
    <dgm:pt modelId="{EE97BF4C-EB7B-4956-AFFD-B7BED0444D9E}" type="parTrans" cxnId="{BF101BF7-3E9D-4C44-9DC0-C37F663B910F}">
      <dgm:prSet/>
      <dgm:spPr/>
      <dgm:t>
        <a:bodyPr/>
        <a:lstStyle/>
        <a:p>
          <a:endParaRPr lang="pt-BR"/>
        </a:p>
      </dgm:t>
    </dgm:pt>
    <dgm:pt modelId="{13C8BEDB-4E78-4774-9D44-1F946C761D2F}" type="sibTrans" cxnId="{BF101BF7-3E9D-4C44-9DC0-C37F663B910F}">
      <dgm:prSet/>
      <dgm:spPr/>
      <dgm:t>
        <a:bodyPr/>
        <a:lstStyle/>
        <a:p>
          <a:endParaRPr lang="pt-BR"/>
        </a:p>
      </dgm:t>
    </dgm:pt>
    <dgm:pt modelId="{7BFB033D-6F7B-40A4-B817-ADAEDCF0B568}">
      <dgm:prSet phldrT="[Texto]" custT="1"/>
      <dgm:spPr/>
      <dgm:t>
        <a:bodyPr/>
        <a:lstStyle/>
        <a:p>
          <a:r>
            <a:rPr lang="pt-BR" sz="1800" b="1" dirty="0" smtClean="0">
              <a:latin typeface="+mj-lt"/>
            </a:rPr>
            <a:t>PROPÕE AS DIRETRIZES PARA ATENDIMENTO AOS AGRICULTORES FAMILIARES      E             IDENTIFICA BENEFICIÁRIOS.</a:t>
          </a:r>
          <a:endParaRPr lang="pt-BR" sz="1800" b="1" dirty="0">
            <a:latin typeface="+mj-lt"/>
          </a:endParaRPr>
        </a:p>
      </dgm:t>
    </dgm:pt>
    <dgm:pt modelId="{22DE9010-CE9B-432D-B574-53F9B42CF2EB}" type="parTrans" cxnId="{BEF648E4-4F74-4908-9307-06C51A0E84FA}">
      <dgm:prSet/>
      <dgm:spPr/>
      <dgm:t>
        <a:bodyPr/>
        <a:lstStyle/>
        <a:p>
          <a:endParaRPr lang="pt-BR"/>
        </a:p>
      </dgm:t>
    </dgm:pt>
    <dgm:pt modelId="{28D51328-ECDB-4967-AB1D-90821339BCF7}" type="sibTrans" cxnId="{BEF648E4-4F74-4908-9307-06C51A0E84FA}">
      <dgm:prSet/>
      <dgm:spPr/>
      <dgm:t>
        <a:bodyPr/>
        <a:lstStyle/>
        <a:p>
          <a:endParaRPr lang="pt-BR"/>
        </a:p>
      </dgm:t>
    </dgm:pt>
    <dgm:pt modelId="{EE7BE59F-2FBE-431F-BB9C-CD8A9674AB86}">
      <dgm:prSet phldrT="[Texto]" custT="1"/>
      <dgm:spPr/>
      <dgm:t>
        <a:bodyPr/>
        <a:lstStyle/>
        <a:p>
          <a:endParaRPr lang="pt-BR" sz="1800" b="1" dirty="0">
            <a:latin typeface="+mj-lt"/>
          </a:endParaRPr>
        </a:p>
      </dgm:t>
    </dgm:pt>
    <dgm:pt modelId="{930BA594-424B-45DE-A551-C795472BE375}" type="sibTrans" cxnId="{FA01DD8C-2961-4C92-B3DC-048073E1F981}">
      <dgm:prSet/>
      <dgm:spPr/>
      <dgm:t>
        <a:bodyPr/>
        <a:lstStyle/>
        <a:p>
          <a:endParaRPr lang="pt-BR"/>
        </a:p>
      </dgm:t>
    </dgm:pt>
    <dgm:pt modelId="{6AA530FE-8D43-4A24-8910-28EAF7136D62}" type="parTrans" cxnId="{FA01DD8C-2961-4C92-B3DC-048073E1F981}">
      <dgm:prSet/>
      <dgm:spPr/>
      <dgm:t>
        <a:bodyPr/>
        <a:lstStyle/>
        <a:p>
          <a:endParaRPr lang="pt-BR"/>
        </a:p>
      </dgm:t>
    </dgm:pt>
    <dgm:pt modelId="{7CF91D90-43CD-4AE3-9AE9-E368CA6895E4}">
      <dgm:prSet phldrT="[Texto]" custT="1"/>
      <dgm:spPr/>
      <dgm:t>
        <a:bodyPr/>
        <a:lstStyle/>
        <a:p>
          <a:pPr algn="ctr"/>
          <a:r>
            <a:rPr lang="pt-BR" sz="2000" b="1" dirty="0" smtClean="0">
              <a:latin typeface="Trebuchet MS" pitchFamily="34" charset="0"/>
            </a:rPr>
            <a:t>MDA</a:t>
          </a:r>
          <a:r>
            <a:rPr lang="pt-BR" sz="2400" b="1" dirty="0" smtClean="0">
              <a:latin typeface="Trebuchet MS" pitchFamily="34" charset="0"/>
            </a:rPr>
            <a:t>        </a:t>
          </a:r>
          <a:endParaRPr lang="pt-BR" sz="2400" b="1" dirty="0">
            <a:latin typeface="Trebuchet MS" pitchFamily="34" charset="0"/>
          </a:endParaRPr>
        </a:p>
      </dgm:t>
    </dgm:pt>
    <dgm:pt modelId="{205D3317-1225-4F62-A194-10FF167B06A8}" type="sibTrans" cxnId="{ACE8AAE6-81B2-4121-B78E-3EFDEA791FE9}">
      <dgm:prSet/>
      <dgm:spPr/>
      <dgm:t>
        <a:bodyPr/>
        <a:lstStyle/>
        <a:p>
          <a:endParaRPr lang="pt-BR"/>
        </a:p>
      </dgm:t>
    </dgm:pt>
    <dgm:pt modelId="{7B74ECE7-CF1D-4515-AD3A-8D084E12AE75}" type="parTrans" cxnId="{ACE8AAE6-81B2-4121-B78E-3EFDEA791FE9}">
      <dgm:prSet/>
      <dgm:spPr/>
      <dgm:t>
        <a:bodyPr/>
        <a:lstStyle/>
        <a:p>
          <a:endParaRPr lang="pt-BR"/>
        </a:p>
      </dgm:t>
    </dgm:pt>
    <dgm:pt modelId="{AF69DB30-9990-4334-A56D-C0BAD89213C8}">
      <dgm:prSet phldrT="[Texto]" custT="1"/>
      <dgm:spPr/>
      <dgm:t>
        <a:bodyPr/>
        <a:lstStyle/>
        <a:p>
          <a:endParaRPr lang="pt-BR" sz="2000" b="1" dirty="0">
            <a:latin typeface="+mj-lt"/>
          </a:endParaRPr>
        </a:p>
      </dgm:t>
    </dgm:pt>
    <dgm:pt modelId="{541A9972-28C6-445E-BEBF-E6F3FA311EDD}" type="parTrans" cxnId="{0EBDF490-48BA-49EE-BDC3-2375B19F6AA1}">
      <dgm:prSet/>
      <dgm:spPr/>
      <dgm:t>
        <a:bodyPr/>
        <a:lstStyle/>
        <a:p>
          <a:endParaRPr lang="pt-BR"/>
        </a:p>
      </dgm:t>
    </dgm:pt>
    <dgm:pt modelId="{68FF30CF-8FC6-4063-ABFA-BB5EA9DD2EA6}" type="sibTrans" cxnId="{0EBDF490-48BA-49EE-BDC3-2375B19F6AA1}">
      <dgm:prSet/>
      <dgm:spPr/>
      <dgm:t>
        <a:bodyPr/>
        <a:lstStyle/>
        <a:p>
          <a:endParaRPr lang="pt-BR"/>
        </a:p>
      </dgm:t>
    </dgm:pt>
    <dgm:pt modelId="{E1DCD097-BAC3-41C3-A1C7-E94227418957}">
      <dgm:prSet phldrT="[Texto]" custT="1"/>
      <dgm:spPr/>
      <dgm:t>
        <a:bodyPr/>
        <a:lstStyle/>
        <a:p>
          <a:endParaRPr lang="pt-BR" sz="2000" b="1" dirty="0">
            <a:latin typeface="+mj-lt"/>
          </a:endParaRPr>
        </a:p>
      </dgm:t>
    </dgm:pt>
    <dgm:pt modelId="{9F06ADC8-45A9-487D-B03C-FAAD1420277B}" type="parTrans" cxnId="{2ADA4708-927D-41F6-B5CB-75236C64C6F4}">
      <dgm:prSet/>
      <dgm:spPr/>
      <dgm:t>
        <a:bodyPr/>
        <a:lstStyle/>
        <a:p>
          <a:endParaRPr lang="pt-BR"/>
        </a:p>
      </dgm:t>
    </dgm:pt>
    <dgm:pt modelId="{B01EE37E-BEDB-4773-AF7D-A920727EEC43}" type="sibTrans" cxnId="{2ADA4708-927D-41F6-B5CB-75236C64C6F4}">
      <dgm:prSet/>
      <dgm:spPr/>
      <dgm:t>
        <a:bodyPr/>
        <a:lstStyle/>
        <a:p>
          <a:endParaRPr lang="pt-BR"/>
        </a:p>
      </dgm:t>
    </dgm:pt>
    <dgm:pt modelId="{8F00C13A-D788-44B7-AA14-6ACA19E9B8EF}">
      <dgm:prSet phldrT="[Texto]" custT="1"/>
      <dgm:spPr/>
      <dgm:t>
        <a:bodyPr/>
        <a:lstStyle/>
        <a:p>
          <a:endParaRPr lang="pt-BR" sz="2000" b="1" dirty="0">
            <a:latin typeface="+mj-lt"/>
          </a:endParaRPr>
        </a:p>
      </dgm:t>
    </dgm:pt>
    <dgm:pt modelId="{DDCA539B-8BB6-4908-8126-9FC7CC33DABF}" type="parTrans" cxnId="{DDAFC5A5-794B-4CBA-8696-0E63B5A3E84C}">
      <dgm:prSet/>
      <dgm:spPr/>
      <dgm:t>
        <a:bodyPr/>
        <a:lstStyle/>
        <a:p>
          <a:endParaRPr lang="pt-BR"/>
        </a:p>
      </dgm:t>
    </dgm:pt>
    <dgm:pt modelId="{AA035D19-E3BF-434F-A5D1-1F4BAFF4D725}" type="sibTrans" cxnId="{DDAFC5A5-794B-4CBA-8696-0E63B5A3E84C}">
      <dgm:prSet/>
      <dgm:spPr/>
      <dgm:t>
        <a:bodyPr/>
        <a:lstStyle/>
        <a:p>
          <a:endParaRPr lang="pt-BR"/>
        </a:p>
      </dgm:t>
    </dgm:pt>
    <dgm:pt modelId="{F3A217B6-EFF2-49A1-B84A-58798041213D}">
      <dgm:prSet phldrT="[Texto]" custT="1"/>
      <dgm:spPr/>
      <dgm:t>
        <a:bodyPr/>
        <a:lstStyle/>
        <a:p>
          <a:pPr marL="90488" marR="0" indent="-9048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800" b="1" dirty="0">
            <a:latin typeface="+mj-lt"/>
          </a:endParaRPr>
        </a:p>
      </dgm:t>
    </dgm:pt>
    <dgm:pt modelId="{BC7733FF-F32B-4E3A-98CB-EA0992B1FDDF}" type="parTrans" cxnId="{35885D75-FBF8-4F2C-92E8-1201AA9E21A8}">
      <dgm:prSet/>
      <dgm:spPr/>
      <dgm:t>
        <a:bodyPr/>
        <a:lstStyle/>
        <a:p>
          <a:endParaRPr lang="pt-BR"/>
        </a:p>
      </dgm:t>
    </dgm:pt>
    <dgm:pt modelId="{51335FF3-A12E-4C1B-8EBC-F1CB96E00F68}" type="sibTrans" cxnId="{35885D75-FBF8-4F2C-92E8-1201AA9E21A8}">
      <dgm:prSet/>
      <dgm:spPr/>
      <dgm:t>
        <a:bodyPr/>
        <a:lstStyle/>
        <a:p>
          <a:endParaRPr lang="pt-BR"/>
        </a:p>
      </dgm:t>
    </dgm:pt>
    <dgm:pt modelId="{9A4C13B1-B44E-48F5-BF3C-D908CB6EF51C}">
      <dgm:prSet phldrT="[Texto]" custT="1"/>
      <dgm:spPr/>
      <dgm:t>
        <a:bodyPr/>
        <a:lstStyle/>
        <a:p>
          <a:r>
            <a:rPr lang="pt-BR" sz="1800" b="1" dirty="0" smtClean="0">
              <a:latin typeface="+mj-lt"/>
            </a:rPr>
            <a:t>NORMATIZA A EMISSÃO DE DAP. </a:t>
          </a:r>
          <a:endParaRPr lang="pt-BR" sz="1800" b="1" dirty="0">
            <a:latin typeface="+mj-lt"/>
          </a:endParaRPr>
        </a:p>
      </dgm:t>
    </dgm:pt>
    <dgm:pt modelId="{A4E85333-E8AD-4A0E-846F-4E2155D17C9C}" type="parTrans" cxnId="{A608CAD9-C918-4F4F-A4A2-8AA429432736}">
      <dgm:prSet/>
      <dgm:spPr/>
    </dgm:pt>
    <dgm:pt modelId="{FA9E9FF9-D1E5-4741-96DF-25BA57229A06}" type="sibTrans" cxnId="{A608CAD9-C918-4F4F-A4A2-8AA429432736}">
      <dgm:prSet/>
      <dgm:spPr/>
    </dgm:pt>
    <dgm:pt modelId="{499ABFB4-172D-4362-863B-4D8F6E8F5199}" type="pres">
      <dgm:prSet presAssocID="{A1B219CD-8A38-47CD-A5FA-CF216ACA270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34D0F1F-98C4-460C-93B1-E2FD35D07621}" type="pres">
      <dgm:prSet presAssocID="{30CD8CA1-C1D0-43FE-A1D7-63C42707E3F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4E18BA-AB80-41A0-8C67-5123EAC0A133}" type="pres">
      <dgm:prSet presAssocID="{30CD8CA1-C1D0-43FE-A1D7-63C42707E3F5}" presName="image" presStyleLbl="fgImgPlace1" presStyleIdx="0" presStyleCnt="3" custLinFactNeighborX="-2963" custLinFactNeighborY="1072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E632ECE-A775-4A80-85CC-30BEF5AC5F2B}" type="pres">
      <dgm:prSet presAssocID="{30CD8CA1-C1D0-43FE-A1D7-63C42707E3F5}" presName="childNode" presStyleLbl="node1" presStyleIdx="0" presStyleCnt="3" custScaleX="103304" custScaleY="101368" custLinFactNeighborX="5533" custLinFactNeighborY="-10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FCAD39-12F6-4BC5-BA3B-56B583DBB8E9}" type="pres">
      <dgm:prSet presAssocID="{30CD8CA1-C1D0-43FE-A1D7-63C42707E3F5}" presName="parentNode" presStyleLbl="revTx" presStyleIdx="0" presStyleCnt="3" custScaleY="78709" custLinFactNeighborX="7416" custLinFactNeighborY="393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510CE7-B734-48D9-9A46-7CCDAD2F88ED}" type="pres">
      <dgm:prSet presAssocID="{2A1BF303-37A1-4F45-BE4A-4F45564B719D}" presName="sibTrans" presStyleCnt="0"/>
      <dgm:spPr/>
      <dgm:t>
        <a:bodyPr/>
        <a:lstStyle/>
        <a:p>
          <a:endParaRPr lang="pt-BR"/>
        </a:p>
      </dgm:t>
    </dgm:pt>
    <dgm:pt modelId="{BA26D881-6407-42D8-8DB4-E13A134945F1}" type="pres">
      <dgm:prSet presAssocID="{7CF91D90-43CD-4AE3-9AE9-E368CA6895E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27835A-7759-4B22-9278-8A324381B091}" type="pres">
      <dgm:prSet presAssocID="{7CF91D90-43CD-4AE3-9AE9-E368CA6895E4}" presName="image" presStyleLbl="fgImgPlace1" presStyleIdx="1" presStyleCnt="3" custScaleX="101894" custLinFactNeighborX="1605" custLinFactNeighborY="10723"/>
      <dgm:spPr>
        <a:blipFill rotWithShape="0">
          <a:blip xmlns:r="http://schemas.openxmlformats.org/officeDocument/2006/relationships" r:embed="rId2">
            <a:duotone>
              <a:schemeClr val="accent1">
                <a:hueOff val="-8763"/>
                <a:satOff val="350"/>
                <a:lumOff val="-1120"/>
                <a:alphaOff val="0"/>
                <a:shade val="20000"/>
                <a:satMod val="200000"/>
              </a:schemeClr>
              <a:schemeClr val="accent1">
                <a:hueOff val="-8763"/>
                <a:satOff val="350"/>
                <a:lumOff val="-112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B4435CD-BAC0-4858-AAC3-BCAF8120B561}" type="pres">
      <dgm:prSet presAssocID="{7CF91D90-43CD-4AE3-9AE9-E368CA6895E4}" presName="childNode" presStyleLbl="node1" presStyleIdx="1" presStyleCnt="3" custScaleX="115743" custScaleY="96276" custLinFactNeighborX="-754" custLinFactNeighborY="-7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E92C19-76AC-4880-875A-BFF8F7583F5A}" type="pres">
      <dgm:prSet presAssocID="{7CF91D90-43CD-4AE3-9AE9-E368CA6895E4}" presName="parentNode" presStyleLbl="revTx" presStyleIdx="1" presStyleCnt="3" custScaleX="150851" custScaleY="92388" custLinFactNeighborX="-21630" custLinFactNeighborY="-681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43BD8F-9520-452F-82EA-E5F324FF9CB9}" type="pres">
      <dgm:prSet presAssocID="{205D3317-1225-4F62-A194-10FF167B06A8}" presName="sibTrans" presStyleCnt="0"/>
      <dgm:spPr/>
      <dgm:t>
        <a:bodyPr/>
        <a:lstStyle/>
        <a:p>
          <a:endParaRPr lang="pt-BR"/>
        </a:p>
      </dgm:t>
    </dgm:pt>
    <dgm:pt modelId="{13A97E19-F2CD-4C4B-90D7-623FD321B3B6}" type="pres">
      <dgm:prSet presAssocID="{11CAF596-2F63-4C8A-9DFA-AB8FD0DFE6E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810435-3C78-4713-A7D7-D59C5A4C3528}" type="pres">
      <dgm:prSet presAssocID="{11CAF596-2F63-4C8A-9DFA-AB8FD0DFE6E3}" presName="image" presStyleLbl="fgImgPlace1" presStyleIdx="2" presStyleCnt="3" custLinFactNeighborX="24423" custLinFactNeighborY="149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0A52369-A025-4F96-9EE0-C629EB249DE0}" type="pres">
      <dgm:prSet presAssocID="{11CAF596-2F63-4C8A-9DFA-AB8FD0DFE6E3}" presName="childNode" presStyleLbl="node1" presStyleIdx="2" presStyleCnt="3" custScaleX="110421" custScaleY="93109" custLinFactNeighborX="980" custLinFactNeighborY="-16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67C719-EE42-4141-9E0C-B912684B14D9}" type="pres">
      <dgm:prSet presAssocID="{11CAF596-2F63-4C8A-9DFA-AB8FD0DFE6E3}" presName="parentNode" presStyleLbl="revTx" presStyleIdx="2" presStyleCnt="3" custScaleY="89332" custLinFactNeighborX="-32233" custLinFactNeighborY="-80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885D75-FBF8-4F2C-92E8-1201AA9E21A8}" srcId="{11CAF596-2F63-4C8A-9DFA-AB8FD0DFE6E3}" destId="{F3A217B6-EFF2-49A1-B84A-58798041213D}" srcOrd="0" destOrd="0" parTransId="{BC7733FF-F32B-4E3A-98CB-EA0992B1FDDF}" sibTransId="{51335FF3-A12E-4C1B-8EBC-F1CB96E00F68}"/>
    <dgm:cxn modelId="{D1600320-DD4C-40AD-80C1-163B096BC18F}" type="presOf" srcId="{9A4C13B1-B44E-48F5-BF3C-D908CB6EF51C}" destId="{CB4435CD-BAC0-4858-AAC3-BCAF8120B561}" srcOrd="0" destOrd="2" presId="urn:microsoft.com/office/officeart/2005/8/layout/hList2#4"/>
    <dgm:cxn modelId="{B4A797B3-6369-47A1-80CB-03DFF1680F5D}" srcId="{30CD8CA1-C1D0-43FE-A1D7-63C42707E3F5}" destId="{5874211C-AAB3-4C91-816E-6A41D4BE53CE}" srcOrd="4" destOrd="0" parTransId="{C8E638E5-71F9-45F8-9321-7EAE382B8405}" sibTransId="{0F2E4135-9366-429B-96C9-D45CA32937F4}"/>
    <dgm:cxn modelId="{FA01DD8C-2961-4C92-B3DC-048073E1F981}" srcId="{7CF91D90-43CD-4AE3-9AE9-E368CA6895E4}" destId="{EE7BE59F-2FBE-431F-BB9C-CD8A9674AB86}" srcOrd="0" destOrd="0" parTransId="{6AA530FE-8D43-4A24-8910-28EAF7136D62}" sibTransId="{930BA594-424B-45DE-A551-C795472BE375}"/>
    <dgm:cxn modelId="{C9E0F9BE-9D09-4FAF-8DFA-66F32B254A5E}" type="presOf" srcId="{8F00C13A-D788-44B7-AA14-6ACA19E9B8EF}" destId="{CE632ECE-A775-4A80-85CC-30BEF5AC5F2B}" srcOrd="0" destOrd="2" presId="urn:microsoft.com/office/officeart/2005/8/layout/hList2#4"/>
    <dgm:cxn modelId="{6430F89F-0BE0-4D2F-9D8A-20A995C1FF60}" type="presOf" srcId="{7CF91D90-43CD-4AE3-9AE9-E368CA6895E4}" destId="{44E92C19-76AC-4880-875A-BFF8F7583F5A}" srcOrd="0" destOrd="0" presId="urn:microsoft.com/office/officeart/2005/8/layout/hList2#4"/>
    <dgm:cxn modelId="{0EBDF490-48BA-49EE-BDC3-2375B19F6AA1}" srcId="{30CD8CA1-C1D0-43FE-A1D7-63C42707E3F5}" destId="{AF69DB30-9990-4334-A56D-C0BAD89213C8}" srcOrd="0" destOrd="0" parTransId="{541A9972-28C6-445E-BEBF-E6F3FA311EDD}" sibTransId="{68FF30CF-8FC6-4063-ABFA-BB5EA9DD2EA6}"/>
    <dgm:cxn modelId="{4A1BE1AB-9EE0-43E5-BBD5-A0343C504F7F}" type="presOf" srcId="{5874211C-AAB3-4C91-816E-6A41D4BE53CE}" destId="{CE632ECE-A775-4A80-85CC-30BEF5AC5F2B}" srcOrd="0" destOrd="4" presId="urn:microsoft.com/office/officeart/2005/8/layout/hList2#4"/>
    <dgm:cxn modelId="{D6DA942C-2133-4FEE-BEB1-25B253C5591A}" type="presOf" srcId="{D0F4CFB9-4A2E-4EE3-BA60-AB897B4E55AE}" destId="{CB4435CD-BAC0-4858-AAC3-BCAF8120B561}" srcOrd="0" destOrd="3" presId="urn:microsoft.com/office/officeart/2005/8/layout/hList2#4"/>
    <dgm:cxn modelId="{A7636C14-64BC-445D-8F3D-1A48B199E70B}" srcId="{A1B219CD-8A38-47CD-A5FA-CF216ACA270E}" destId="{30CD8CA1-C1D0-43FE-A1D7-63C42707E3F5}" srcOrd="0" destOrd="0" parTransId="{7F445E14-67D6-4C82-8794-5503A0D21F64}" sibTransId="{2A1BF303-37A1-4F45-BE4A-4F45564B719D}"/>
    <dgm:cxn modelId="{CDDC0524-C7DC-47ED-9E9C-5D504795C70A}" srcId="{30CD8CA1-C1D0-43FE-A1D7-63C42707E3F5}" destId="{5D3312A1-4AC5-482D-86AD-EFDB136D52AE}" srcOrd="3" destOrd="0" parTransId="{8B48789B-028D-4081-9B59-7DA16B6F0B82}" sibTransId="{9012D23F-4552-40B5-B7BE-0DB1F5D145E6}"/>
    <dgm:cxn modelId="{BBAB152B-86A0-49B6-BE4A-B456E1F32CB4}" type="presOf" srcId="{7BFB033D-6F7B-40A4-B817-ADAEDCF0B568}" destId="{CB4435CD-BAC0-4858-AAC3-BCAF8120B561}" srcOrd="0" destOrd="1" presId="urn:microsoft.com/office/officeart/2005/8/layout/hList2#4"/>
    <dgm:cxn modelId="{5EFC7501-CFE8-44A6-A0C3-A5E10D3F1087}" type="presOf" srcId="{F3A217B6-EFF2-49A1-B84A-58798041213D}" destId="{20A52369-A025-4F96-9EE0-C629EB249DE0}" srcOrd="0" destOrd="0" presId="urn:microsoft.com/office/officeart/2005/8/layout/hList2#4"/>
    <dgm:cxn modelId="{A608CAD9-C918-4F4F-A4A2-8AA429432736}" srcId="{7CF91D90-43CD-4AE3-9AE9-E368CA6895E4}" destId="{9A4C13B1-B44E-48F5-BF3C-D908CB6EF51C}" srcOrd="2" destOrd="0" parTransId="{A4E85333-E8AD-4A0E-846F-4E2155D17C9C}" sibTransId="{FA9E9FF9-D1E5-4741-96DF-25BA57229A06}"/>
    <dgm:cxn modelId="{3CFDCDB3-BB5C-4D30-8D62-AAB558E580A1}" srcId="{30CD8CA1-C1D0-43FE-A1D7-63C42707E3F5}" destId="{B8A1B72D-06E9-4467-A114-326D068C9794}" srcOrd="5" destOrd="0" parTransId="{E3C0C744-58DA-44C1-BDC3-7EC448EDEE31}" sibTransId="{866733EE-D30F-4192-9B1C-A0CA9F011796}"/>
    <dgm:cxn modelId="{BEF648E4-4F74-4908-9307-06C51A0E84FA}" srcId="{7CF91D90-43CD-4AE3-9AE9-E368CA6895E4}" destId="{7BFB033D-6F7B-40A4-B817-ADAEDCF0B568}" srcOrd="1" destOrd="0" parTransId="{22DE9010-CE9B-432D-B574-53F9B42CF2EB}" sibTransId="{28D51328-ECDB-4967-AB1D-90821339BCF7}"/>
    <dgm:cxn modelId="{1D72DC31-D696-4DFC-B40A-16EC0D357811}" type="presOf" srcId="{C7673DAF-BF81-4139-B762-A4E38A43DD75}" destId="{20A52369-A025-4F96-9EE0-C629EB249DE0}" srcOrd="0" destOrd="1" presId="urn:microsoft.com/office/officeart/2005/8/layout/hList2#4"/>
    <dgm:cxn modelId="{4882401C-24D9-46EC-9F82-2141B7298ABA}" type="presOf" srcId="{B8A1B72D-06E9-4467-A114-326D068C9794}" destId="{CE632ECE-A775-4A80-85CC-30BEF5AC5F2B}" srcOrd="0" destOrd="5" presId="urn:microsoft.com/office/officeart/2005/8/layout/hList2#4"/>
    <dgm:cxn modelId="{1962D4F9-2B6D-4E53-8CE4-D4B4756515B1}" srcId="{11CAF596-2F63-4C8A-9DFA-AB8FD0DFE6E3}" destId="{C7673DAF-BF81-4139-B762-A4E38A43DD75}" srcOrd="1" destOrd="0" parTransId="{ED2D07FC-2687-4F1E-8C25-B6CD15EAF5F5}" sibTransId="{1DEB11C6-E12D-4F2C-9825-B8D3961EA0F4}"/>
    <dgm:cxn modelId="{66BC45AC-20C0-4904-A061-0543E834FC19}" srcId="{A1B219CD-8A38-47CD-A5FA-CF216ACA270E}" destId="{11CAF596-2F63-4C8A-9DFA-AB8FD0DFE6E3}" srcOrd="2" destOrd="0" parTransId="{CD4E4FFB-1D91-4239-804F-5BCCF9EEDBC1}" sibTransId="{3F22C674-F2A3-43B6-AA44-63C596E400B1}"/>
    <dgm:cxn modelId="{ACE8AAE6-81B2-4121-B78E-3EFDEA791FE9}" srcId="{A1B219CD-8A38-47CD-A5FA-CF216ACA270E}" destId="{7CF91D90-43CD-4AE3-9AE9-E368CA6895E4}" srcOrd="1" destOrd="0" parTransId="{7B74ECE7-CF1D-4515-AD3A-8D084E12AE75}" sibTransId="{205D3317-1225-4F62-A194-10FF167B06A8}"/>
    <dgm:cxn modelId="{414A37D3-9688-454E-B44E-7BFA0DEB5AEF}" type="presOf" srcId="{11CAF596-2F63-4C8A-9DFA-AB8FD0DFE6E3}" destId="{CB67C719-EE42-4141-9E0C-B912684B14D9}" srcOrd="0" destOrd="0" presId="urn:microsoft.com/office/officeart/2005/8/layout/hList2#4"/>
    <dgm:cxn modelId="{C6A0077E-1ADB-4FF1-BE5C-A3B04E528303}" type="presOf" srcId="{A1B219CD-8A38-47CD-A5FA-CF216ACA270E}" destId="{499ABFB4-172D-4362-863B-4D8F6E8F5199}" srcOrd="0" destOrd="0" presId="urn:microsoft.com/office/officeart/2005/8/layout/hList2#4"/>
    <dgm:cxn modelId="{BF101BF7-3E9D-4C44-9DC0-C37F663B910F}" srcId="{7CF91D90-43CD-4AE3-9AE9-E368CA6895E4}" destId="{D0F4CFB9-4A2E-4EE3-BA60-AB897B4E55AE}" srcOrd="3" destOrd="0" parTransId="{EE97BF4C-EB7B-4956-AFFD-B7BED0444D9E}" sibTransId="{13C8BEDB-4E78-4774-9D44-1F946C761D2F}"/>
    <dgm:cxn modelId="{DDAFC5A5-794B-4CBA-8696-0E63B5A3E84C}" srcId="{30CD8CA1-C1D0-43FE-A1D7-63C42707E3F5}" destId="{8F00C13A-D788-44B7-AA14-6ACA19E9B8EF}" srcOrd="2" destOrd="0" parTransId="{DDCA539B-8BB6-4908-8126-9FC7CC33DABF}" sibTransId="{AA035D19-E3BF-434F-A5D1-1F4BAFF4D725}"/>
    <dgm:cxn modelId="{078D3CFF-82E9-4735-B776-A0575BB6B66D}" srcId="{7CF91D90-43CD-4AE3-9AE9-E368CA6895E4}" destId="{BC66F853-C833-46FC-B17E-7D037660657D}" srcOrd="4" destOrd="0" parTransId="{B9ABE69F-D182-4386-8928-BD9BC999E158}" sibTransId="{50DB29E9-46B1-4375-BEA9-14C8DEF9D84E}"/>
    <dgm:cxn modelId="{2ADA4708-927D-41F6-B5CB-75236C64C6F4}" srcId="{30CD8CA1-C1D0-43FE-A1D7-63C42707E3F5}" destId="{E1DCD097-BAC3-41C3-A1C7-E94227418957}" srcOrd="1" destOrd="0" parTransId="{9F06ADC8-45A9-487D-B03C-FAAD1420277B}" sibTransId="{B01EE37E-BEDB-4773-AF7D-A920727EEC43}"/>
    <dgm:cxn modelId="{AEC2E2B2-EE19-4ECD-AC00-E1E7EF6141EA}" type="presOf" srcId="{BC66F853-C833-46FC-B17E-7D037660657D}" destId="{CB4435CD-BAC0-4858-AAC3-BCAF8120B561}" srcOrd="0" destOrd="4" presId="urn:microsoft.com/office/officeart/2005/8/layout/hList2#4"/>
    <dgm:cxn modelId="{23F289D1-9A61-49AB-A5EC-079D28B339B4}" type="presOf" srcId="{30CD8CA1-C1D0-43FE-A1D7-63C42707E3F5}" destId="{A3FCAD39-12F6-4BC5-BA3B-56B583DBB8E9}" srcOrd="0" destOrd="0" presId="urn:microsoft.com/office/officeart/2005/8/layout/hList2#4"/>
    <dgm:cxn modelId="{AFA7E667-4E09-460B-BE9E-A2F636B186D9}" type="presOf" srcId="{E1DCD097-BAC3-41C3-A1C7-E94227418957}" destId="{CE632ECE-A775-4A80-85CC-30BEF5AC5F2B}" srcOrd="0" destOrd="1" presId="urn:microsoft.com/office/officeart/2005/8/layout/hList2#4"/>
    <dgm:cxn modelId="{B8DBC970-B960-4FAA-B2B3-B27CDF9A391A}" type="presOf" srcId="{EE7BE59F-2FBE-431F-BB9C-CD8A9674AB86}" destId="{CB4435CD-BAC0-4858-AAC3-BCAF8120B561}" srcOrd="0" destOrd="0" presId="urn:microsoft.com/office/officeart/2005/8/layout/hList2#4"/>
    <dgm:cxn modelId="{A88E9E01-EF5E-484D-9A33-6CA83B68B357}" type="presOf" srcId="{5D3312A1-4AC5-482D-86AD-EFDB136D52AE}" destId="{CE632ECE-A775-4A80-85CC-30BEF5AC5F2B}" srcOrd="0" destOrd="3" presId="urn:microsoft.com/office/officeart/2005/8/layout/hList2#4"/>
    <dgm:cxn modelId="{C9DC1A7A-AE07-402E-BAE0-ED79F968A38F}" type="presOf" srcId="{AF69DB30-9990-4334-A56D-C0BAD89213C8}" destId="{CE632ECE-A775-4A80-85CC-30BEF5AC5F2B}" srcOrd="0" destOrd="0" presId="urn:microsoft.com/office/officeart/2005/8/layout/hList2#4"/>
    <dgm:cxn modelId="{09883704-D4E2-4A84-97C7-FA180C0308F0}" type="presParOf" srcId="{499ABFB4-172D-4362-863B-4D8F6E8F5199}" destId="{234D0F1F-98C4-460C-93B1-E2FD35D07621}" srcOrd="0" destOrd="0" presId="urn:microsoft.com/office/officeart/2005/8/layout/hList2#4"/>
    <dgm:cxn modelId="{E08499E4-7007-42D5-B4F4-A2B0893A467C}" type="presParOf" srcId="{234D0F1F-98C4-460C-93B1-E2FD35D07621}" destId="{9A4E18BA-AB80-41A0-8C67-5123EAC0A133}" srcOrd="0" destOrd="0" presId="urn:microsoft.com/office/officeart/2005/8/layout/hList2#4"/>
    <dgm:cxn modelId="{CE873D82-F2B2-4520-8561-786337B09C64}" type="presParOf" srcId="{234D0F1F-98C4-460C-93B1-E2FD35D07621}" destId="{CE632ECE-A775-4A80-85CC-30BEF5AC5F2B}" srcOrd="1" destOrd="0" presId="urn:microsoft.com/office/officeart/2005/8/layout/hList2#4"/>
    <dgm:cxn modelId="{C606514A-5A3F-47D1-ACE5-4F0854148602}" type="presParOf" srcId="{234D0F1F-98C4-460C-93B1-E2FD35D07621}" destId="{A3FCAD39-12F6-4BC5-BA3B-56B583DBB8E9}" srcOrd="2" destOrd="0" presId="urn:microsoft.com/office/officeart/2005/8/layout/hList2#4"/>
    <dgm:cxn modelId="{185EDA38-3E0D-4CED-86EE-E39BDCF239BA}" type="presParOf" srcId="{499ABFB4-172D-4362-863B-4D8F6E8F5199}" destId="{31510CE7-B734-48D9-9A46-7CCDAD2F88ED}" srcOrd="1" destOrd="0" presId="urn:microsoft.com/office/officeart/2005/8/layout/hList2#4"/>
    <dgm:cxn modelId="{C3E89593-D0B1-4F94-9649-6AFFC7F66B21}" type="presParOf" srcId="{499ABFB4-172D-4362-863B-4D8F6E8F5199}" destId="{BA26D881-6407-42D8-8DB4-E13A134945F1}" srcOrd="2" destOrd="0" presId="urn:microsoft.com/office/officeart/2005/8/layout/hList2#4"/>
    <dgm:cxn modelId="{F9F5E804-5835-4955-9301-9D3A2BC316EB}" type="presParOf" srcId="{BA26D881-6407-42D8-8DB4-E13A134945F1}" destId="{0627835A-7759-4B22-9278-8A324381B091}" srcOrd="0" destOrd="0" presId="urn:microsoft.com/office/officeart/2005/8/layout/hList2#4"/>
    <dgm:cxn modelId="{9868BE5E-522C-48FB-B381-FA47406619D8}" type="presParOf" srcId="{BA26D881-6407-42D8-8DB4-E13A134945F1}" destId="{CB4435CD-BAC0-4858-AAC3-BCAF8120B561}" srcOrd="1" destOrd="0" presId="urn:microsoft.com/office/officeart/2005/8/layout/hList2#4"/>
    <dgm:cxn modelId="{EC81CDC8-2D68-4973-B58B-F6AD6810270E}" type="presParOf" srcId="{BA26D881-6407-42D8-8DB4-E13A134945F1}" destId="{44E92C19-76AC-4880-875A-BFF8F7583F5A}" srcOrd="2" destOrd="0" presId="urn:microsoft.com/office/officeart/2005/8/layout/hList2#4"/>
    <dgm:cxn modelId="{78BDAF41-C579-4570-B46B-911D0CA9626E}" type="presParOf" srcId="{499ABFB4-172D-4362-863B-4D8F6E8F5199}" destId="{B643BD8F-9520-452F-82EA-E5F324FF9CB9}" srcOrd="3" destOrd="0" presId="urn:microsoft.com/office/officeart/2005/8/layout/hList2#4"/>
    <dgm:cxn modelId="{C4D8373E-BB23-4FCD-A1B0-EBE4A97EF771}" type="presParOf" srcId="{499ABFB4-172D-4362-863B-4D8F6E8F5199}" destId="{13A97E19-F2CD-4C4B-90D7-623FD321B3B6}" srcOrd="4" destOrd="0" presId="urn:microsoft.com/office/officeart/2005/8/layout/hList2#4"/>
    <dgm:cxn modelId="{A5958D32-5496-4DBF-986F-27C383487E8D}" type="presParOf" srcId="{13A97E19-F2CD-4C4B-90D7-623FD321B3B6}" destId="{56810435-3C78-4713-A7D7-D59C5A4C3528}" srcOrd="0" destOrd="0" presId="urn:microsoft.com/office/officeart/2005/8/layout/hList2#4"/>
    <dgm:cxn modelId="{0C5CBB39-2428-42AD-9CBF-048B6E9FEC7E}" type="presParOf" srcId="{13A97E19-F2CD-4C4B-90D7-623FD321B3B6}" destId="{20A52369-A025-4F96-9EE0-C629EB249DE0}" srcOrd="1" destOrd="0" presId="urn:microsoft.com/office/officeart/2005/8/layout/hList2#4"/>
    <dgm:cxn modelId="{1E8F87FA-A777-436B-AE62-9CD78456131B}" type="presParOf" srcId="{13A97E19-F2CD-4C4B-90D7-623FD321B3B6}" destId="{CB67C719-EE42-4141-9E0C-B912684B14D9}" srcOrd="2" destOrd="0" presId="urn:microsoft.com/office/officeart/2005/8/layout/hList2#4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538746-E176-4140-8D6C-A1138471F8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0E174E-4EA1-4541-B0F9-8819E9D1FC81}">
      <dgm:prSet phldrT="[Texto]" custT="1"/>
      <dgm:spPr/>
      <dgm:t>
        <a:bodyPr/>
        <a:lstStyle/>
        <a:p>
          <a:r>
            <a:rPr lang="pt-BR" sz="1800" b="1" dirty="0" smtClean="0">
              <a:latin typeface="Trebuchet MS" pitchFamily="34" charset="0"/>
            </a:rPr>
            <a:t>PRODUTORES: </a:t>
          </a:r>
        </a:p>
        <a:p>
          <a:r>
            <a:rPr lang="pt-BR" sz="1800" dirty="0" smtClean="0">
              <a:latin typeface="Trebuchet MS" pitchFamily="34" charset="0"/>
            </a:rPr>
            <a:t>Movimentos Sociais, Associações e Cooperativas   </a:t>
          </a:r>
          <a:endParaRPr lang="pt-BR" sz="1800" dirty="0">
            <a:latin typeface="Trebuchet MS" pitchFamily="34" charset="0"/>
          </a:endParaRPr>
        </a:p>
      </dgm:t>
    </dgm:pt>
    <dgm:pt modelId="{AF24B7AA-F480-410A-8690-7B0C450D8D7A}" type="parTrans" cxnId="{C0434861-E481-4810-B6C3-4B914B5B7A5C}">
      <dgm:prSet/>
      <dgm:spPr/>
      <dgm:t>
        <a:bodyPr/>
        <a:lstStyle/>
        <a:p>
          <a:endParaRPr lang="pt-BR"/>
        </a:p>
      </dgm:t>
    </dgm:pt>
    <dgm:pt modelId="{245F32F7-6D6E-472F-8B82-DEE4B4E6BCB1}" type="sibTrans" cxnId="{C0434861-E481-4810-B6C3-4B914B5B7A5C}">
      <dgm:prSet/>
      <dgm:spPr/>
      <dgm:t>
        <a:bodyPr/>
        <a:lstStyle/>
        <a:p>
          <a:endParaRPr lang="pt-BR"/>
        </a:p>
      </dgm:t>
    </dgm:pt>
    <dgm:pt modelId="{ECC1DA8D-68DB-4ECF-B3E6-27BB825CEA15}">
      <dgm:prSet phldrT="[Texto]" custT="1"/>
      <dgm:spPr/>
      <dgm:t>
        <a:bodyPr/>
        <a:lstStyle/>
        <a:p>
          <a:r>
            <a:rPr lang="pt-BR" sz="1800" b="1" dirty="0" smtClean="0">
              <a:latin typeface="Trebuchet MS" pitchFamily="34" charset="0"/>
            </a:rPr>
            <a:t>GOVERNO FEDERAL - Ministérios:</a:t>
          </a:r>
        </a:p>
        <a:p>
          <a:r>
            <a:rPr lang="pt-BR" sz="1800" dirty="0" smtClean="0">
              <a:latin typeface="Trebuchet MS" pitchFamily="34" charset="0"/>
            </a:rPr>
            <a:t>MDA, MAPA, MPA, MI e MF</a:t>
          </a:r>
        </a:p>
      </dgm:t>
    </dgm:pt>
    <dgm:pt modelId="{5E97ED9A-4B8F-46C2-9AA3-DBD643727CBA}" type="parTrans" cxnId="{8505BEC7-4FB5-4FD9-B27C-06388D74338C}">
      <dgm:prSet/>
      <dgm:spPr/>
      <dgm:t>
        <a:bodyPr/>
        <a:lstStyle/>
        <a:p>
          <a:endParaRPr lang="pt-BR"/>
        </a:p>
      </dgm:t>
    </dgm:pt>
    <dgm:pt modelId="{F9771F73-3336-40E5-A6FC-A2F5CDE24645}" type="sibTrans" cxnId="{8505BEC7-4FB5-4FD9-B27C-06388D74338C}">
      <dgm:prSet/>
      <dgm:spPr/>
      <dgm:t>
        <a:bodyPr/>
        <a:lstStyle/>
        <a:p>
          <a:endParaRPr lang="pt-BR"/>
        </a:p>
      </dgm:t>
    </dgm:pt>
    <dgm:pt modelId="{1DC2D17F-4E0B-452F-82FB-25105CDDE55C}">
      <dgm:prSet phldrT="[Texto]" custT="1"/>
      <dgm:spPr/>
      <dgm:t>
        <a:bodyPr/>
        <a:lstStyle/>
        <a:p>
          <a:r>
            <a:rPr lang="pt-BR" sz="1800" b="1" dirty="0" smtClean="0">
              <a:latin typeface="Trebuchet MS" pitchFamily="34" charset="0"/>
            </a:rPr>
            <a:t>EMPRESAS DE ASSISTÊNCIA TÉCNICA </a:t>
          </a:r>
          <a:endParaRPr lang="pt-BR" sz="1800" b="1" dirty="0">
            <a:latin typeface="Trebuchet MS" pitchFamily="34" charset="0"/>
          </a:endParaRPr>
        </a:p>
      </dgm:t>
    </dgm:pt>
    <dgm:pt modelId="{A95036BA-2764-4955-994A-4F7EA163B6C1}" type="parTrans" cxnId="{DDD63AA9-A09D-4974-A4E0-EC6F94F24167}">
      <dgm:prSet/>
      <dgm:spPr/>
      <dgm:t>
        <a:bodyPr/>
        <a:lstStyle/>
        <a:p>
          <a:endParaRPr lang="pt-BR"/>
        </a:p>
      </dgm:t>
    </dgm:pt>
    <dgm:pt modelId="{AA025A37-9716-4930-9392-542E0501CB51}" type="sibTrans" cxnId="{DDD63AA9-A09D-4974-A4E0-EC6F94F24167}">
      <dgm:prSet/>
      <dgm:spPr/>
      <dgm:t>
        <a:bodyPr/>
        <a:lstStyle/>
        <a:p>
          <a:endParaRPr lang="pt-BR"/>
        </a:p>
      </dgm:t>
    </dgm:pt>
    <dgm:pt modelId="{038E276C-CD2C-4823-AF3D-C7F541951956}" type="pres">
      <dgm:prSet presAssocID="{02538746-E176-4140-8D6C-A1138471F8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28B520-8623-4FCB-A030-589AF48350B9}" type="pres">
      <dgm:prSet presAssocID="{270E174E-4EA1-4541-B0F9-8819E9D1FC81}" presName="parentLin" presStyleCnt="0"/>
      <dgm:spPr/>
    </dgm:pt>
    <dgm:pt modelId="{64ABF6E1-4515-4677-96C0-698E3AF73E77}" type="pres">
      <dgm:prSet presAssocID="{270E174E-4EA1-4541-B0F9-8819E9D1FC8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3EC7C607-F040-4B15-8CA1-B4AC892F7E51}" type="pres">
      <dgm:prSet presAssocID="{270E174E-4EA1-4541-B0F9-8819E9D1FC81}" presName="parentText" presStyleLbl="node1" presStyleIdx="0" presStyleCnt="3" custScaleX="124553" custLinFactNeighborY="-29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B79338-25B1-4883-90DC-037E7D98C252}" type="pres">
      <dgm:prSet presAssocID="{270E174E-4EA1-4541-B0F9-8819E9D1FC81}" presName="negativeSpace" presStyleCnt="0"/>
      <dgm:spPr/>
    </dgm:pt>
    <dgm:pt modelId="{9D7E430D-C542-45F8-8027-FAC927F7D914}" type="pres">
      <dgm:prSet presAssocID="{270E174E-4EA1-4541-B0F9-8819E9D1FC81}" presName="childText" presStyleLbl="conFgAcc1" presStyleIdx="0" presStyleCnt="3">
        <dgm:presLayoutVars>
          <dgm:bulletEnabled val="1"/>
        </dgm:presLayoutVars>
      </dgm:prSet>
      <dgm:spPr/>
    </dgm:pt>
    <dgm:pt modelId="{40C465DE-42EA-4EE2-81DF-31E1C49613A0}" type="pres">
      <dgm:prSet presAssocID="{245F32F7-6D6E-472F-8B82-DEE4B4E6BCB1}" presName="spaceBetweenRectangles" presStyleCnt="0"/>
      <dgm:spPr/>
    </dgm:pt>
    <dgm:pt modelId="{2F9C83C5-F37D-4DED-AE87-864F6C978DA5}" type="pres">
      <dgm:prSet presAssocID="{ECC1DA8D-68DB-4ECF-B3E6-27BB825CEA15}" presName="parentLin" presStyleCnt="0"/>
      <dgm:spPr/>
    </dgm:pt>
    <dgm:pt modelId="{3EF93739-4DA2-4415-81A7-6E3953A3DE60}" type="pres">
      <dgm:prSet presAssocID="{ECC1DA8D-68DB-4ECF-B3E6-27BB825CEA15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2ADB25BA-B09E-4394-87BB-5A40614B1814}" type="pres">
      <dgm:prSet presAssocID="{ECC1DA8D-68DB-4ECF-B3E6-27BB825CEA15}" presName="parentText" presStyleLbl="node1" presStyleIdx="1" presStyleCnt="3" custScaleX="12615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44460F-9546-4381-A57A-138AB7CA3FE5}" type="pres">
      <dgm:prSet presAssocID="{ECC1DA8D-68DB-4ECF-B3E6-27BB825CEA15}" presName="negativeSpace" presStyleCnt="0"/>
      <dgm:spPr/>
    </dgm:pt>
    <dgm:pt modelId="{30EE5EC6-158F-4A9E-9BF8-097D23F1F75B}" type="pres">
      <dgm:prSet presAssocID="{ECC1DA8D-68DB-4ECF-B3E6-27BB825CEA15}" presName="childText" presStyleLbl="conFgAcc1" presStyleIdx="1" presStyleCnt="3">
        <dgm:presLayoutVars>
          <dgm:bulletEnabled val="1"/>
        </dgm:presLayoutVars>
      </dgm:prSet>
      <dgm:spPr/>
    </dgm:pt>
    <dgm:pt modelId="{773ACF07-81AB-4C53-AF36-7E83BD3AFE23}" type="pres">
      <dgm:prSet presAssocID="{F9771F73-3336-40E5-A6FC-A2F5CDE24645}" presName="spaceBetweenRectangles" presStyleCnt="0"/>
      <dgm:spPr/>
    </dgm:pt>
    <dgm:pt modelId="{7F5BCD33-FC42-4080-A968-D13C893D1AE2}" type="pres">
      <dgm:prSet presAssocID="{1DC2D17F-4E0B-452F-82FB-25105CDDE55C}" presName="parentLin" presStyleCnt="0"/>
      <dgm:spPr/>
    </dgm:pt>
    <dgm:pt modelId="{A5F10A6A-6719-4533-A529-5A4C68667040}" type="pres">
      <dgm:prSet presAssocID="{1DC2D17F-4E0B-452F-82FB-25105CDDE55C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1D949C89-B4F8-4A9D-A9B2-BF09D06B115A}" type="pres">
      <dgm:prSet presAssocID="{1DC2D17F-4E0B-452F-82FB-25105CDDE55C}" presName="parentText" presStyleLbl="node1" presStyleIdx="2" presStyleCnt="3" custScaleX="12518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B3823E-C82C-4C80-9DBA-105705C756DA}" type="pres">
      <dgm:prSet presAssocID="{1DC2D17F-4E0B-452F-82FB-25105CDDE55C}" presName="negativeSpace" presStyleCnt="0"/>
      <dgm:spPr/>
    </dgm:pt>
    <dgm:pt modelId="{2B3C8226-B7DC-4815-88FF-C80873C7A351}" type="pres">
      <dgm:prSet presAssocID="{1DC2D17F-4E0B-452F-82FB-25105CDDE5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D63AA9-A09D-4974-A4E0-EC6F94F24167}" srcId="{02538746-E176-4140-8D6C-A1138471F87B}" destId="{1DC2D17F-4E0B-452F-82FB-25105CDDE55C}" srcOrd="2" destOrd="0" parTransId="{A95036BA-2764-4955-994A-4F7EA163B6C1}" sibTransId="{AA025A37-9716-4930-9392-542E0501CB51}"/>
    <dgm:cxn modelId="{5908BCA1-943C-4CF9-81EF-80DD75DC2CAA}" type="presOf" srcId="{ECC1DA8D-68DB-4ECF-B3E6-27BB825CEA15}" destId="{2ADB25BA-B09E-4394-87BB-5A40614B1814}" srcOrd="1" destOrd="0" presId="urn:microsoft.com/office/officeart/2005/8/layout/list1"/>
    <dgm:cxn modelId="{D646EB3F-5FF9-4C8E-9B8B-2E4E1E116513}" type="presOf" srcId="{ECC1DA8D-68DB-4ECF-B3E6-27BB825CEA15}" destId="{3EF93739-4DA2-4415-81A7-6E3953A3DE60}" srcOrd="0" destOrd="0" presId="urn:microsoft.com/office/officeart/2005/8/layout/list1"/>
    <dgm:cxn modelId="{A9A7D961-8EFC-4B3E-8D38-0A64C018384B}" type="presOf" srcId="{1DC2D17F-4E0B-452F-82FB-25105CDDE55C}" destId="{A5F10A6A-6719-4533-A529-5A4C68667040}" srcOrd="0" destOrd="0" presId="urn:microsoft.com/office/officeart/2005/8/layout/list1"/>
    <dgm:cxn modelId="{A139733C-4865-403B-B7F7-32B777043CE5}" type="presOf" srcId="{270E174E-4EA1-4541-B0F9-8819E9D1FC81}" destId="{64ABF6E1-4515-4677-96C0-698E3AF73E77}" srcOrd="0" destOrd="0" presId="urn:microsoft.com/office/officeart/2005/8/layout/list1"/>
    <dgm:cxn modelId="{C0434861-E481-4810-B6C3-4B914B5B7A5C}" srcId="{02538746-E176-4140-8D6C-A1138471F87B}" destId="{270E174E-4EA1-4541-B0F9-8819E9D1FC81}" srcOrd="0" destOrd="0" parTransId="{AF24B7AA-F480-410A-8690-7B0C450D8D7A}" sibTransId="{245F32F7-6D6E-472F-8B82-DEE4B4E6BCB1}"/>
    <dgm:cxn modelId="{8505BEC7-4FB5-4FD9-B27C-06388D74338C}" srcId="{02538746-E176-4140-8D6C-A1138471F87B}" destId="{ECC1DA8D-68DB-4ECF-B3E6-27BB825CEA15}" srcOrd="1" destOrd="0" parTransId="{5E97ED9A-4B8F-46C2-9AA3-DBD643727CBA}" sibTransId="{F9771F73-3336-40E5-A6FC-A2F5CDE24645}"/>
    <dgm:cxn modelId="{A920CFF4-67A0-4DF2-BBED-72556DFF5BA6}" type="presOf" srcId="{1DC2D17F-4E0B-452F-82FB-25105CDDE55C}" destId="{1D949C89-B4F8-4A9D-A9B2-BF09D06B115A}" srcOrd="1" destOrd="0" presId="urn:microsoft.com/office/officeart/2005/8/layout/list1"/>
    <dgm:cxn modelId="{1A71ABD7-2468-4205-BEAB-51964B262882}" type="presOf" srcId="{270E174E-4EA1-4541-B0F9-8819E9D1FC81}" destId="{3EC7C607-F040-4B15-8CA1-B4AC892F7E51}" srcOrd="1" destOrd="0" presId="urn:microsoft.com/office/officeart/2005/8/layout/list1"/>
    <dgm:cxn modelId="{E13F22C1-B446-44B0-8B75-8ACB29C36486}" type="presOf" srcId="{02538746-E176-4140-8D6C-A1138471F87B}" destId="{038E276C-CD2C-4823-AF3D-C7F541951956}" srcOrd="0" destOrd="0" presId="urn:microsoft.com/office/officeart/2005/8/layout/list1"/>
    <dgm:cxn modelId="{ADAD293A-A7B8-41E1-A671-D80532C09A6C}" type="presParOf" srcId="{038E276C-CD2C-4823-AF3D-C7F541951956}" destId="{C928B520-8623-4FCB-A030-589AF48350B9}" srcOrd="0" destOrd="0" presId="urn:microsoft.com/office/officeart/2005/8/layout/list1"/>
    <dgm:cxn modelId="{3EA4446F-2F91-4D4E-BED4-82702578F973}" type="presParOf" srcId="{C928B520-8623-4FCB-A030-589AF48350B9}" destId="{64ABF6E1-4515-4677-96C0-698E3AF73E77}" srcOrd="0" destOrd="0" presId="urn:microsoft.com/office/officeart/2005/8/layout/list1"/>
    <dgm:cxn modelId="{2CE3F286-2DA0-486D-9435-2AF309E57D13}" type="presParOf" srcId="{C928B520-8623-4FCB-A030-589AF48350B9}" destId="{3EC7C607-F040-4B15-8CA1-B4AC892F7E51}" srcOrd="1" destOrd="0" presId="urn:microsoft.com/office/officeart/2005/8/layout/list1"/>
    <dgm:cxn modelId="{1E12549D-7C0A-4AA2-90DC-3EA37837CE64}" type="presParOf" srcId="{038E276C-CD2C-4823-AF3D-C7F541951956}" destId="{C2B79338-25B1-4883-90DC-037E7D98C252}" srcOrd="1" destOrd="0" presId="urn:microsoft.com/office/officeart/2005/8/layout/list1"/>
    <dgm:cxn modelId="{957425F0-AF5C-4DF1-B3F9-D66AC69136A6}" type="presParOf" srcId="{038E276C-CD2C-4823-AF3D-C7F541951956}" destId="{9D7E430D-C542-45F8-8027-FAC927F7D914}" srcOrd="2" destOrd="0" presId="urn:microsoft.com/office/officeart/2005/8/layout/list1"/>
    <dgm:cxn modelId="{292F2870-AF1A-4495-A41C-DBC512BB88D9}" type="presParOf" srcId="{038E276C-CD2C-4823-AF3D-C7F541951956}" destId="{40C465DE-42EA-4EE2-81DF-31E1C49613A0}" srcOrd="3" destOrd="0" presId="urn:microsoft.com/office/officeart/2005/8/layout/list1"/>
    <dgm:cxn modelId="{10FA612E-2BED-4FE5-909D-7F4B6F912D19}" type="presParOf" srcId="{038E276C-CD2C-4823-AF3D-C7F541951956}" destId="{2F9C83C5-F37D-4DED-AE87-864F6C978DA5}" srcOrd="4" destOrd="0" presId="urn:microsoft.com/office/officeart/2005/8/layout/list1"/>
    <dgm:cxn modelId="{BAEF04EC-AECC-4E9C-870E-029E520A6C0A}" type="presParOf" srcId="{2F9C83C5-F37D-4DED-AE87-864F6C978DA5}" destId="{3EF93739-4DA2-4415-81A7-6E3953A3DE60}" srcOrd="0" destOrd="0" presId="urn:microsoft.com/office/officeart/2005/8/layout/list1"/>
    <dgm:cxn modelId="{5EED47F1-8F4A-4009-915B-CC20349EA43C}" type="presParOf" srcId="{2F9C83C5-F37D-4DED-AE87-864F6C978DA5}" destId="{2ADB25BA-B09E-4394-87BB-5A40614B1814}" srcOrd="1" destOrd="0" presId="urn:microsoft.com/office/officeart/2005/8/layout/list1"/>
    <dgm:cxn modelId="{BF922335-6EF8-45F4-BE41-A1950B9E99DC}" type="presParOf" srcId="{038E276C-CD2C-4823-AF3D-C7F541951956}" destId="{2B44460F-9546-4381-A57A-138AB7CA3FE5}" srcOrd="5" destOrd="0" presId="urn:microsoft.com/office/officeart/2005/8/layout/list1"/>
    <dgm:cxn modelId="{25120F31-51C5-4F25-9547-218E9BB58AA5}" type="presParOf" srcId="{038E276C-CD2C-4823-AF3D-C7F541951956}" destId="{30EE5EC6-158F-4A9E-9BF8-097D23F1F75B}" srcOrd="6" destOrd="0" presId="urn:microsoft.com/office/officeart/2005/8/layout/list1"/>
    <dgm:cxn modelId="{0E0157FB-12BD-42AD-BABE-C3471B8154BB}" type="presParOf" srcId="{038E276C-CD2C-4823-AF3D-C7F541951956}" destId="{773ACF07-81AB-4C53-AF36-7E83BD3AFE23}" srcOrd="7" destOrd="0" presId="urn:microsoft.com/office/officeart/2005/8/layout/list1"/>
    <dgm:cxn modelId="{4D95E127-2B54-4832-AFF5-91D525B6E42D}" type="presParOf" srcId="{038E276C-CD2C-4823-AF3D-C7F541951956}" destId="{7F5BCD33-FC42-4080-A968-D13C893D1AE2}" srcOrd="8" destOrd="0" presId="urn:microsoft.com/office/officeart/2005/8/layout/list1"/>
    <dgm:cxn modelId="{66A8812A-C1E8-493D-9CEC-0ACEAAC28F72}" type="presParOf" srcId="{7F5BCD33-FC42-4080-A968-D13C893D1AE2}" destId="{A5F10A6A-6719-4533-A529-5A4C68667040}" srcOrd="0" destOrd="0" presId="urn:microsoft.com/office/officeart/2005/8/layout/list1"/>
    <dgm:cxn modelId="{D2E07FD1-1C0D-4771-9707-C848661BAF88}" type="presParOf" srcId="{7F5BCD33-FC42-4080-A968-D13C893D1AE2}" destId="{1D949C89-B4F8-4A9D-A9B2-BF09D06B115A}" srcOrd="1" destOrd="0" presId="urn:microsoft.com/office/officeart/2005/8/layout/list1"/>
    <dgm:cxn modelId="{F0F6AD99-DE29-4817-9B33-E895714EC0E1}" type="presParOf" srcId="{038E276C-CD2C-4823-AF3D-C7F541951956}" destId="{E0B3823E-C82C-4C80-9DBA-105705C756DA}" srcOrd="9" destOrd="0" presId="urn:microsoft.com/office/officeart/2005/8/layout/list1"/>
    <dgm:cxn modelId="{6301C07A-2E19-4EB8-BF55-28C018D52410}" type="presParOf" srcId="{038E276C-CD2C-4823-AF3D-C7F541951956}" destId="{2B3C8226-B7DC-4815-88FF-C80873C7A3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C2E2D-351E-49D7-9A44-2C7EC3A337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1B229DA-239F-4F09-8FFE-2732FFE8DED6}">
      <dgm:prSet phldrT="[Texto]" custT="1"/>
      <dgm:spPr/>
      <dgm:t>
        <a:bodyPr/>
        <a:lstStyle/>
        <a:p>
          <a:r>
            <a:rPr lang="pt-BR" sz="1600" dirty="0" smtClean="0">
              <a:latin typeface="Trebuchet MS" pitchFamily="34" charset="0"/>
            </a:rPr>
            <a:t>MDA  credencia entidades para emitir DAP</a:t>
          </a:r>
          <a:endParaRPr lang="pt-BR" sz="1600" dirty="0">
            <a:latin typeface="Trebuchet MS" pitchFamily="34" charset="0"/>
          </a:endParaRPr>
        </a:p>
      </dgm:t>
    </dgm:pt>
    <dgm:pt modelId="{1D583F25-AB92-4C18-82A0-942FB9648AED}" type="parTrans" cxnId="{205607C2-BAFF-40E8-BC14-7FE2ECC6C10E}">
      <dgm:prSet/>
      <dgm:spPr/>
      <dgm:t>
        <a:bodyPr/>
        <a:lstStyle/>
        <a:p>
          <a:endParaRPr lang="pt-BR"/>
        </a:p>
      </dgm:t>
    </dgm:pt>
    <dgm:pt modelId="{0CA1813A-544D-4D17-8FF2-FF5DA0B4A404}" type="sibTrans" cxnId="{205607C2-BAFF-40E8-BC14-7FE2ECC6C10E}">
      <dgm:prSet/>
      <dgm:spPr/>
      <dgm:t>
        <a:bodyPr/>
        <a:lstStyle/>
        <a:p>
          <a:endParaRPr lang="pt-BR"/>
        </a:p>
      </dgm:t>
    </dgm:pt>
    <dgm:pt modelId="{9A55D92B-59BB-4191-8084-25B11EB3953F}">
      <dgm:prSet phldrT="[Texto]" custT="1"/>
      <dgm:spPr/>
      <dgm:t>
        <a:bodyPr/>
        <a:lstStyle/>
        <a:p>
          <a:r>
            <a:rPr lang="pt-BR" sz="1600" dirty="0" smtClean="0">
              <a:latin typeface="Trebuchet MS" pitchFamily="34" charset="0"/>
            </a:rPr>
            <a:t>Entidade Credenciada emite a DAP ao produtor</a:t>
          </a:r>
          <a:endParaRPr lang="pt-BR" sz="1600" dirty="0">
            <a:latin typeface="Trebuchet MS" pitchFamily="34" charset="0"/>
          </a:endParaRPr>
        </a:p>
      </dgm:t>
    </dgm:pt>
    <dgm:pt modelId="{EF8A30D9-04EA-4BD1-A6E4-67C231A98328}" type="parTrans" cxnId="{8F5F557F-B296-4556-BC4B-A63C6C232CC4}">
      <dgm:prSet/>
      <dgm:spPr/>
      <dgm:t>
        <a:bodyPr/>
        <a:lstStyle/>
        <a:p>
          <a:endParaRPr lang="pt-BR"/>
        </a:p>
      </dgm:t>
    </dgm:pt>
    <dgm:pt modelId="{C22236E6-62E2-4D07-AA2F-C6728DDB30D7}" type="sibTrans" cxnId="{8F5F557F-B296-4556-BC4B-A63C6C232CC4}">
      <dgm:prSet/>
      <dgm:spPr/>
      <dgm:t>
        <a:bodyPr/>
        <a:lstStyle/>
        <a:p>
          <a:endParaRPr lang="pt-BR"/>
        </a:p>
      </dgm:t>
    </dgm:pt>
    <dgm:pt modelId="{C02B9D8D-A3B1-47B5-BDD5-A788553D58C3}">
      <dgm:prSet phldrT="[Texto]" custT="1"/>
      <dgm:spPr/>
      <dgm:t>
        <a:bodyPr/>
        <a:lstStyle/>
        <a:p>
          <a:r>
            <a:rPr lang="pt-BR" sz="1600" dirty="0" smtClean="0">
              <a:latin typeface="Trebuchet MS" pitchFamily="34" charset="0"/>
            </a:rPr>
            <a:t>Produtor apresenta a DAP e a proposta de financiamento no Banco</a:t>
          </a:r>
          <a:endParaRPr lang="pt-BR" sz="1600" dirty="0">
            <a:latin typeface="Trebuchet MS" pitchFamily="34" charset="0"/>
          </a:endParaRPr>
        </a:p>
      </dgm:t>
    </dgm:pt>
    <dgm:pt modelId="{2C631089-31A7-44C2-A0D2-250330064EFB}" type="parTrans" cxnId="{8632A998-8F43-41F6-A1D3-A7335D2D2D90}">
      <dgm:prSet/>
      <dgm:spPr/>
      <dgm:t>
        <a:bodyPr/>
        <a:lstStyle/>
        <a:p>
          <a:endParaRPr lang="pt-BR"/>
        </a:p>
      </dgm:t>
    </dgm:pt>
    <dgm:pt modelId="{2321DCD5-F1C8-44F8-B941-097575F9A957}" type="sibTrans" cxnId="{8632A998-8F43-41F6-A1D3-A7335D2D2D90}">
      <dgm:prSet/>
      <dgm:spPr/>
      <dgm:t>
        <a:bodyPr/>
        <a:lstStyle/>
        <a:p>
          <a:endParaRPr lang="pt-BR"/>
        </a:p>
      </dgm:t>
    </dgm:pt>
    <dgm:pt modelId="{1EA9EE97-C4BF-4352-9A4E-1E14517D5810}">
      <dgm:prSet phldrT="[Texto]" custT="1"/>
      <dgm:spPr/>
      <dgm:t>
        <a:bodyPr/>
        <a:lstStyle/>
        <a:p>
          <a:r>
            <a:rPr lang="pt-BR" sz="1600" dirty="0" smtClean="0">
              <a:latin typeface="Trebuchet MS" pitchFamily="34" charset="0"/>
            </a:rPr>
            <a:t>Banco</a:t>
          </a:r>
          <a:endParaRPr lang="pt-BR" sz="1600" dirty="0">
            <a:latin typeface="Trebuchet MS" pitchFamily="34" charset="0"/>
          </a:endParaRPr>
        </a:p>
      </dgm:t>
    </dgm:pt>
    <dgm:pt modelId="{D5EBDB42-7CC6-4E3B-9D92-6A444EB3218C}" type="parTrans" cxnId="{EBC0F3A9-2D8A-449F-BDEA-AD5ED3F36916}">
      <dgm:prSet/>
      <dgm:spPr/>
      <dgm:t>
        <a:bodyPr/>
        <a:lstStyle/>
        <a:p>
          <a:endParaRPr lang="pt-BR"/>
        </a:p>
      </dgm:t>
    </dgm:pt>
    <dgm:pt modelId="{6B9A99D9-0F96-484D-9474-70D19499F1AB}" type="sibTrans" cxnId="{EBC0F3A9-2D8A-449F-BDEA-AD5ED3F36916}">
      <dgm:prSet/>
      <dgm:spPr/>
      <dgm:t>
        <a:bodyPr/>
        <a:lstStyle/>
        <a:p>
          <a:endParaRPr lang="pt-BR"/>
        </a:p>
      </dgm:t>
    </dgm:pt>
    <dgm:pt modelId="{31932DE1-9B72-42EA-B6EF-7B262F159133}" type="pres">
      <dgm:prSet presAssocID="{276C2E2D-351E-49D7-9A44-2C7EC3A33725}" presName="CompostProcess" presStyleCnt="0">
        <dgm:presLayoutVars>
          <dgm:dir/>
          <dgm:resizeHandles val="exact"/>
        </dgm:presLayoutVars>
      </dgm:prSet>
      <dgm:spPr/>
    </dgm:pt>
    <dgm:pt modelId="{B8AE271A-978C-4B49-B01B-FCCCEC1BFBFE}" type="pres">
      <dgm:prSet presAssocID="{276C2E2D-351E-49D7-9A44-2C7EC3A33725}" presName="arrow" presStyleLbl="bgShp" presStyleIdx="0" presStyleCnt="1"/>
      <dgm:spPr/>
    </dgm:pt>
    <dgm:pt modelId="{F0695E87-9725-410C-9FA9-1D1FC783B349}" type="pres">
      <dgm:prSet presAssocID="{276C2E2D-351E-49D7-9A44-2C7EC3A33725}" presName="linearProcess" presStyleCnt="0"/>
      <dgm:spPr/>
    </dgm:pt>
    <dgm:pt modelId="{28A15CAD-748C-4D5D-B3AF-52C97D0159FA}" type="pres">
      <dgm:prSet presAssocID="{71B229DA-239F-4F09-8FFE-2732FFE8DED6}" presName="textNode" presStyleLbl="node1" presStyleIdx="0" presStyleCnt="4" custScaleX="110358" custLinFactNeighborY="16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9803DD-5D1A-4D52-B7C7-E00E70A7AFE4}" type="pres">
      <dgm:prSet presAssocID="{0CA1813A-544D-4D17-8FF2-FF5DA0B4A404}" presName="sibTrans" presStyleCnt="0"/>
      <dgm:spPr/>
    </dgm:pt>
    <dgm:pt modelId="{2F54EC89-A730-4BAE-993D-B71128D6A4F0}" type="pres">
      <dgm:prSet presAssocID="{9A55D92B-59BB-4191-8084-25B11EB3953F}" presName="textNode" presStyleLbl="node1" presStyleIdx="1" presStyleCnt="4" custScaleX="1133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F5816B-69EC-45A6-9010-9D1A46FE45F2}" type="pres">
      <dgm:prSet presAssocID="{C22236E6-62E2-4D07-AA2F-C6728DDB30D7}" presName="sibTrans" presStyleCnt="0"/>
      <dgm:spPr/>
    </dgm:pt>
    <dgm:pt modelId="{B24916AB-B30B-426C-AF27-1DB485AA5A56}" type="pres">
      <dgm:prSet presAssocID="{C02B9D8D-A3B1-47B5-BDD5-A788553D58C3}" presName="textNode" presStyleLbl="node1" presStyleIdx="2" presStyleCnt="4" custScaleX="1273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143F5E-9186-4637-B24A-EE67EF401B44}" type="pres">
      <dgm:prSet presAssocID="{2321DCD5-F1C8-44F8-B941-097575F9A957}" presName="sibTrans" presStyleCnt="0"/>
      <dgm:spPr/>
    </dgm:pt>
    <dgm:pt modelId="{883B3A59-B7B1-47E6-B3F8-7E7D8B5F9514}" type="pres">
      <dgm:prSet presAssocID="{1EA9EE97-C4BF-4352-9A4E-1E14517D5810}" presName="textNode" presStyleLbl="node1" presStyleIdx="3" presStyleCnt="4" custScaleX="1195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86B338-49F1-420F-A582-AAD8F4B43B7B}" type="presOf" srcId="{C02B9D8D-A3B1-47B5-BDD5-A788553D58C3}" destId="{B24916AB-B30B-426C-AF27-1DB485AA5A56}" srcOrd="0" destOrd="0" presId="urn:microsoft.com/office/officeart/2005/8/layout/hProcess9"/>
    <dgm:cxn modelId="{B1DA5B6D-28E5-467B-9EC9-F9A09F0D5B09}" type="presOf" srcId="{9A55D92B-59BB-4191-8084-25B11EB3953F}" destId="{2F54EC89-A730-4BAE-993D-B71128D6A4F0}" srcOrd="0" destOrd="0" presId="urn:microsoft.com/office/officeart/2005/8/layout/hProcess9"/>
    <dgm:cxn modelId="{73B0D347-F80E-42F8-9D87-F5DB09B8E452}" type="presOf" srcId="{1EA9EE97-C4BF-4352-9A4E-1E14517D5810}" destId="{883B3A59-B7B1-47E6-B3F8-7E7D8B5F9514}" srcOrd="0" destOrd="0" presId="urn:microsoft.com/office/officeart/2005/8/layout/hProcess9"/>
    <dgm:cxn modelId="{8F5F557F-B296-4556-BC4B-A63C6C232CC4}" srcId="{276C2E2D-351E-49D7-9A44-2C7EC3A33725}" destId="{9A55D92B-59BB-4191-8084-25B11EB3953F}" srcOrd="1" destOrd="0" parTransId="{EF8A30D9-04EA-4BD1-A6E4-67C231A98328}" sibTransId="{C22236E6-62E2-4D07-AA2F-C6728DDB30D7}"/>
    <dgm:cxn modelId="{45658CFF-731C-4C65-8D70-140A19A37912}" type="presOf" srcId="{71B229DA-239F-4F09-8FFE-2732FFE8DED6}" destId="{28A15CAD-748C-4D5D-B3AF-52C97D0159FA}" srcOrd="0" destOrd="0" presId="urn:microsoft.com/office/officeart/2005/8/layout/hProcess9"/>
    <dgm:cxn modelId="{EBC0F3A9-2D8A-449F-BDEA-AD5ED3F36916}" srcId="{276C2E2D-351E-49D7-9A44-2C7EC3A33725}" destId="{1EA9EE97-C4BF-4352-9A4E-1E14517D5810}" srcOrd="3" destOrd="0" parTransId="{D5EBDB42-7CC6-4E3B-9D92-6A444EB3218C}" sibTransId="{6B9A99D9-0F96-484D-9474-70D19499F1AB}"/>
    <dgm:cxn modelId="{8632A998-8F43-41F6-A1D3-A7335D2D2D90}" srcId="{276C2E2D-351E-49D7-9A44-2C7EC3A33725}" destId="{C02B9D8D-A3B1-47B5-BDD5-A788553D58C3}" srcOrd="2" destOrd="0" parTransId="{2C631089-31A7-44C2-A0D2-250330064EFB}" sibTransId="{2321DCD5-F1C8-44F8-B941-097575F9A957}"/>
    <dgm:cxn modelId="{205607C2-BAFF-40E8-BC14-7FE2ECC6C10E}" srcId="{276C2E2D-351E-49D7-9A44-2C7EC3A33725}" destId="{71B229DA-239F-4F09-8FFE-2732FFE8DED6}" srcOrd="0" destOrd="0" parTransId="{1D583F25-AB92-4C18-82A0-942FB9648AED}" sibTransId="{0CA1813A-544D-4D17-8FF2-FF5DA0B4A404}"/>
    <dgm:cxn modelId="{1EFC2235-7C83-4EE2-814E-333C77940558}" type="presOf" srcId="{276C2E2D-351E-49D7-9A44-2C7EC3A33725}" destId="{31932DE1-9B72-42EA-B6EF-7B262F159133}" srcOrd="0" destOrd="0" presId="urn:microsoft.com/office/officeart/2005/8/layout/hProcess9"/>
    <dgm:cxn modelId="{624E27D4-B858-427F-9F74-FCF4134ED1CF}" type="presParOf" srcId="{31932DE1-9B72-42EA-B6EF-7B262F159133}" destId="{B8AE271A-978C-4B49-B01B-FCCCEC1BFBFE}" srcOrd="0" destOrd="0" presId="urn:microsoft.com/office/officeart/2005/8/layout/hProcess9"/>
    <dgm:cxn modelId="{CB5A6764-2B7D-4096-8B2D-9DE9F898E4A7}" type="presParOf" srcId="{31932DE1-9B72-42EA-B6EF-7B262F159133}" destId="{F0695E87-9725-410C-9FA9-1D1FC783B349}" srcOrd="1" destOrd="0" presId="urn:microsoft.com/office/officeart/2005/8/layout/hProcess9"/>
    <dgm:cxn modelId="{65218018-9980-43C9-9B9A-C4F54A5E78F7}" type="presParOf" srcId="{F0695E87-9725-410C-9FA9-1D1FC783B349}" destId="{28A15CAD-748C-4D5D-B3AF-52C97D0159FA}" srcOrd="0" destOrd="0" presId="urn:microsoft.com/office/officeart/2005/8/layout/hProcess9"/>
    <dgm:cxn modelId="{3A23F845-E9EB-497C-9F2C-0F06F6D9CF44}" type="presParOf" srcId="{F0695E87-9725-410C-9FA9-1D1FC783B349}" destId="{649803DD-5D1A-4D52-B7C7-E00E70A7AFE4}" srcOrd="1" destOrd="0" presId="urn:microsoft.com/office/officeart/2005/8/layout/hProcess9"/>
    <dgm:cxn modelId="{B3502D9C-3202-4FE5-B144-AD66EA4B3435}" type="presParOf" srcId="{F0695E87-9725-410C-9FA9-1D1FC783B349}" destId="{2F54EC89-A730-4BAE-993D-B71128D6A4F0}" srcOrd="2" destOrd="0" presId="urn:microsoft.com/office/officeart/2005/8/layout/hProcess9"/>
    <dgm:cxn modelId="{BF693973-F7D8-438D-856D-D62C3E51D68F}" type="presParOf" srcId="{F0695E87-9725-410C-9FA9-1D1FC783B349}" destId="{1BF5816B-69EC-45A6-9010-9D1A46FE45F2}" srcOrd="3" destOrd="0" presId="urn:microsoft.com/office/officeart/2005/8/layout/hProcess9"/>
    <dgm:cxn modelId="{A5FC5D98-2094-448C-BEDA-B9214DCFE421}" type="presParOf" srcId="{F0695E87-9725-410C-9FA9-1D1FC783B349}" destId="{B24916AB-B30B-426C-AF27-1DB485AA5A56}" srcOrd="4" destOrd="0" presId="urn:microsoft.com/office/officeart/2005/8/layout/hProcess9"/>
    <dgm:cxn modelId="{EECFDCF7-6106-4C51-BE3C-845DAE795DE6}" type="presParOf" srcId="{F0695E87-9725-410C-9FA9-1D1FC783B349}" destId="{D6143F5E-9186-4637-B24A-EE67EF401B44}" srcOrd="5" destOrd="0" presId="urn:microsoft.com/office/officeart/2005/8/layout/hProcess9"/>
    <dgm:cxn modelId="{3B0C7B25-78C2-4033-932A-3C9746E3B07A}" type="presParOf" srcId="{F0695E87-9725-410C-9FA9-1D1FC783B349}" destId="{883B3A59-B7B1-47E6-B3F8-7E7D8B5F951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4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2380" tIns="46190" rIns="92380" bIns="4619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2380" tIns="46190" rIns="92380" bIns="46190" rtlCol="0"/>
          <a:lstStyle>
            <a:lvl1pPr algn="r">
              <a:defRPr sz="1200"/>
            </a:lvl1pPr>
          </a:lstStyle>
          <a:p>
            <a:fld id="{462CA6B2-5B43-4647-9715-CB1D440E4C02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6700" y="741363"/>
            <a:ext cx="62642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0" tIns="46190" rIns="92380" bIns="4619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2380" tIns="46190" rIns="92380" bIns="4619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2380" tIns="46190" rIns="92380" bIns="4619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3"/>
            <a:ext cx="2945659" cy="493713"/>
          </a:xfrm>
          <a:prstGeom prst="rect">
            <a:avLst/>
          </a:prstGeom>
        </p:spPr>
        <p:txBody>
          <a:bodyPr vert="horz" lIns="92380" tIns="46190" rIns="92380" bIns="46190" rtlCol="0" anchor="b"/>
          <a:lstStyle>
            <a:lvl1pPr algn="r">
              <a:defRPr sz="1200"/>
            </a:lvl1pPr>
          </a:lstStyle>
          <a:p>
            <a:fld id="{0EE08916-8352-404B-9207-519717A10F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97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227" algn="l" defTabSz="10884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453" algn="l" defTabSz="10884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679" algn="l" defTabSz="10884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6905" algn="l" defTabSz="10884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1131" algn="l" defTabSz="10884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5357" algn="l" defTabSz="10884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09584" algn="l" defTabSz="10884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3811" algn="l" defTabSz="10884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B661E-31C0-4FEE-8C15-65F3DE43C6E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6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A2594-EDC5-466D-8194-9528B4DBB72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2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A2594-EDC5-466D-8194-9528B4DBB72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667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7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61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75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3131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50" y="216074"/>
            <a:ext cx="1146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9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  <p:sldLayoutId id="2147483661" r:id="rId5"/>
    <p:sldLayoutId id="2147483662" r:id="rId6"/>
  </p:sldLayoutIdLst>
  <p:timing>
    <p:tnLst>
      <p:par>
        <p:cTn id="1" dur="indefinite" restart="never" nodeType="tmRoot"/>
      </p:par>
    </p:tnLst>
  </p:timing>
  <p:txStyles>
    <p:titleStyle>
      <a:lvl1pPr algn="ctr" defTabSz="108845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69" indent="-408169" algn="l" defTabSz="108845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67" indent="-340143" algn="l" defTabSz="108845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65" indent="-272113" algn="l" defTabSz="108845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91" indent="-272113" algn="l" defTabSz="108845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018" indent="-272113" algn="l" defTabSz="108845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244" indent="-272113" algn="l" defTabSz="10884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71" indent="-272113" algn="l" defTabSz="10884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97" indent="-272113" algn="l" defTabSz="10884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22" indent="-272113" algn="l" defTabSz="10884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884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27" algn="l" defTabSz="10884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53" algn="l" defTabSz="10884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9" algn="l" defTabSz="10884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05" algn="l" defTabSz="10884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131" algn="l" defTabSz="10884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357" algn="l" defTabSz="10884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84" algn="l" defTabSz="10884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811" algn="l" defTabSz="10884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7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jpeg"/><Relationship Id="rId11" Type="http://schemas.openxmlformats.org/officeDocument/2006/relationships/image" Target="../media/image45.jpeg"/><Relationship Id="rId5" Type="http://schemas.openxmlformats.org/officeDocument/2006/relationships/image" Target="../media/image41.png"/><Relationship Id="rId10" Type="http://schemas.openxmlformats.org/officeDocument/2006/relationships/image" Target="../media/image44.jpe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G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413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bg blu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0413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lack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0413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fade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l1"/>
          <p:cNvPicPr>
            <a:picLocks noChangeAspect="1"/>
          </p:cNvPicPr>
          <p:nvPr/>
        </p:nvPicPr>
        <p:blipFill>
          <a:blip r:embed="rId7"/>
          <a:srcRect l="17776" r="81036"/>
          <a:stretch>
            <a:fillRect/>
          </a:stretch>
        </p:blipFill>
        <p:spPr bwMode="auto">
          <a:xfrm>
            <a:off x="2167184" y="0"/>
            <a:ext cx="146032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l2"/>
          <p:cNvPicPr>
            <a:picLocks noChangeAspect="1"/>
          </p:cNvPicPr>
          <p:nvPr/>
        </p:nvPicPr>
        <p:blipFill>
          <a:blip r:embed="rId8"/>
          <a:srcRect t="73149" r="40897" b="25343"/>
          <a:stretch>
            <a:fillRect/>
          </a:stretch>
        </p:blipFill>
        <p:spPr bwMode="auto">
          <a:xfrm>
            <a:off x="0" y="5267325"/>
            <a:ext cx="7204195" cy="1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l3"/>
          <p:cNvPicPr>
            <a:picLocks noChangeAspect="1"/>
          </p:cNvPicPr>
          <p:nvPr/>
        </p:nvPicPr>
        <p:blipFill>
          <a:blip r:embed="rId9"/>
          <a:srcRect t="74646" r="38956" b="23930"/>
          <a:stretch>
            <a:fillRect/>
          </a:stretch>
        </p:blipFill>
        <p:spPr bwMode="auto">
          <a:xfrm>
            <a:off x="0" y="5375673"/>
            <a:ext cx="7441231" cy="10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l7"/>
          <p:cNvPicPr>
            <a:picLocks noChangeAspect="1"/>
          </p:cNvPicPr>
          <p:nvPr/>
        </p:nvPicPr>
        <p:blipFill>
          <a:blip r:embed="rId10"/>
          <a:srcRect l="59105" r="37015"/>
          <a:stretch>
            <a:fillRect/>
          </a:stretch>
        </p:blipFill>
        <p:spPr bwMode="auto">
          <a:xfrm>
            <a:off x="7204195" y="0"/>
            <a:ext cx="474072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Q1"/>
          <p:cNvPicPr>
            <a:picLocks noChangeAspect="1"/>
          </p:cNvPicPr>
          <p:nvPr/>
        </p:nvPicPr>
        <p:blipFill>
          <a:blip r:embed="rId11"/>
          <a:srcRect l="12987" t="13246" r="61819" b="57356"/>
          <a:stretch>
            <a:fillRect/>
          </a:stretch>
        </p:blipFill>
        <p:spPr bwMode="auto">
          <a:xfrm>
            <a:off x="1583061" y="953455"/>
            <a:ext cx="3073000" cy="21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Q2"/>
          <p:cNvPicPr>
            <a:picLocks noChangeAspect="1"/>
          </p:cNvPicPr>
          <p:nvPr/>
        </p:nvPicPr>
        <p:blipFill>
          <a:blip r:embed="rId12"/>
          <a:srcRect l="26376" t="-1791" r="28331" b="70932"/>
          <a:stretch>
            <a:fillRect/>
          </a:stretch>
        </p:blipFill>
        <p:spPr bwMode="auto">
          <a:xfrm>
            <a:off x="3214799" y="-406717"/>
            <a:ext cx="5521664" cy="24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Q3"/>
          <p:cNvPicPr>
            <a:picLocks noChangeAspect="1"/>
          </p:cNvPicPr>
          <p:nvPr/>
        </p:nvPicPr>
        <p:blipFill>
          <a:blip r:embed="rId13"/>
          <a:srcRect t="47900" r="72838"/>
          <a:stretch>
            <a:fillRect/>
          </a:stretch>
        </p:blipFill>
        <p:spPr bwMode="auto">
          <a:xfrm>
            <a:off x="-241265" y="3448767"/>
            <a:ext cx="3553421" cy="402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Q4"/>
          <p:cNvPicPr>
            <a:picLocks noChangeAspect="1"/>
          </p:cNvPicPr>
          <p:nvPr/>
        </p:nvPicPr>
        <p:blipFill>
          <a:blip r:embed="rId14"/>
          <a:srcRect l="51649" t="39500" r="25819" b="49931"/>
          <a:stretch>
            <a:fillRect/>
          </a:stretch>
        </p:blipFill>
        <p:spPr bwMode="auto">
          <a:xfrm>
            <a:off x="6296266" y="2843689"/>
            <a:ext cx="2747076" cy="76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Q5"/>
          <p:cNvPicPr>
            <a:picLocks noChangeAspect="1"/>
          </p:cNvPicPr>
          <p:nvPr/>
        </p:nvPicPr>
        <p:blipFill>
          <a:blip r:embed="rId15"/>
          <a:srcRect l="67325" r="22545" b="35300"/>
          <a:stretch>
            <a:fillRect/>
          </a:stretch>
        </p:blipFill>
        <p:spPr bwMode="auto">
          <a:xfrm>
            <a:off x="8207368" y="-406715"/>
            <a:ext cx="1233857" cy="50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q amarelo"/>
          <p:cNvPicPr>
            <a:picLocks noChangeAspect="1"/>
          </p:cNvPicPr>
          <p:nvPr/>
        </p:nvPicPr>
        <p:blipFill>
          <a:blip r:embed="rId16"/>
          <a:srcRect l="36615" t="32140" r="35829" b="31105"/>
          <a:stretch>
            <a:fillRect/>
          </a:stretch>
        </p:blipFill>
        <p:spPr bwMode="auto">
          <a:xfrm>
            <a:off x="4463470" y="2315290"/>
            <a:ext cx="3358712" cy="26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l1"/>
          <p:cNvPicPr>
            <a:picLocks noChangeAspect="1"/>
          </p:cNvPicPr>
          <p:nvPr/>
        </p:nvPicPr>
        <p:blipFill>
          <a:blip r:embed="rId7"/>
          <a:srcRect l="17776" r="81036"/>
          <a:stretch>
            <a:fillRect/>
          </a:stretch>
        </p:blipFill>
        <p:spPr bwMode="auto">
          <a:xfrm>
            <a:off x="2167184" y="-13335"/>
            <a:ext cx="146032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l2"/>
          <p:cNvPicPr>
            <a:picLocks noChangeAspect="1"/>
          </p:cNvPicPr>
          <p:nvPr/>
        </p:nvPicPr>
        <p:blipFill>
          <a:blip r:embed="rId8"/>
          <a:srcRect t="73149" r="40897" b="25343"/>
          <a:stretch>
            <a:fillRect/>
          </a:stretch>
        </p:blipFill>
        <p:spPr bwMode="auto">
          <a:xfrm>
            <a:off x="14817" y="5267325"/>
            <a:ext cx="7204195" cy="1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l3"/>
          <p:cNvPicPr>
            <a:picLocks noChangeAspect="1"/>
          </p:cNvPicPr>
          <p:nvPr/>
        </p:nvPicPr>
        <p:blipFill>
          <a:blip r:embed="rId9"/>
          <a:srcRect t="74646" r="38956" b="23930"/>
          <a:stretch>
            <a:fillRect/>
          </a:stretch>
        </p:blipFill>
        <p:spPr bwMode="auto">
          <a:xfrm>
            <a:off x="-29628" y="5375673"/>
            <a:ext cx="7441231" cy="10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l7"/>
          <p:cNvPicPr>
            <a:picLocks noChangeAspect="1"/>
          </p:cNvPicPr>
          <p:nvPr/>
        </p:nvPicPr>
        <p:blipFill>
          <a:blip r:embed="rId10"/>
          <a:srcRect l="59105" r="37015"/>
          <a:stretch>
            <a:fillRect/>
          </a:stretch>
        </p:blipFill>
        <p:spPr bwMode="auto">
          <a:xfrm>
            <a:off x="7204195" y="-1665"/>
            <a:ext cx="474072" cy="72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l1"/>
          <p:cNvPicPr>
            <a:picLocks noChangeAspect="1"/>
          </p:cNvPicPr>
          <p:nvPr/>
        </p:nvPicPr>
        <p:blipFill>
          <a:blip r:embed="rId7"/>
          <a:srcRect l="17776" r="81036"/>
          <a:stretch>
            <a:fillRect/>
          </a:stretch>
        </p:blipFill>
        <p:spPr bwMode="auto">
          <a:xfrm>
            <a:off x="2160838" y="-13335"/>
            <a:ext cx="14603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l2"/>
          <p:cNvPicPr>
            <a:picLocks noChangeAspect="1"/>
          </p:cNvPicPr>
          <p:nvPr/>
        </p:nvPicPr>
        <p:blipFill>
          <a:blip r:embed="rId8"/>
          <a:srcRect t="73149" r="40897" b="25343"/>
          <a:stretch>
            <a:fillRect/>
          </a:stretch>
        </p:blipFill>
        <p:spPr bwMode="auto">
          <a:xfrm>
            <a:off x="8467" y="5267325"/>
            <a:ext cx="7204195" cy="1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l3"/>
          <p:cNvPicPr>
            <a:picLocks noChangeAspect="1"/>
          </p:cNvPicPr>
          <p:nvPr/>
        </p:nvPicPr>
        <p:blipFill>
          <a:blip r:embed="rId9"/>
          <a:srcRect t="74646" r="38956" b="23930"/>
          <a:stretch>
            <a:fillRect/>
          </a:stretch>
        </p:blipFill>
        <p:spPr bwMode="auto">
          <a:xfrm>
            <a:off x="-35976" y="5375673"/>
            <a:ext cx="7441233" cy="10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l7"/>
          <p:cNvPicPr>
            <a:picLocks noChangeAspect="1"/>
          </p:cNvPicPr>
          <p:nvPr/>
        </p:nvPicPr>
        <p:blipFill>
          <a:blip r:embed="rId10"/>
          <a:srcRect l="59105" r="37015"/>
          <a:stretch>
            <a:fillRect/>
          </a:stretch>
        </p:blipFill>
        <p:spPr bwMode="auto">
          <a:xfrm>
            <a:off x="7197847" y="-1665"/>
            <a:ext cx="474072" cy="72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Logo1"/>
          <p:cNvPicPr>
            <a:picLocks noChangeAspect="1"/>
          </p:cNvPicPr>
          <p:nvPr/>
        </p:nvPicPr>
        <p:blipFill>
          <a:blip r:embed="rId17"/>
          <a:srcRect l="38016" t="41599" r="38361" b="34529"/>
          <a:stretch>
            <a:fillRect/>
          </a:stretch>
        </p:blipFill>
        <p:spPr bwMode="auto">
          <a:xfrm>
            <a:off x="4656061" y="2995375"/>
            <a:ext cx="2878292" cy="171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Logo2"/>
          <p:cNvPicPr>
            <a:picLocks noChangeAspect="1"/>
          </p:cNvPicPr>
          <p:nvPr/>
        </p:nvPicPr>
        <p:blipFill>
          <a:blip r:embed="rId18"/>
          <a:srcRect l="47466" t="35820" r="38361" b="53149"/>
          <a:stretch>
            <a:fillRect/>
          </a:stretch>
        </p:blipFill>
        <p:spPr bwMode="auto">
          <a:xfrm>
            <a:off x="5807377" y="2578659"/>
            <a:ext cx="1726975" cy="79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Logo3"/>
          <p:cNvPicPr>
            <a:picLocks noChangeAspect="1"/>
          </p:cNvPicPr>
          <p:nvPr/>
        </p:nvPicPr>
        <p:blipFill>
          <a:blip r:embed="rId19"/>
          <a:srcRect l="38803" t="36349" r="49385" b="48950"/>
          <a:stretch>
            <a:fillRect/>
          </a:stretch>
        </p:blipFill>
        <p:spPr bwMode="auto">
          <a:xfrm>
            <a:off x="4751299" y="2616994"/>
            <a:ext cx="1439146" cy="10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ogo4"/>
          <p:cNvPicPr>
            <a:picLocks noChangeAspect="1"/>
          </p:cNvPicPr>
          <p:nvPr/>
        </p:nvPicPr>
        <p:blipFill>
          <a:blip r:embed="rId20"/>
          <a:srcRect l="47466" t="48950" r="37572" b="34250"/>
          <a:stretch>
            <a:fillRect/>
          </a:stretch>
        </p:blipFill>
        <p:spPr bwMode="auto">
          <a:xfrm>
            <a:off x="5807381" y="3525444"/>
            <a:ext cx="1824329" cy="120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go5"/>
          <p:cNvPicPr>
            <a:picLocks noChangeAspect="1"/>
          </p:cNvPicPr>
          <p:nvPr/>
        </p:nvPicPr>
        <p:blipFill>
          <a:blip r:embed="rId21"/>
          <a:srcRect l="38803" t="51050" r="48598" b="34250"/>
          <a:stretch>
            <a:fillRect/>
          </a:stretch>
        </p:blipFill>
        <p:spPr bwMode="auto">
          <a:xfrm>
            <a:off x="4751299" y="3675461"/>
            <a:ext cx="1536500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Logo6"/>
          <p:cNvPicPr>
            <a:picLocks noChangeAspect="1"/>
          </p:cNvPicPr>
          <p:nvPr/>
        </p:nvPicPr>
        <p:blipFill>
          <a:blip r:embed="rId22"/>
          <a:srcRect l="41321" t="35822" r="38361" b="44749"/>
          <a:stretch>
            <a:fillRect/>
          </a:stretch>
        </p:blipFill>
        <p:spPr bwMode="auto">
          <a:xfrm>
            <a:off x="5058175" y="2578656"/>
            <a:ext cx="247617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sustenta..."/>
          <p:cNvSpPr txBox="1">
            <a:spLocks noChangeArrowheads="1"/>
          </p:cNvSpPr>
          <p:nvPr/>
        </p:nvSpPr>
        <p:spPr bwMode="auto">
          <a:xfrm>
            <a:off x="1321852" y="5490662"/>
            <a:ext cx="9546709" cy="146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802" tIns="55401" rIns="110802" bIns="55401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Banco do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Agronegócio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136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3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47 -0.00694 C 0.01094 0.00047 0.01285 0.01343 0.00833 0.02223 C 0.00382 0.0301 -0.0066 0.03102 -0.01372 0.02385 C -0.02136 0.01621 -0.02309 0.00324 -0.0184 -0.00532 C -0.01389 -0.01319 -0.00417 -0.01458 0.00347 -0.00694 Z " pathEditMode="relative" rAng="2203284" ptsTypes="fffff">
                                      <p:cBhvr>
                                        <p:cTn id="39" dur="10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path" presetSubtype="0" repeatCount="300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1.85185E-6 C 0.004 0.00393 0.00469 0.01111 0.00209 0.01666 C -0.00087 0.02153 -0.00677 0.02291 -0.01076 0.01898 C -0.01475 0.01504 -0.01527 0.00741 -0.01232 0.00208 C -0.00955 -0.00301 -0.00399 -0.0044 -2.77778E-6 1.85185E-6 Z " pathEditMode="relative" rAng="2203284" ptsTypes="fffff">
                                      <p:cBhvr>
                                        <p:cTn id="44" dur="10000" spd="-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path" presetSubtype="0" repeatCount="3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156 0.00185 C 0.0033 0.00671 0.00452 0.01527 0.00122 0.02199 C -0.00225 0.02777 -0.00937 0.02893 -0.01388 0.02477 C -0.01892 0.01967 -0.01961 0.01041 -0.01614 0.00439 C -0.01284 -0.00186 -0.00625 -0.00278 -0.00156 0.00185 Z " pathEditMode="relative" rAng="2203284" ptsTypes="fffff">
                                      <p:cBhvr>
                                        <p:cTn id="49" dur="10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path" presetSubtype="0" repeatCount="300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347 -0.00694 C 0.01094 0.00047 0.01285 0.01343 0.00833 0.02223 C 0.00382 0.0301 -0.0066 0.03102 -0.01372 0.02385 C -0.02136 0.01621 -0.02309 0.00324 -0.0184 -0.00532 C -0.01389 -0.01319 -0.00417 -0.01458 0.00347 -0.00694 Z " pathEditMode="relative" rAng="2203284" ptsTypes="fffff">
                                      <p:cBhvr>
                                        <p:cTn id="54" dur="10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path" presetSubtype="0" repeatCount="300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0.00156 0.00185 C 0.0033 0.00671 0.00452 0.01527 0.00122 0.02199 C -0.00225 0.02777 -0.00937 0.02893 -0.01388 0.02477 C -0.01892 0.01967 -0.01961 0.01041 -0.01614 0.00439 C -0.01284 -0.00186 -0.00625 -0.00278 -0.00156 0.00185 Z " pathEditMode="relative" rAng="2203284" ptsTypes="fffff">
                                      <p:cBhvr>
                                        <p:cTn id="59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0.00509 L 5.55556E-7 0.1258 " pathEditMode="relative" rAng="0" ptsTypes="AA">
                                      <p:cBhvr>
                                        <p:cTn id="64" dur="2000" spd="-100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9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9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3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xit" presetSubtype="8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xit" presetSubtype="2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3" y="6942369"/>
            <a:ext cx="6762354" cy="296554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Banco do Brasil e Ministério da Agricultura, Pecuária e Abastecimento (MAPA)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68773" y="2166519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58477" lvl="1" algn="ctr">
              <a:spcBef>
                <a:spcPct val="50000"/>
              </a:spcBef>
              <a:buSzPct val="140000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Armazenagem (PCA)</a:t>
            </a:r>
            <a:endParaRPr lang="pt-B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32333" y="2016274"/>
            <a:ext cx="2880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58477" lvl="1" algn="ctr">
              <a:spcBef>
                <a:spcPct val="50000"/>
              </a:spcBef>
              <a:buSzPct val="140000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 de Baixo Carbono (ABC)</a:t>
            </a:r>
            <a:endParaRPr lang="pt-B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561411" y="2088282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58477" lvl="1" algn="ctr">
              <a:spcBef>
                <a:spcPct val="50000"/>
              </a:spcBef>
              <a:buSzPct val="140000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Inovagro</a:t>
            </a:r>
            <a:endParaRPr lang="pt-B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140" y="3456434"/>
            <a:ext cx="4572146" cy="279653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986" y="3485783"/>
            <a:ext cx="5034508" cy="27655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414" y="3436704"/>
            <a:ext cx="4543030" cy="277872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Principais Programas</a:t>
            </a:r>
            <a:endParaRPr lang="pt-BR" sz="39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Contratação na Safra 2014/15 </a:t>
            </a:r>
            <a:r>
              <a:rPr lang="pt-BR" sz="1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pt-BR" sz="16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jul</a:t>
            </a:r>
            <a:r>
              <a:rPr lang="pt-BR" sz="1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/14 a mar/15)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24330" y="2960348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58477" lvl="1" algn="ctr">
              <a:spcBef>
                <a:spcPct val="50000"/>
              </a:spcBef>
              <a:buSzPct val="140000"/>
              <a:defRPr/>
            </a:pPr>
            <a:r>
              <a:rPr lang="pt-B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R$ 1,4 bilhão</a:t>
            </a:r>
            <a:endParaRPr lang="pt-BR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560325" y="2960348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58477" lvl="1" algn="ctr">
              <a:spcBef>
                <a:spcPct val="50000"/>
              </a:spcBef>
              <a:buSzPct val="140000"/>
              <a:defRPr/>
            </a:pPr>
            <a:r>
              <a:rPr lang="pt-B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R$ 2,7 bilhões</a:t>
            </a:r>
            <a:endParaRPr lang="pt-BR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543478" y="2960348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58477" lvl="1" algn="ctr">
              <a:spcBef>
                <a:spcPct val="50000"/>
              </a:spcBef>
              <a:buSzPct val="140000"/>
              <a:defRPr/>
            </a:pPr>
            <a:r>
              <a:rPr lang="pt-B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R$ 373 milhões</a:t>
            </a:r>
            <a:endParaRPr lang="pt-BR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32196" y="2696157"/>
            <a:ext cx="7200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78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PRONAF: </a:t>
            </a:r>
          </a:p>
          <a:p>
            <a:pPr algn="ctr"/>
            <a:r>
              <a:rPr lang="pt-BR" sz="378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Força motriz da </a:t>
            </a:r>
          </a:p>
          <a:p>
            <a:pPr algn="ctr"/>
            <a:r>
              <a:rPr lang="pt-BR" sz="378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Agricultura Familiar </a:t>
            </a:r>
            <a:endParaRPr lang="pt-BR" sz="4620" b="1" dirty="0">
              <a:solidFill>
                <a:srgbClr val="55A8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2190" y="1800213"/>
            <a:ext cx="2263616" cy="29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13"/>
          <p:cNvGrpSpPr>
            <a:grpSpLocks/>
          </p:cNvGrpSpPr>
          <p:nvPr/>
        </p:nvGrpSpPr>
        <p:grpSpPr bwMode="auto">
          <a:xfrm>
            <a:off x="-3333" y="6740842"/>
            <a:ext cx="12193746" cy="460058"/>
            <a:chOff x="0" y="6419850"/>
            <a:chExt cx="9141485" cy="438174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419850"/>
              <a:ext cx="36004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868" y="6419874"/>
              <a:ext cx="36004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1035" y="6419874"/>
              <a:ext cx="36004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Imagem 13" descr="Logo B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9602" y="300014"/>
            <a:ext cx="1425188" cy="14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3358" y="3194283"/>
            <a:ext cx="1735776" cy="196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3294760" y="2808362"/>
            <a:ext cx="222438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pt-BR" sz="2800" b="1" u="sng" dirty="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486" y="3096394"/>
            <a:ext cx="1776896" cy="211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262558" y="2789198"/>
            <a:ext cx="222438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pt-BR" sz="2800" b="1" u="sng" dirty="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1899" y="3405224"/>
            <a:ext cx="1830745" cy="18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262558" y="1647942"/>
            <a:ext cx="2224382" cy="4316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205" b="1" u="sng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Estabelecimentos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502918" y="1654338"/>
            <a:ext cx="1725826" cy="4316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205" b="1" u="sng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Área </a:t>
            </a:r>
            <a:r>
              <a:rPr lang="pt-BR" sz="2205" b="1" u="sng" dirty="0" smtClean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Total</a:t>
            </a:r>
            <a:endParaRPr lang="pt-BR" sz="2205" b="1" u="sng" dirty="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5871023" y="1656625"/>
            <a:ext cx="3032495" cy="4316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205" b="1" u="sng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Valor Bruto da Produção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0" y="6923901"/>
            <a:ext cx="4200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200" dirty="0">
                <a:latin typeface="+mj-lt"/>
                <a:ea typeface="Tahoma" pitchFamily="34" charset="0"/>
                <a:cs typeface="Tahoma" pitchFamily="34" charset="0"/>
              </a:rPr>
              <a:t>Fonte: IBGE – Censo Agropecuário 2006.</a:t>
            </a: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5304407" y="5931128"/>
            <a:ext cx="301705" cy="303371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/>
            <a:endParaRPr lang="en-US" sz="168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5303118" y="6459526"/>
            <a:ext cx="301705" cy="303371"/>
          </a:xfrm>
          <a:prstGeom prst="ellipse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/>
            <a:endParaRPr lang="en-US" sz="168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5591125" y="5921853"/>
            <a:ext cx="1270159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47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Familiar</a:t>
            </a: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5612794" y="6450253"/>
            <a:ext cx="1778556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47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Empresarial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040" y="3348468"/>
            <a:ext cx="1854580" cy="1955167"/>
          </a:xfrm>
          <a:prstGeom prst="rect">
            <a:avLst/>
          </a:prstGeom>
        </p:spPr>
      </p:pic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9263558" y="1651522"/>
            <a:ext cx="2321972" cy="4316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205" b="1" u="sng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Pessoal </a:t>
            </a:r>
            <a:r>
              <a:rPr lang="pt-BR" sz="2205" b="1" u="sng" dirty="0" smtClean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Ocupado</a:t>
            </a:r>
            <a:endParaRPr lang="pt-BR" sz="2205" b="1" u="sng" dirty="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Agricultura Familiar</a:t>
            </a:r>
            <a:endParaRPr lang="pt-BR" sz="39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Importância para o Brasil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23386" y="2926089"/>
            <a:ext cx="1008112" cy="29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262558" y="2664346"/>
            <a:ext cx="222438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b="1" dirty="0" smtClean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5.175.489</a:t>
            </a:r>
            <a:endParaRPr lang="pt-BR" sz="2800" b="1" dirty="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3110600" y="2667750"/>
            <a:ext cx="256129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b="1" dirty="0" smtClean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329.941.393 ha</a:t>
            </a:r>
            <a:endParaRPr lang="pt-BR" sz="2800" b="1" dirty="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5871023" y="2672822"/>
            <a:ext cx="3032495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b="1" dirty="0" smtClean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R$ 260 bilhões</a:t>
            </a:r>
            <a:endParaRPr lang="pt-BR" sz="2800" b="1" dirty="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9263558" y="2670498"/>
            <a:ext cx="232197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b="1" dirty="0" smtClean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16.567.544</a:t>
            </a:r>
            <a:endParaRPr lang="pt-BR" sz="2800" b="1" dirty="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ector reto 25"/>
          <p:cNvCxnSpPr/>
          <p:nvPr/>
        </p:nvCxnSpPr>
        <p:spPr>
          <a:xfrm>
            <a:off x="1444625" y="6382428"/>
            <a:ext cx="9301163" cy="1666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641316" y="1503507"/>
            <a:ext cx="132183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87%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634899" y="1503507"/>
            <a:ext cx="132183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70%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619648" y="3382074"/>
            <a:ext cx="160186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Mandioca</a:t>
            </a:r>
            <a:endParaRPr lang="pt-BR" sz="2520" b="1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602" y="1975232"/>
            <a:ext cx="151519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3678" y="1983567"/>
            <a:ext cx="1515189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1551" y="1983567"/>
            <a:ext cx="151519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9884" y="4475544"/>
            <a:ext cx="1515189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8445" y="4478878"/>
            <a:ext cx="151519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Object 11"/>
          <p:cNvGraphicFramePr>
            <a:graphicFrameLocks/>
          </p:cNvGraphicFramePr>
          <p:nvPr/>
        </p:nvGraphicFramePr>
        <p:xfrm>
          <a:off x="5338445" y="1983567"/>
          <a:ext cx="1515190" cy="144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Foto do Photo Editor" r:id="rId8" imgW="8097380" imgH="5390476" progId="">
                  <p:embed/>
                </p:oleObj>
              </mc:Choice>
              <mc:Fallback>
                <p:oleObj name="Foto do Photo Editor" r:id="rId8" imgW="8097380" imgH="5390476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445" y="1983567"/>
                        <a:ext cx="1515190" cy="1440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1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7011" y="4478878"/>
            <a:ext cx="1515189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 descr="frangos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43909" y="1983567"/>
            <a:ext cx="1515189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5573475" y="1500173"/>
            <a:ext cx="132183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59%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7312025" y="1500173"/>
            <a:ext cx="132183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58%</a:t>
            </a: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9158922" y="1500173"/>
            <a:ext cx="132183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50%</a:t>
            </a: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1649652" y="3998818"/>
            <a:ext cx="132183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46%</a:t>
            </a: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3643234" y="3998818"/>
            <a:ext cx="132183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38%</a:t>
            </a: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5420117" y="3995484"/>
            <a:ext cx="132183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34%</a:t>
            </a: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7320360" y="3995484"/>
            <a:ext cx="132183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21%</a:t>
            </a: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9167258" y="3995484"/>
            <a:ext cx="132183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16%</a:t>
            </a:r>
          </a:p>
        </p:txBody>
      </p:sp>
      <p:pic>
        <p:nvPicPr>
          <p:cNvPr id="46" name="Picture 22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43909" y="4478878"/>
            <a:ext cx="1515189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3524885" y="3375407"/>
            <a:ext cx="14368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Feijão</a:t>
            </a:r>
            <a:endParaRPr lang="pt-BR" sz="2520" b="1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5338445" y="3375407"/>
            <a:ext cx="14368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Suínos</a:t>
            </a:r>
            <a:endParaRPr lang="pt-BR" sz="2520" b="1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7228682" y="3375407"/>
            <a:ext cx="14368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Leite</a:t>
            </a:r>
            <a:endParaRPr lang="pt-BR" sz="2520" b="1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9118918" y="3375407"/>
            <a:ext cx="14368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Aves</a:t>
            </a:r>
            <a:endParaRPr lang="pt-BR" sz="2520" b="1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auto">
          <a:xfrm>
            <a:off x="1619648" y="5860718"/>
            <a:ext cx="14368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Milho</a:t>
            </a:r>
            <a:endParaRPr lang="pt-BR" sz="2520" b="1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3524885" y="5854050"/>
            <a:ext cx="14368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Café</a:t>
            </a:r>
            <a:endParaRPr lang="pt-BR" sz="2520" b="1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5338445" y="5854050"/>
            <a:ext cx="14368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Arroz</a:t>
            </a:r>
            <a:endParaRPr lang="pt-BR" sz="2520" b="1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Rectangle 30"/>
          <p:cNvSpPr>
            <a:spLocks noChangeArrowheads="1"/>
          </p:cNvSpPr>
          <p:nvPr/>
        </p:nvSpPr>
        <p:spPr bwMode="auto">
          <a:xfrm>
            <a:off x="7228682" y="5854050"/>
            <a:ext cx="14368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Trigo</a:t>
            </a:r>
            <a:endParaRPr lang="pt-BR" sz="2520" b="1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9118918" y="5854050"/>
            <a:ext cx="14368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Soja</a:t>
            </a:r>
            <a:endParaRPr lang="pt-BR" sz="2520" b="1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6" name="Picture 36" descr="Milho 349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31315" y="4463877"/>
            <a:ext cx="151519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7463738" y="6732751"/>
            <a:ext cx="2381964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1155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Cesta Básica (direta)</a:t>
            </a:r>
            <a:endParaRPr lang="pt-BR" sz="126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7061277" y="1500173"/>
            <a:ext cx="1800238" cy="2325307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5"/>
          </a:p>
        </p:txBody>
      </p:sp>
      <p:sp>
        <p:nvSpPr>
          <p:cNvPr id="60" name="Retângulo 59"/>
          <p:cNvSpPr/>
          <p:nvPr/>
        </p:nvSpPr>
        <p:spPr>
          <a:xfrm>
            <a:off x="3367678" y="1500173"/>
            <a:ext cx="1800238" cy="2325307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5"/>
          </a:p>
        </p:txBody>
      </p:sp>
      <p:sp>
        <p:nvSpPr>
          <p:cNvPr id="61" name="Retângulo 60"/>
          <p:cNvSpPr/>
          <p:nvPr/>
        </p:nvSpPr>
        <p:spPr>
          <a:xfrm>
            <a:off x="5215753" y="3900490"/>
            <a:ext cx="1800238" cy="2325307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5"/>
          </a:p>
        </p:txBody>
      </p:sp>
      <p:sp>
        <p:nvSpPr>
          <p:cNvPr id="62" name="Retângulo 61"/>
          <p:cNvSpPr/>
          <p:nvPr/>
        </p:nvSpPr>
        <p:spPr>
          <a:xfrm>
            <a:off x="3356069" y="3900490"/>
            <a:ext cx="1800238" cy="2325307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5"/>
          </a:p>
        </p:txBody>
      </p:sp>
      <p:sp>
        <p:nvSpPr>
          <p:cNvPr id="63" name="Retângulo 62"/>
          <p:cNvSpPr/>
          <p:nvPr/>
        </p:nvSpPr>
        <p:spPr>
          <a:xfrm>
            <a:off x="7221298" y="6675856"/>
            <a:ext cx="2849433" cy="375050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5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Agricultura Familiar</a:t>
            </a:r>
            <a:endParaRPr lang="pt-BR" sz="39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Importância para a Produção de Alimentos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33"/>
          <p:cNvSpPr txBox="1">
            <a:spLocks noChangeArrowheads="1"/>
          </p:cNvSpPr>
          <p:nvPr/>
        </p:nvSpPr>
        <p:spPr bwMode="auto">
          <a:xfrm>
            <a:off x="0" y="6923901"/>
            <a:ext cx="4200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200" dirty="0">
                <a:latin typeface="+mj-lt"/>
                <a:ea typeface="Tahoma" pitchFamily="34" charset="0"/>
                <a:cs typeface="Tahoma" pitchFamily="34" charset="0"/>
              </a:rPr>
              <a:t>Fonte: IBGE – Censo Agropecuário 2006.</a:t>
            </a:r>
          </a:p>
        </p:txBody>
      </p:sp>
    </p:spTree>
    <p:extLst>
      <p:ext uri="{BB962C8B-B14F-4D97-AF65-F5344CB8AC3E}">
        <p14:creationId xmlns:p14="http://schemas.microsoft.com/office/powerpoint/2010/main" val="36722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943598" y="1710240"/>
            <a:ext cx="10048152" cy="46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045" indent="-360045" algn="ctr">
              <a:lnSpc>
                <a:spcPct val="120000"/>
              </a:lnSpc>
              <a:spcBef>
                <a:spcPct val="20000"/>
              </a:spcBef>
            </a:pPr>
            <a:r>
              <a:rPr lang="pt-BR" sz="2940" dirty="0">
                <a:solidFill>
                  <a:srgbClr val="002060"/>
                </a:solidFill>
                <a:latin typeface="Trebuchet MS" pitchFamily="34" charset="0"/>
              </a:rPr>
              <a:t>	</a:t>
            </a:r>
            <a:r>
              <a:rPr lang="pt-BR" sz="3360" b="1" u="sng" spc="-105" dirty="0">
                <a:solidFill>
                  <a:srgbClr val="002060"/>
                </a:solidFill>
                <a:latin typeface="Trebuchet MS" pitchFamily="34" charset="0"/>
              </a:rPr>
              <a:t>Programa Nacional de Fortalecimento da Agricultura Familiar </a:t>
            </a:r>
            <a:r>
              <a:rPr lang="pt-BR" sz="3360" b="1" u="sng" dirty="0">
                <a:solidFill>
                  <a:srgbClr val="002060"/>
                </a:solidFill>
                <a:latin typeface="Trebuchet MS" pitchFamily="34" charset="0"/>
              </a:rPr>
              <a:t>– </a:t>
            </a:r>
            <a:r>
              <a:rPr lang="pt-BR" sz="3360" b="1" u="sng" spc="-105" dirty="0">
                <a:solidFill>
                  <a:srgbClr val="002060"/>
                </a:solidFill>
                <a:latin typeface="Trebuchet MS" pitchFamily="34" charset="0"/>
              </a:rPr>
              <a:t>Pronaf</a:t>
            </a:r>
            <a:r>
              <a:rPr lang="pt-BR" sz="2940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endParaRPr lang="pt-BR" sz="294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360045" indent="-360045" algn="ctr">
              <a:lnSpc>
                <a:spcPct val="120000"/>
              </a:lnSpc>
              <a:spcBef>
                <a:spcPct val="20000"/>
              </a:spcBef>
            </a:pPr>
            <a:endParaRPr lang="pt-BR" sz="2940" dirty="0">
              <a:solidFill>
                <a:srgbClr val="002060"/>
              </a:solidFill>
              <a:latin typeface="Trebuchet MS" pitchFamily="34" charset="0"/>
            </a:endParaRPr>
          </a:p>
          <a:p>
            <a:pPr marL="360045" indent="-360045" algn="just">
              <a:lnSpc>
                <a:spcPct val="120000"/>
              </a:lnSpc>
              <a:spcBef>
                <a:spcPct val="20000"/>
              </a:spcBef>
            </a:pPr>
            <a:r>
              <a:rPr lang="pt-BR" sz="2940" dirty="0">
                <a:solidFill>
                  <a:srgbClr val="002060"/>
                </a:solidFill>
                <a:latin typeface="Trebuchet MS" pitchFamily="34" charset="0"/>
              </a:rPr>
              <a:t>   Programa de </a:t>
            </a:r>
            <a:r>
              <a:rPr lang="pt-BR" sz="3360" b="1" spc="-105" dirty="0">
                <a:solidFill>
                  <a:srgbClr val="002060"/>
                </a:solidFill>
                <a:latin typeface="Trebuchet MS" pitchFamily="34" charset="0"/>
              </a:rPr>
              <a:t>crédito</a:t>
            </a:r>
            <a:r>
              <a:rPr lang="pt-BR" sz="2940" spc="-105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pt-BR" sz="2940" dirty="0">
                <a:solidFill>
                  <a:srgbClr val="002060"/>
                </a:solidFill>
                <a:latin typeface="Trebuchet MS" pitchFamily="34" charset="0"/>
              </a:rPr>
              <a:t>criado em 1995 para atender  reivindicação por políticas de desenvolvimento rural específicas para o </a:t>
            </a:r>
            <a:r>
              <a:rPr lang="pt-BR" sz="3360" b="1" spc="-105" dirty="0">
                <a:solidFill>
                  <a:srgbClr val="002060"/>
                </a:solidFill>
                <a:latin typeface="Trebuchet MS" pitchFamily="34" charset="0"/>
              </a:rPr>
              <a:t>segmento da agricultura familiar.</a:t>
            </a:r>
            <a:r>
              <a:rPr lang="pt-BR" sz="3360" b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1"/>
            <a:ext cx="12190413" cy="7120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Histórico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4188625" y="1520320"/>
            <a:ext cx="6659109" cy="2175287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rgbClr val="000066"/>
                </a:solidFill>
                <a:latin typeface="Trebuchet MS" pitchFamily="34" charset="0"/>
              </a:rPr>
              <a:t>FORTALECER  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A ATIVIDADE DO AGRICULTOR FAMILIAR</a:t>
            </a:r>
          </a:p>
          <a:p>
            <a:endParaRPr lang="pt-BR" sz="20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AGREGAR VALOR A SUA PRODUÇÃO </a:t>
            </a:r>
          </a:p>
          <a:p>
            <a:endParaRPr lang="pt-BR" sz="2000" dirty="0">
              <a:solidFill>
                <a:srgbClr val="000066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INTEGRAR A ATIVIDADE FAMILIAR À CADEIA PRODUTIVA</a:t>
            </a:r>
          </a:p>
          <a:p>
            <a:pPr>
              <a:defRPr/>
            </a:pPr>
            <a:endParaRPr lang="pt-BR" sz="2000" dirty="0">
              <a:solidFill>
                <a:srgbClr val="000066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ELEVAR A RENDA DA </a:t>
            </a:r>
            <a:r>
              <a:rPr lang="pt-BR" sz="2000" dirty="0" smtClean="0">
                <a:solidFill>
                  <a:srgbClr val="000066"/>
                </a:solidFill>
                <a:latin typeface="Trebuchet MS" pitchFamily="34" charset="0"/>
              </a:rPr>
              <a:t>FAMÍLIA</a:t>
            </a:r>
            <a:endParaRPr lang="pt-BR" sz="2000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216037" y="4858261"/>
            <a:ext cx="6631697" cy="1800238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PROFISSIONALIZAÇÃO DOS PRODUTORES FAMILIARES</a:t>
            </a:r>
          </a:p>
          <a:p>
            <a:endParaRPr lang="pt-BR" sz="20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MODERNIZAÇÃO DO SISTEMA PRODUTIVO</a:t>
            </a:r>
          </a:p>
          <a:p>
            <a:endParaRPr lang="pt-BR" sz="20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VALORIZAÇÃO DA PRODUÇÃO </a:t>
            </a:r>
            <a:r>
              <a:rPr lang="pt-BR" sz="2000" dirty="0" smtClean="0">
                <a:solidFill>
                  <a:srgbClr val="000066"/>
                </a:solidFill>
                <a:latin typeface="Trebuchet MS" pitchFamily="34" charset="0"/>
              </a:rPr>
              <a:t>FAMILIAR</a:t>
            </a:r>
            <a:endParaRPr lang="pt-BR" sz="2000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</a:t>
            </a:r>
            <a:endParaRPr lang="pt-BR" sz="39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Concepção do Programa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665700" y="2232915"/>
            <a:ext cx="2550337" cy="750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5" dirty="0">
                <a:solidFill>
                  <a:prstClr val="white"/>
                </a:solidFill>
                <a:latin typeface="Trebuchet MS" pitchFamily="34" charset="0"/>
              </a:rPr>
              <a:t>OBJETIVOS 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744669" y="5383331"/>
            <a:ext cx="2550337" cy="750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5" dirty="0">
                <a:solidFill>
                  <a:prstClr val="white"/>
                </a:solidFill>
                <a:latin typeface="Trebuchet MS" pitchFamily="34" charset="0"/>
              </a:rPr>
              <a:t>PRINCIPAIS </a:t>
            </a:r>
          </a:p>
          <a:p>
            <a:pPr algn="ctr"/>
            <a:r>
              <a:rPr lang="pt-BR" sz="2205" dirty="0">
                <a:solidFill>
                  <a:prstClr val="white"/>
                </a:solidFill>
                <a:latin typeface="Trebuchet MS" pitchFamily="34" charset="0"/>
              </a:rPr>
              <a:t>INDUTORES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799" y="3676058"/>
            <a:ext cx="1050139" cy="90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11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856624" y="1634630"/>
            <a:ext cx="5541016" cy="5206179"/>
          </a:xfrm>
          <a:prstGeom prst="roundRect">
            <a:avLst>
              <a:gd name="adj" fmla="val 8652"/>
            </a:avLst>
          </a:prstGeom>
          <a:noFill/>
          <a:ln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205" dirty="0">
              <a:solidFill>
                <a:srgbClr val="1F497D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2205" dirty="0">
              <a:solidFill>
                <a:srgbClr val="000066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endParaRPr lang="pt-BR" sz="2205" b="1" dirty="0">
              <a:solidFill>
                <a:srgbClr val="000066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205" b="1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Produtores Rurais Familiares:  </a:t>
            </a:r>
            <a:r>
              <a:rPr lang="pt-BR" sz="2205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proprietários, posseiros, arrendatários, parceiros e assentados. </a:t>
            </a:r>
          </a:p>
          <a:p>
            <a:pPr>
              <a:buFont typeface="Wingdings" pitchFamily="2" charset="2"/>
              <a:buChar char="ü"/>
            </a:pPr>
            <a:endParaRPr lang="pt-BR" sz="2205" b="1" dirty="0">
              <a:solidFill>
                <a:srgbClr val="000066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205" b="1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Pescadores e </a:t>
            </a:r>
            <a:r>
              <a:rPr lang="pt-BR" sz="2205" b="1" dirty="0" err="1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Aquicultores</a:t>
            </a:r>
            <a:r>
              <a:rPr lang="pt-BR" sz="2205" b="1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pt-BR" sz="2205" b="1" dirty="0">
              <a:solidFill>
                <a:srgbClr val="000066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205" b="1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Extrativistas.</a:t>
            </a:r>
          </a:p>
          <a:p>
            <a:pPr>
              <a:buFont typeface="Wingdings" pitchFamily="2" charset="2"/>
              <a:buChar char="ü"/>
            </a:pPr>
            <a:endParaRPr lang="pt-BR" sz="2205" b="1" dirty="0">
              <a:solidFill>
                <a:srgbClr val="000066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205" b="1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Silvicultores.</a:t>
            </a:r>
          </a:p>
          <a:p>
            <a:pPr>
              <a:buFont typeface="Wingdings" pitchFamily="2" charset="2"/>
              <a:buChar char="ü"/>
            </a:pPr>
            <a:endParaRPr lang="pt-BR" sz="2205" b="1" dirty="0">
              <a:solidFill>
                <a:srgbClr val="000066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205" b="1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Indígenas.</a:t>
            </a:r>
          </a:p>
          <a:p>
            <a:pPr>
              <a:buFont typeface="Wingdings" pitchFamily="2" charset="2"/>
              <a:buChar char="ü"/>
            </a:pPr>
            <a:endParaRPr lang="pt-BR" sz="2205" b="1" dirty="0">
              <a:solidFill>
                <a:srgbClr val="000066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205" b="1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Quilombolas. </a:t>
            </a:r>
          </a:p>
          <a:p>
            <a:endParaRPr lang="pt-BR" sz="2205" dirty="0">
              <a:solidFill>
                <a:srgbClr val="1F497D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2205" dirty="0">
              <a:solidFill>
                <a:prstClr val="white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834199" y="1634631"/>
            <a:ext cx="2797511" cy="5206178"/>
          </a:xfrm>
          <a:prstGeom prst="roundRect">
            <a:avLst/>
          </a:prstGeom>
          <a:noFill/>
          <a:ln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70" b="1" u="sng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REQUISITOS</a:t>
            </a:r>
            <a:r>
              <a:rPr lang="pt-BR" sz="1470" b="1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:</a:t>
            </a:r>
            <a:endParaRPr lang="pt-BR" sz="1470" dirty="0">
              <a:solidFill>
                <a:srgbClr val="000066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endParaRPr lang="pt-BR" sz="1470" b="1" dirty="0">
              <a:solidFill>
                <a:srgbClr val="000066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1470" b="1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1470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Renda Bruta Anual: até R$ 360 mil.</a:t>
            </a:r>
          </a:p>
          <a:p>
            <a:pPr>
              <a:buFont typeface="Wingdings" pitchFamily="2" charset="2"/>
              <a:buChar char="ü"/>
            </a:pPr>
            <a:endParaRPr lang="pt-BR" sz="1470" dirty="0">
              <a:solidFill>
                <a:srgbClr val="000066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1470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Mão de Obra Familiar </a:t>
            </a:r>
          </a:p>
          <a:p>
            <a:pPr>
              <a:buFont typeface="Wingdings" pitchFamily="2" charset="2"/>
              <a:buChar char="ü"/>
            </a:pPr>
            <a:endParaRPr lang="pt-BR" sz="1470" dirty="0">
              <a:solidFill>
                <a:srgbClr val="000066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1470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Propriedade de até 4 módulos fiscais.</a:t>
            </a:r>
          </a:p>
          <a:p>
            <a:pPr>
              <a:buFont typeface="Wingdings" pitchFamily="2" charset="2"/>
              <a:buChar char="ü"/>
            </a:pPr>
            <a:endParaRPr lang="pt-BR" sz="1470" dirty="0">
              <a:solidFill>
                <a:srgbClr val="000066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1470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Declaração de Aptidão ao </a:t>
            </a:r>
            <a:r>
              <a:rPr lang="pt-BR" sz="1470" dirty="0" err="1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Pronaf</a:t>
            </a:r>
            <a:r>
              <a:rPr lang="pt-BR" sz="1470" dirty="0">
                <a:solidFill>
                  <a:srgbClr val="000066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(DAP) emitida por entidade credenciada pelo Ministério do Desenvolvimento Agrário (MDA).</a:t>
            </a:r>
            <a:endParaRPr lang="pt-BR" sz="1470" dirty="0">
              <a:solidFill>
                <a:srgbClr val="1F497D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1470" dirty="0">
              <a:solidFill>
                <a:prstClr val="white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6740870" y="3484328"/>
            <a:ext cx="750099" cy="1506782"/>
          </a:xfrm>
          <a:prstGeom prst="rightArrow">
            <a:avLst>
              <a:gd name="adj1" fmla="val 50000"/>
              <a:gd name="adj2" fmla="val 6538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5"/>
          </a:p>
        </p:txBody>
      </p:sp>
      <p:sp>
        <p:nvSpPr>
          <p:cNvPr id="6" name="CaixaDeTexto 5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Beneficiários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94606" y="1747864"/>
            <a:ext cx="9376204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20" b="1" spc="-105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Operações de </a:t>
            </a:r>
            <a:r>
              <a:rPr lang="pt-BR" sz="3360" b="1" spc="-105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Custeio</a:t>
            </a:r>
            <a:r>
              <a:rPr lang="pt-BR" sz="2520" b="1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pt-BR" sz="3360" b="1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520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Financiamento das despesas normais de custeio da produção agrícola e pecuária, tais como: sementes, fertilizantes, defensivos, medicamentos, vacinas etc.</a:t>
            </a:r>
          </a:p>
          <a:p>
            <a:pPr algn="just"/>
            <a:endParaRPr lang="pt-BR" sz="2520" b="1" u="sng" dirty="0">
              <a:solidFill>
                <a:srgbClr val="00206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520" b="1" spc="-105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Operações de </a:t>
            </a:r>
            <a:r>
              <a:rPr lang="pt-BR" sz="3360" b="1" spc="-105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Investimento</a:t>
            </a:r>
            <a:r>
              <a:rPr lang="pt-BR" sz="2520" b="1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pt-BR" sz="2520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Financiamento da implantação, ampliação ou modernização da infra-estrutura de produção dos empreendimentos rurais, tais como máquinas, equipamentos, construções, reformas etc</a:t>
            </a:r>
            <a:r>
              <a:rPr lang="pt-BR" sz="2520" dirty="0" smtClean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.</a:t>
            </a:r>
            <a:endParaRPr lang="pt-BR" sz="2520" dirty="0">
              <a:solidFill>
                <a:srgbClr val="00206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50" y="5323427"/>
            <a:ext cx="2173058" cy="158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otão de ação: Avançar ou Próximo 1">
            <a:hlinkClick r:id="rId3" action="ppaction://hlinksldjump" highlightClick="1"/>
          </p:cNvPr>
          <p:cNvSpPr/>
          <p:nvPr/>
        </p:nvSpPr>
        <p:spPr>
          <a:xfrm>
            <a:off x="1936744" y="3152020"/>
            <a:ext cx="453650" cy="226825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5"/>
          </a:p>
        </p:txBody>
      </p:sp>
      <p:sp>
        <p:nvSpPr>
          <p:cNvPr id="6" name="Botão de ação: Avançar ou Próximo 5">
            <a:hlinkClick r:id="rId4" action="ppaction://hlinksldjump" highlightClick="1"/>
          </p:cNvPr>
          <p:cNvSpPr/>
          <p:nvPr/>
        </p:nvSpPr>
        <p:spPr>
          <a:xfrm>
            <a:off x="5263514" y="5193447"/>
            <a:ext cx="453650" cy="226825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5"/>
          </a:p>
        </p:txBody>
      </p:sp>
      <p:sp>
        <p:nvSpPr>
          <p:cNvPr id="7" name="CaixaDeTexto 6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Finalidade de Atendimentos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070870" y="1607258"/>
            <a:ext cx="7680960" cy="69258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pt-BR" sz="2205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030865" y="4230060"/>
            <a:ext cx="7680960" cy="69258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pt-BR" sz="1680">
              <a:latin typeface="Trebuchet MS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54826" y="2646294"/>
            <a:ext cx="7700963" cy="133219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pt-BR" sz="1680">
              <a:latin typeface="Trebuchet MS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054826" y="5206614"/>
            <a:ext cx="7680960" cy="132425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pt-BR" sz="1680">
              <a:latin typeface="Trebuchet MS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648832" y="2844367"/>
            <a:ext cx="7360920" cy="11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pt-BR" sz="2205" dirty="0"/>
              <a:t> 1,5% a.a. para valores de até R$ 10 mil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pt-BR" sz="2205" dirty="0"/>
              <a:t> 3,0% a.a. para valores acima de R$ 10 mil e até R$ 30 mil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pt-BR" sz="2205" dirty="0"/>
              <a:t> 3,5% a.a. para valores acima de R$ 30 mil e até R$ 100 mil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614896" y="5327228"/>
            <a:ext cx="6960870" cy="127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pt-BR" sz="2205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Custeio Agrícola</a:t>
            </a:r>
            <a:r>
              <a:rPr lang="pt-BR" sz="2205" dirty="0"/>
              <a:t> – máximo de 2 anos, conforme o ciclo da atividade financiada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pt-BR" sz="2205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Custeio Pecuário</a:t>
            </a:r>
            <a:r>
              <a:rPr lang="pt-BR" sz="2205" dirty="0"/>
              <a:t> – até 1 ano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614896" y="1619369"/>
            <a:ext cx="7040880" cy="6093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80" dirty="0">
                <a:latin typeface="Trebuchet MS" pitchFamily="34" charset="0"/>
              </a:rPr>
              <a:t>Agricultores Familiares enquadrados no Pronaf, exceto os participantes do Grupo A, que apresentem a DAP Válida.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694906" y="4386381"/>
            <a:ext cx="4400550" cy="77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pt-BR" sz="2205" dirty="0"/>
              <a:t>de R$ 7,5 mil (A/C) até R$ 100 mil (AF)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454665" y="1531650"/>
            <a:ext cx="1814602" cy="8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80" b="1" dirty="0">
                <a:latin typeface="Trebuchet MS" pitchFamily="34" charset="0"/>
              </a:rPr>
              <a:t>Público Alvo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454665" y="2892601"/>
            <a:ext cx="1814602" cy="8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80" b="1" dirty="0">
                <a:latin typeface="Trebuchet MS" pitchFamily="34" charset="0"/>
              </a:rPr>
              <a:t>Encargos Financeiros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410844" y="4146820"/>
            <a:ext cx="1902243" cy="8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80" b="1" dirty="0">
                <a:latin typeface="Trebuchet MS" pitchFamily="34" charset="0"/>
              </a:rPr>
              <a:t>Teto de Financiamento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395452" y="5463286"/>
            <a:ext cx="1902243" cy="8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80" b="1" dirty="0">
                <a:latin typeface="Trebuchet MS" pitchFamily="34" charset="0"/>
              </a:rPr>
              <a:t>Prazo</a:t>
            </a:r>
          </a:p>
        </p:txBody>
      </p:sp>
      <p:sp>
        <p:nvSpPr>
          <p:cNvPr id="12" name="Botão de ação: Voltar ou Anterior 11">
            <a:hlinkClick r:id="rId2" action="ppaction://hlinksldjump" highlightClick="1"/>
          </p:cNvPr>
          <p:cNvSpPr/>
          <p:nvPr/>
        </p:nvSpPr>
        <p:spPr>
          <a:xfrm>
            <a:off x="9724409" y="6776003"/>
            <a:ext cx="529259" cy="2268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5"/>
          </a:p>
        </p:txBody>
      </p:sp>
      <p:sp>
        <p:nvSpPr>
          <p:cNvPr id="17" name="CaixaDeTexto 16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Custeio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070870" y="1607258"/>
            <a:ext cx="7680960" cy="692586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pt-BR" sz="2205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070870" y="4054100"/>
            <a:ext cx="7680960" cy="1062216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pt-BR" sz="1680">
              <a:latin typeface="Trebuchet MS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54826" y="2768758"/>
            <a:ext cx="7700963" cy="982909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pt-BR" sz="1680">
              <a:latin typeface="Trebuchet MS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054826" y="5206614"/>
            <a:ext cx="7680960" cy="132425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pt-BR" sz="1680">
              <a:latin typeface="Trebuchet MS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454665" y="1531650"/>
            <a:ext cx="1814602" cy="8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80" b="1" dirty="0">
                <a:latin typeface="Trebuchet MS" pitchFamily="34" charset="0"/>
              </a:rPr>
              <a:t>Público Alvo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454665" y="2816992"/>
            <a:ext cx="1814602" cy="8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80" b="1" dirty="0">
                <a:latin typeface="Trebuchet MS" pitchFamily="34" charset="0"/>
              </a:rPr>
              <a:t>Encargos Financeiros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410844" y="4146820"/>
            <a:ext cx="1902243" cy="8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80" b="1" dirty="0">
                <a:latin typeface="Trebuchet MS" pitchFamily="34" charset="0"/>
              </a:rPr>
              <a:t>Teto de Financiamento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395452" y="5463286"/>
            <a:ext cx="1902243" cy="8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80" b="1" dirty="0">
                <a:latin typeface="Trebuchet MS" pitchFamily="34" charset="0"/>
              </a:rPr>
              <a:t>Prazo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340013" y="1621858"/>
            <a:ext cx="7040880" cy="6093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pt-BR" sz="168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Agricultores Familiares enquadrados no Pronaf, exceto os integrantes dos Grupos A, B e A/C.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394869" y="2900895"/>
            <a:ext cx="736092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8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1,0 % a.a. para operações de até R$ 10 mil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8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2,0 % a.a. para operações com valor superior a R$ 10 mil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670840" y="4054100"/>
            <a:ext cx="696087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00038" indent="-300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168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até R$ 150 mil por beneficiário/ano agrícola.</a:t>
            </a:r>
          </a:p>
          <a:p>
            <a:pPr marL="300038" indent="-300038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168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até R$ 300 mil por beneficiário/safra para atividades de suinocultura, avicultura e fruticultura. 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600129" y="5415051"/>
            <a:ext cx="696087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00038" indent="-300038" algn="just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168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até 10 anos, incluída carência de até 03 anos. </a:t>
            </a:r>
          </a:p>
          <a:p>
            <a:pPr marL="300038" indent="-300038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168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até 15 anos, incluída carência de até 03 anos, para financiamentos de estrutura de armazenagem.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Investimento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Botão de ação: Voltar ou Anterior 22">
            <a:hlinkClick r:id="rId3" action="ppaction://hlinksldjump" highlightClick="1"/>
          </p:cNvPr>
          <p:cNvSpPr/>
          <p:nvPr/>
        </p:nvSpPr>
        <p:spPr>
          <a:xfrm>
            <a:off x="9724409" y="6776003"/>
            <a:ext cx="529259" cy="2268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5"/>
          </a:p>
        </p:txBody>
      </p:sp>
    </p:spTree>
    <p:extLst>
      <p:ext uri="{BB962C8B-B14F-4D97-AF65-F5344CB8AC3E}">
        <p14:creationId xmlns:p14="http://schemas.microsoft.com/office/powerpoint/2010/main" val="28286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98" y="1440210"/>
            <a:ext cx="10945216" cy="6054260"/>
          </a:xfrm>
          <a:prstGeom prst="rect">
            <a:avLst/>
          </a:prstGeom>
        </p:spPr>
      </p:pic>
      <p:sp>
        <p:nvSpPr>
          <p:cNvPr id="46" name="CaixaDeTexto 24"/>
          <p:cNvSpPr txBox="1">
            <a:spLocks noChangeArrowheads="1"/>
          </p:cNvSpPr>
          <p:nvPr/>
        </p:nvSpPr>
        <p:spPr bwMode="auto">
          <a:xfrm>
            <a:off x="335316" y="4244167"/>
            <a:ext cx="1151978" cy="2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807" tIns="55403" rIns="110807" bIns="554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sz="1200" b="1" dirty="0">
                <a:solidFill>
                  <a:srgbClr val="000066"/>
                </a:solidFill>
              </a:rPr>
              <a:t>R$ bilhões</a:t>
            </a:r>
            <a:endParaRPr lang="en-US" sz="1200" b="1" dirty="0">
              <a:solidFill>
                <a:srgbClr val="000066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1414686" y="1512218"/>
            <a:ext cx="9361040" cy="36003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 rot="20451538">
            <a:off x="4324589" y="3391051"/>
            <a:ext cx="1727967" cy="5292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07" tIns="55403" rIns="110807" bIns="5540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 w="11430"/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+362%</a:t>
            </a:r>
            <a:endParaRPr lang="pt-BR" sz="2400" b="1" dirty="0">
              <a:ln w="11430"/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Carteira de Agronegócios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Evolução do Saldo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31026" y="1080170"/>
            <a:ext cx="74483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marL="0" lvl="1" indent="-285750" algn="just" eaLnBrk="1" hangingPunct="1">
              <a:lnSpc>
                <a:spcPct val="125000"/>
              </a:lnSpc>
              <a:spcBef>
                <a:spcPts val="1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Compromisso com o Brasil.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 algn="just" eaLnBrk="1" hangingPunct="1">
              <a:lnSpc>
                <a:spcPct val="125000"/>
              </a:lnSpc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Maior Financiador do Agronegócio Brasileiro.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 algn="just" eaLnBrk="1" hangingPunct="1">
              <a:lnSpc>
                <a:spcPct val="125000"/>
              </a:lnSpc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502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bilhões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contratados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2005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8477" lvl="1" algn="just" eaLnBrk="1" hangingPunct="1">
              <a:lnSpc>
                <a:spcPct val="125000"/>
              </a:lnSpc>
              <a:spcBef>
                <a:spcPct val="50000"/>
              </a:spcBef>
              <a:buSzPct val="140000"/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6942369"/>
            <a:ext cx="4319918" cy="296554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Banco do Brasil</a:t>
            </a:r>
          </a:p>
        </p:txBody>
      </p:sp>
    </p:spTree>
    <p:extLst>
      <p:ext uri="{BB962C8B-B14F-4D97-AF65-F5344CB8AC3E}">
        <p14:creationId xmlns:p14="http://schemas.microsoft.com/office/powerpoint/2010/main" val="5537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06723" y="1398660"/>
            <a:ext cx="937620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20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Forma de atuação no âmbito do </a:t>
            </a:r>
            <a:r>
              <a:rPr lang="pt-BR" sz="2520" b="1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Sistema Financeiro Nacional</a:t>
            </a:r>
            <a:r>
              <a:rPr lang="pt-BR" sz="2520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pt-BR" sz="3360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861136" y="2081700"/>
          <a:ext cx="8392532" cy="5147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Programa de Crédito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19602" y="3067054"/>
            <a:ext cx="7200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78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Agricultura Familiar no BB</a:t>
            </a:r>
            <a:endParaRPr lang="pt-BR" sz="4620" b="1" dirty="0">
              <a:solidFill>
                <a:srgbClr val="55A8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2190" y="1800213"/>
            <a:ext cx="2263616" cy="29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13"/>
          <p:cNvGrpSpPr>
            <a:grpSpLocks/>
          </p:cNvGrpSpPr>
          <p:nvPr/>
        </p:nvGrpSpPr>
        <p:grpSpPr bwMode="auto">
          <a:xfrm>
            <a:off x="-3333" y="6740842"/>
            <a:ext cx="12193746" cy="460058"/>
            <a:chOff x="0" y="6419850"/>
            <a:chExt cx="9141485" cy="438174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419850"/>
              <a:ext cx="36004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868" y="6419874"/>
              <a:ext cx="36004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1035" y="6419874"/>
              <a:ext cx="36004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Imagem 13" descr="Logo B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9602" y="300014"/>
            <a:ext cx="1425188" cy="14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zza 3"/>
          <p:cNvSpPr/>
          <p:nvPr/>
        </p:nvSpPr>
        <p:spPr>
          <a:xfrm>
            <a:off x="1554451" y="2633089"/>
            <a:ext cx="3840480" cy="3840480"/>
          </a:xfrm>
          <a:prstGeom prst="pie">
            <a:avLst>
              <a:gd name="adj1" fmla="val 5400000"/>
              <a:gd name="adj2" fmla="val 1620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5" name="Diagrama 4"/>
          <p:cNvGraphicFramePr/>
          <p:nvPr>
            <p:extLst/>
          </p:nvPr>
        </p:nvGraphicFramePr>
        <p:xfrm>
          <a:off x="3751346" y="2206369"/>
          <a:ext cx="6400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ço Reservado para Texto 1"/>
          <p:cNvSpPr txBox="1">
            <a:spLocks/>
          </p:cNvSpPr>
          <p:nvPr/>
        </p:nvSpPr>
        <p:spPr>
          <a:xfrm>
            <a:off x="4172786" y="1412000"/>
            <a:ext cx="3207763" cy="525066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/>
          <a:p>
            <a:pPr defTabSz="960120">
              <a:spcBef>
                <a:spcPct val="20000"/>
              </a:spcBef>
              <a:defRPr/>
            </a:pPr>
            <a:r>
              <a:rPr lang="pt-BR" sz="2520" b="1" u="sng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Trabalho Conjunto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Atuação do BB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1331877" y="1946763"/>
          <a:ext cx="7258406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9642" y="5263835"/>
            <a:ext cx="2158529" cy="174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de cantos arredondados 7"/>
          <p:cNvSpPr/>
          <p:nvPr/>
        </p:nvSpPr>
        <p:spPr>
          <a:xfrm>
            <a:off x="9020592" y="1050113"/>
            <a:ext cx="1650218" cy="11251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020593" y="2190085"/>
            <a:ext cx="1654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000066"/>
                </a:solidFill>
              </a:rPr>
              <a:t>Solicita documentos pessoais e do imóvel. 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020592" y="2250272"/>
            <a:ext cx="1650218" cy="11251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9020592" y="3450430"/>
            <a:ext cx="1650218" cy="11251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80" dirty="0">
                <a:solidFill>
                  <a:prstClr val="white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9020592" y="4650588"/>
            <a:ext cx="1650218" cy="11251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020593" y="1296194"/>
            <a:ext cx="165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000066"/>
                </a:solidFill>
              </a:rPr>
              <a:t>Acolhe a DAP e a proposta. 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9020592" y="5850747"/>
            <a:ext cx="1650218" cy="11251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020593" y="3373625"/>
            <a:ext cx="1654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000066"/>
                </a:solidFill>
              </a:rPr>
              <a:t>Analisa cadastro e calcula Limite de Crédito.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9020593" y="4765352"/>
            <a:ext cx="1654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000066"/>
                </a:solidFill>
              </a:rPr>
              <a:t>Analisa proposta e emite contrato.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020593" y="5917480"/>
            <a:ext cx="1654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000066"/>
                </a:solidFill>
              </a:rPr>
              <a:t>Colhe assinatura e libera o crédito</a:t>
            </a:r>
          </a:p>
        </p:txBody>
      </p:sp>
      <p:sp>
        <p:nvSpPr>
          <p:cNvPr id="2" name="Chave esquerda 1"/>
          <p:cNvSpPr/>
          <p:nvPr/>
        </p:nvSpPr>
        <p:spPr>
          <a:xfrm>
            <a:off x="8613625" y="1050113"/>
            <a:ext cx="430309" cy="6028323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205"/>
          </a:p>
        </p:txBody>
      </p:sp>
      <p:sp>
        <p:nvSpPr>
          <p:cNvPr id="19" name="CaixaDeTexto 18"/>
          <p:cNvSpPr txBox="1"/>
          <p:nvPr/>
        </p:nvSpPr>
        <p:spPr>
          <a:xfrm>
            <a:off x="1375112" y="1279759"/>
            <a:ext cx="72385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360045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168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Consulta eletrônica da </a:t>
            </a:r>
            <a:r>
              <a:rPr lang="pt-BR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DAP (BB – MDA)</a:t>
            </a:r>
            <a:endParaRPr lang="pt-BR" sz="126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Fluxo Operacional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"/>
          <p:cNvSpPr txBox="1"/>
          <p:nvPr/>
        </p:nvSpPr>
        <p:spPr>
          <a:xfrm>
            <a:off x="7112748" y="1577927"/>
            <a:ext cx="4023018" cy="9505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940" b="1" dirty="0">
                <a:solidFill>
                  <a:srgbClr val="002060"/>
                </a:solidFill>
              </a:rPr>
              <a:t>Pronaf Mais Alimentos</a:t>
            </a:r>
          </a:p>
          <a:p>
            <a:pPr algn="ctr"/>
            <a:r>
              <a:rPr lang="pt-BR" sz="2940" b="1" dirty="0">
                <a:solidFill>
                  <a:srgbClr val="002060"/>
                </a:solidFill>
              </a:rPr>
              <a:t>no BB</a:t>
            </a:r>
          </a:p>
        </p:txBody>
      </p:sp>
      <p:sp>
        <p:nvSpPr>
          <p:cNvPr id="12" name="CaixaDeTexto 1"/>
          <p:cNvSpPr txBox="1"/>
          <p:nvPr/>
        </p:nvSpPr>
        <p:spPr>
          <a:xfrm>
            <a:off x="1483094" y="1436351"/>
            <a:ext cx="4482435" cy="12685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90" i="1" dirty="0">
                <a:solidFill>
                  <a:srgbClr val="002060"/>
                </a:solidFill>
                <a:latin typeface="Trebuchet MS" pitchFamily="34" charset="0"/>
              </a:rPr>
              <a:t>“A cada R$ 1 bilhão financiado, 1.000 empregos são gerados nas fábricas”* </a:t>
            </a:r>
          </a:p>
          <a:p>
            <a:endParaRPr lang="pt-BR" sz="1470" i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pt-BR" sz="1050" i="1" dirty="0">
                <a:solidFill>
                  <a:srgbClr val="002060"/>
                </a:solidFill>
                <a:latin typeface="Trebuchet MS" pitchFamily="34" charset="0"/>
              </a:rPr>
              <a:t>*Marco Antônio Viana Leite – Coordenador do Programa Mais Alimentos</a:t>
            </a:r>
          </a:p>
          <a:p>
            <a:r>
              <a:rPr lang="pt-BR" sz="1050" i="1" dirty="0">
                <a:solidFill>
                  <a:srgbClr val="002060"/>
                </a:solidFill>
                <a:latin typeface="Trebuchet MS" pitchFamily="34" charset="0"/>
              </a:rPr>
              <a:t>Disponível em: “http://WWW.mda.gov.br”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27" y="2604051"/>
            <a:ext cx="5973064" cy="430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1"/>
          <p:cNvSpPr txBox="1"/>
          <p:nvPr/>
        </p:nvSpPr>
        <p:spPr>
          <a:xfrm>
            <a:off x="7729102" y="2728472"/>
            <a:ext cx="2790310" cy="106029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90" b="1" u="sng" dirty="0">
                <a:solidFill>
                  <a:srgbClr val="002060"/>
                </a:solidFill>
                <a:latin typeface="Trebuchet MS" pitchFamily="34" charset="0"/>
              </a:rPr>
              <a:t>+ </a:t>
            </a:r>
            <a:r>
              <a:rPr lang="pt-BR" sz="4400" b="1" u="sng" dirty="0" smtClean="0">
                <a:solidFill>
                  <a:srgbClr val="002060"/>
                </a:solidFill>
                <a:latin typeface="Trebuchet MS" pitchFamily="34" charset="0"/>
              </a:rPr>
              <a:t>73,7</a:t>
            </a:r>
            <a:r>
              <a:rPr lang="pt-BR" sz="1890" b="1" u="sng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pt-BR" sz="1890" b="1" u="sng" dirty="0">
                <a:solidFill>
                  <a:srgbClr val="002060"/>
                </a:solidFill>
                <a:latin typeface="Trebuchet MS" pitchFamily="34" charset="0"/>
              </a:rPr>
              <a:t>mil tratores </a:t>
            </a:r>
            <a:r>
              <a:rPr lang="pt-BR" sz="1890" b="1" u="sng" dirty="0" smtClean="0">
                <a:solidFill>
                  <a:srgbClr val="002060"/>
                </a:solidFill>
                <a:latin typeface="Trebuchet MS" pitchFamily="34" charset="0"/>
              </a:rPr>
              <a:t>financiados</a:t>
            </a:r>
            <a:endParaRPr lang="pt-BR" sz="1890" b="1" u="sng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0" name="CaixaDeTexto 1"/>
          <p:cNvSpPr txBox="1"/>
          <p:nvPr/>
        </p:nvSpPr>
        <p:spPr>
          <a:xfrm>
            <a:off x="1483094" y="3057702"/>
            <a:ext cx="3537068" cy="8801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60" b="1" u="sng" dirty="0">
                <a:solidFill>
                  <a:srgbClr val="002060"/>
                </a:solidFill>
                <a:latin typeface="Trebuchet MS" pitchFamily="34" charset="0"/>
              </a:rPr>
              <a:t>2008 - Criação do Pronaf Mais Alimentos.</a:t>
            </a:r>
          </a:p>
          <a:p>
            <a:pPr algn="ctr"/>
            <a:r>
              <a:rPr lang="pt-BR" sz="1155" b="1" dirty="0">
                <a:solidFill>
                  <a:srgbClr val="002060"/>
                </a:solidFill>
                <a:latin typeface="Trebuchet MS" pitchFamily="34" charset="0"/>
              </a:rPr>
              <a:t>Financiamento de máquinas, equipamentos</a:t>
            </a:r>
          </a:p>
          <a:p>
            <a:pPr algn="ctr"/>
            <a:r>
              <a:rPr lang="pt-BR" sz="1155" b="1" dirty="0">
                <a:solidFill>
                  <a:srgbClr val="002060"/>
                </a:solidFill>
                <a:latin typeface="Trebuchet MS" pitchFamily="34" charset="0"/>
              </a:rPr>
              <a:t>e infraestrutura </a:t>
            </a:r>
          </a:p>
        </p:txBody>
      </p:sp>
      <p:sp>
        <p:nvSpPr>
          <p:cNvPr id="14" name="CaixaDeTexto 1"/>
          <p:cNvSpPr txBox="1"/>
          <p:nvPr/>
        </p:nvSpPr>
        <p:spPr>
          <a:xfrm>
            <a:off x="7620839" y="4213197"/>
            <a:ext cx="3006836" cy="24347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70" i="1" dirty="0">
                <a:solidFill>
                  <a:srgbClr val="002060"/>
                </a:solidFill>
                <a:latin typeface="Trebuchet MS" pitchFamily="34" charset="0"/>
              </a:rPr>
              <a:t>“Segundo dados da Associação Brasileira da Indústria Nacional de Máquinas e Equipamentos (</a:t>
            </a:r>
            <a:r>
              <a:rPr lang="pt-BR" sz="1470" i="1" dirty="0" err="1">
                <a:solidFill>
                  <a:srgbClr val="002060"/>
                </a:solidFill>
                <a:latin typeface="Trebuchet MS" pitchFamily="34" charset="0"/>
              </a:rPr>
              <a:t>Abimaq</a:t>
            </a:r>
            <a:r>
              <a:rPr lang="pt-BR" sz="1470" i="1" dirty="0">
                <a:solidFill>
                  <a:srgbClr val="002060"/>
                </a:solidFill>
                <a:latin typeface="Trebuchet MS" pitchFamily="34" charset="0"/>
              </a:rPr>
              <a:t>), o </a:t>
            </a:r>
            <a:r>
              <a:rPr lang="pt-BR" sz="1680" b="1" i="1" dirty="0">
                <a:solidFill>
                  <a:srgbClr val="002060"/>
                </a:solidFill>
                <a:latin typeface="Trebuchet MS" pitchFamily="34" charset="0"/>
              </a:rPr>
              <a:t>Mais Alimentos responde por 15% da demanda total do segmento de indústria de máquinas.</a:t>
            </a:r>
            <a:r>
              <a:rPr lang="pt-BR" sz="1470" i="1" dirty="0">
                <a:solidFill>
                  <a:srgbClr val="002060"/>
                </a:solidFill>
                <a:latin typeface="Trebuchet MS" pitchFamily="34" charset="0"/>
              </a:rPr>
              <a:t>”</a:t>
            </a:r>
          </a:p>
          <a:p>
            <a:endParaRPr lang="pt-BR" sz="1155" i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pt-BR" sz="1050" i="1" dirty="0">
                <a:solidFill>
                  <a:srgbClr val="002060"/>
                </a:solidFill>
                <a:latin typeface="Trebuchet MS" pitchFamily="34" charset="0"/>
              </a:rPr>
              <a:t>Fonte:“http://WWW.mda.gov.br</a:t>
            </a:r>
            <a:r>
              <a:rPr lang="pt-BR" sz="1155" i="1" dirty="0">
                <a:solidFill>
                  <a:srgbClr val="002060"/>
                </a:solidFill>
                <a:latin typeface="Trebuchet MS" pitchFamily="34" charset="0"/>
              </a:rPr>
              <a:t>” </a:t>
            </a:r>
          </a:p>
        </p:txBody>
      </p:sp>
      <p:sp>
        <p:nvSpPr>
          <p:cNvPr id="13" name="CaixaDeTexto 1"/>
          <p:cNvSpPr txBox="1"/>
          <p:nvPr/>
        </p:nvSpPr>
        <p:spPr>
          <a:xfrm>
            <a:off x="5384742" y="2604051"/>
            <a:ext cx="747281" cy="2936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55" b="1" dirty="0">
                <a:solidFill>
                  <a:srgbClr val="002060"/>
                </a:solidFill>
                <a:latin typeface="Trebuchet MS" pitchFamily="34" charset="0"/>
              </a:rPr>
              <a:t>contratos</a:t>
            </a:r>
            <a:endParaRPr lang="pt-BR" sz="1155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5" name="CaixaDeTexto 1"/>
          <p:cNvSpPr txBox="1"/>
          <p:nvPr/>
        </p:nvSpPr>
        <p:spPr>
          <a:xfrm>
            <a:off x="4272881" y="4213197"/>
            <a:ext cx="747281" cy="2936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55" b="1" dirty="0">
                <a:solidFill>
                  <a:srgbClr val="002060"/>
                </a:solidFill>
                <a:latin typeface="Trebuchet MS" pitchFamily="34" charset="0"/>
              </a:rPr>
              <a:t>contratos</a:t>
            </a:r>
            <a:endParaRPr lang="pt-BR" sz="1155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Aumento da Produção e Produtividade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1"/>
            <a:ext cx="12190413" cy="7120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 Mais Alimentos</a:t>
            </a:r>
          </a:p>
        </p:txBody>
      </p:sp>
      <p:sp>
        <p:nvSpPr>
          <p:cNvPr id="10" name="CaixaDeTexto 1"/>
          <p:cNvSpPr txBox="1"/>
          <p:nvPr/>
        </p:nvSpPr>
        <p:spPr>
          <a:xfrm>
            <a:off x="406574" y="1927423"/>
            <a:ext cx="3465814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Água e Irrigação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12" name="CaixaDeTexto 1"/>
          <p:cNvSpPr txBox="1"/>
          <p:nvPr/>
        </p:nvSpPr>
        <p:spPr>
          <a:xfrm>
            <a:off x="4357584" y="1927423"/>
            <a:ext cx="3465814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Armazéns e Silos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14" name="CaixaDeTexto 1"/>
          <p:cNvSpPr txBox="1"/>
          <p:nvPr/>
        </p:nvSpPr>
        <p:spPr>
          <a:xfrm>
            <a:off x="8318024" y="1567383"/>
            <a:ext cx="3465814" cy="1384995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Instalações para Industrialização e Beneficiamento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7" name="CaixaDeTexto 1"/>
          <p:cNvSpPr txBox="1"/>
          <p:nvPr/>
        </p:nvSpPr>
        <p:spPr>
          <a:xfrm>
            <a:off x="406574" y="4105666"/>
            <a:ext cx="3465814" cy="1292662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b="1" dirty="0" smtClean="0">
                <a:solidFill>
                  <a:srgbClr val="002060"/>
                </a:solidFill>
              </a:rPr>
              <a:t>38.160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Contratos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9" name="CaixaDeTexto 1"/>
          <p:cNvSpPr txBox="1"/>
          <p:nvPr/>
        </p:nvSpPr>
        <p:spPr>
          <a:xfrm>
            <a:off x="4357584" y="4105666"/>
            <a:ext cx="3465814" cy="1292662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b="1" dirty="0" smtClean="0">
                <a:solidFill>
                  <a:srgbClr val="002060"/>
                </a:solidFill>
              </a:rPr>
              <a:t>6.649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Contratos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11" name="CaixaDeTexto 1"/>
          <p:cNvSpPr txBox="1"/>
          <p:nvPr/>
        </p:nvSpPr>
        <p:spPr>
          <a:xfrm>
            <a:off x="8308594" y="4105666"/>
            <a:ext cx="3465814" cy="1292662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b="1" dirty="0" smtClean="0">
                <a:solidFill>
                  <a:srgbClr val="002060"/>
                </a:solidFill>
              </a:rPr>
              <a:t>543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Contratos</a:t>
            </a:r>
            <a:endParaRPr lang="pt-B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Impactos Positivos na Cadeia Produtiva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1"/>
          <p:cNvSpPr txBox="1"/>
          <p:nvPr/>
        </p:nvSpPr>
        <p:spPr>
          <a:xfrm>
            <a:off x="89231" y="2401615"/>
            <a:ext cx="3177782" cy="1323439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Custeio Agrícola na safra 2013/14</a:t>
            </a:r>
          </a:p>
          <a:p>
            <a:pPr algn="ctr"/>
            <a:r>
              <a:rPr lang="pt-BR" sz="1600" b="1" dirty="0" smtClean="0">
                <a:solidFill>
                  <a:srgbClr val="002060"/>
                </a:solidFill>
              </a:rPr>
              <a:t>(soja, milho, arroz, trigo, feijão, mandioca e café)</a:t>
            </a:r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30" y="3139698"/>
            <a:ext cx="3316455" cy="248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1"/>
          <p:cNvSpPr txBox="1"/>
          <p:nvPr/>
        </p:nvSpPr>
        <p:spPr>
          <a:xfrm>
            <a:off x="98661" y="3859778"/>
            <a:ext cx="3177782" cy="144655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1" dirty="0" smtClean="0">
                <a:solidFill>
                  <a:srgbClr val="002060"/>
                </a:solidFill>
              </a:rPr>
              <a:t>R$ 3,5 bilhões</a:t>
            </a:r>
            <a:endParaRPr lang="pt-BR" sz="4400" b="1" dirty="0">
              <a:solidFill>
                <a:srgbClr val="002060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762957" y="4579858"/>
            <a:ext cx="864096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3627053" y="3067690"/>
            <a:ext cx="0" cy="151216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3617623" y="3067690"/>
            <a:ext cx="3456383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endCxn id="16" idx="1"/>
          </p:cNvCxnSpPr>
          <p:nvPr/>
        </p:nvCxnSpPr>
        <p:spPr>
          <a:xfrm flipV="1">
            <a:off x="7074006" y="2001466"/>
            <a:ext cx="1478902" cy="2578393"/>
          </a:xfrm>
          <a:prstGeom prst="line">
            <a:avLst/>
          </a:prstGeom>
          <a:ln w="38100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7074006" y="3067690"/>
            <a:ext cx="0" cy="151216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1"/>
          <p:cNvSpPr txBox="1"/>
          <p:nvPr/>
        </p:nvSpPr>
        <p:spPr>
          <a:xfrm>
            <a:off x="8678064" y="1368202"/>
            <a:ext cx="3177782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u="sng" dirty="0" smtClean="0">
                <a:solidFill>
                  <a:srgbClr val="002060"/>
                </a:solidFill>
              </a:rPr>
              <a:t>Distribuição em toda a cadeia</a:t>
            </a:r>
            <a:endParaRPr lang="pt-BR" sz="1800" b="1" u="sng" dirty="0">
              <a:solidFill>
                <a:srgbClr val="002060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7074006" y="4579858"/>
            <a:ext cx="1613488" cy="892800"/>
          </a:xfrm>
          <a:prstGeom prst="line">
            <a:avLst/>
          </a:prstGeom>
          <a:ln w="38100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893" y="2275934"/>
            <a:ext cx="3022945" cy="2332628"/>
          </a:xfrm>
          <a:prstGeom prst="rect">
            <a:avLst/>
          </a:prstGeom>
        </p:spPr>
      </p:pic>
      <p:sp>
        <p:nvSpPr>
          <p:cNvPr id="16" name="CaixaDeTexto 1"/>
          <p:cNvSpPr txBox="1"/>
          <p:nvPr/>
        </p:nvSpPr>
        <p:spPr>
          <a:xfrm>
            <a:off x="8552908" y="1770633"/>
            <a:ext cx="3446954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Insumos</a:t>
            </a:r>
            <a:r>
              <a:rPr lang="pt-BR" sz="1600" b="1" dirty="0" smtClean="0">
                <a:solidFill>
                  <a:srgbClr val="002060"/>
                </a:solidFill>
              </a:rPr>
              <a:t> – </a:t>
            </a:r>
            <a:r>
              <a:rPr lang="pt-BR" sz="2400" b="1" dirty="0" smtClean="0">
                <a:solidFill>
                  <a:srgbClr val="002060"/>
                </a:solidFill>
              </a:rPr>
              <a:t>R$ 1,7 bilhão</a:t>
            </a:r>
            <a:r>
              <a:rPr lang="pt-BR" sz="1600" b="1" dirty="0" smtClean="0">
                <a:solidFill>
                  <a:srgbClr val="002060"/>
                </a:solidFill>
              </a:rPr>
              <a:t> (48,7%)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9" name="CaixaDeTexto 1"/>
          <p:cNvSpPr txBox="1"/>
          <p:nvPr/>
        </p:nvSpPr>
        <p:spPr>
          <a:xfrm>
            <a:off x="8687494" y="5278120"/>
            <a:ext cx="3177782" cy="1200329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Demais Custos</a:t>
            </a:r>
            <a:r>
              <a:rPr lang="pt-BR" sz="1600" b="1" dirty="0" smtClean="0">
                <a:solidFill>
                  <a:srgbClr val="002060"/>
                </a:solidFill>
              </a:rPr>
              <a:t> (serviços, mão de obra, energia elétrica, combustível, irrigação </a:t>
            </a:r>
            <a:r>
              <a:rPr lang="pt-BR" sz="1600" b="1" dirty="0" err="1" smtClean="0">
                <a:solidFill>
                  <a:srgbClr val="002060"/>
                </a:solidFill>
              </a:rPr>
              <a:t>etc</a:t>
            </a:r>
            <a:r>
              <a:rPr lang="pt-BR" sz="1600" b="1" dirty="0" smtClean="0">
                <a:solidFill>
                  <a:srgbClr val="002060"/>
                </a:solidFill>
              </a:rPr>
              <a:t>) </a:t>
            </a:r>
          </a:p>
          <a:p>
            <a:pPr algn="ctr"/>
            <a:r>
              <a:rPr lang="pt-BR" sz="1600" b="1" dirty="0" smtClean="0">
                <a:solidFill>
                  <a:srgbClr val="002060"/>
                </a:solidFill>
              </a:rPr>
              <a:t>R$ </a:t>
            </a:r>
            <a:r>
              <a:rPr lang="pt-BR" sz="2400" b="1" dirty="0" smtClean="0">
                <a:solidFill>
                  <a:srgbClr val="002060"/>
                </a:solidFill>
              </a:rPr>
              <a:t>1,8 bilhão</a:t>
            </a:r>
            <a:r>
              <a:rPr lang="pt-BR" sz="1600" b="1" dirty="0" smtClean="0">
                <a:solidFill>
                  <a:srgbClr val="002060"/>
                </a:solidFill>
              </a:rPr>
              <a:t> (51,3%)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83" y="3312418"/>
            <a:ext cx="201554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" y="6302691"/>
            <a:ext cx="8821103" cy="89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8" y="1578163"/>
            <a:ext cx="6600825" cy="44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Melhoria na Qualidade de Vida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0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39" y="1065769"/>
            <a:ext cx="9109061" cy="4262873"/>
          </a:xfrm>
          <a:prstGeom prst="rect">
            <a:avLst/>
          </a:prstGeom>
        </p:spPr>
      </p:pic>
      <p:sp>
        <p:nvSpPr>
          <p:cNvPr id="7" name="CaixaDeTexto 1"/>
          <p:cNvSpPr txBox="1"/>
          <p:nvPr/>
        </p:nvSpPr>
        <p:spPr>
          <a:xfrm>
            <a:off x="1515567" y="3871871"/>
            <a:ext cx="1101653" cy="3010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100" b="1" dirty="0">
                <a:solidFill>
                  <a:srgbClr val="002060"/>
                </a:solidFill>
                <a:latin typeface="Trebuchet MS" pitchFamily="34" charset="0"/>
              </a:rPr>
              <a:t>0,73%</a:t>
            </a:r>
          </a:p>
        </p:txBody>
      </p:sp>
      <p:sp>
        <p:nvSpPr>
          <p:cNvPr id="8" name="CaixaDeTexto 1"/>
          <p:cNvSpPr txBox="1"/>
          <p:nvPr/>
        </p:nvSpPr>
        <p:spPr>
          <a:xfrm>
            <a:off x="5598421" y="3420430"/>
            <a:ext cx="1101653" cy="3010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100" b="1" dirty="0">
                <a:solidFill>
                  <a:srgbClr val="002060"/>
                </a:solidFill>
                <a:latin typeface="Trebuchet MS" pitchFamily="34" charset="0"/>
              </a:rPr>
              <a:t>1,92%</a:t>
            </a:r>
          </a:p>
        </p:txBody>
      </p:sp>
      <p:sp>
        <p:nvSpPr>
          <p:cNvPr id="9" name="CaixaDeTexto 1"/>
          <p:cNvSpPr txBox="1"/>
          <p:nvPr/>
        </p:nvSpPr>
        <p:spPr>
          <a:xfrm>
            <a:off x="9681275" y="3875472"/>
            <a:ext cx="1101653" cy="3010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100" b="1" dirty="0">
                <a:solidFill>
                  <a:srgbClr val="002060"/>
                </a:solidFill>
                <a:latin typeface="Trebuchet MS" pitchFamily="34" charset="0"/>
              </a:rPr>
              <a:t>1,01%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Inadimplência – 90 dias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0" y="6923901"/>
            <a:ext cx="4200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200" dirty="0">
                <a:latin typeface="+mj-lt"/>
                <a:ea typeface="Tahoma" pitchFamily="34" charset="0"/>
                <a:cs typeface="Tahoma" pitchFamily="34" charset="0"/>
              </a:rPr>
              <a:t>Fonte: </a:t>
            </a:r>
            <a:r>
              <a:rPr lang="pt-BR" sz="1200" dirty="0" smtClean="0">
                <a:latin typeface="+mj-lt"/>
                <a:ea typeface="Tahoma" pitchFamily="34" charset="0"/>
                <a:cs typeface="Tahoma" pitchFamily="34" charset="0"/>
              </a:rPr>
              <a:t>Banco do Brasil</a:t>
            </a:r>
            <a:endParaRPr lang="pt-BR" sz="1200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1519602" y="5006523"/>
            <a:ext cx="3000396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+mj-lt"/>
              </a:rPr>
              <a:t>Modelo de Negócio</a:t>
            </a:r>
          </a:p>
          <a:p>
            <a:r>
              <a:rPr lang="pt-BR" sz="1890" dirty="0">
                <a:solidFill>
                  <a:schemeClr val="bg1"/>
                </a:solidFill>
                <a:latin typeface="+mj-lt"/>
              </a:rPr>
              <a:t>(Básico)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64917" y="2919974"/>
            <a:ext cx="5443805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567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3046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 bwMode="auto">
          <a:xfrm>
            <a:off x="857103" y="1266689"/>
            <a:ext cx="10476207" cy="1488786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C00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09057" tIns="56710" rIns="109057" bIns="56710" anchor="ctr">
            <a:spAutoFit/>
          </a:bodyPr>
          <a:lstStyle/>
          <a:p>
            <a:pPr algn="ctr">
              <a:spcBef>
                <a:spcPts val="955"/>
              </a:spcBef>
              <a:tabLst>
                <a:tab pos="217373" algn="l"/>
                <a:tab pos="759841" algn="l"/>
                <a:tab pos="1304232" algn="l"/>
                <a:tab pos="1848624" algn="l"/>
                <a:tab pos="2393015" algn="l"/>
                <a:tab pos="2937407" algn="l"/>
                <a:tab pos="3481798" algn="l"/>
                <a:tab pos="4026191" algn="l"/>
                <a:tab pos="4570580" algn="l"/>
                <a:tab pos="5114973" algn="l"/>
                <a:tab pos="5659365" algn="l"/>
                <a:tab pos="6203757" algn="l"/>
                <a:tab pos="6748148" algn="l"/>
                <a:tab pos="7292541" algn="l"/>
                <a:tab pos="7836931" algn="l"/>
                <a:tab pos="8381324" algn="l"/>
                <a:tab pos="8925714" algn="l"/>
                <a:tab pos="9470107" algn="l"/>
                <a:tab pos="10014498" algn="l"/>
                <a:tab pos="10558888" algn="l"/>
                <a:tab pos="11103281" algn="l"/>
              </a:tabLst>
              <a:defRPr/>
            </a:pPr>
            <a:r>
              <a:rPr lang="pt-BR" sz="8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R$ </a:t>
            </a:r>
            <a:r>
              <a:rPr lang="pt-BR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165 </a:t>
            </a:r>
            <a:r>
              <a:rPr lang="pt-BR" sz="8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bilhões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1679426" y="2945021"/>
            <a:ext cx="9024292" cy="7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802" tIns="55401" rIns="110802" bIns="55401">
            <a:spAutoFit/>
          </a:bodyPr>
          <a:lstStyle/>
          <a:p>
            <a:pPr algn="ctr"/>
            <a:r>
              <a:rPr lang="pt-BR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CRESCIMENTO de </a:t>
            </a:r>
            <a:r>
              <a:rPr lang="pt-BR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14%</a:t>
            </a:r>
            <a:r>
              <a:rPr lang="pt-BR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em 12 meses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679725" y="3641868"/>
            <a:ext cx="6639617" cy="35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802" tIns="55401" rIns="110802" bIns="55401">
            <a:spAutoFit/>
          </a:bodyPr>
          <a:lstStyle/>
          <a:p>
            <a:pPr>
              <a:spcBef>
                <a:spcPct val="40000"/>
              </a:spcBef>
            </a:pPr>
            <a:r>
              <a:rPr lang="pt-B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63,5% </a:t>
            </a:r>
            <a:r>
              <a:rPr lang="pt-B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Sistema Nacional de Crédito Rural.</a:t>
            </a:r>
          </a:p>
          <a:p>
            <a:pPr>
              <a:spcBef>
                <a:spcPct val="40000"/>
              </a:spcBef>
            </a:pPr>
            <a:r>
              <a:rPr lang="pt-B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21,7% </a:t>
            </a:r>
            <a:r>
              <a:rPr lang="pt-BR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 carteira de crédito do BB</a:t>
            </a:r>
            <a:r>
              <a:rPr lang="pt-B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pt-BR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0,69% </a:t>
            </a:r>
            <a:r>
              <a:rPr lang="pt-BR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inadimplência.</a:t>
            </a:r>
            <a:endParaRPr lang="pt-BR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40000"/>
              </a:spcBef>
            </a:pPr>
            <a:r>
              <a:rPr lang="pt-B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4.628 </a:t>
            </a:r>
            <a:r>
              <a:rPr lang="pt-B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agências operando com crédito rural.</a:t>
            </a:r>
          </a:p>
          <a:p>
            <a:pPr>
              <a:spcBef>
                <a:spcPct val="40000"/>
              </a:spcBef>
            </a:pPr>
            <a:r>
              <a:rPr lang="pt-B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5.440 </a:t>
            </a:r>
            <a:r>
              <a:rPr lang="pt-BR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municípios do País atendidos </a:t>
            </a:r>
            <a:r>
              <a:rPr lang="pt-B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(97,8%).</a:t>
            </a:r>
            <a:endParaRPr lang="pt-BR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40000"/>
              </a:spcBef>
            </a:pPr>
            <a:r>
              <a:rPr lang="pt-BR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1,5 </a:t>
            </a:r>
            <a:r>
              <a:rPr lang="pt-BR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milhão de clientes produtores rurais</a:t>
            </a:r>
            <a:r>
              <a:rPr lang="pt-B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Carteira de Agronegócios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Saldo e Principais Destaques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33" y="3627884"/>
            <a:ext cx="3396932" cy="34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5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70" y="1944266"/>
            <a:ext cx="9893672" cy="5472608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V="1">
            <a:off x="1846734" y="1944267"/>
            <a:ext cx="8496944" cy="331236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 rot="20379728">
            <a:off x="4539042" y="3532426"/>
            <a:ext cx="2052000" cy="5292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07" tIns="55403" rIns="110807" bIns="5540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 w="11430"/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+737%</a:t>
            </a:r>
            <a:endParaRPr lang="pt-BR" sz="2400" b="1" dirty="0">
              <a:ln w="11430"/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24"/>
          <p:cNvSpPr txBox="1">
            <a:spLocks noChangeArrowheads="1"/>
          </p:cNvSpPr>
          <p:nvPr/>
        </p:nvSpPr>
        <p:spPr bwMode="auto">
          <a:xfrm>
            <a:off x="10703718" y="1503696"/>
            <a:ext cx="1151978" cy="2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807" tIns="55403" rIns="110807" bIns="554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sz="1200" b="1" dirty="0">
                <a:solidFill>
                  <a:srgbClr val="000066"/>
                </a:solidFill>
              </a:rPr>
              <a:t>R$ bilhões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542" y="1296194"/>
            <a:ext cx="705678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lvl="1" indent="-285750" eaLnBrk="1" hangingPunct="1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88,5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contratados de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</a:p>
          <a:p>
            <a:pPr lvl="1" indent="-285750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67,2%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contratações do mercado na safra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2014/15.</a:t>
            </a:r>
            <a:endParaRPr lang="pt-B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 eaLnBrk="1" hangingPunct="1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milhão de clientes Agricultores Familiares.</a:t>
            </a:r>
          </a:p>
          <a:p>
            <a:pPr lvl="1" indent="-285750" eaLnBrk="1" hangingPunct="1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73,7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tratores financiados no PRONAF Mais Alimentos (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2008-2014).</a:t>
            </a:r>
            <a:endParaRPr lang="pt-B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Carteira de Agronegócios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Pronaf – Evolução do Saldo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6942369"/>
            <a:ext cx="4319918" cy="296554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Banco do Brasil</a:t>
            </a:r>
          </a:p>
        </p:txBody>
      </p:sp>
    </p:spTree>
    <p:extLst>
      <p:ext uri="{BB962C8B-B14F-4D97-AF65-F5344CB8AC3E}">
        <p14:creationId xmlns:p14="http://schemas.microsoft.com/office/powerpoint/2010/main" val="348314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54" y="1944266"/>
            <a:ext cx="9937104" cy="5496632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1774726" y="2088283"/>
            <a:ext cx="8640960" cy="388843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 rot="20143705">
            <a:off x="4831838" y="3896968"/>
            <a:ext cx="2052000" cy="5292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07" tIns="55403" rIns="110807" bIns="5540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 w="11430"/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+2.722%</a:t>
            </a:r>
            <a:endParaRPr lang="pt-BR" sz="2400" b="1" dirty="0">
              <a:ln w="11430"/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24"/>
          <p:cNvSpPr txBox="1">
            <a:spLocks noChangeArrowheads="1"/>
          </p:cNvSpPr>
          <p:nvPr/>
        </p:nvSpPr>
        <p:spPr bwMode="auto">
          <a:xfrm>
            <a:off x="10703718" y="1503696"/>
            <a:ext cx="1151978" cy="2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807" tIns="55403" rIns="110807" bIns="554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sz="1200" b="1" dirty="0">
                <a:solidFill>
                  <a:srgbClr val="000066"/>
                </a:solidFill>
              </a:rPr>
              <a:t>R$ bilhões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25474" y="1440209"/>
            <a:ext cx="8784976" cy="205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lvl="1" indent="-285750" algn="just" eaLnBrk="1" hangingPunct="1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41,5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contratados de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</a:p>
          <a:p>
            <a:pPr lvl="1" indent="-285750" algn="just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contratações do mercado na safra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2014/15.</a:t>
            </a:r>
          </a:p>
          <a:p>
            <a:pPr lvl="1" indent="-285750" algn="just" eaLnBrk="1" hangingPunct="1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283 mil clientes Médios Produtores.</a:t>
            </a:r>
            <a:endParaRPr lang="pt-B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 algn="just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11,2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de saldo em operações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investimento.</a:t>
            </a:r>
          </a:p>
          <a:p>
            <a:pPr lvl="1" indent="-285750" algn="just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10,9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de saldo em operações de custeio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Carteira de Agronegócios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Pronamp – Evolução do Saldo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6942369"/>
            <a:ext cx="4319918" cy="296554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Banco do Brasil</a:t>
            </a:r>
          </a:p>
        </p:txBody>
      </p:sp>
    </p:spTree>
    <p:extLst>
      <p:ext uri="{BB962C8B-B14F-4D97-AF65-F5344CB8AC3E}">
        <p14:creationId xmlns:p14="http://schemas.microsoft.com/office/powerpoint/2010/main" val="21855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54" y="1992252"/>
            <a:ext cx="9937104" cy="5496630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1798481" y="1872258"/>
            <a:ext cx="8617205" cy="30196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 rot="20598496">
            <a:off x="5054689" y="3189383"/>
            <a:ext cx="1727967" cy="5292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07" tIns="55403" rIns="110807" bIns="5540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 w="11430"/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+249%</a:t>
            </a:r>
            <a:endParaRPr lang="pt-BR" sz="2400" b="1" dirty="0">
              <a:ln w="11430"/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24"/>
          <p:cNvSpPr txBox="1">
            <a:spLocks noChangeArrowheads="1"/>
          </p:cNvSpPr>
          <p:nvPr/>
        </p:nvSpPr>
        <p:spPr bwMode="auto">
          <a:xfrm>
            <a:off x="10703718" y="1503696"/>
            <a:ext cx="1151978" cy="2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807" tIns="55403" rIns="110807" bIns="554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sz="1200" b="1" dirty="0">
                <a:solidFill>
                  <a:srgbClr val="000066"/>
                </a:solidFill>
              </a:rPr>
              <a:t>R$ bilhões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25474" y="1368202"/>
            <a:ext cx="8784976" cy="16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lvl="1" indent="-285750" algn="just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bilhões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contratados de 2010 a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indent="-285750" algn="just" eaLnBrk="1" hangingPunct="1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em 2012 de Gerência dedicada ao segmento (GENEC).</a:t>
            </a:r>
          </a:p>
          <a:p>
            <a:pPr lvl="1" indent="-285750" algn="just" eaLnBrk="1" hangingPunct="1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Parcerias e Soluções para Cooperativas de Produção e de Crédito.</a:t>
            </a:r>
          </a:p>
          <a:p>
            <a:pPr lvl="1" indent="-285750" algn="just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mil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clientes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Cooperativas Rurais.</a:t>
            </a:r>
            <a:endParaRPr lang="pt-B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Carteira de Agronegócios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Cooperativas – Evolução do Saldo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6942369"/>
            <a:ext cx="4319918" cy="296554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Banco do Brasil</a:t>
            </a:r>
          </a:p>
        </p:txBody>
      </p:sp>
    </p:spTree>
    <p:extLst>
      <p:ext uri="{BB962C8B-B14F-4D97-AF65-F5344CB8AC3E}">
        <p14:creationId xmlns:p14="http://schemas.microsoft.com/office/powerpoint/2010/main" val="14469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46" y="1840582"/>
            <a:ext cx="10081120" cy="5576292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1798481" y="1872258"/>
            <a:ext cx="8617205" cy="30196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 rot="20598496">
            <a:off x="5054689" y="3189383"/>
            <a:ext cx="1727967" cy="5292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07" tIns="55403" rIns="110807" bIns="5540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 w="11430"/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+384%</a:t>
            </a:r>
            <a:endParaRPr lang="pt-BR" sz="2400" b="1" dirty="0">
              <a:ln w="11430"/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24"/>
          <p:cNvSpPr txBox="1">
            <a:spLocks noChangeArrowheads="1"/>
          </p:cNvSpPr>
          <p:nvPr/>
        </p:nvSpPr>
        <p:spPr bwMode="auto">
          <a:xfrm>
            <a:off x="10703718" y="1503696"/>
            <a:ext cx="1151978" cy="2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807" tIns="55403" rIns="110807" bIns="554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sz="1200" b="1" dirty="0">
                <a:solidFill>
                  <a:srgbClr val="000066"/>
                </a:solidFill>
              </a:rPr>
              <a:t>R$ bilhões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550" y="1512218"/>
            <a:ext cx="54726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lvl="1" indent="-285750" algn="just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contratados de </a:t>
            </a: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2014.</a:t>
            </a:r>
          </a:p>
          <a:p>
            <a:pPr lvl="1" indent="-285750" algn="just" eaLnBrk="1" hangingPunct="1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à modernização da agropecuária.</a:t>
            </a:r>
          </a:p>
          <a:p>
            <a:pPr lvl="1" indent="-285750" algn="just" eaLnBrk="1" hangingPunct="1">
              <a:spcBef>
                <a:spcPct val="50000"/>
              </a:spcBef>
              <a:buSzPct val="14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Ampliando a produtividade no campo.</a:t>
            </a:r>
            <a:endParaRPr lang="pt-B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Carteira de Agronegócios</a:t>
            </a: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Investimento Agropecuário – Evolução do Saldo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6942369"/>
            <a:ext cx="4319918" cy="296554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Banco do Brasil</a:t>
            </a:r>
          </a:p>
        </p:txBody>
      </p:sp>
    </p:spTree>
    <p:extLst>
      <p:ext uri="{BB962C8B-B14F-4D97-AF65-F5344CB8AC3E}">
        <p14:creationId xmlns:p14="http://schemas.microsoft.com/office/powerpoint/2010/main" val="20342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59047" y="1691254"/>
            <a:ext cx="4223919" cy="839055"/>
          </a:xfrm>
          <a:prstGeom prst="roundRect">
            <a:avLst>
              <a:gd name="adj" fmla="val 6889"/>
            </a:avLst>
          </a:prstGeom>
          <a:solidFill>
            <a:srgbClr val="FFC000">
              <a:alpha val="69804"/>
            </a:srgbClr>
          </a:solidFill>
          <a:ln w="25400" algn="ctr">
            <a:solidFill>
              <a:srgbClr val="FFC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10807" tIns="55403" rIns="110807" bIns="55403" anchor="ctr"/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Segmento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978965" y="1691254"/>
            <a:ext cx="6452015" cy="839055"/>
          </a:xfrm>
          <a:prstGeom prst="roundRect">
            <a:avLst>
              <a:gd name="adj" fmla="val 6889"/>
            </a:avLst>
          </a:prstGeom>
          <a:solidFill>
            <a:srgbClr val="FFC000">
              <a:alpha val="69804"/>
            </a:srgbClr>
          </a:solidFill>
          <a:ln w="25400" algn="ctr">
            <a:solidFill>
              <a:srgbClr val="FFC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10807" tIns="55403" rIns="110807" bIns="55403" anchor="ctr"/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59047" y="2560250"/>
            <a:ext cx="4223919" cy="3979263"/>
          </a:xfrm>
          <a:prstGeom prst="roundRect">
            <a:avLst>
              <a:gd name="adj" fmla="val 1889"/>
            </a:avLst>
          </a:prstGeom>
          <a:solidFill>
            <a:schemeClr val="bg1">
              <a:lumMod val="85000"/>
              <a:alpha val="0"/>
            </a:schemeClr>
          </a:solidFill>
          <a:ln w="25400" algn="ctr">
            <a:solidFill>
              <a:srgbClr val="FFC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10807" tIns="55403" rIns="110807" bIns="55403" anchor="ctr"/>
          <a:lstStyle/>
          <a:p>
            <a:pPr>
              <a:lnSpc>
                <a:spcPct val="150000"/>
              </a:lnSpc>
            </a:pPr>
            <a:endParaRPr lang="pt-BR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978965" y="2560250"/>
            <a:ext cx="6452015" cy="3979263"/>
          </a:xfrm>
          <a:prstGeom prst="roundRect">
            <a:avLst>
              <a:gd name="adj" fmla="val 1822"/>
            </a:avLst>
          </a:prstGeom>
          <a:solidFill>
            <a:schemeClr val="bg1">
              <a:lumMod val="85000"/>
              <a:alpha val="0"/>
            </a:schemeClr>
          </a:solidFill>
          <a:ln w="25400" algn="ctr">
            <a:solidFill>
              <a:srgbClr val="FFC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10807" tIns="55403" rIns="110807" bIns="55403" anchor="ctr"/>
          <a:lstStyle/>
          <a:p>
            <a:pPr algn="ctr">
              <a:lnSpc>
                <a:spcPct val="150000"/>
              </a:lnSpc>
            </a:pPr>
            <a:endParaRPr lang="pt-BR" sz="3400" b="1" baseline="30000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333578" y="1673513"/>
            <a:ext cx="2190480" cy="927496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/>
            <a:r>
              <a:rPr lang="pt-BR" sz="1900" dirty="0">
                <a:latin typeface="Arial" pitchFamily="34" charset="0"/>
                <a:cs typeface="Arial" pitchFamily="34" charset="0"/>
              </a:rPr>
              <a:t>Safra</a:t>
            </a:r>
          </a:p>
          <a:p>
            <a:pPr algn="ctr"/>
            <a:r>
              <a:rPr lang="pt-BR" sz="1900" dirty="0">
                <a:latin typeface="Arial" pitchFamily="34" charset="0"/>
                <a:cs typeface="Arial" pitchFamily="34" charset="0"/>
              </a:rPr>
              <a:t>2013/14</a:t>
            </a:r>
          </a:p>
          <a:p>
            <a:pPr algn="ctr"/>
            <a:r>
              <a:rPr lang="pt-BR" sz="1500" dirty="0">
                <a:latin typeface="Arial" pitchFamily="34" charset="0"/>
                <a:cs typeface="Arial" pitchFamily="34" charset="0"/>
              </a:rPr>
              <a:t>Realizado</a:t>
            </a:r>
            <a:endParaRPr lang="pt-BR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162865" y="1872073"/>
            <a:ext cx="1321223" cy="712052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%</a:t>
            </a:r>
          </a:p>
          <a:p>
            <a:pPr algn="ctr"/>
            <a:r>
              <a:rPr lang="pt-BR" sz="1500" dirty="0">
                <a:latin typeface="Arial" pitchFamily="34" charset="0"/>
                <a:cs typeface="Arial" pitchFamily="34" charset="0"/>
              </a:rPr>
              <a:t>Previsto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258864" y="2467629"/>
            <a:ext cx="1134500" cy="4220705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20%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19%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21%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29%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21%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50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%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13%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6%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32%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16%</a:t>
            </a:r>
          </a:p>
        </p:txBody>
      </p:sp>
      <p:sp>
        <p:nvSpPr>
          <p:cNvPr id="16" name="CaixaDeTexto 8"/>
          <p:cNvSpPr txBox="1">
            <a:spLocks noChangeArrowheads="1"/>
          </p:cNvSpPr>
          <p:nvPr/>
        </p:nvSpPr>
        <p:spPr bwMode="auto">
          <a:xfrm>
            <a:off x="9300007" y="1379483"/>
            <a:ext cx="2195799" cy="28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807" tIns="55403" rIns="110807" bIns="55403">
            <a:spAutoFit/>
          </a:bodyPr>
          <a:lstStyle/>
          <a:p>
            <a:pPr algn="r"/>
            <a:r>
              <a:rPr lang="en-US" sz="11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R$ milhões</a:t>
            </a:r>
            <a:endParaRPr lang="pt-BR" sz="11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55045" y="2467628"/>
            <a:ext cx="4127921" cy="4220705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Agricultura Familiar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Custeio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Investimento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PRONAMP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Custeio</a:t>
            </a:r>
          </a:p>
          <a:p>
            <a:pPr>
              <a:lnSpc>
                <a:spcPct val="150000"/>
              </a:lnSpc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Investimento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Agricultura Empresarial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Custeio e Comercialização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Investimento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Total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851043" y="5996121"/>
            <a:ext cx="1038705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623088" y="1673513"/>
            <a:ext cx="2190480" cy="927496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/>
            <a:r>
              <a:rPr lang="pt-BR" sz="1900" dirty="0">
                <a:latin typeface="Arial" pitchFamily="34" charset="0"/>
                <a:cs typeface="Arial" pitchFamily="34" charset="0"/>
              </a:rPr>
              <a:t>Safra</a:t>
            </a:r>
          </a:p>
          <a:p>
            <a:pPr algn="ctr"/>
            <a:r>
              <a:rPr lang="pt-BR" sz="1900" dirty="0">
                <a:latin typeface="Arial" pitchFamily="34" charset="0"/>
                <a:cs typeface="Arial" pitchFamily="34" charset="0"/>
              </a:rPr>
              <a:t>2013/14</a:t>
            </a:r>
          </a:p>
          <a:p>
            <a:pPr algn="ctr"/>
            <a:r>
              <a:rPr lang="pt-BR" sz="1500" dirty="0">
                <a:latin typeface="Arial" pitchFamily="34" charset="0"/>
                <a:cs typeface="Arial" pitchFamily="34" charset="0"/>
              </a:rPr>
              <a:t>Previsto</a:t>
            </a:r>
            <a:endParaRPr lang="pt-BR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157543" y="1667515"/>
            <a:ext cx="2190480" cy="927496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/>
            <a:r>
              <a:rPr lang="pt-BR" sz="1900" dirty="0">
                <a:latin typeface="Arial" pitchFamily="34" charset="0"/>
                <a:cs typeface="Arial" pitchFamily="34" charset="0"/>
              </a:rPr>
              <a:t>Safra</a:t>
            </a:r>
          </a:p>
          <a:p>
            <a:pPr algn="ctr"/>
            <a:r>
              <a:rPr lang="pt-BR" sz="1900" dirty="0">
                <a:latin typeface="Arial" pitchFamily="34" charset="0"/>
                <a:cs typeface="Arial" pitchFamily="34" charset="0"/>
              </a:rPr>
              <a:t>2014/15</a:t>
            </a:r>
          </a:p>
          <a:p>
            <a:pPr algn="ctr"/>
            <a:r>
              <a:rPr lang="pt-BR" sz="1500" dirty="0">
                <a:latin typeface="Arial" pitchFamily="34" charset="0"/>
                <a:cs typeface="Arial" pitchFamily="34" charset="0"/>
              </a:rPr>
              <a:t>Previsto</a:t>
            </a:r>
            <a:endParaRPr lang="pt-BR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164382" y="2469311"/>
            <a:ext cx="2190480" cy="4220705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15.800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7.980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7.820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13.000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9.100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3.900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52.700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36.700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16.000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81.500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436415" y="2475310"/>
            <a:ext cx="2190480" cy="4220705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14.486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6.546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7.941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12.763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9.027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3.736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49.072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38.058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11.014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76.321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690970" y="2476089"/>
            <a:ext cx="2190480" cy="4220705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13.185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6.700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6.485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10.100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7.500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2.600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46.715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34.620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12.095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70.000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0" y="6942369"/>
            <a:ext cx="4319918" cy="296554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Banco do Brasil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Plano Safra</a:t>
            </a:r>
            <a:endParaRPr lang="pt-BR" sz="39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Desembolsos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23311" y="1322544"/>
            <a:ext cx="4223919" cy="839055"/>
          </a:xfrm>
          <a:prstGeom prst="roundRect">
            <a:avLst>
              <a:gd name="adj" fmla="val 6889"/>
            </a:avLst>
          </a:prstGeom>
          <a:solidFill>
            <a:srgbClr val="FFC000">
              <a:alpha val="69804"/>
            </a:srgbClr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10807" tIns="55403" rIns="110807" bIns="55403" anchor="ctr"/>
          <a:lstStyle/>
          <a:p>
            <a:pPr algn="ctr"/>
            <a:r>
              <a:rPr lang="pt-BR" sz="2400" dirty="0">
                <a:latin typeface="Trebuchet MS" pitchFamily="34" charset="0"/>
              </a:rPr>
              <a:t>Segmento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43229" y="1322544"/>
            <a:ext cx="6452015" cy="839055"/>
          </a:xfrm>
          <a:prstGeom prst="roundRect">
            <a:avLst>
              <a:gd name="adj" fmla="val 6889"/>
            </a:avLst>
          </a:prstGeom>
          <a:solidFill>
            <a:srgbClr val="FFC000">
              <a:alpha val="69804"/>
            </a:srgbClr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10807" tIns="55403" rIns="110807" bIns="55403" anchor="ctr"/>
          <a:lstStyle/>
          <a:p>
            <a:pPr algn="ctr">
              <a:lnSpc>
                <a:spcPct val="150000"/>
              </a:lnSpc>
            </a:pPr>
            <a:endParaRPr lang="pt-BR" dirty="0">
              <a:latin typeface="Trebuchet MS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23311" y="2191540"/>
            <a:ext cx="4223919" cy="4589748"/>
          </a:xfrm>
          <a:prstGeom prst="roundRect">
            <a:avLst>
              <a:gd name="adj" fmla="val 1889"/>
            </a:avLst>
          </a:prstGeom>
          <a:solidFill>
            <a:schemeClr val="bg1">
              <a:lumMod val="85000"/>
              <a:alpha val="0"/>
            </a:schemeClr>
          </a:solidFill>
          <a:ln w="25400" algn="ctr">
            <a:solidFill>
              <a:srgbClr val="FFC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10807" tIns="55403" rIns="110807" bIns="55403" anchor="ctr"/>
          <a:lstStyle/>
          <a:p>
            <a:pPr>
              <a:lnSpc>
                <a:spcPct val="150000"/>
              </a:lnSpc>
            </a:pPr>
            <a:endParaRPr lang="pt-BR" b="1" dirty="0" smtClean="0">
              <a:latin typeface="Trebuchet MS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943229" y="2191540"/>
            <a:ext cx="6452015" cy="4589748"/>
          </a:xfrm>
          <a:prstGeom prst="roundRect">
            <a:avLst>
              <a:gd name="adj" fmla="val 1822"/>
            </a:avLst>
          </a:prstGeom>
          <a:solidFill>
            <a:schemeClr val="bg1">
              <a:lumMod val="85000"/>
              <a:alpha val="0"/>
            </a:schemeClr>
          </a:solidFill>
          <a:ln w="25400" algn="ctr">
            <a:solidFill>
              <a:srgbClr val="FFC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10807" tIns="55403" rIns="110807" bIns="55403" anchor="ctr"/>
          <a:lstStyle/>
          <a:p>
            <a:pPr algn="ctr">
              <a:lnSpc>
                <a:spcPct val="150000"/>
              </a:lnSpc>
            </a:pPr>
            <a:endParaRPr lang="pt-BR" sz="3400" b="1" baseline="30000" dirty="0">
              <a:latin typeface="Trebuchet MS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39227" y="1419669"/>
            <a:ext cx="2190480" cy="696664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/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Safra</a:t>
            </a:r>
          </a:p>
          <a:p>
            <a:pPr algn="ctr"/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2013/14*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669890" y="1533821"/>
            <a:ext cx="1321223" cy="481220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765889" y="2150759"/>
            <a:ext cx="1134500" cy="4682370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21%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12%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30%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6%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18%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-17</a:t>
            </a:r>
            <a:r>
              <a:rPr lang="pt-BR" sz="1700" b="1" dirty="0">
                <a:latin typeface="Trebuchet MS" pitchFamily="34" charset="0"/>
              </a:rPr>
              <a:t>%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5%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2%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14%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8%</a:t>
            </a:r>
          </a:p>
        </p:txBody>
      </p:sp>
      <p:sp>
        <p:nvSpPr>
          <p:cNvPr id="12" name="CaixaDeTexto 8"/>
          <p:cNvSpPr txBox="1">
            <a:spLocks noChangeArrowheads="1"/>
          </p:cNvSpPr>
          <p:nvPr/>
        </p:nvSpPr>
        <p:spPr bwMode="auto">
          <a:xfrm>
            <a:off x="9275305" y="1080170"/>
            <a:ext cx="2195799" cy="28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807" tIns="55403" rIns="110807" bIns="55403">
            <a:spAutoFit/>
          </a:bodyPr>
          <a:lstStyle/>
          <a:p>
            <a:pPr algn="r"/>
            <a:r>
              <a:rPr lang="en-US" sz="1100" dirty="0">
                <a:latin typeface="Trebuchet MS" pitchFamily="34" charset="0"/>
                <a:cs typeface="Arial" pitchFamily="34" charset="0"/>
              </a:rPr>
              <a:t>R$ </a:t>
            </a:r>
            <a:r>
              <a:rPr lang="en-US" sz="1100" dirty="0" err="1">
                <a:latin typeface="Trebuchet MS" pitchFamily="34" charset="0"/>
                <a:cs typeface="Arial" pitchFamily="34" charset="0"/>
              </a:rPr>
              <a:t>milhões</a:t>
            </a:r>
            <a:endParaRPr lang="pt-BR" sz="1100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9309" y="2150758"/>
            <a:ext cx="4127921" cy="4682370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Agricultura Familiar</a:t>
            </a:r>
          </a:p>
          <a:p>
            <a:pPr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Custeio</a:t>
            </a:r>
          </a:p>
          <a:p>
            <a:pPr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Investimento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Médios Produtores</a:t>
            </a:r>
          </a:p>
          <a:p>
            <a:pPr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Custeio</a:t>
            </a:r>
          </a:p>
          <a:p>
            <a:pPr>
              <a:lnSpc>
                <a:spcPct val="150000"/>
              </a:lnSpc>
            </a:pPr>
            <a:r>
              <a:rPr lang="pt-BR" sz="1700" b="1" dirty="0">
                <a:latin typeface="Trebuchet MS" pitchFamily="34" charset="0"/>
              </a:rPr>
              <a:t>Investimento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Demais Produtores</a:t>
            </a:r>
          </a:p>
          <a:p>
            <a:pPr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Custeio e Comercialização</a:t>
            </a:r>
          </a:p>
          <a:p>
            <a:pPr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Investimento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Total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815307" y="6232343"/>
            <a:ext cx="1038705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7247185" y="1419669"/>
            <a:ext cx="2190480" cy="696664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/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Safra</a:t>
            </a:r>
          </a:p>
          <a:p>
            <a:pPr algn="ctr"/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2014/15*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960706" y="2158440"/>
            <a:ext cx="2190480" cy="4682370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10.665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5.277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5.388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8.660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5.824</a:t>
            </a:r>
          </a:p>
          <a:p>
            <a:pPr algn="ctr">
              <a:lnSpc>
                <a:spcPct val="150000"/>
              </a:lnSpc>
            </a:pPr>
            <a:r>
              <a:rPr lang="pt-BR" sz="1700" b="1" dirty="0">
                <a:latin typeface="Trebuchet MS" pitchFamily="34" charset="0"/>
              </a:rPr>
              <a:t>2.836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33.737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25.455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8.282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53.062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0" y="6942369"/>
            <a:ext cx="4319918" cy="296554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Banco do Brasil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870495" y="6942367"/>
            <a:ext cx="4319918" cy="296554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r"/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(*) </a:t>
            </a:r>
            <a:r>
              <a:rPr lang="pt-B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julho a março de 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cada safra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264662" y="2154967"/>
            <a:ext cx="2190480" cy="4682370"/>
          </a:xfrm>
          <a:prstGeom prst="rect">
            <a:avLst/>
          </a:prstGeom>
          <a:noFill/>
        </p:spPr>
        <p:txBody>
          <a:bodyPr wrap="square" lIns="110807" tIns="55403" rIns="110807" bIns="554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12.907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5.919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6.988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9.224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6.876</a:t>
            </a:r>
          </a:p>
          <a:p>
            <a:pPr algn="ctr">
              <a:lnSpc>
                <a:spcPct val="150000"/>
              </a:lnSpc>
            </a:pPr>
            <a:r>
              <a:rPr lang="pt-BR" sz="1700" b="1" dirty="0">
                <a:latin typeface="Trebuchet MS" pitchFamily="34" charset="0"/>
              </a:rPr>
              <a:t>2.348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35.242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25.831</a:t>
            </a:r>
          </a:p>
          <a:p>
            <a:pPr algn="ctr">
              <a:lnSpc>
                <a:spcPct val="150000"/>
              </a:lnSpc>
            </a:pPr>
            <a:r>
              <a:rPr lang="pt-BR" sz="1700" dirty="0">
                <a:latin typeface="Trebuchet MS" pitchFamily="34" charset="0"/>
              </a:rPr>
              <a:t>9.411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57.373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1"/>
            <a:ext cx="12190413" cy="1142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802" tIns="55401" rIns="110802" bIns="55401" rtlCol="0">
            <a:spAutoFit/>
          </a:bodyPr>
          <a:lstStyle/>
          <a:p>
            <a:pPr algn="ctr"/>
            <a:r>
              <a:rPr lang="pt-BR" sz="3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Plano Safra</a:t>
            </a:r>
            <a:endParaRPr lang="pt-BR" sz="39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Desembolsos</a:t>
            </a:r>
            <a:endParaRPr lang="pt-BR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>
          <a:prstShdw prst="shdw17" dist="17961" dir="2700000">
            <a:schemeClr val="accent1">
              <a:gamma/>
              <a:shade val="60000"/>
              <a:invGamma/>
            </a:schemeClr>
          </a:prstShdw>
        </a:effectLst>
      </a:spPr>
      <a:bodyPr/>
      <a:lstStyle>
        <a:defPPr indent="-285750" algn="just" eaLnBrk="1" hangingPunct="1">
          <a:spcBef>
            <a:spcPct val="50000"/>
          </a:spcBef>
          <a:buSzPct val="140000"/>
          <a:buFont typeface="Wingdings" pitchFamily="2" charset="2"/>
          <a:buChar char="ü"/>
          <a:defRPr sz="1800" b="1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1448</Words>
  <Application>Microsoft Office PowerPoint</Application>
  <PresentationFormat>Personalizar</PresentationFormat>
  <Paragraphs>381</Paragraphs>
  <Slides>29</Slides>
  <Notes>3</Notes>
  <HiddenSlides>2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Trebuchet MS</vt:lpstr>
      <vt:lpstr>Wingdings</vt:lpstr>
      <vt:lpstr>Tema do Office</vt:lpstr>
      <vt:lpstr>Foto do Photo Editor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Banco do Brasil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f6813028</dc:creator>
  <cp:lastModifiedBy>DIEGO MARTINS DA SILVA</cp:lastModifiedBy>
  <cp:revision>313</cp:revision>
  <cp:lastPrinted>2014-09-05T13:48:44Z</cp:lastPrinted>
  <dcterms:created xsi:type="dcterms:W3CDTF">2014-07-17T19:04:54Z</dcterms:created>
  <dcterms:modified xsi:type="dcterms:W3CDTF">2015-04-15T20:58:23Z</dcterms:modified>
</cp:coreProperties>
</file>