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2"/>
  </p:notesMasterIdLst>
  <p:sldIdLst>
    <p:sldId id="257" r:id="rId3"/>
    <p:sldId id="290" r:id="rId4"/>
    <p:sldId id="484" r:id="rId5"/>
    <p:sldId id="481" r:id="rId6"/>
    <p:sldId id="472" r:id="rId7"/>
    <p:sldId id="485" r:id="rId8"/>
    <p:sldId id="274" r:id="rId9"/>
    <p:sldId id="314" r:id="rId10"/>
    <p:sldId id="263" r:id="rId11"/>
    <p:sldId id="264" r:id="rId12"/>
    <p:sldId id="265" r:id="rId13"/>
    <p:sldId id="266" r:id="rId14"/>
    <p:sldId id="476" r:id="rId15"/>
    <p:sldId id="310" r:id="rId16"/>
    <p:sldId id="313" r:id="rId17"/>
    <p:sldId id="293" r:id="rId18"/>
    <p:sldId id="295" r:id="rId19"/>
    <p:sldId id="486" r:id="rId20"/>
    <p:sldId id="333" r:id="rId21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12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254" y="102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789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824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359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873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6164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104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70512" y="2085976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830262" y="-60323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0"/>
          <a:stretch/>
        </p:blipFill>
        <p:spPr>
          <a:xfrm>
            <a:off x="0" y="1"/>
            <a:ext cx="9906000" cy="6858000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233892" y="6280151"/>
            <a:ext cx="222885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8604D39B-4F8E-475C-9A5C-931CEEE1D17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3868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42950" lvl="1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114425" lvl="2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85900" lvl="3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57375" lvl="4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228850" lvl="5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00325" lvl="6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71800" lvl="7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43275" lvl="8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1645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71475" lvl="0" indent="-185738" algn="l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50" b="1"/>
            </a:lvl1pPr>
            <a:lvl2pPr marL="742950" lvl="1" indent="-185738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25" b="1"/>
            </a:lvl2pPr>
            <a:lvl3pPr marL="1114425" lvl="2" indent="-185738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63" b="1"/>
            </a:lvl3pPr>
            <a:lvl4pPr marL="1485900" lvl="3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4pPr>
            <a:lvl5pPr marL="1857375" lvl="4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5pPr>
            <a:lvl6pPr marL="2228850" lvl="5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6pPr>
            <a:lvl7pPr marL="2600325" lvl="6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7pPr>
            <a:lvl8pPr marL="2971800" lvl="7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8pPr>
            <a:lvl9pPr marL="3343275" lvl="8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309563" algn="l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50"/>
            </a:lvl1pPr>
            <a:lvl2pPr marL="742950" lvl="1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25"/>
            </a:lvl2pPr>
            <a:lvl3pPr marL="1114425" lvl="2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63"/>
            </a:lvl3pPr>
            <a:lvl4pPr marL="1485900" lvl="3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300"/>
            </a:lvl4pPr>
            <a:lvl5pPr marL="1857375" lvl="4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300"/>
            </a:lvl5pPr>
            <a:lvl6pPr marL="2228850" lvl="5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6pPr>
            <a:lvl7pPr marL="2600325" lvl="6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7pPr>
            <a:lvl8pPr marL="2971800" lvl="7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8pPr>
            <a:lvl9pPr marL="3343275" lvl="8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71475" lvl="0" indent="-185738" algn="l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50" b="1"/>
            </a:lvl1pPr>
            <a:lvl2pPr marL="742950" lvl="1" indent="-185738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25" b="1"/>
            </a:lvl2pPr>
            <a:lvl3pPr marL="1114425" lvl="2" indent="-185738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63" b="1"/>
            </a:lvl3pPr>
            <a:lvl4pPr marL="1485900" lvl="3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4pPr>
            <a:lvl5pPr marL="1857375" lvl="4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5pPr>
            <a:lvl6pPr marL="2228850" lvl="5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6pPr>
            <a:lvl7pPr marL="2600325" lvl="6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7pPr>
            <a:lvl8pPr marL="2971800" lvl="7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8pPr>
            <a:lvl9pPr marL="3343275" lvl="8" indent="-18573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309563" algn="l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50"/>
            </a:lvl1pPr>
            <a:lvl2pPr marL="742950" lvl="1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25"/>
            </a:lvl2pPr>
            <a:lvl3pPr marL="1114425" lvl="2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63"/>
            </a:lvl3pPr>
            <a:lvl4pPr marL="1485900" lvl="3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300"/>
            </a:lvl4pPr>
            <a:lvl5pPr marL="1857375" lvl="4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300"/>
            </a:lvl5pPr>
            <a:lvl6pPr marL="2228850" lvl="5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6pPr>
            <a:lvl7pPr marL="2600325" lvl="6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7pPr>
            <a:lvl8pPr marL="2971800" lvl="7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8pPr>
            <a:lvl9pPr marL="3343275" lvl="8" indent="-268288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3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350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2314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5551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2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72971" y="273053"/>
            <a:ext cx="553772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350838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600"/>
            </a:lvl1pPr>
            <a:lvl2pPr marL="742950" lvl="1" indent="-330200" algn="l"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275"/>
            </a:lvl2pPr>
            <a:lvl3pPr marL="1114425" lvl="2" indent="-309563" algn="l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50"/>
            </a:lvl3pPr>
            <a:lvl4pPr marL="1485900" lvl="3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25"/>
            </a:lvl4pPr>
            <a:lvl5pPr marL="1857375" lvl="4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625"/>
            </a:lvl5pPr>
            <a:lvl6pPr marL="2228850" lvl="5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25"/>
            </a:lvl6pPr>
            <a:lvl7pPr marL="2600325" lvl="6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25"/>
            </a:lvl7pPr>
            <a:lvl8pPr marL="2971800" lvl="7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25"/>
            </a:lvl8pPr>
            <a:lvl9pPr marL="3343275" lvl="8" indent="-288925" algn="l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25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185738" algn="l">
              <a:spcBef>
                <a:spcPts val="2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38"/>
            </a:lvl1pPr>
            <a:lvl2pPr marL="742950" lvl="1" indent="-185738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75"/>
            </a:lvl2pPr>
            <a:lvl3pPr marL="1114425" lvl="2" indent="-185738" algn="l"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13"/>
            </a:lvl3pPr>
            <a:lvl4pPr marL="1485900" lvl="3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4pPr>
            <a:lvl5pPr marL="1857375" lvl="4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5pPr>
            <a:lvl6pPr marL="2228850" lvl="5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6pPr>
            <a:lvl7pPr marL="2600325" lvl="6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7pPr>
            <a:lvl8pPr marL="2971800" lvl="7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8pPr>
            <a:lvl9pPr marL="3343275" lvl="8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7041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2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185738" algn="l">
              <a:spcBef>
                <a:spcPts val="2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38"/>
            </a:lvl1pPr>
            <a:lvl2pPr marL="742950" lvl="1" indent="-185738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75"/>
            </a:lvl2pPr>
            <a:lvl3pPr marL="1114425" lvl="2" indent="-185738" algn="l">
              <a:spcBef>
                <a:spcPts val="16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13"/>
            </a:lvl3pPr>
            <a:lvl4pPr marL="1485900" lvl="3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4pPr>
            <a:lvl5pPr marL="1857375" lvl="4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5pPr>
            <a:lvl6pPr marL="2228850" lvl="5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6pPr>
            <a:lvl7pPr marL="2600325" lvl="6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7pPr>
            <a:lvl8pPr marL="2971800" lvl="7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8pPr>
            <a:lvl9pPr marL="3343275" lvl="8" indent="-185738" algn="l">
              <a:spcBef>
                <a:spcPts val="14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3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947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690019" y="-594518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42950" lvl="1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114425" lvl="2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85900" lvl="3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57375" lvl="4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228850" lvl="5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00325" lvl="6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71800" lvl="7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43275" lvl="8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8626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Título e texto verticai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70513" y="2085976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830263" y="-60323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71475" lvl="0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42950" lvl="1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114425" lvl="2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85900" lvl="3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57375" lvl="4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228850" lvl="5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00325" lvl="6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71800" lvl="7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343275" lvl="8" indent="-278606" algn="l"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539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690018" y="-594518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1678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8FDD08-71DF-4C55-B7F7-DDCE78DA9E40}"/>
              </a:ext>
            </a:extLst>
          </p:cNvPr>
          <p:cNvSpPr/>
          <p:nvPr/>
        </p:nvSpPr>
        <p:spPr>
          <a:xfrm>
            <a:off x="607379" y="2015607"/>
            <a:ext cx="86912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Organização e Consolidação de uma Política de Estado para a Agricultura  Irrigada no Brasil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8AE03A-3F29-4A98-9D61-965334311F50}"/>
              </a:ext>
            </a:extLst>
          </p:cNvPr>
          <p:cNvSpPr txBox="1"/>
          <p:nvPr/>
        </p:nvSpPr>
        <p:spPr>
          <a:xfrm>
            <a:off x="4952999" y="5048094"/>
            <a:ext cx="4614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Audiência Pública no Senado </a:t>
            </a:r>
          </a:p>
          <a:p>
            <a:pPr algn="r"/>
            <a:r>
              <a:rPr lang="pt-B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12-11-2021</a:t>
            </a:r>
          </a:p>
        </p:txBody>
      </p:sp>
    </p:spTree>
    <p:extLst>
      <p:ext uri="{BB962C8B-B14F-4D97-AF65-F5344CB8AC3E}">
        <p14:creationId xmlns:p14="http://schemas.microsoft.com/office/powerpoint/2010/main" val="351201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5A5EA-4AE3-410F-B22C-247C4CC73E61}"/>
              </a:ext>
            </a:extLst>
          </p:cNvPr>
          <p:cNvSpPr txBox="1"/>
          <p:nvPr/>
        </p:nvSpPr>
        <p:spPr>
          <a:xfrm>
            <a:off x="1118589" y="552227"/>
            <a:ext cx="782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A844830-054A-47A1-ADF2-DA770ED56553}"/>
              </a:ext>
            </a:extLst>
          </p:cNvPr>
          <p:cNvSpPr/>
          <p:nvPr/>
        </p:nvSpPr>
        <p:spPr>
          <a:xfrm>
            <a:off x="656949" y="1962943"/>
            <a:ext cx="86646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  <a:buSzPct val="140000"/>
              <a:buFont typeface="Arial" panose="020B0604020202020204" pitchFamily="34" charset="0"/>
              <a:buChar char="•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Organizar as demandas da agricultura irrigada e desenvolver soluções gerenciais para os polos;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  <a:buSzPct val="140000"/>
              <a:buFont typeface="Arial" panose="020B0604020202020204" pitchFamily="34" charset="0"/>
              <a:buChar char="•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Fortalecer a governança do setor produtivo;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  <a:buSzPct val="140000"/>
              <a:buFont typeface="Arial" panose="020B0604020202020204" pitchFamily="34" charset="0"/>
              <a:buChar char="•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Melhorar a comunicação entre o setor produtivo e o setor público nas diversas escalas  (Federal, Estadual e Municipal);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  <a:buSzPct val="140000"/>
              <a:buFont typeface="Arial" panose="020B0604020202020204" pitchFamily="34" charset="0"/>
              <a:buChar char="•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 a eficiência das ações do setor público no polo, por meio de planejamento e formação de parcerias.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19B7B33-C35A-446D-A4A8-8FA68F40BC05}"/>
              </a:ext>
            </a:extLst>
          </p:cNvPr>
          <p:cNvCxnSpPr/>
          <p:nvPr/>
        </p:nvCxnSpPr>
        <p:spPr>
          <a:xfrm>
            <a:off x="1669371" y="353429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7A16B8B-0B8B-484F-B5B5-3A3D71D2C4A0}"/>
              </a:ext>
            </a:extLst>
          </p:cNvPr>
          <p:cNvCxnSpPr>
            <a:cxnSpLocks/>
          </p:cNvCxnSpPr>
          <p:nvPr/>
        </p:nvCxnSpPr>
        <p:spPr>
          <a:xfrm>
            <a:off x="470517" y="1203222"/>
            <a:ext cx="8469299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02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3828FAA-7625-49EF-9E58-6BA822B28A0B}"/>
              </a:ext>
            </a:extLst>
          </p:cNvPr>
          <p:cNvSpPr txBox="1"/>
          <p:nvPr/>
        </p:nvSpPr>
        <p:spPr>
          <a:xfrm>
            <a:off x="67112" y="336848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REQUISITOS PARA A SELEÇÃO DE PÓLOS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412A7F9-43CF-4F31-A3D7-353F5CCF2D2C}"/>
              </a:ext>
            </a:extLst>
          </p:cNvPr>
          <p:cNvSpPr/>
          <p:nvPr/>
        </p:nvSpPr>
        <p:spPr>
          <a:xfrm>
            <a:off x="612396" y="1799229"/>
            <a:ext cx="852305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1800"/>
              </a:spcAft>
              <a:buClrTx/>
              <a:buSzPct val="140000"/>
              <a:buFont typeface="Arial" panose="020B0604020202020204" pitchFamily="34" charset="0"/>
              <a:buChar char="•"/>
            </a:pPr>
            <a:r>
              <a:rPr lang="pt-B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Organização de produtores irrigantes presente;</a:t>
            </a:r>
          </a:p>
          <a:p>
            <a:pPr marL="514350" indent="-514350">
              <a:spcAft>
                <a:spcPts val="1800"/>
              </a:spcAft>
              <a:buClrTx/>
              <a:buSzPct val="140000"/>
              <a:buFont typeface="Arial" panose="020B0604020202020204" pitchFamily="34" charset="0"/>
              <a:buChar char="•"/>
            </a:pPr>
            <a:endParaRPr lang="pt-BR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1800"/>
              </a:spcAft>
              <a:buClrTx/>
              <a:buSzPct val="140000"/>
              <a:buFont typeface="Arial" panose="020B0604020202020204" pitchFamily="34" charset="0"/>
              <a:buChar char="•"/>
            </a:pPr>
            <a:r>
              <a:rPr lang="pt-B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Representatividade da agricultura irrigada;</a:t>
            </a:r>
          </a:p>
          <a:p>
            <a:pPr marL="514350" indent="-514350">
              <a:spcAft>
                <a:spcPts val="1800"/>
              </a:spcAft>
              <a:buClrTx/>
              <a:buSzPct val="140000"/>
              <a:buFont typeface="Arial" panose="020B0604020202020204" pitchFamily="34" charset="0"/>
              <a:buChar char="•"/>
            </a:pPr>
            <a:endParaRPr lang="pt-BR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1800"/>
              </a:spcAft>
              <a:buClrTx/>
              <a:buSzPct val="140000"/>
              <a:buFont typeface="Arial" panose="020B0604020202020204" pitchFamily="34" charset="0"/>
              <a:buChar char="•"/>
            </a:pPr>
            <a:r>
              <a:rPr lang="pt-B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Potencial de expansão da agricultura irrigada e do aumento de produtividade com adoção de técnicas mais eficientes de irrigação, com incorporação de inovação.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1A6A5D7-D133-4DB8-AD94-BD612714C42D}"/>
              </a:ext>
            </a:extLst>
          </p:cNvPr>
          <p:cNvCxnSpPr/>
          <p:nvPr/>
        </p:nvCxnSpPr>
        <p:spPr>
          <a:xfrm>
            <a:off x="1418845" y="241358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D844A88-D038-476C-B0B4-0AFE24B8C974}"/>
              </a:ext>
            </a:extLst>
          </p:cNvPr>
          <p:cNvCxnSpPr/>
          <p:nvPr/>
        </p:nvCxnSpPr>
        <p:spPr>
          <a:xfrm>
            <a:off x="688142" y="1059014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721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DC3828AF-9134-4AE6-8D57-D2D68A2A4FD7}"/>
              </a:ext>
            </a:extLst>
          </p:cNvPr>
          <p:cNvGrpSpPr/>
          <p:nvPr/>
        </p:nvGrpSpPr>
        <p:grpSpPr>
          <a:xfrm>
            <a:off x="257268" y="609396"/>
            <a:ext cx="9391463" cy="5294177"/>
            <a:chOff x="852105" y="1922106"/>
            <a:chExt cx="6945384" cy="4624049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192EEF2-A56F-4440-BDA9-7BD58EBE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105" y="1922106"/>
              <a:ext cx="6945384" cy="4278196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7D6ED13D-D085-4973-87C0-054340035895}"/>
                </a:ext>
              </a:extLst>
            </p:cNvPr>
            <p:cNvSpPr txBox="1"/>
            <p:nvPr/>
          </p:nvSpPr>
          <p:spPr>
            <a:xfrm>
              <a:off x="852105" y="6304218"/>
              <a:ext cx="4711960" cy="241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Calibri" panose="020F0502020204030204" pitchFamily="34" charset="0"/>
                </a:rPr>
                <a:t>Atlas Irrigação – Agência Nacional de Águas (ANA)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856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625FF6-A21A-48D2-8348-6D319DC99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1310" y="801627"/>
            <a:ext cx="7523571" cy="4818820"/>
          </a:xfrm>
        </p:spPr>
        <p:txBody>
          <a:bodyPr/>
          <a:lstStyle/>
          <a:p>
            <a:pPr marL="92869" indent="0" algn="ctr">
              <a:buNone/>
            </a:pPr>
            <a:endParaRPr lang="pt-BR" sz="2925" b="1" dirty="0"/>
          </a:p>
          <a:p>
            <a:pPr marL="92869" indent="0" algn="ctr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Licenciamento Ambiental da AI</a:t>
            </a:r>
          </a:p>
          <a:p>
            <a:pPr marL="92869" indent="0" algn="ctr">
              <a:buNone/>
            </a:pPr>
            <a:endParaRPr lang="pt-BR" sz="2275" b="1" u="sng" dirty="0"/>
          </a:p>
          <a:p>
            <a:pPr marL="92869" indent="0" algn="ctr">
              <a:buNone/>
            </a:pPr>
            <a:r>
              <a:rPr lang="pt-BR" sz="2275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Duplicidade de Licenciamento</a:t>
            </a:r>
          </a:p>
          <a:p>
            <a:pPr marL="92869" indent="0" algn="ctr">
              <a:buNone/>
            </a:pPr>
            <a:r>
              <a:rPr lang="pt-BR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Mesmo com uma área agrícola licenciada conforme a Resolução CONAMA 237/1997 e em funcionamento, caso o produtor decida aprimorar a sua produção e implantar a </a:t>
            </a:r>
            <a:r>
              <a:rPr lang="pt-BR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irrigação</a:t>
            </a:r>
            <a:r>
              <a:rPr lang="pt-BR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hoje precisará licenciar novamente a sua área conforme a Resolução CONAMA 284/2001.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CCB1888-C621-47D9-98A8-29D359937FDB}"/>
              </a:ext>
            </a:extLst>
          </p:cNvPr>
          <p:cNvCxnSpPr/>
          <p:nvPr/>
        </p:nvCxnSpPr>
        <p:spPr>
          <a:xfrm>
            <a:off x="1830629" y="1179125"/>
            <a:ext cx="645573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B9A3186-A5C0-40D2-AD4E-5C4116A9D007}"/>
              </a:ext>
            </a:extLst>
          </p:cNvPr>
          <p:cNvCxnSpPr/>
          <p:nvPr/>
        </p:nvCxnSpPr>
        <p:spPr>
          <a:xfrm>
            <a:off x="1513253" y="2012064"/>
            <a:ext cx="645573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b="16228"/>
          <a:stretch/>
        </p:blipFill>
        <p:spPr>
          <a:xfrm>
            <a:off x="7083467" y="4290821"/>
            <a:ext cx="1491414" cy="13296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94" y="4281798"/>
            <a:ext cx="1324558" cy="13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7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625FF6-A21A-48D2-8348-6D319DC99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5396" y="-91534"/>
            <a:ext cx="7523571" cy="4818820"/>
          </a:xfrm>
        </p:spPr>
        <p:txBody>
          <a:bodyPr/>
          <a:lstStyle/>
          <a:p>
            <a:pPr marL="92869" indent="0" algn="ctr">
              <a:buNone/>
            </a:pPr>
            <a:endParaRPr lang="pt-BR" sz="2925" b="1" dirty="0"/>
          </a:p>
          <a:p>
            <a:pPr marL="92869" indent="0" algn="ctr">
              <a:buNone/>
            </a:pPr>
            <a:r>
              <a:rPr lang="pt-BR" sz="29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Licenciamento Ambiental da AI </a:t>
            </a:r>
          </a:p>
          <a:p>
            <a:pPr marL="92869" indent="0" algn="ctr">
              <a:buNone/>
            </a:pPr>
            <a:endParaRPr lang="pt-BR" sz="2275" b="1" u="sng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CCB1888-C621-47D9-98A8-29D359937FDB}"/>
              </a:ext>
            </a:extLst>
          </p:cNvPr>
          <p:cNvCxnSpPr/>
          <p:nvPr/>
        </p:nvCxnSpPr>
        <p:spPr>
          <a:xfrm>
            <a:off x="2221247" y="270378"/>
            <a:ext cx="645573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B9A3186-A5C0-40D2-AD4E-5C4116A9D007}"/>
              </a:ext>
            </a:extLst>
          </p:cNvPr>
          <p:cNvCxnSpPr/>
          <p:nvPr/>
        </p:nvCxnSpPr>
        <p:spPr>
          <a:xfrm>
            <a:off x="1548763" y="1071031"/>
            <a:ext cx="645573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353170" y="1871684"/>
            <a:ext cx="91996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 algn="just" defTabSz="742950">
              <a:buClrTx/>
              <a:buFont typeface="Arial" panose="020B0604020202020204" pitchFamily="34" charset="0"/>
              <a:buChar char="•"/>
            </a:pPr>
            <a:r>
              <a:rPr lang="pt-BR" sz="1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Maior controle sobre a aplicação de água nos cultivos, reduzindo ou eliminando a possibilidade de erosão e assoreamento de cursos d’água; </a:t>
            </a:r>
          </a:p>
          <a:p>
            <a:pPr marL="232172" indent="-232172" algn="just" defTabSz="742950">
              <a:buClrTx/>
              <a:buFont typeface="Arial" panose="020B0604020202020204" pitchFamily="34" charset="0"/>
              <a:buChar char="•"/>
            </a:pPr>
            <a:endParaRPr lang="pt-BR" sz="1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32172" indent="-232172" algn="just" defTabSz="742950">
              <a:buClrTx/>
              <a:buFont typeface="Arial" panose="020B0604020202020204" pitchFamily="34" charset="0"/>
              <a:buChar char="•"/>
            </a:pPr>
            <a:r>
              <a:rPr lang="pt-BR" sz="1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Aumento de produtividade em até 2,7 vezes em média, reduzindo a pressão para abertura de novas áreas para suprir a demanda crescente por alimentos; </a:t>
            </a:r>
          </a:p>
          <a:p>
            <a:pPr marL="232172" indent="-232172" algn="just" defTabSz="742950">
              <a:buClrTx/>
              <a:buFont typeface="Arial" panose="020B0604020202020204" pitchFamily="34" charset="0"/>
              <a:buChar char="•"/>
            </a:pPr>
            <a:endParaRPr lang="pt-BR" sz="1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32172" indent="-232172" algn="just" defTabSz="742950">
              <a:buClrTx/>
              <a:buFont typeface="Arial" panose="020B0604020202020204" pitchFamily="34" charset="0"/>
              <a:buChar char="•"/>
            </a:pPr>
            <a:r>
              <a:rPr lang="pt-BR" sz="1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Maior cobertura do solo, visto que há redução da janela de entressafra, mantendo o solo uma maior parte do tempo protegido com matéria orgânica e aumentando assim a taxa de infiltração de água do solo.</a:t>
            </a:r>
          </a:p>
          <a:p>
            <a:pPr defTabSz="742950">
              <a:buClrTx/>
            </a:pPr>
            <a:endParaRPr lang="pt-BR" sz="18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742950">
              <a:buClrTx/>
            </a:pPr>
            <a:r>
              <a:rPr lang="pt-BR" sz="18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ATENÇÃO!</a:t>
            </a:r>
          </a:p>
          <a:p>
            <a:pPr algn="ctr" defTabSz="742950">
              <a:buClrTx/>
            </a:pPr>
            <a:r>
              <a:rPr lang="pt-BR" sz="18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único impacto ambiental gerado é a exportação de água dos mananciais para as áreas agrícolas. Para isso, existe o sistema de outorga regulado pelo Sistema Nacional de Recursos Hídricos.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10915" y="1247194"/>
            <a:ext cx="443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buClrTx/>
            </a:pPr>
            <a:r>
              <a:rPr lang="pt-BR" sz="2000" b="1" u="sng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Quais os impactos da Irrigação?</a:t>
            </a:r>
          </a:p>
        </p:txBody>
      </p:sp>
    </p:spTree>
    <p:extLst>
      <p:ext uri="{BB962C8B-B14F-4D97-AF65-F5344CB8AC3E}">
        <p14:creationId xmlns:p14="http://schemas.microsoft.com/office/powerpoint/2010/main" val="137732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625FF6-A21A-48D2-8348-6D319DC99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841" y="2130683"/>
            <a:ext cx="4651159" cy="3546546"/>
          </a:xfrm>
        </p:spPr>
        <p:txBody>
          <a:bodyPr/>
          <a:lstStyle/>
          <a:p>
            <a:pPr marL="435769" algn="just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Atualmente não é possível suprimir APP para construção de barramentos voltados para irrigação, pois </a:t>
            </a:r>
            <a:r>
              <a:rPr lang="pt-BR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são considerados de </a:t>
            </a:r>
            <a:r>
              <a:rPr 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interesse social.</a:t>
            </a:r>
          </a:p>
          <a:p>
            <a:pPr marL="435769" algn="just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construção de barragens é essencial e indispensável para a prática da irrigação. Além disso é estratégico ao país reservar água para produção de alimentos, fibras e proteínas.</a:t>
            </a:r>
          </a:p>
          <a:p>
            <a:pPr marL="92869" indent="0" algn="just">
              <a:buNone/>
            </a:pPr>
            <a:endParaRPr lang="pt-BR" sz="2275" b="1" dirty="0"/>
          </a:p>
          <a:p>
            <a:pPr marL="92869" indent="0" algn="just">
              <a:buNone/>
            </a:pPr>
            <a:endParaRPr lang="pt-BR" sz="1625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73503E3-7D5E-44BB-8F57-1A0931EEDA16}"/>
              </a:ext>
            </a:extLst>
          </p:cNvPr>
          <p:cNvCxnSpPr/>
          <p:nvPr/>
        </p:nvCxnSpPr>
        <p:spPr>
          <a:xfrm>
            <a:off x="2069167" y="1101531"/>
            <a:ext cx="645573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60EAD67-BA7B-42D0-A19A-5BF1274FB30F}"/>
              </a:ext>
            </a:extLst>
          </p:cNvPr>
          <p:cNvCxnSpPr/>
          <p:nvPr/>
        </p:nvCxnSpPr>
        <p:spPr>
          <a:xfrm>
            <a:off x="1484400" y="1844311"/>
            <a:ext cx="645573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248B52C1-F6FD-44C1-B457-D41068E05575}"/>
              </a:ext>
            </a:extLst>
          </p:cNvPr>
          <p:cNvSpPr txBox="1"/>
          <p:nvPr/>
        </p:nvSpPr>
        <p:spPr>
          <a:xfrm>
            <a:off x="1649486" y="1237554"/>
            <a:ext cx="7068249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Legislação de Barramentos para Irrigação</a:t>
            </a:r>
          </a:p>
          <a:p>
            <a:endParaRPr lang="pt-BR" sz="1138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779" t="1006" r="1101" b="2475"/>
          <a:stretch/>
        </p:blipFill>
        <p:spPr>
          <a:xfrm>
            <a:off x="5481766" y="2451069"/>
            <a:ext cx="3507260" cy="214824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388885" y="4599314"/>
            <a:ext cx="3679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Barragem no município de Cristalina. Fonte: https://www.dm.com.br/cotidiano/2018/04/irrigacao-cuidados-para-preservar-a-agua/</a:t>
            </a:r>
          </a:p>
        </p:txBody>
      </p:sp>
    </p:spTree>
    <p:extLst>
      <p:ext uri="{BB962C8B-B14F-4D97-AF65-F5344CB8AC3E}">
        <p14:creationId xmlns:p14="http://schemas.microsoft.com/office/powerpoint/2010/main" val="69901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5DF8242-45B5-4580-A04E-E821539D7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4" y="2181245"/>
            <a:ext cx="4824640" cy="38663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0C1C0F4-6880-4E24-9708-23816593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98" y="2174627"/>
            <a:ext cx="3716612" cy="7403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66E7FED-D652-498D-A69D-088FEFAC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12" y="4733437"/>
            <a:ext cx="2767983" cy="9864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279D736-5CE6-4AF8-8E02-E1F60B6AFB87}"/>
              </a:ext>
            </a:extLst>
          </p:cNvPr>
          <p:cNvSpPr txBox="1"/>
          <p:nvPr/>
        </p:nvSpPr>
        <p:spPr>
          <a:xfrm>
            <a:off x="612559" y="408373"/>
            <a:ext cx="9001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PARCERIA PARA IMPLEMENTAÇÃO DE ÁREAS IRRIGADAS COM ÁGUA DE REUSO NO SEMIÁRIDO BRASILEIRO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AD489E0D-C6D0-49A7-BA95-9124B5F54EAC}"/>
              </a:ext>
            </a:extLst>
          </p:cNvPr>
          <p:cNvCxnSpPr/>
          <p:nvPr/>
        </p:nvCxnSpPr>
        <p:spPr>
          <a:xfrm>
            <a:off x="1403045" y="238019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FB66F93-CF73-478F-A2FB-00D26E6A5259}"/>
              </a:ext>
            </a:extLst>
          </p:cNvPr>
          <p:cNvCxnSpPr/>
          <p:nvPr/>
        </p:nvCxnSpPr>
        <p:spPr>
          <a:xfrm>
            <a:off x="374714" y="1313697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478" y="3174522"/>
            <a:ext cx="3535081" cy="12993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BD7EAB-EC68-4BBF-8913-BF39C4B1BAC0}"/>
              </a:ext>
            </a:extLst>
          </p:cNvPr>
          <p:cNvSpPr txBox="1"/>
          <p:nvPr/>
        </p:nvSpPr>
        <p:spPr>
          <a:xfrm>
            <a:off x="2547891" y="1423338"/>
            <a:ext cx="5024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 Piloto em Petrolina</a:t>
            </a:r>
          </a:p>
        </p:txBody>
      </p:sp>
    </p:spTree>
    <p:extLst>
      <p:ext uri="{BB962C8B-B14F-4D97-AF65-F5344CB8AC3E}">
        <p14:creationId xmlns:p14="http://schemas.microsoft.com/office/powerpoint/2010/main" val="2383835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D7B04AE-763C-4DCE-9609-54586722C1AA}"/>
              </a:ext>
            </a:extLst>
          </p:cNvPr>
          <p:cNvSpPr txBox="1"/>
          <p:nvPr/>
        </p:nvSpPr>
        <p:spPr>
          <a:xfrm>
            <a:off x="621352" y="311532"/>
            <a:ext cx="826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PARCERIA PARA IMPLANTAÇÃO DE UNIDADES DE REFERÊNCIA DE ENSINO EM AGRICULTURA IRRIGADA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4BB8CD9-869F-44C5-8D6E-7EDAAF95EBAA}"/>
              </a:ext>
            </a:extLst>
          </p:cNvPr>
          <p:cNvCxnSpPr/>
          <p:nvPr/>
        </p:nvCxnSpPr>
        <p:spPr>
          <a:xfrm>
            <a:off x="1403045" y="238019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FC2BC0A-7C75-44D3-9103-344C13B8A752}"/>
              </a:ext>
            </a:extLst>
          </p:cNvPr>
          <p:cNvCxnSpPr/>
          <p:nvPr/>
        </p:nvCxnSpPr>
        <p:spPr>
          <a:xfrm>
            <a:off x="712440" y="1216042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1A8DB0B6-C6A3-4959-A6FF-1D9334056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787" y="1760965"/>
            <a:ext cx="2876550" cy="15906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B3C397F-6CF5-40F2-937E-B402AD95D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987" y="3608910"/>
            <a:ext cx="2800350" cy="162877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A6A687-D75E-4307-9179-633401FEAF0A}"/>
              </a:ext>
            </a:extLst>
          </p:cNvPr>
          <p:cNvSpPr txBox="1"/>
          <p:nvPr/>
        </p:nvSpPr>
        <p:spPr>
          <a:xfrm>
            <a:off x="621352" y="2074368"/>
            <a:ext cx="49004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objetivo dessa iniciativa é melhorar a capacitação de pessoas e fomentar a geração e transferência de tecnologias relacionadas a irrigação;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300" b="1" dirty="0"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iniciativa tem por base a realização de parcerias com universidades federais e institutos federais.</a:t>
            </a:r>
          </a:p>
        </p:txBody>
      </p:sp>
    </p:spTree>
    <p:extLst>
      <p:ext uri="{BB962C8B-B14F-4D97-AF65-F5344CB8AC3E}">
        <p14:creationId xmlns:p14="http://schemas.microsoft.com/office/powerpoint/2010/main" val="262202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24100"/>
          </a:xfrm>
        </p:spPr>
        <p:txBody>
          <a:bodyPr/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AGRADECIMENTOS ESPECIAIS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265383"/>
            <a:ext cx="8915400" cy="4593879"/>
          </a:xfrm>
        </p:spPr>
        <p:txBody>
          <a:bodyPr/>
          <a:lstStyle/>
          <a:p>
            <a:r>
              <a:rPr lang="pt-B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Homenagem especial ao Ex-Ministro Sr. ALYSSON PAULINELLI por ter liderado a revolução da produção agrícola brasileira;</a:t>
            </a:r>
          </a:p>
          <a:p>
            <a:endParaRPr lang="pt-BR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Homenagem especial a todos os técnicos, engenheiros, cientistas que tornaram a EMBRAPA reconhecida internacionalmente pelo excelente serviço prestado ao desenvolvimento tecnológico da agricultura brasileira;</a:t>
            </a:r>
          </a:p>
          <a:p>
            <a:endParaRPr lang="pt-BR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Homenagem aos técnicos que fazem o Ministério do Desenvolvimento Regional, CODEVASF, SUDENE, DENOCS, demais estudiosos, professores e profissionais que dedicaram sua vida profissional ao desenvolvimento da agricultura brasileira;</a:t>
            </a:r>
          </a:p>
          <a:p>
            <a:endParaRPr lang="pt-BR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Homenagem aos técnicos do Ministério da Agricultura e Pesca e todos os profissionais que atuam em cada Estado brasileiro no processo de melhoria da produção agrícola do Brasil;</a:t>
            </a:r>
          </a:p>
          <a:p>
            <a:endParaRPr lang="pt-BR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Homenagem especial ao Presidente Jair Bolsonaro por entender a importância da agricultura brasileira no contexto mundial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sz="2000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8100FAC-0F74-421C-909E-F1735B65BEFA}"/>
              </a:ext>
            </a:extLst>
          </p:cNvPr>
          <p:cNvCxnSpPr>
            <a:cxnSpLocks/>
          </p:cNvCxnSpPr>
          <p:nvPr/>
        </p:nvCxnSpPr>
        <p:spPr>
          <a:xfrm>
            <a:off x="1329801" y="976544"/>
            <a:ext cx="7681034" cy="0"/>
          </a:xfrm>
          <a:prstGeom prst="line">
            <a:avLst/>
          </a:prstGeom>
          <a:ln w="1016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29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625FF6-A21A-48D2-8348-6D319DC99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7446" y="1505031"/>
            <a:ext cx="7523571" cy="4140395"/>
          </a:xfrm>
        </p:spPr>
        <p:txBody>
          <a:bodyPr/>
          <a:lstStyle/>
          <a:p>
            <a:pPr marL="92869" indent="0" algn="ctr">
              <a:buNone/>
            </a:pPr>
            <a:r>
              <a:rPr lang="pt-BR" sz="35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Muito obrigado!</a:t>
            </a:r>
          </a:p>
          <a:p>
            <a:pPr marL="92869" indent="0" algn="ctr">
              <a:buNone/>
            </a:pPr>
            <a:endParaRPr lang="pt-BR" sz="2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869" indent="0" algn="ctr">
              <a:buNone/>
            </a:pPr>
            <a:r>
              <a:rPr lang="pt-BR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Francisco Soares de Lima Junior</a:t>
            </a:r>
          </a:p>
          <a:p>
            <a:pPr marL="92869" indent="0" algn="ctr">
              <a:buNone/>
            </a:pPr>
            <a:r>
              <a:rPr lang="pt-BR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Diretor de Desenvolvimento Regional e Urbano</a:t>
            </a:r>
          </a:p>
          <a:p>
            <a:pPr marL="92869" indent="0" algn="ctr">
              <a:buNone/>
            </a:pPr>
            <a:r>
              <a:rPr lang="pt-BR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Secretaria Nacional de Desenvolvimento Regional e Urbano</a:t>
            </a:r>
            <a:endParaRPr lang="pt-BR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73503E3-7D5E-44BB-8F57-1A0931EEDA16}"/>
              </a:ext>
            </a:extLst>
          </p:cNvPr>
          <p:cNvCxnSpPr/>
          <p:nvPr/>
        </p:nvCxnSpPr>
        <p:spPr>
          <a:xfrm>
            <a:off x="2069167" y="1101531"/>
            <a:ext cx="645573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EB394089-6C2A-4E08-A698-840F2D2D0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252" y="4114533"/>
            <a:ext cx="1333958" cy="13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E551FC1-C7F8-4225-B9C9-315920C9EF40}"/>
              </a:ext>
            </a:extLst>
          </p:cNvPr>
          <p:cNvCxnSpPr/>
          <p:nvPr/>
        </p:nvCxnSpPr>
        <p:spPr>
          <a:xfrm>
            <a:off x="1465186" y="486590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AFFAFBB-4189-41F1-B305-36AB89FDA4DF}"/>
              </a:ext>
            </a:extLst>
          </p:cNvPr>
          <p:cNvCxnSpPr/>
          <p:nvPr/>
        </p:nvCxnSpPr>
        <p:spPr>
          <a:xfrm>
            <a:off x="652588" y="1598414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6603E8-14EC-4788-A27B-5B2EC8C30704}"/>
              </a:ext>
            </a:extLst>
          </p:cNvPr>
          <p:cNvSpPr txBox="1"/>
          <p:nvPr/>
        </p:nvSpPr>
        <p:spPr>
          <a:xfrm>
            <a:off x="3034298" y="768681"/>
            <a:ext cx="6128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CONTEXTUALIZAÇÃO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DB6C99FD-181D-4D77-A722-086827F9F722}"/>
              </a:ext>
            </a:extLst>
          </p:cNvPr>
          <p:cNvSpPr txBox="1">
            <a:spLocks/>
          </p:cNvSpPr>
          <p:nvPr/>
        </p:nvSpPr>
        <p:spPr>
          <a:xfrm>
            <a:off x="752539" y="1880505"/>
            <a:ext cx="8817590" cy="4378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Em 2050 o Planeta Terra deverá ter 10 bilhões de habitantes e o consumo de alimentos deverá dobrar; 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 que fazer para alimentar essa população?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 missão natural do Brasil será saciar a fome do planeta.</a:t>
            </a: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Aliar a natureza às novas tecnologias para produzir mais e melhor em menos espaços e consumir menos água, em harmonia com o meio ambiente natural.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1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90% das áreas para expansão da produção agrícola no planeta estão na América Latina e na África Subsaariana – (7 países, sendo o Brasil o que apresenta melhores condições).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664CF5-24C1-4FDA-A33D-0600C146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97132"/>
            <a:ext cx="8915400" cy="1143000"/>
          </a:xfrm>
        </p:spPr>
        <p:txBody>
          <a:bodyPr/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DESAFIOS PRÁTICOS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99835F-33B7-44C5-AA46-A69C0883A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748942"/>
            <a:ext cx="7872677" cy="374361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Desenvolver conhecimento, capacidade cientifica e tecnológica em busca de maior eficiência na produção;</a:t>
            </a: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Conhecer os 6 biomas brasileiros (66% da vegetação nativa) identificar onde pode produzir sem degradar (biotecnologia);</a:t>
            </a: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Entender as mudanças climáticas que alteram e reduzem a produção em muitas regiões adequando as atividades;</a:t>
            </a:r>
          </a:p>
          <a:p>
            <a:pPr algn="just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Adequar o Código Florestal brasileiro sobre a criação de novas unidades de conservação considerando a utilização racional para produção.</a:t>
            </a:r>
          </a:p>
          <a:p>
            <a:pPr algn="just"/>
            <a:endParaRPr lang="pt-BR" sz="2400" b="1" dirty="0">
              <a:latin typeface="Calibri" panose="020F0502020204030204" pitchFamily="34" charset="0"/>
            </a:endParaRPr>
          </a:p>
          <a:p>
            <a:pPr algn="just"/>
            <a:endParaRPr lang="pt-BR" sz="3800" dirty="0">
              <a:latin typeface="Calibri" panose="020F0502020204030204" pitchFamily="34" charset="0"/>
            </a:endParaRPr>
          </a:p>
          <a:p>
            <a:pPr algn="just"/>
            <a:endParaRPr lang="pt-BR" sz="38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pt-BR" i="1" strike="sngStrike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pt-BR" dirty="0">
              <a:latin typeface="Gotham Book"/>
            </a:endParaRPr>
          </a:p>
          <a:p>
            <a:pPr algn="just"/>
            <a:endParaRPr lang="pt-BR" dirty="0">
              <a:latin typeface="Gotham Book"/>
            </a:endParaRPr>
          </a:p>
          <a:p>
            <a:pPr marL="0" indent="0" algn="just">
              <a:buNone/>
            </a:pPr>
            <a:endParaRPr lang="pt-BR" dirty="0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E551FC1-C7F8-4225-B9C9-315920C9EF40}"/>
              </a:ext>
            </a:extLst>
          </p:cNvPr>
          <p:cNvCxnSpPr/>
          <p:nvPr/>
        </p:nvCxnSpPr>
        <p:spPr>
          <a:xfrm>
            <a:off x="1687127" y="373769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AFFAFBB-4189-41F1-B305-36AB89FDA4DF}"/>
              </a:ext>
            </a:extLst>
          </p:cNvPr>
          <p:cNvCxnSpPr/>
          <p:nvPr/>
        </p:nvCxnSpPr>
        <p:spPr>
          <a:xfrm>
            <a:off x="759120" y="1375397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664CF5-24C1-4FDA-A33D-0600C146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9759"/>
          </a:xfrm>
        </p:spPr>
        <p:txBody>
          <a:bodyPr/>
          <a:lstStyle/>
          <a:p>
            <a:br>
              <a:rPr lang="pt-BR" sz="3200" b="1" dirty="0"/>
            </a:b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OUTROS DESAFIOS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223437"/>
            <a:ext cx="8915400" cy="4525963"/>
          </a:xfrm>
        </p:spPr>
        <p:txBody>
          <a:bodyPr/>
          <a:lstStyle/>
          <a:p>
            <a:endParaRPr lang="pt-BR" sz="2000" b="1" dirty="0"/>
          </a:p>
          <a:p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área agricultável do território brasileiro chega a 29%, enquanto só se utiliza 7%, sendo os Estado de Minas Gerais, Pará e Bahia os que ainda apresentam áreas para expansão;</a:t>
            </a:r>
          </a:p>
          <a:p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reduzir a expansão das áreas destinadas à pecuária introduzindo novas tecnologias no setor;</a:t>
            </a:r>
          </a:p>
          <a:p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Garantia da Segurança Hídrica  para expansão da produção da agricultura irrigada em todas as regiões do Brasil;</a:t>
            </a:r>
          </a:p>
          <a:p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Inserir o pequeno produtor no processo de utilização de novas tecnologias e abrir novos mercados;</a:t>
            </a:r>
          </a:p>
          <a:p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Adequação do “Marco Legal” Legislação ambiental x Regras de utilização de áreas para produção agrícola/outorga de uso da água.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AD3A9B8-C32D-4A8A-BBF7-6167DE254E80}"/>
              </a:ext>
            </a:extLst>
          </p:cNvPr>
          <p:cNvCxnSpPr/>
          <p:nvPr/>
        </p:nvCxnSpPr>
        <p:spPr>
          <a:xfrm>
            <a:off x="1612816" y="274638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8C09C9A-2C95-4B11-AC3C-5E94A4DA645D}"/>
              </a:ext>
            </a:extLst>
          </p:cNvPr>
          <p:cNvCxnSpPr/>
          <p:nvPr/>
        </p:nvCxnSpPr>
        <p:spPr>
          <a:xfrm>
            <a:off x="609644" y="1223437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22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A7ECA20-0937-4817-A9D9-0421050F444A}"/>
              </a:ext>
            </a:extLst>
          </p:cNvPr>
          <p:cNvSpPr txBox="1"/>
          <p:nvPr/>
        </p:nvSpPr>
        <p:spPr>
          <a:xfrm>
            <a:off x="495300" y="366"/>
            <a:ext cx="9275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b="1" dirty="0">
              <a:latin typeface="Calibri" panose="020F0502020204030204" pitchFamily="34" charset="0"/>
            </a:endParaRPr>
          </a:p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QUE O ATUAL GOVERNO ESTA FAZENDO?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022EA1A-74BE-45C4-8724-7799658451CC}"/>
              </a:ext>
            </a:extLst>
          </p:cNvPr>
          <p:cNvCxnSpPr/>
          <p:nvPr/>
        </p:nvCxnSpPr>
        <p:spPr>
          <a:xfrm>
            <a:off x="1669543" y="235420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A3BC5E3-5E2E-415D-818A-49ED3AA8C25E}"/>
              </a:ext>
            </a:extLst>
          </p:cNvPr>
          <p:cNvCxnSpPr/>
          <p:nvPr/>
        </p:nvCxnSpPr>
        <p:spPr>
          <a:xfrm>
            <a:off x="637741" y="1178333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just">
              <a:buNone/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Novo modelo de gestão:</a:t>
            </a:r>
          </a:p>
          <a:p>
            <a:pPr marL="114300" indent="0" algn="just">
              <a:buNone/>
            </a:pP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Conclusão das obras de transposição da bacia do Rio São Francisco, levando segurança hídrica para toda região do semiárido nordestino;</a:t>
            </a:r>
          </a:p>
          <a:p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Contratação para elaboração dos estudos de integração de bacias hidrográficas do São Francisco/Parnaíba/Tocantins;</a:t>
            </a:r>
          </a:p>
          <a:p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Emancipação dos perímetros públicos irrigados através de processos de licitação. (Baixio do Irecê);</a:t>
            </a:r>
          </a:p>
          <a:p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Criação da Secretaria de Fomento e Parcerias com o setor Privado.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8289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43711774091\Documents\Regional\Indicadores\RDPC_files\Rendimento Domicili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284" y="652586"/>
            <a:ext cx="3413193" cy="482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48574" y="-7246"/>
            <a:ext cx="8543925" cy="78002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PNDR  - Objetivos </a:t>
            </a:r>
            <a:endParaRPr lang="pt-BR" sz="29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" y="1274042"/>
            <a:ext cx="30040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buFont typeface="Wingdings" panose="05000000000000000000" pitchFamily="2" charset="2"/>
              <a:buChar char="v"/>
            </a:pPr>
            <a:r>
              <a:rPr lang="pt-BR" sz="1625" dirty="0"/>
              <a:t>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Convergência dos níveis de desenvolvimento e de qualidade de vida inter e intra regiões</a:t>
            </a:r>
          </a:p>
          <a:p>
            <a:endParaRPr lang="pt-BR" sz="1800" b="1" dirty="0"/>
          </a:p>
          <a:p>
            <a:pPr marL="278606" indent="-278606">
              <a:buFont typeface="Wingdings" panose="05000000000000000000" pitchFamily="2" charset="2"/>
              <a:buChar char="v"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Rede policêntrica de cidades (interiorização do desenvolvimento regional)</a:t>
            </a:r>
          </a:p>
          <a:p>
            <a:pPr marL="278606" indent="-278606" algn="just">
              <a:buFont typeface="Wingdings" panose="05000000000000000000" pitchFamily="2" charset="2"/>
              <a:buChar char="v"/>
            </a:pPr>
            <a:endParaRPr lang="pt-BR" sz="1800" dirty="0"/>
          </a:p>
          <a:p>
            <a:pPr marL="278606" indent="-278606">
              <a:buFont typeface="Wingdings" panose="05000000000000000000" pitchFamily="2" charset="2"/>
              <a:buChar char="v"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Competitividade   e produtividade  das cadeias produtivas regionais em áreas em declínio populacional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717" y="3545717"/>
            <a:ext cx="10317" cy="103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92" y="3667592"/>
            <a:ext cx="10317" cy="103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839" y="1008563"/>
            <a:ext cx="5572" cy="55721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842" y="3423842"/>
            <a:ext cx="10317" cy="10317"/>
          </a:xfrm>
          <a:prstGeom prst="rect">
            <a:avLst/>
          </a:prstGeom>
        </p:spPr>
      </p:pic>
      <p:pic>
        <p:nvPicPr>
          <p:cNvPr id="11" name="Picture 2" descr="C:\Users\43711774091\Documents\Regional\Indicadores\Regic_files\Reg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564" y="-7246"/>
            <a:ext cx="3605103" cy="50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203B99F-4812-44A6-AA1A-F8A1B533BDC4}"/>
              </a:ext>
            </a:extLst>
          </p:cNvPr>
          <p:cNvSpPr/>
          <p:nvPr/>
        </p:nvSpPr>
        <p:spPr>
          <a:xfrm>
            <a:off x="-1" y="5513158"/>
            <a:ext cx="3126179" cy="1173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buFont typeface="Wingdings" panose="05000000000000000000" pitchFamily="2" charset="2"/>
              <a:buChar char="v"/>
            </a:pPr>
            <a:r>
              <a:rPr lang="pt-BR" sz="1625" dirty="0"/>
              <a:t>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Agregação de valor em áreas de commodities agrícolas ou minerais</a:t>
            </a:r>
          </a:p>
          <a:p>
            <a:pPr marL="650081" lvl="1" indent="-278606">
              <a:buFont typeface="Wingdings" panose="05000000000000000000" pitchFamily="2" charset="2"/>
              <a:buChar char="v"/>
            </a:pPr>
            <a:endParaRPr lang="pt-BR" sz="1625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2A68416-F7BE-4F4E-93D3-741C72F4F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044" y="3674103"/>
            <a:ext cx="2367382" cy="3172624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7365ED0-92EA-4460-BED3-25EBB297B2FC}"/>
              </a:ext>
            </a:extLst>
          </p:cNvPr>
          <p:cNvSpPr/>
          <p:nvPr/>
        </p:nvSpPr>
        <p:spPr>
          <a:xfrm>
            <a:off x="4847550" y="1793261"/>
            <a:ext cx="1305869" cy="1379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0F72B33-3575-4F97-9D8A-AC9BE88CF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306" y="5627713"/>
            <a:ext cx="954517" cy="802544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25428E84-71BD-417C-A987-A337122F94C0}"/>
              </a:ext>
            </a:extLst>
          </p:cNvPr>
          <p:cNvSpPr/>
          <p:nvPr/>
        </p:nvSpPr>
        <p:spPr>
          <a:xfrm>
            <a:off x="7936385" y="1642154"/>
            <a:ext cx="1101178" cy="10981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BADCA83-923B-4011-A145-6AA567AC8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6109" y="3583731"/>
            <a:ext cx="2549891" cy="3274269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43EB6F00-03AD-4F7C-92EA-145FD3A3C01E}"/>
              </a:ext>
            </a:extLst>
          </p:cNvPr>
          <p:cNvSpPr/>
          <p:nvPr/>
        </p:nvSpPr>
        <p:spPr>
          <a:xfrm>
            <a:off x="8792499" y="4776552"/>
            <a:ext cx="680625" cy="5855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F53A21E-5E58-47EA-B1F6-8798884B9D56}"/>
              </a:ext>
            </a:extLst>
          </p:cNvPr>
          <p:cNvSpPr/>
          <p:nvPr/>
        </p:nvSpPr>
        <p:spPr>
          <a:xfrm>
            <a:off x="8290741" y="5030074"/>
            <a:ext cx="680625" cy="5855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923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14BF4FC-92A2-4B6D-BD33-1A8243A0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784412" y="1171763"/>
            <a:ext cx="5814874" cy="502877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E725BF4-8F21-482C-A455-27030665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67" y="227906"/>
            <a:ext cx="8775233" cy="943857"/>
          </a:xfrm>
        </p:spPr>
        <p:txBody>
          <a:bodyPr/>
          <a:lstStyle/>
          <a:p>
            <a:pPr algn="ctr"/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VOCAÇÕES TERRITORIAIS PARA O DESENVOLVIMENTO DE COMPLEXOS PRODUTIVOS IRRIGADOS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09B7195-84B0-4864-B79C-C2A83E030CAB}"/>
              </a:ext>
            </a:extLst>
          </p:cNvPr>
          <p:cNvCxnSpPr/>
          <p:nvPr/>
        </p:nvCxnSpPr>
        <p:spPr>
          <a:xfrm>
            <a:off x="1465186" y="348045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89F64B5-D254-442A-9EAA-C00DB8CEF118}"/>
              </a:ext>
            </a:extLst>
          </p:cNvPr>
          <p:cNvCxnSpPr/>
          <p:nvPr/>
        </p:nvCxnSpPr>
        <p:spPr>
          <a:xfrm>
            <a:off x="269078" y="1105427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36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664CF5-24C1-4FDA-A33D-0600C146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124" y="406082"/>
            <a:ext cx="7243763" cy="896245"/>
          </a:xfrm>
        </p:spPr>
        <p:txBody>
          <a:bodyPr/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PRODUÇÃO IRRIGADA NO BRASIL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7C7328F-6CAC-4FE3-9FF0-1ED038220902}"/>
              </a:ext>
            </a:extLst>
          </p:cNvPr>
          <p:cNvCxnSpPr>
            <a:cxnSpLocks/>
          </p:cNvCxnSpPr>
          <p:nvPr/>
        </p:nvCxnSpPr>
        <p:spPr>
          <a:xfrm>
            <a:off x="488272" y="406082"/>
            <a:ext cx="8129889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951C90C-E4A6-484F-BC72-3C6E54E3688F}"/>
              </a:ext>
            </a:extLst>
          </p:cNvPr>
          <p:cNvCxnSpPr>
            <a:cxnSpLocks/>
          </p:cNvCxnSpPr>
          <p:nvPr/>
        </p:nvCxnSpPr>
        <p:spPr>
          <a:xfrm>
            <a:off x="1482031" y="1232870"/>
            <a:ext cx="7863578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95ED0887-03A7-4A60-BEE7-4714276CC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795" y="2182395"/>
            <a:ext cx="682672" cy="9985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22B60B2-CC4F-4CFD-985B-F7C639FAAC91}"/>
              </a:ext>
            </a:extLst>
          </p:cNvPr>
          <p:cNvSpPr txBox="1"/>
          <p:nvPr/>
        </p:nvSpPr>
        <p:spPr>
          <a:xfrm>
            <a:off x="721468" y="1559089"/>
            <a:ext cx="3050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 Irrigada Atual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B25FF77-78D4-470C-A91C-CA2A61485150}"/>
              </a:ext>
            </a:extLst>
          </p:cNvPr>
          <p:cNvSpPr txBox="1"/>
          <p:nvPr/>
        </p:nvSpPr>
        <p:spPr>
          <a:xfrm>
            <a:off x="5913171" y="1575518"/>
            <a:ext cx="343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Potencial de Área Irrigada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2CA3001-CB1C-41A6-A903-E1F9E8912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54" y="2215961"/>
            <a:ext cx="1782031" cy="77523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99F2648-9367-4A1A-92CC-A5568F186104}"/>
              </a:ext>
            </a:extLst>
          </p:cNvPr>
          <p:cNvSpPr txBox="1"/>
          <p:nvPr/>
        </p:nvSpPr>
        <p:spPr>
          <a:xfrm>
            <a:off x="1920285" y="2268140"/>
            <a:ext cx="25299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Levantamento  CSEI/ABIMAQ 2018 - 6,02 milhões de hectares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5765042-6281-47B3-ACBD-3E0EB95AF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69" y="3220431"/>
            <a:ext cx="1325816" cy="105660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3CD255-64BC-4A32-B5A5-7E7E7DE5BED8}"/>
              </a:ext>
            </a:extLst>
          </p:cNvPr>
          <p:cNvSpPr txBox="1"/>
          <p:nvPr/>
        </p:nvSpPr>
        <p:spPr>
          <a:xfrm>
            <a:off x="1920285" y="3502512"/>
            <a:ext cx="2412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Levantamento  ANA 2017 - 6,97 milhões de hectares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9D2357-3166-45C7-88F9-FF15B1A8681D}"/>
              </a:ext>
            </a:extLst>
          </p:cNvPr>
          <p:cNvSpPr txBox="1"/>
          <p:nvPr/>
        </p:nvSpPr>
        <p:spPr>
          <a:xfrm>
            <a:off x="6289573" y="3236243"/>
            <a:ext cx="2943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Levantamento  ESALQ/USP/MI - 61 milhões de hectares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71C236A-8AE0-4BE5-8DE2-A73045402FF0}"/>
              </a:ext>
            </a:extLst>
          </p:cNvPr>
          <p:cNvSpPr txBox="1"/>
          <p:nvPr/>
        </p:nvSpPr>
        <p:spPr>
          <a:xfrm>
            <a:off x="6506538" y="4277037"/>
            <a:ext cx="2308987" cy="642484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milhões de ha</a:t>
            </a:r>
          </a:p>
          <a:p>
            <a:pPr algn="just"/>
            <a:r>
              <a:rPr lang="pt-BR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(média e alta aptidão)</a:t>
            </a:r>
          </a:p>
        </p:txBody>
      </p:sp>
      <p:sp>
        <p:nvSpPr>
          <p:cNvPr id="21" name="Seta: em Forma de U 20">
            <a:extLst>
              <a:ext uri="{FF2B5EF4-FFF2-40B4-BE49-F238E27FC236}">
                <a16:creationId xmlns:a16="http://schemas.microsoft.com/office/drawing/2014/main" id="{F63B4574-38ED-4E9E-8549-C4C3C94EC32D}"/>
              </a:ext>
            </a:extLst>
          </p:cNvPr>
          <p:cNvSpPr/>
          <p:nvPr/>
        </p:nvSpPr>
        <p:spPr>
          <a:xfrm rot="5400000" flipV="1">
            <a:off x="5302661" y="3774151"/>
            <a:ext cx="1221021" cy="53072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38" dirty="0">
              <a:solidFill>
                <a:schemeClr val="tx1"/>
              </a:solidFill>
            </a:endParaRPr>
          </a:p>
        </p:txBody>
      </p:sp>
      <p:sp>
        <p:nvSpPr>
          <p:cNvPr id="3" name="Sinal de Subtração 2">
            <a:extLst>
              <a:ext uri="{FF2B5EF4-FFF2-40B4-BE49-F238E27FC236}">
                <a16:creationId xmlns:a16="http://schemas.microsoft.com/office/drawing/2014/main" id="{A95322EF-D95E-4F2C-8B3F-8F20B70376C1}"/>
              </a:ext>
            </a:extLst>
          </p:cNvPr>
          <p:cNvSpPr/>
          <p:nvPr/>
        </p:nvSpPr>
        <p:spPr>
          <a:xfrm rot="5400000">
            <a:off x="2729456" y="3333537"/>
            <a:ext cx="4226142" cy="505720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9E3AC22E-92F9-4F74-BEAF-A187BDD1E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510" y="2182005"/>
            <a:ext cx="1104410" cy="9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8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5A5EA-4AE3-410F-B22C-247C4CC73E61}"/>
              </a:ext>
            </a:extLst>
          </p:cNvPr>
          <p:cNvSpPr txBox="1"/>
          <p:nvPr/>
        </p:nvSpPr>
        <p:spPr>
          <a:xfrm>
            <a:off x="1180730" y="506970"/>
            <a:ext cx="782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INCENTIVO À CRIAÇÃO DE POLOS DE IRRIGAÇÃO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A844830-054A-47A1-ADF2-DA770ED56553}"/>
              </a:ext>
            </a:extLst>
          </p:cNvPr>
          <p:cNvSpPr/>
          <p:nvPr/>
        </p:nvSpPr>
        <p:spPr>
          <a:xfrm>
            <a:off x="656949" y="1962943"/>
            <a:ext cx="8345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40000"/>
            </a:pPr>
            <a:r>
              <a:rPr lang="pt-B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“Promover o desenvolvimento da produção irrigada</a:t>
            </a:r>
            <a:r>
              <a:rPr lang="pt-BR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partir de um trabalho conjunto entre as organizações dos produtores rurais irrigantes e as diversas esferas de governo, com vistas ao desenvolvimento regional.”</a:t>
            </a:r>
            <a:endParaRPr lang="pt-B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B6A80EE-20DA-4614-93CF-E67B1B366C1E}"/>
              </a:ext>
            </a:extLst>
          </p:cNvPr>
          <p:cNvGrpSpPr/>
          <p:nvPr/>
        </p:nvGrpSpPr>
        <p:grpSpPr>
          <a:xfrm>
            <a:off x="701336" y="3835153"/>
            <a:ext cx="8160058" cy="1846659"/>
            <a:chOff x="701336" y="3835153"/>
            <a:chExt cx="8160058" cy="1846659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D2EFE69C-5605-4937-ABA1-19566570A8FF}"/>
                </a:ext>
              </a:extLst>
            </p:cNvPr>
            <p:cNvSpPr txBox="1"/>
            <p:nvPr/>
          </p:nvSpPr>
          <p:spPr>
            <a:xfrm>
              <a:off x="701336" y="3835153"/>
              <a:ext cx="365760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pt-B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PNI </a:t>
              </a:r>
              <a:r>
                <a:rPr lang="pt-B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objetiva incentivar a ampliação da área irrigada e o aumento da produtividade em bases ambientalmente sustentáveis</a:t>
              </a:r>
            </a:p>
            <a:p>
              <a:endParaRPr lang="pt-BR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3E29172-0789-4DB4-81A7-E9021D2F5284}"/>
                </a:ext>
              </a:extLst>
            </p:cNvPr>
            <p:cNvSpPr txBox="1"/>
            <p:nvPr/>
          </p:nvSpPr>
          <p:spPr>
            <a:xfrm>
              <a:off x="5203794" y="3835153"/>
              <a:ext cx="365760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pt-BR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PNDR </a:t>
              </a:r>
              <a:r>
                <a:rPr lang="pt-BR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objetiva a redução das desigualdades regionais pela promoção de oportunidades de desenvolvimento</a:t>
              </a:r>
            </a:p>
            <a:p>
              <a:endParaRPr lang="pt-BR" dirty="0"/>
            </a:p>
          </p:txBody>
        </p:sp>
      </p:grp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9BBCE8D-877A-4CDE-9EF6-69612C7D2C1C}"/>
              </a:ext>
            </a:extLst>
          </p:cNvPr>
          <p:cNvCxnSpPr/>
          <p:nvPr/>
        </p:nvCxnSpPr>
        <p:spPr>
          <a:xfrm>
            <a:off x="1767029" y="353429"/>
            <a:ext cx="7945514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4EFA13D-C7F6-4409-9AC6-572D0BDDCF79}"/>
              </a:ext>
            </a:extLst>
          </p:cNvPr>
          <p:cNvCxnSpPr>
            <a:cxnSpLocks/>
          </p:cNvCxnSpPr>
          <p:nvPr/>
        </p:nvCxnSpPr>
        <p:spPr>
          <a:xfrm>
            <a:off x="701336" y="1087097"/>
            <a:ext cx="8300621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inal de Subtração 8">
            <a:extLst>
              <a:ext uri="{FF2B5EF4-FFF2-40B4-BE49-F238E27FC236}">
                <a16:creationId xmlns:a16="http://schemas.microsoft.com/office/drawing/2014/main" id="{D4A088D3-58B0-4A82-B936-2FE6FFC8BEDF}"/>
              </a:ext>
            </a:extLst>
          </p:cNvPr>
          <p:cNvSpPr/>
          <p:nvPr/>
        </p:nvSpPr>
        <p:spPr>
          <a:xfrm rot="5400000">
            <a:off x="3581045" y="4682616"/>
            <a:ext cx="2521968" cy="22194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1166</Words>
  <Application>Microsoft Office PowerPoint</Application>
  <PresentationFormat>Papel A4 (210 x 297 mm)</PresentationFormat>
  <Paragraphs>117</Paragraphs>
  <Slides>19</Slides>
  <Notes>5</Notes>
  <HiddenSlides>4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Gotham Book</vt:lpstr>
      <vt:lpstr>Times New Roman</vt:lpstr>
      <vt:lpstr>Wingdings</vt:lpstr>
      <vt:lpstr>Tema do Office</vt:lpstr>
      <vt:lpstr>1_Tema do Office</vt:lpstr>
      <vt:lpstr>Apresentação do PowerPoint</vt:lpstr>
      <vt:lpstr>Apresentação do PowerPoint</vt:lpstr>
      <vt:lpstr>DESAFIOS PRÁTICOS</vt:lpstr>
      <vt:lpstr> OUTROS DESAFIOS</vt:lpstr>
      <vt:lpstr>Apresentação do PowerPoint</vt:lpstr>
      <vt:lpstr>Apresentação do PowerPoint</vt:lpstr>
      <vt:lpstr>VOCAÇÕES TERRITORIAIS PARA O DESENVOLVIMENTO DE COMPLEXOS PRODUTIVOS IRRIGADOS</vt:lpstr>
      <vt:lpstr>PRODUÇÃO IRRIGADA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AGRADECIMENTOS ESPECIAIS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José da Silva</dc:creator>
  <cp:lastModifiedBy>Caio Victor Vieira Silva Martins</cp:lastModifiedBy>
  <cp:revision>111</cp:revision>
  <dcterms:modified xsi:type="dcterms:W3CDTF">2021-11-11T21:23:23Z</dcterms:modified>
</cp:coreProperties>
</file>