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60" r:id="rId4"/>
    <p:sldId id="258" r:id="rId5"/>
    <p:sldId id="267" r:id="rId6"/>
    <p:sldId id="268" r:id="rId7"/>
    <p:sldId id="270" r:id="rId8"/>
    <p:sldId id="269" r:id="rId9"/>
    <p:sldId id="261" r:id="rId10"/>
    <p:sldId id="265" r:id="rId11"/>
    <p:sldId id="259" r:id="rId12"/>
    <p:sldId id="256" r:id="rId13"/>
    <p:sldId id="272" r:id="rId14"/>
    <p:sldId id="27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69" d="100"/>
          <a:sy n="6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Dólar</a:t>
            </a:r>
            <a:r>
              <a:rPr lang="en-US" dirty="0"/>
              <a:t> </a:t>
            </a:r>
            <a:r>
              <a:rPr lang="en-US" dirty="0" smtClean="0"/>
              <a:t>US$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Plan6!$H$3</c:f>
              <c:strCache>
                <c:ptCount val="1"/>
                <c:pt idx="0">
                  <c:v>Dólar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Plan6!$B$4:$G$30</c:f>
              <c:multiLvlStrCache>
                <c:ptCount val="27"/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2014</c:v>
                  </c:pt>
                  <c:pt idx="4">
                    <c:v>2015</c:v>
                  </c:pt>
                  <c:pt idx="5">
                    <c:v>2016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2014</c:v>
                  </c:pt>
                  <c:pt idx="10">
                    <c:v>2015</c:v>
                  </c:pt>
                  <c:pt idx="11">
                    <c:v>2014</c:v>
                  </c:pt>
                  <c:pt idx="12">
                    <c:v>2015</c:v>
                  </c:pt>
                  <c:pt idx="13">
                    <c:v>2014</c:v>
                  </c:pt>
                  <c:pt idx="14">
                    <c:v>2015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2014</c:v>
                  </c:pt>
                  <c:pt idx="18">
                    <c:v>2015</c:v>
                  </c:pt>
                  <c:pt idx="19">
                    <c:v>2014</c:v>
                  </c:pt>
                  <c:pt idx="20">
                    <c:v>2015</c:v>
                  </c:pt>
                  <c:pt idx="21">
                    <c:v>2014</c:v>
                  </c:pt>
                  <c:pt idx="22">
                    <c:v>2015</c:v>
                  </c:pt>
                  <c:pt idx="23">
                    <c:v>2014</c:v>
                  </c:pt>
                  <c:pt idx="24">
                    <c:v>2015</c:v>
                  </c:pt>
                  <c:pt idx="25">
                    <c:v>2014</c:v>
                  </c:pt>
                  <c:pt idx="26">
                    <c:v>2015</c:v>
                  </c:pt>
                </c:lvl>
                <c:lvl>
                  <c:pt idx="0">
                    <c:v>Janeiro</c:v>
                  </c:pt>
                  <c:pt idx="3">
                    <c:v>Fevereiro</c:v>
                  </c:pt>
                  <c:pt idx="6">
                    <c:v>Março</c:v>
                  </c:pt>
                  <c:pt idx="9">
                    <c:v>Abril</c:v>
                  </c:pt>
                  <c:pt idx="11">
                    <c:v>Maio</c:v>
                  </c:pt>
                  <c:pt idx="13">
                    <c:v>Junho</c:v>
                  </c:pt>
                  <c:pt idx="15">
                    <c:v>Julho</c:v>
                  </c:pt>
                  <c:pt idx="17">
                    <c:v>Agosto</c:v>
                  </c:pt>
                  <c:pt idx="19">
                    <c:v>Setembro</c:v>
                  </c:pt>
                  <c:pt idx="21">
                    <c:v>Outubro</c:v>
                  </c:pt>
                  <c:pt idx="23">
                    <c:v>Novembro</c:v>
                  </c:pt>
                  <c:pt idx="25">
                    <c:v>Dezembro</c:v>
                  </c:pt>
                </c:lvl>
              </c:multiLvlStrCache>
            </c:multiLvlStrRef>
          </c:cat>
          <c:val>
            <c:numRef>
              <c:f>Plan6!$H$4:$H$30</c:f>
              <c:numCache>
                <c:formatCode>General</c:formatCode>
                <c:ptCount val="27"/>
                <c:pt idx="0">
                  <c:v>2.38</c:v>
                </c:pt>
                <c:pt idx="1">
                  <c:v>2.63</c:v>
                </c:pt>
                <c:pt idx="2">
                  <c:v>4.05</c:v>
                </c:pt>
                <c:pt idx="3">
                  <c:v>2.38</c:v>
                </c:pt>
                <c:pt idx="4">
                  <c:v>2.86</c:v>
                </c:pt>
                <c:pt idx="5">
                  <c:v>3.9699999999999998</c:v>
                </c:pt>
                <c:pt idx="6">
                  <c:v>2.3299999999999996</c:v>
                </c:pt>
                <c:pt idx="7">
                  <c:v>3.14</c:v>
                </c:pt>
                <c:pt idx="8">
                  <c:v>3.69</c:v>
                </c:pt>
                <c:pt idx="9">
                  <c:v>2.23</c:v>
                </c:pt>
                <c:pt idx="10">
                  <c:v>3.04</c:v>
                </c:pt>
                <c:pt idx="11">
                  <c:v>2.2200000000000002</c:v>
                </c:pt>
                <c:pt idx="12">
                  <c:v>3.06</c:v>
                </c:pt>
                <c:pt idx="13">
                  <c:v>2.23</c:v>
                </c:pt>
                <c:pt idx="14">
                  <c:v>3.11</c:v>
                </c:pt>
                <c:pt idx="15">
                  <c:v>2.2200000000000002</c:v>
                </c:pt>
                <c:pt idx="16">
                  <c:v>3.22</c:v>
                </c:pt>
                <c:pt idx="17">
                  <c:v>2.2599999999999998</c:v>
                </c:pt>
                <c:pt idx="18">
                  <c:v>3.51</c:v>
                </c:pt>
                <c:pt idx="19">
                  <c:v>2.3299999999999996</c:v>
                </c:pt>
                <c:pt idx="20">
                  <c:v>3.9099999999999997</c:v>
                </c:pt>
                <c:pt idx="21">
                  <c:v>2.44</c:v>
                </c:pt>
                <c:pt idx="22">
                  <c:v>3.88</c:v>
                </c:pt>
                <c:pt idx="23">
                  <c:v>2.5499999999999998</c:v>
                </c:pt>
                <c:pt idx="24">
                  <c:v>3.7800000000000002</c:v>
                </c:pt>
                <c:pt idx="25">
                  <c:v>2.64</c:v>
                </c:pt>
                <c:pt idx="26">
                  <c:v>3.8699999999999997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545472"/>
        <c:axId val="35547008"/>
        <c:axId val="0"/>
      </c:bar3DChart>
      <c:catAx>
        <c:axId val="3554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35547008"/>
        <c:crosses val="autoZero"/>
        <c:auto val="1"/>
        <c:lblAlgn val="ctr"/>
        <c:lblOffset val="100"/>
        <c:noMultiLvlLbl val="0"/>
      </c:catAx>
      <c:valAx>
        <c:axId val="355470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54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0.01963</cdr:x>
      <cdr:y>0.89564</cdr:y>
    </cdr:from>
    <cdr:to>
      <cdr:x>0.12691</cdr:x>
      <cdr:y>0.93368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9512" y="4709120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0.12201</cdr:x>
      <cdr:y>0.89564</cdr:y>
    </cdr:from>
    <cdr:to>
      <cdr:x>0.22928</cdr:x>
      <cdr:y>0.93368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15616" y="4709120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0.22438</cdr:x>
      <cdr:y>0.89564</cdr:y>
    </cdr:from>
    <cdr:to>
      <cdr:x>0.33166</cdr:x>
      <cdr:y>0.93368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51720" y="4709120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0.32675</cdr:x>
      <cdr:y>0.89564</cdr:y>
    </cdr:from>
    <cdr:to>
      <cdr:x>0.4055</cdr:x>
      <cdr:y>0.93794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987824" y="4709120"/>
          <a:ext cx="720080" cy="222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0.4055</cdr:x>
      <cdr:y>0.89564</cdr:y>
    </cdr:from>
    <cdr:to>
      <cdr:x>0.47633</cdr:x>
      <cdr:y>0.93368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707904" y="4709120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0.47638</cdr:x>
      <cdr:y>0.89564</cdr:y>
    </cdr:from>
    <cdr:to>
      <cdr:x>0.5472</cdr:x>
      <cdr:y>0.93368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355976" y="4709120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0.54725</cdr:x>
      <cdr:y>0.89564</cdr:y>
    </cdr:from>
    <cdr:to>
      <cdr:x>0.61807</cdr:x>
      <cdr:y>0.93368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004048" y="4709120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0.61812</cdr:x>
      <cdr:y>0.89564</cdr:y>
    </cdr:from>
    <cdr:to>
      <cdr:x>0.68895</cdr:x>
      <cdr:y>0.93368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652120" y="4709120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0.689</cdr:x>
      <cdr:y>0.89564</cdr:y>
    </cdr:from>
    <cdr:to>
      <cdr:x>0.75982</cdr:x>
      <cdr:y>0.93368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300192" y="4709120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0.75987</cdr:x>
      <cdr:y>0.89564</cdr:y>
    </cdr:from>
    <cdr:to>
      <cdr:x>0.8307</cdr:x>
      <cdr:y>0.93368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948264" y="4709120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0.83075</cdr:x>
      <cdr:y>0.89564</cdr:y>
    </cdr:from>
    <cdr:to>
      <cdr:x>0.90157</cdr:x>
      <cdr:y>0.93368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7596336" y="4709120"/>
          <a:ext cx="647619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0.90162</cdr:x>
      <cdr:y>0.89564</cdr:y>
    </cdr:from>
    <cdr:to>
      <cdr:x>0.97244</cdr:x>
      <cdr:y>0.93368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8244408" y="4709120"/>
          <a:ext cx="647619" cy="200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26533-90B9-4143-91AE-CFE313A99627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BA15B-240E-46DB-AE72-E04C707E04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99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BA15B-240E-46DB-AE72-E04C707E04F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72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0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30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8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70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98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9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45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5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68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44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7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478C-DF3B-43A2-AFBB-C5C5F15BA5F0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FE06-00DE-4134-9814-86216CF869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69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ucess&#227;o%20familiar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Audiência </a:t>
            </a:r>
            <a:r>
              <a:rPr lang="pt-BR" b="1" dirty="0" smtClean="0">
                <a:solidFill>
                  <a:srgbClr val="00B050"/>
                </a:solidFill>
              </a:rPr>
              <a:t>da </a:t>
            </a:r>
            <a:r>
              <a:rPr lang="pt-BR" b="1" dirty="0" smtClean="0">
                <a:solidFill>
                  <a:srgbClr val="00B050"/>
                </a:solidFill>
              </a:rPr>
              <a:t>Suinocultura no Senado </a:t>
            </a:r>
            <a:r>
              <a:rPr lang="pt-BR" b="1" dirty="0" smtClean="0">
                <a:solidFill>
                  <a:srgbClr val="00B050"/>
                </a:solidFill>
              </a:rPr>
              <a:t>Federal, </a:t>
            </a:r>
            <a:r>
              <a:rPr lang="pt-BR" b="1" dirty="0" smtClean="0">
                <a:solidFill>
                  <a:srgbClr val="00B050"/>
                </a:solidFill>
              </a:rPr>
              <a:t>Brasília 28/04/2016</a:t>
            </a:r>
            <a:endParaRPr lang="pt-BR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" y="1988840"/>
            <a:ext cx="448830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860032" y="198884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Não seja cúmplice pela morte da Suinocultura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60032" y="342900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Precisamos de Ajuda.</a:t>
            </a:r>
            <a:endParaRPr lang="pt-B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b="1" dirty="0">
                <a:solidFill>
                  <a:srgbClr val="00B050"/>
                </a:solidFill>
              </a:rPr>
              <a:t>Valor médio do Dólar mês/ano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005241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0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\Desktop\IMG_0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8684" y="316170"/>
            <a:ext cx="5066632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260648"/>
            <a:ext cx="8640960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0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Para </a:t>
            </a:r>
            <a:r>
              <a:rPr lang="pt-BR" sz="2500" dirty="0"/>
              <a:t>comprar</a:t>
            </a:r>
            <a:r>
              <a:rPr lang="pt-BR" dirty="0"/>
              <a:t> 1 kg de BANANA, precisamos de 1,561 de suíno</a:t>
            </a:r>
          </a:p>
        </p:txBody>
      </p:sp>
    </p:spTree>
    <p:extLst>
      <p:ext uri="{BB962C8B-B14F-4D97-AF65-F5344CB8AC3E}">
        <p14:creationId xmlns:p14="http://schemas.microsoft.com/office/powerpoint/2010/main" val="33784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2107" y="20325"/>
            <a:ext cx="5328592" cy="78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0512" y="188640"/>
            <a:ext cx="8459962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0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Para comprar 1 kg de ABACAXI, precisamos de 1,561 de suíno</a:t>
            </a:r>
          </a:p>
        </p:txBody>
      </p:sp>
    </p:spTree>
    <p:extLst>
      <p:ext uri="{BB962C8B-B14F-4D97-AF65-F5344CB8AC3E}">
        <p14:creationId xmlns:p14="http://schemas.microsoft.com/office/powerpoint/2010/main" val="4045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b="1" dirty="0">
                <a:solidFill>
                  <a:srgbClr val="00B050"/>
                </a:solidFill>
              </a:rPr>
              <a:t>Milho Conab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Volume de milho disponível em SC</a:t>
            </a:r>
            <a:r>
              <a:rPr lang="pt-BR" dirty="0" smtClean="0"/>
              <a:t>: 40 mil ton.</a:t>
            </a:r>
            <a:endParaRPr lang="pt-BR" dirty="0" smtClean="0"/>
          </a:p>
          <a:p>
            <a:r>
              <a:rPr lang="pt-BR" dirty="0" smtClean="0"/>
              <a:t>Localização dos </a:t>
            </a:r>
            <a:r>
              <a:rPr lang="pt-BR" dirty="0" smtClean="0"/>
              <a:t>estoques: sul, norte, meio oeste e extremo oeste  </a:t>
            </a:r>
            <a:endParaRPr lang="pt-BR" dirty="0" smtClean="0"/>
          </a:p>
          <a:p>
            <a:r>
              <a:rPr lang="pt-BR" dirty="0" smtClean="0"/>
              <a:t>Safra: 2008/09 valor R$ 37,25 por saca</a:t>
            </a:r>
            <a:endParaRPr lang="pt-BR" dirty="0" smtClean="0"/>
          </a:p>
          <a:p>
            <a:r>
              <a:rPr lang="pt-BR" dirty="0" smtClean="0"/>
              <a:t>Safra: 2012/13 R$ 49,67 por saca</a:t>
            </a:r>
            <a:endParaRPr lang="pt-BR" dirty="0" smtClean="0"/>
          </a:p>
          <a:p>
            <a:r>
              <a:rPr lang="pt-BR" dirty="0" smtClean="0"/>
              <a:t>Quantidade </a:t>
            </a:r>
            <a:r>
              <a:rPr lang="pt-BR" dirty="0" smtClean="0"/>
              <a:t>atendida</a:t>
            </a:r>
            <a:r>
              <a:rPr lang="pt-BR" dirty="0"/>
              <a:t> </a:t>
            </a:r>
            <a:r>
              <a:rPr lang="pt-BR" dirty="0" smtClean="0"/>
              <a:t>de janeiro/abril: 4.801 ton. Com 900 produtores atendidos. </a:t>
            </a:r>
            <a:endParaRPr lang="pt-BR" dirty="0" smtClean="0"/>
          </a:p>
          <a:p>
            <a:r>
              <a:rPr lang="pt-BR" dirty="0" smtClean="0"/>
              <a:t>Quantidade de cadastros aptos</a:t>
            </a:r>
            <a:r>
              <a:rPr lang="pt-BR" dirty="0" smtClean="0"/>
              <a:t>: mais de 2.000 e a cada dia aumenta.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41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sz="4000" b="1" dirty="0">
                <a:solidFill>
                  <a:srgbClr val="00B050"/>
                </a:solidFill>
              </a:rPr>
              <a:t>Pauta de Reivindicações</a:t>
            </a:r>
            <a:br>
              <a:rPr lang="pt-BR" sz="4000" b="1" dirty="0">
                <a:solidFill>
                  <a:srgbClr val="00B050"/>
                </a:solidFill>
              </a:rPr>
            </a:br>
            <a:r>
              <a:rPr lang="pt-BR" sz="4000" b="1" dirty="0">
                <a:solidFill>
                  <a:srgbClr val="00B050"/>
                </a:solidFill>
              </a:rPr>
              <a:t>Governo </a:t>
            </a:r>
            <a:r>
              <a:rPr lang="pt-BR" sz="4000" b="1" dirty="0" smtClean="0">
                <a:solidFill>
                  <a:srgbClr val="00B050"/>
                </a:solidFill>
              </a:rPr>
              <a:t>Federal</a:t>
            </a:r>
            <a:endParaRPr lang="pt-BR" sz="40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/>
              <a:t> </a:t>
            </a:r>
            <a:endParaRPr lang="pt-BR" sz="2000" dirty="0" smtClean="0"/>
          </a:p>
          <a:p>
            <a:pPr lvl="0">
              <a:buFont typeface="Wingdings" pitchFamily="2" charset="2"/>
              <a:buChar char="Ø"/>
            </a:pPr>
            <a:r>
              <a:rPr lang="pt-BR" sz="2000" dirty="0" smtClean="0"/>
              <a:t>Linha de crédito a juros baixos (6,5% ao ano) para aquisição de insumos para a manutenção da produção;</a:t>
            </a:r>
          </a:p>
          <a:p>
            <a:pPr lvl="0">
              <a:buFont typeface="Wingdings" pitchFamily="2" charset="2"/>
              <a:buChar char="Ø"/>
            </a:pPr>
            <a:r>
              <a:rPr lang="pt-BR" sz="2000" dirty="0" smtClean="0"/>
              <a:t>Liberação </a:t>
            </a:r>
            <a:r>
              <a:rPr lang="pt-BR" sz="2000" dirty="0"/>
              <a:t>de recursos para financiar as matrizes e as mesmas serem a garantia do financiamento;</a:t>
            </a:r>
          </a:p>
          <a:p>
            <a:pPr lvl="0">
              <a:buFont typeface="Wingdings" pitchFamily="2" charset="2"/>
              <a:buChar char="Ø"/>
            </a:pPr>
            <a:r>
              <a:rPr lang="pt-BR" sz="2000" dirty="0"/>
              <a:t>Volta da EGF/AGF; (estoques do governo federal/aquisição do governo federal);</a:t>
            </a:r>
          </a:p>
          <a:p>
            <a:pPr lvl="0">
              <a:buFont typeface="Wingdings" pitchFamily="2" charset="2"/>
              <a:buChar char="Ø"/>
            </a:pPr>
            <a:r>
              <a:rPr lang="pt-BR" sz="2000" dirty="0"/>
              <a:t>Isenção de PIS/COFINS para importação de grãos como milho, sorgo e </a:t>
            </a:r>
            <a:r>
              <a:rPr lang="pt-BR" sz="2000" dirty="0" err="1"/>
              <a:t>triguilho</a:t>
            </a:r>
            <a:r>
              <a:rPr lang="pt-BR" sz="2000" dirty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pt-BR" sz="2000" dirty="0"/>
              <a:t>Linha de crédito do BNDES para armazenagem de grãos com juros abaixo de 3% ao ano, com 3 anos de carência e pagamento em 15 anos.</a:t>
            </a:r>
          </a:p>
          <a:p>
            <a:pPr lvl="0">
              <a:buFont typeface="Wingdings" pitchFamily="2" charset="2"/>
              <a:buChar char="Ø"/>
            </a:pPr>
            <a:r>
              <a:rPr lang="pt-BR" sz="2000" dirty="0"/>
              <a:t>Criação de uma política pública da CONAB para estas situações emergências, disponibilizando maior quantidade de milho balcão por produtor, que hoje são apenas seis (6) toneladas para 27 toneladas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729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O peso do Agronegócio na Economia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412775"/>
            <a:ext cx="87129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800" dirty="0" smtClean="0"/>
              <a:t>Em 2015 o </a:t>
            </a:r>
            <a:r>
              <a:rPr lang="pt-BR" sz="3800" b="1" dirty="0" smtClean="0">
                <a:solidFill>
                  <a:srgbClr val="FF0000"/>
                </a:solidFill>
              </a:rPr>
              <a:t>PIB encolheu </a:t>
            </a:r>
            <a:r>
              <a:rPr lang="pt-BR" sz="3800" b="1" dirty="0">
                <a:solidFill>
                  <a:srgbClr val="FF0000"/>
                </a:solidFill>
              </a:rPr>
              <a:t>-</a:t>
            </a:r>
            <a:r>
              <a:rPr lang="pt-BR" sz="3800" b="1" dirty="0" smtClean="0">
                <a:solidFill>
                  <a:srgbClr val="FF0000"/>
                </a:solidFill>
              </a:rPr>
              <a:t>3,8% </a:t>
            </a:r>
          </a:p>
          <a:p>
            <a:pPr algn="just"/>
            <a:r>
              <a:rPr lang="pt-BR" sz="3800" dirty="0" smtClean="0"/>
              <a:t>A indústria </a:t>
            </a:r>
            <a:r>
              <a:rPr lang="pt-BR" sz="3800" b="1" dirty="0">
                <a:solidFill>
                  <a:srgbClr val="FF0000"/>
                </a:solidFill>
              </a:rPr>
              <a:t>-</a:t>
            </a:r>
            <a:r>
              <a:rPr lang="pt-BR" sz="3800" b="1" dirty="0" smtClean="0">
                <a:solidFill>
                  <a:srgbClr val="FF0000"/>
                </a:solidFill>
              </a:rPr>
              <a:t>6,5%</a:t>
            </a:r>
          </a:p>
          <a:p>
            <a:pPr algn="just"/>
            <a:r>
              <a:rPr lang="pt-BR" sz="3800" dirty="0" smtClean="0"/>
              <a:t>Agricultura </a:t>
            </a:r>
            <a:r>
              <a:rPr lang="pt-BR" sz="3800" b="1" dirty="0" smtClean="0">
                <a:solidFill>
                  <a:srgbClr val="00B050"/>
                </a:solidFill>
              </a:rPr>
              <a:t>cresceu</a:t>
            </a:r>
            <a:r>
              <a:rPr lang="pt-BR" sz="3800" dirty="0" smtClean="0"/>
              <a:t> </a:t>
            </a:r>
            <a:r>
              <a:rPr lang="pt-BR" sz="3800" b="1" dirty="0" smtClean="0">
                <a:solidFill>
                  <a:srgbClr val="00B050"/>
                </a:solidFill>
              </a:rPr>
              <a:t>+ 1,8%</a:t>
            </a:r>
          </a:p>
          <a:p>
            <a:pPr algn="just"/>
            <a:r>
              <a:rPr lang="pt-BR" sz="3800" dirty="0" smtClean="0"/>
              <a:t>A Agropecuária </a:t>
            </a:r>
            <a:r>
              <a:rPr lang="pt-BR" sz="3800" b="1" dirty="0" smtClean="0">
                <a:solidFill>
                  <a:srgbClr val="00B050"/>
                </a:solidFill>
              </a:rPr>
              <a:t>ocupa 27%</a:t>
            </a:r>
            <a:r>
              <a:rPr lang="pt-BR" sz="3800" dirty="0" smtClean="0"/>
              <a:t> do território brasileiro </a:t>
            </a:r>
            <a:r>
              <a:rPr lang="pt-BR" sz="3800" b="1" dirty="0" smtClean="0">
                <a:solidFill>
                  <a:srgbClr val="00B050"/>
                </a:solidFill>
              </a:rPr>
              <a:t>Preserva</a:t>
            </a:r>
            <a:r>
              <a:rPr lang="pt-BR" sz="3800" dirty="0" smtClean="0"/>
              <a:t> </a:t>
            </a:r>
            <a:r>
              <a:rPr lang="pt-BR" sz="3800" b="1" dirty="0" smtClean="0">
                <a:solidFill>
                  <a:srgbClr val="00B050"/>
                </a:solidFill>
              </a:rPr>
              <a:t>61%</a:t>
            </a:r>
            <a:r>
              <a:rPr lang="pt-BR" sz="3800" dirty="0" smtClean="0"/>
              <a:t> da vegetação e representa </a:t>
            </a:r>
            <a:r>
              <a:rPr lang="pt-BR" sz="3800" b="1" dirty="0" smtClean="0">
                <a:solidFill>
                  <a:srgbClr val="00B050"/>
                </a:solidFill>
              </a:rPr>
              <a:t>23% do PIB</a:t>
            </a:r>
            <a:r>
              <a:rPr lang="pt-BR" sz="3800" dirty="0" smtClean="0"/>
              <a:t>, Sustenta </a:t>
            </a:r>
            <a:r>
              <a:rPr lang="pt-BR" sz="3800" b="1" dirty="0" smtClean="0">
                <a:solidFill>
                  <a:srgbClr val="00B050"/>
                </a:solidFill>
              </a:rPr>
              <a:t>25% dos empregos</a:t>
            </a:r>
            <a:r>
              <a:rPr lang="pt-BR" sz="3800" dirty="0" smtClean="0"/>
              <a:t> e Responde por </a:t>
            </a:r>
            <a:r>
              <a:rPr lang="pt-BR" sz="3800" b="1" dirty="0" smtClean="0">
                <a:solidFill>
                  <a:srgbClr val="00B050"/>
                </a:solidFill>
              </a:rPr>
              <a:t>46% das exportações</a:t>
            </a:r>
            <a:endParaRPr lang="pt-BR" sz="3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Audiência Pública na ALESC em 22/06/2011</a:t>
            </a:r>
            <a:endParaRPr lang="pt-BR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Prejuízos da suinocultura são discutidos pela Comissão de Agricultura da Ale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68057" cy="46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48830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752528" cy="37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1007" y="8537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PREÇO JU$TO PARA PRODUZIR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95807" y="1196752"/>
            <a:ext cx="4440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FEAGRO 31/05 a 03/06 2012</a:t>
            </a:r>
          </a:p>
          <a:p>
            <a:pPr algn="ctr"/>
            <a:r>
              <a:rPr lang="pt-BR" sz="2800" dirty="0" smtClean="0"/>
              <a:t>Braço do Norte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4775037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Movimento realizado em Brasília dia 12/06/ 2012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318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b="1" smtClean="0">
                <a:solidFill>
                  <a:srgbClr val="00B050"/>
                </a:solidFill>
              </a:rPr>
              <a:t>Audiência Pública 04/04/2016 na ALESC em Florianópolis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3"/>
            <a:ext cx="4392487" cy="29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645024"/>
            <a:ext cx="4428493" cy="29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7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b="1" dirty="0" smtClean="0">
                <a:solidFill>
                  <a:srgbClr val="00B050"/>
                </a:solidFill>
              </a:rPr>
              <a:t>Audiência Pública 06/04/2016 na Brasília</a:t>
            </a:r>
          </a:p>
        </p:txBody>
      </p:sp>
      <p:pic>
        <p:nvPicPr>
          <p:cNvPr id="2050" name="Picture 2" descr="http://www.accs.org.br/arquivos_gerais/gera_foto.php?imagem=../arquivos_noticias/fotos/1460031793_Adir_2.jpg&amp;tipo=z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1"/>
            <a:ext cx="6696744" cy="44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Sucessão Familiar</a:t>
            </a:r>
            <a:endParaRPr lang="pt-BR" b="1" dirty="0">
              <a:solidFill>
                <a:srgbClr val="00B050"/>
              </a:solidFill>
            </a:endParaRPr>
          </a:p>
        </p:txBody>
      </p:sp>
      <p:pic>
        <p:nvPicPr>
          <p:cNvPr id="4" name="Sucessão familia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341586"/>
            <a:ext cx="9144000" cy="55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Linha de Crédito para Retenção de Matrizes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8,75% de juros</a:t>
            </a:r>
          </a:p>
          <a:p>
            <a:r>
              <a:rPr lang="pt-BR" dirty="0" smtClean="0"/>
              <a:t>Prazo pagamento: até 02 anos</a:t>
            </a:r>
          </a:p>
          <a:p>
            <a:r>
              <a:rPr lang="pt-BR" dirty="0" smtClean="0"/>
              <a:t>Valor por matriz depende da região. Valor médio de R$ 500,00</a:t>
            </a:r>
          </a:p>
          <a:p>
            <a:r>
              <a:rPr lang="pt-BR" dirty="0" smtClean="0"/>
              <a:t>Limite: depende da capacidade financeira de cada um.</a:t>
            </a:r>
          </a:p>
          <a:p>
            <a:r>
              <a:rPr lang="pt-BR" dirty="0" smtClean="0"/>
              <a:t>Garantia: a propriedade e os bens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Mudança nas regras do financiamento para que as matrizes sejam a garantia!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8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000" b="1" dirty="0">
                <a:solidFill>
                  <a:srgbClr val="00B050"/>
                </a:solidFill>
              </a:rPr>
              <a:t>Compra de </a:t>
            </a:r>
            <a:r>
              <a:rPr lang="pt-BR" sz="3000" b="1" dirty="0" err="1">
                <a:solidFill>
                  <a:srgbClr val="00B050"/>
                </a:solidFill>
              </a:rPr>
              <a:t>kgs</a:t>
            </a:r>
            <a:r>
              <a:rPr lang="pt-BR" sz="3000" b="1" dirty="0">
                <a:solidFill>
                  <a:srgbClr val="00B050"/>
                </a:solidFill>
              </a:rPr>
              <a:t> de milho por </a:t>
            </a:r>
            <a:r>
              <a:rPr lang="pt-BR" sz="3000" b="1" dirty="0" err="1">
                <a:solidFill>
                  <a:srgbClr val="00B050"/>
                </a:solidFill>
              </a:rPr>
              <a:t>kgs</a:t>
            </a:r>
            <a:r>
              <a:rPr lang="pt-BR" sz="3000" b="1" dirty="0">
                <a:solidFill>
                  <a:srgbClr val="00B050"/>
                </a:solidFill>
              </a:rPr>
              <a:t> de suíno/valor soja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7678" y="908720"/>
            <a:ext cx="8640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Ano    Média kg suíno	     Média kg milho      </a:t>
            </a:r>
            <a:r>
              <a:rPr lang="pt-BR" sz="2400" dirty="0" err="1" smtClean="0">
                <a:solidFill>
                  <a:srgbClr val="FF0000"/>
                </a:solidFill>
              </a:rPr>
              <a:t>kgs</a:t>
            </a:r>
            <a:r>
              <a:rPr lang="pt-BR" sz="2400" dirty="0" smtClean="0">
                <a:solidFill>
                  <a:srgbClr val="FF0000"/>
                </a:solidFill>
              </a:rPr>
              <a:t> milho     valor kg soja</a:t>
            </a:r>
          </a:p>
          <a:p>
            <a:endParaRPr lang="pt-BR" sz="1200" dirty="0" smtClean="0">
              <a:solidFill>
                <a:srgbClr val="FF0000"/>
              </a:solidFill>
            </a:endParaRPr>
          </a:p>
          <a:p>
            <a:r>
              <a:rPr lang="pt-BR" sz="2400" dirty="0" smtClean="0"/>
              <a:t>2011	        2,128	             0,515	                 4,132               0,74  </a:t>
            </a:r>
          </a:p>
          <a:p>
            <a:endParaRPr lang="pt-BR" sz="1400" dirty="0" smtClean="0"/>
          </a:p>
          <a:p>
            <a:r>
              <a:rPr lang="pt-BR" sz="2400" dirty="0" smtClean="0">
                <a:solidFill>
                  <a:srgbClr val="FF0000"/>
                </a:solidFill>
              </a:rPr>
              <a:t>2012            2,233                      0,536                     4,166               1,12 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r>
              <a:rPr lang="pt-BR" sz="2400" dirty="0" smtClean="0"/>
              <a:t>2013            2,592                      0,646                     4,012               1,17   </a:t>
            </a:r>
          </a:p>
          <a:p>
            <a:endParaRPr lang="pt-BR" sz="1400" dirty="0" smtClean="0"/>
          </a:p>
          <a:p>
            <a:r>
              <a:rPr lang="pt-BR" sz="2400" dirty="0" smtClean="0">
                <a:solidFill>
                  <a:srgbClr val="FF0000"/>
                </a:solidFill>
              </a:rPr>
              <a:t>2014            3,104                      0,489                     6,347               1,27</a:t>
            </a:r>
          </a:p>
          <a:p>
            <a:endParaRPr lang="pt-BR" sz="1400" dirty="0" smtClean="0"/>
          </a:p>
          <a:p>
            <a:r>
              <a:rPr lang="pt-BR" sz="2400" dirty="0" smtClean="0"/>
              <a:t>2015            3,004                      0,523                     5,743               1,36  </a:t>
            </a:r>
          </a:p>
          <a:p>
            <a:endParaRPr lang="pt-BR" sz="1400" dirty="0" smtClean="0"/>
          </a:p>
          <a:p>
            <a:pPr marL="457200" indent="-457200">
              <a:buAutoNum type="arabicPlain" startAt="2016"/>
            </a:pPr>
            <a:r>
              <a:rPr lang="pt-BR" sz="2400" dirty="0" smtClean="0">
                <a:solidFill>
                  <a:srgbClr val="FF0000"/>
                </a:solidFill>
              </a:rPr>
              <a:t>            2, 875                     0,816                     3,719            1,36 46%</a:t>
            </a:r>
          </a:p>
          <a:p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04/2016      2,70                        0,90                        3,00              1,26 </a:t>
            </a:r>
          </a:p>
          <a:p>
            <a:endParaRPr lang="pt-BR" sz="1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800" dirty="0" smtClean="0"/>
              <a:t>Custo de produção no primeiro trimestre de 2016</a:t>
            </a:r>
          </a:p>
          <a:p>
            <a:endParaRPr lang="pt-BR" sz="1000" dirty="0" smtClean="0"/>
          </a:p>
          <a:p>
            <a:pPr algn="ctr"/>
            <a:r>
              <a:rPr lang="pt-BR" sz="2400" dirty="0" smtClean="0"/>
              <a:t>R$ 3,90 por kg. Prejuízo de </a:t>
            </a:r>
            <a:r>
              <a:rPr lang="pt-BR" sz="2800" b="1" dirty="0" smtClean="0">
                <a:solidFill>
                  <a:srgbClr val="FF0000"/>
                </a:solidFill>
              </a:rPr>
              <a:t>R$ 70,00 a R$ 130,00 por animal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297</Words>
  <Application>Microsoft Office PowerPoint</Application>
  <PresentationFormat>Apresentação na tela (4:3)</PresentationFormat>
  <Paragraphs>64</Paragraphs>
  <Slides>14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Audiência da Suinocultura no Senado Federal, Brasília 28/04/2016</vt:lpstr>
      <vt:lpstr>O peso do Agronegócio na Economia</vt:lpstr>
      <vt:lpstr>Audiência Pública na ALESC em 22/06/2011</vt:lpstr>
      <vt:lpstr>PREÇO JU$TO PARA PRODUZIR</vt:lpstr>
      <vt:lpstr>Audiência Pública 04/04/2016 na ALESC em Florianópolis</vt:lpstr>
      <vt:lpstr>Audiência Pública 06/04/2016 na Brasília</vt:lpstr>
      <vt:lpstr>Sucessão Familiar</vt:lpstr>
      <vt:lpstr>Linha de Crédito para Retenção de Matrizes</vt:lpstr>
      <vt:lpstr>Compra de kgs de milho por kgs de suíno/valor soja</vt:lpstr>
      <vt:lpstr>Valor médio do Dólar mês/ano</vt:lpstr>
      <vt:lpstr>Apresentação do PowerPoint</vt:lpstr>
      <vt:lpstr>Apresentação do PowerPoint</vt:lpstr>
      <vt:lpstr>Milho Conab</vt:lpstr>
      <vt:lpstr>Pauta de Reivindicações Governo Federal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</dc:creator>
  <cp:lastModifiedBy>ADM</cp:lastModifiedBy>
  <cp:revision>46</cp:revision>
  <cp:lastPrinted>2016-04-03T14:43:55Z</cp:lastPrinted>
  <dcterms:created xsi:type="dcterms:W3CDTF">2016-04-01T19:39:03Z</dcterms:created>
  <dcterms:modified xsi:type="dcterms:W3CDTF">2016-04-28T01:19:53Z</dcterms:modified>
</cp:coreProperties>
</file>