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70" r:id="rId3"/>
    <p:sldId id="527" r:id="rId4"/>
    <p:sldId id="519" r:id="rId5"/>
    <p:sldId id="520" r:id="rId6"/>
    <p:sldId id="528" r:id="rId7"/>
    <p:sldId id="523" r:id="rId8"/>
    <p:sldId id="441" r:id="rId9"/>
    <p:sldId id="443" r:id="rId10"/>
    <p:sldId id="439" r:id="rId11"/>
    <p:sldId id="539" r:id="rId12"/>
    <p:sldId id="540" r:id="rId13"/>
    <p:sldId id="530" r:id="rId14"/>
    <p:sldId id="541" r:id="rId15"/>
    <p:sldId id="526" r:id="rId16"/>
    <p:sldId id="532" r:id="rId17"/>
    <p:sldId id="475" r:id="rId18"/>
    <p:sldId id="522" r:id="rId19"/>
    <p:sldId id="476" r:id="rId20"/>
    <p:sldId id="534" r:id="rId21"/>
    <p:sldId id="537" r:id="rId22"/>
    <p:sldId id="538" r:id="rId23"/>
    <p:sldId id="389" r:id="rId24"/>
  </p:sldIdLst>
  <p:sldSz cx="9144000" cy="6858000" type="screen4x3"/>
  <p:notesSz cx="6858000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780"/>
      </p:cViewPr>
      <p:guideLst>
        <p:guide orient="horz" pos="333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E0982-38A3-4BA2-95AD-E9800D9962A8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4D31FD3-48F9-4F0E-BE86-28182AF799D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1600" b="0" dirty="0" smtClean="0"/>
            <a:t>2009</a:t>
          </a:r>
        </a:p>
        <a:p>
          <a:pPr>
            <a:spcAft>
              <a:spcPts val="0"/>
            </a:spcAft>
          </a:pPr>
          <a:r>
            <a:rPr lang="pt-BR" sz="1600" b="0" dirty="0" smtClean="0"/>
            <a:t>Resolução CD/FNDE nº28</a:t>
          </a:r>
        </a:p>
      </dgm:t>
    </dgm:pt>
    <dgm:pt modelId="{306DF0BD-1045-4E4B-B156-69B1AEAC5B4F}" type="parTrans" cxnId="{D890C279-B82C-4586-AA21-87B55BD2205E}">
      <dgm:prSet/>
      <dgm:spPr/>
      <dgm:t>
        <a:bodyPr/>
        <a:lstStyle/>
        <a:p>
          <a:endParaRPr lang="pt-BR"/>
        </a:p>
      </dgm:t>
    </dgm:pt>
    <dgm:pt modelId="{CADA5AB5-024D-436C-8018-928C61C444F3}" type="sibTrans" cxnId="{D890C279-B82C-4586-AA21-87B55BD2205E}">
      <dgm:prSet/>
      <dgm:spPr/>
      <dgm:t>
        <a:bodyPr/>
        <a:lstStyle/>
        <a:p>
          <a:endParaRPr lang="pt-BR"/>
        </a:p>
      </dgm:t>
    </dgm:pt>
    <dgm:pt modelId="{BFCB135A-0F55-447E-A768-C8A93A54AC1E}">
      <dgm:prSet phldrT="[Texto]" custT="1"/>
      <dgm:spPr/>
      <dgm:t>
        <a:bodyPr/>
        <a:lstStyle/>
        <a:p>
          <a:r>
            <a:rPr lang="pt-BR" sz="1600" b="0" dirty="0" smtClean="0"/>
            <a:t>2014</a:t>
          </a:r>
          <a:endParaRPr lang="pt-BR" sz="1600" b="0" dirty="0"/>
        </a:p>
      </dgm:t>
    </dgm:pt>
    <dgm:pt modelId="{13FAD6AF-3C9B-4D47-9AAE-05719B6C165D}" type="parTrans" cxnId="{21B41BEA-94AE-4EE4-BCEC-C2A15CEE2A3D}">
      <dgm:prSet/>
      <dgm:spPr/>
      <dgm:t>
        <a:bodyPr/>
        <a:lstStyle/>
        <a:p>
          <a:endParaRPr lang="pt-BR"/>
        </a:p>
      </dgm:t>
    </dgm:pt>
    <dgm:pt modelId="{9F0ACBAB-DE6F-4DBF-BA6A-C611960181FD}" type="sibTrans" cxnId="{21B41BEA-94AE-4EE4-BCEC-C2A15CEE2A3D}">
      <dgm:prSet/>
      <dgm:spPr/>
      <dgm:t>
        <a:bodyPr/>
        <a:lstStyle/>
        <a:p>
          <a:endParaRPr lang="pt-BR"/>
        </a:p>
      </dgm:t>
    </dgm:pt>
    <dgm:pt modelId="{DD30742F-A70F-447F-A8A4-02C7C9535DAA}">
      <dgm:prSet phldrT="[Texto]" custT="1"/>
      <dgm:spPr/>
      <dgm:t>
        <a:bodyPr/>
        <a:lstStyle/>
        <a:p>
          <a:r>
            <a:rPr lang="pt-BR" sz="1600" b="0" dirty="0" smtClean="0"/>
            <a:t>2016</a:t>
          </a:r>
        </a:p>
        <a:p>
          <a:r>
            <a:rPr lang="pt-BR" sz="1600" b="0" dirty="0" smtClean="0"/>
            <a:t>Modelo de perfil nutricional da OPAS/OMS</a:t>
          </a:r>
        </a:p>
        <a:p>
          <a:endParaRPr lang="pt-BR" sz="1600" b="0" dirty="0" smtClean="0"/>
        </a:p>
        <a:p>
          <a:r>
            <a:rPr lang="pt-BR" sz="1600" b="0" dirty="0" smtClean="0"/>
            <a:t>PPA 2016/2019</a:t>
          </a:r>
        </a:p>
        <a:p>
          <a:endParaRPr lang="pt-BR" sz="1600" b="0" dirty="0" smtClean="0"/>
        </a:p>
        <a:p>
          <a:r>
            <a:rPr lang="pt-BR" sz="1600" b="0" dirty="0" smtClean="0"/>
            <a:t>PLANSAN 2016/2019</a:t>
          </a:r>
        </a:p>
        <a:p>
          <a:endParaRPr lang="pt-BR" sz="1600" b="0" dirty="0" smtClean="0"/>
        </a:p>
        <a:p>
          <a:r>
            <a:rPr lang="pt-BR" sz="1600" b="0" dirty="0" smtClean="0"/>
            <a:t>Década de Nutrição 2016/2025 </a:t>
          </a:r>
          <a:endParaRPr lang="pt-BR" sz="1600" b="0" dirty="0"/>
        </a:p>
      </dgm:t>
    </dgm:pt>
    <dgm:pt modelId="{FDA34FC0-1FE7-4EB3-9384-C890C2AAB4DF}" type="parTrans" cxnId="{1AB38E93-A29E-4CA4-837D-34BC55F63595}">
      <dgm:prSet/>
      <dgm:spPr/>
      <dgm:t>
        <a:bodyPr/>
        <a:lstStyle/>
        <a:p>
          <a:endParaRPr lang="pt-BR"/>
        </a:p>
      </dgm:t>
    </dgm:pt>
    <dgm:pt modelId="{7044B3AA-1318-4F57-B92B-59AD0F8DF379}" type="sibTrans" cxnId="{1AB38E93-A29E-4CA4-837D-34BC55F63595}">
      <dgm:prSet/>
      <dgm:spPr/>
      <dgm:t>
        <a:bodyPr/>
        <a:lstStyle/>
        <a:p>
          <a:endParaRPr lang="pt-BR"/>
        </a:p>
      </dgm:t>
    </dgm:pt>
    <dgm:pt modelId="{9B2D7414-0036-40E4-AC29-1588D06AF15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1600" b="0" dirty="0" smtClean="0"/>
            <a:t>2009</a:t>
          </a:r>
        </a:p>
      </dgm:t>
    </dgm:pt>
    <dgm:pt modelId="{1114DE66-3D08-4AE2-AA88-F3C8EBE6F9F3}" type="parTrans" cxnId="{D0F30508-8E71-4ADB-A8E3-927907DAA0DF}">
      <dgm:prSet/>
      <dgm:spPr/>
      <dgm:t>
        <a:bodyPr/>
        <a:lstStyle/>
        <a:p>
          <a:endParaRPr lang="pt-BR"/>
        </a:p>
      </dgm:t>
    </dgm:pt>
    <dgm:pt modelId="{E8AAFE5B-49DF-40C1-B66B-4FA036B633E1}" type="sibTrans" cxnId="{D0F30508-8E71-4ADB-A8E3-927907DAA0DF}">
      <dgm:prSet/>
      <dgm:spPr/>
      <dgm:t>
        <a:bodyPr/>
        <a:lstStyle/>
        <a:p>
          <a:endParaRPr lang="pt-BR"/>
        </a:p>
      </dgm:t>
    </dgm:pt>
    <dgm:pt modelId="{7C40AAA2-157E-418E-897B-5E621E8BAD1E}" type="pres">
      <dgm:prSet presAssocID="{B81E0982-38A3-4BA2-95AD-E9800D9962A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78C380E-C697-4296-832D-6CA73C2EF433}" type="pres">
      <dgm:prSet presAssocID="{B81E0982-38A3-4BA2-95AD-E9800D9962A8}" presName="arrow" presStyleLbl="bgShp" presStyleIdx="0" presStyleCnt="1"/>
      <dgm:spPr/>
    </dgm:pt>
    <dgm:pt modelId="{D1207F30-6E4E-481A-8E94-AD7EF9DF038A}" type="pres">
      <dgm:prSet presAssocID="{B81E0982-38A3-4BA2-95AD-E9800D9962A8}" presName="arrowDiagram4" presStyleCnt="0"/>
      <dgm:spPr/>
    </dgm:pt>
    <dgm:pt modelId="{C5FF5B8C-30E2-4EFF-A4FB-9E7310C685DE}" type="pres">
      <dgm:prSet presAssocID="{9B2D7414-0036-40E4-AC29-1588D06AF157}" presName="bullet4a" presStyleLbl="node1" presStyleIdx="0" presStyleCnt="4"/>
      <dgm:spPr/>
    </dgm:pt>
    <dgm:pt modelId="{2EC2467B-BC52-46A7-AB7E-CCE14DD6015E}" type="pres">
      <dgm:prSet presAssocID="{9B2D7414-0036-40E4-AC29-1588D06AF157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718C3C-5A21-4719-9B52-11F4F6DED0B3}" type="pres">
      <dgm:prSet presAssocID="{44D31FD3-48F9-4F0E-BE86-28182AF799D7}" presName="bullet4b" presStyleLbl="node1" presStyleIdx="1" presStyleCnt="4"/>
      <dgm:spPr/>
    </dgm:pt>
    <dgm:pt modelId="{1B5CDFEA-487B-40BD-AB5F-310770A6D112}" type="pres">
      <dgm:prSet presAssocID="{44D31FD3-48F9-4F0E-BE86-28182AF799D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25FBCD-FE0A-4401-8188-27CC99ABD17D}" type="pres">
      <dgm:prSet presAssocID="{BFCB135A-0F55-447E-A768-C8A93A54AC1E}" presName="bullet4c" presStyleLbl="node1" presStyleIdx="2" presStyleCnt="4"/>
      <dgm:spPr/>
    </dgm:pt>
    <dgm:pt modelId="{20058EA4-313B-4C28-B340-74989609ED6D}" type="pres">
      <dgm:prSet presAssocID="{BFCB135A-0F55-447E-A768-C8A93A54AC1E}" presName="textBox4c" presStyleLbl="revTx" presStyleIdx="2" presStyleCnt="4" custLinFactNeighborX="-588" custLinFactNeighborY="-78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2B9F18-DB4F-404F-9794-45636AE176B7}" type="pres">
      <dgm:prSet presAssocID="{DD30742F-A70F-447F-A8A4-02C7C9535DAA}" presName="bullet4d" presStyleLbl="node1" presStyleIdx="3" presStyleCnt="4"/>
      <dgm:spPr/>
    </dgm:pt>
    <dgm:pt modelId="{C5738F36-57E0-4331-A094-665380FD581D}" type="pres">
      <dgm:prSet presAssocID="{DD30742F-A70F-447F-A8A4-02C7C9535DAA}" presName="textBox4d" presStyleLbl="revTx" presStyleIdx="3" presStyleCnt="4" custLinFactNeighborX="12505" custLinFactNeighborY="-1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B41BEA-94AE-4EE4-BCEC-C2A15CEE2A3D}" srcId="{B81E0982-38A3-4BA2-95AD-E9800D9962A8}" destId="{BFCB135A-0F55-447E-A768-C8A93A54AC1E}" srcOrd="2" destOrd="0" parTransId="{13FAD6AF-3C9B-4D47-9AAE-05719B6C165D}" sibTransId="{9F0ACBAB-DE6F-4DBF-BA6A-C611960181FD}"/>
    <dgm:cxn modelId="{D0F30508-8E71-4ADB-A8E3-927907DAA0DF}" srcId="{B81E0982-38A3-4BA2-95AD-E9800D9962A8}" destId="{9B2D7414-0036-40E4-AC29-1588D06AF157}" srcOrd="0" destOrd="0" parTransId="{1114DE66-3D08-4AE2-AA88-F3C8EBE6F9F3}" sibTransId="{E8AAFE5B-49DF-40C1-B66B-4FA036B633E1}"/>
    <dgm:cxn modelId="{7A80CD41-7FB8-450A-AA60-02270F231942}" type="presOf" srcId="{44D31FD3-48F9-4F0E-BE86-28182AF799D7}" destId="{1B5CDFEA-487B-40BD-AB5F-310770A6D112}" srcOrd="0" destOrd="0" presId="urn:microsoft.com/office/officeart/2005/8/layout/arrow2"/>
    <dgm:cxn modelId="{84E8F4C0-88B1-4AFD-ADBE-84D30E8B5426}" type="presOf" srcId="{B81E0982-38A3-4BA2-95AD-E9800D9962A8}" destId="{7C40AAA2-157E-418E-897B-5E621E8BAD1E}" srcOrd="0" destOrd="0" presId="urn:microsoft.com/office/officeart/2005/8/layout/arrow2"/>
    <dgm:cxn modelId="{2EC665A5-5D24-45E8-B4D4-90E2628E7B32}" type="presOf" srcId="{BFCB135A-0F55-447E-A768-C8A93A54AC1E}" destId="{20058EA4-313B-4C28-B340-74989609ED6D}" srcOrd="0" destOrd="0" presId="urn:microsoft.com/office/officeart/2005/8/layout/arrow2"/>
    <dgm:cxn modelId="{1AB38E93-A29E-4CA4-837D-34BC55F63595}" srcId="{B81E0982-38A3-4BA2-95AD-E9800D9962A8}" destId="{DD30742F-A70F-447F-A8A4-02C7C9535DAA}" srcOrd="3" destOrd="0" parTransId="{FDA34FC0-1FE7-4EB3-9384-C890C2AAB4DF}" sibTransId="{7044B3AA-1318-4F57-B92B-59AD0F8DF379}"/>
    <dgm:cxn modelId="{D890C279-B82C-4586-AA21-87B55BD2205E}" srcId="{B81E0982-38A3-4BA2-95AD-E9800D9962A8}" destId="{44D31FD3-48F9-4F0E-BE86-28182AF799D7}" srcOrd="1" destOrd="0" parTransId="{306DF0BD-1045-4E4B-B156-69B1AEAC5B4F}" sibTransId="{CADA5AB5-024D-436C-8018-928C61C444F3}"/>
    <dgm:cxn modelId="{83BB54AB-F021-428D-9C3E-7B79D5B8DFDE}" type="presOf" srcId="{9B2D7414-0036-40E4-AC29-1588D06AF157}" destId="{2EC2467B-BC52-46A7-AB7E-CCE14DD6015E}" srcOrd="0" destOrd="0" presId="urn:microsoft.com/office/officeart/2005/8/layout/arrow2"/>
    <dgm:cxn modelId="{BF4505FA-EB02-4EBA-BA83-D5DAFAB671E4}" type="presOf" srcId="{DD30742F-A70F-447F-A8A4-02C7C9535DAA}" destId="{C5738F36-57E0-4331-A094-665380FD581D}" srcOrd="0" destOrd="0" presId="urn:microsoft.com/office/officeart/2005/8/layout/arrow2"/>
    <dgm:cxn modelId="{9B32474E-AD3C-4667-B657-7B4324E86686}" type="presParOf" srcId="{7C40AAA2-157E-418E-897B-5E621E8BAD1E}" destId="{F78C380E-C697-4296-832D-6CA73C2EF433}" srcOrd="0" destOrd="0" presId="urn:microsoft.com/office/officeart/2005/8/layout/arrow2"/>
    <dgm:cxn modelId="{00717750-E8B2-4879-8857-696CFB85DEC7}" type="presParOf" srcId="{7C40AAA2-157E-418E-897B-5E621E8BAD1E}" destId="{D1207F30-6E4E-481A-8E94-AD7EF9DF038A}" srcOrd="1" destOrd="0" presId="urn:microsoft.com/office/officeart/2005/8/layout/arrow2"/>
    <dgm:cxn modelId="{ECE3F960-A224-43BB-A7A5-E048658BFD79}" type="presParOf" srcId="{D1207F30-6E4E-481A-8E94-AD7EF9DF038A}" destId="{C5FF5B8C-30E2-4EFF-A4FB-9E7310C685DE}" srcOrd="0" destOrd="0" presId="urn:microsoft.com/office/officeart/2005/8/layout/arrow2"/>
    <dgm:cxn modelId="{EAF895B0-166A-484B-89AB-0F559D10896E}" type="presParOf" srcId="{D1207F30-6E4E-481A-8E94-AD7EF9DF038A}" destId="{2EC2467B-BC52-46A7-AB7E-CCE14DD6015E}" srcOrd="1" destOrd="0" presId="urn:microsoft.com/office/officeart/2005/8/layout/arrow2"/>
    <dgm:cxn modelId="{F34CBF7B-EE77-4404-AD0B-D39A0C94C869}" type="presParOf" srcId="{D1207F30-6E4E-481A-8E94-AD7EF9DF038A}" destId="{3A718C3C-5A21-4719-9B52-11F4F6DED0B3}" srcOrd="2" destOrd="0" presId="urn:microsoft.com/office/officeart/2005/8/layout/arrow2"/>
    <dgm:cxn modelId="{15926C78-78A3-4D68-92FA-28408570884C}" type="presParOf" srcId="{D1207F30-6E4E-481A-8E94-AD7EF9DF038A}" destId="{1B5CDFEA-487B-40BD-AB5F-310770A6D112}" srcOrd="3" destOrd="0" presId="urn:microsoft.com/office/officeart/2005/8/layout/arrow2"/>
    <dgm:cxn modelId="{00C2DADD-F6B4-47CE-B891-F05E4D39AC92}" type="presParOf" srcId="{D1207F30-6E4E-481A-8E94-AD7EF9DF038A}" destId="{D425FBCD-FE0A-4401-8188-27CC99ABD17D}" srcOrd="4" destOrd="0" presId="urn:microsoft.com/office/officeart/2005/8/layout/arrow2"/>
    <dgm:cxn modelId="{AF6E0630-0D91-4551-A24C-042DF6D2F500}" type="presParOf" srcId="{D1207F30-6E4E-481A-8E94-AD7EF9DF038A}" destId="{20058EA4-313B-4C28-B340-74989609ED6D}" srcOrd="5" destOrd="0" presId="urn:microsoft.com/office/officeart/2005/8/layout/arrow2"/>
    <dgm:cxn modelId="{B961A8AA-BD79-4960-AB4C-3BC75DAD87D9}" type="presParOf" srcId="{D1207F30-6E4E-481A-8E94-AD7EF9DF038A}" destId="{372B9F18-DB4F-404F-9794-45636AE176B7}" srcOrd="6" destOrd="0" presId="urn:microsoft.com/office/officeart/2005/8/layout/arrow2"/>
    <dgm:cxn modelId="{8DC2A906-D3C9-450D-B279-2E9858B35B5F}" type="presParOf" srcId="{D1207F30-6E4E-481A-8E94-AD7EF9DF038A}" destId="{C5738F36-57E0-4331-A094-665380FD581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C380E-C697-4296-832D-6CA73C2EF433}">
      <dsp:nvSpPr>
        <dsp:cNvPr id="0" name=""/>
        <dsp:cNvSpPr/>
      </dsp:nvSpPr>
      <dsp:spPr>
        <a:xfrm>
          <a:off x="940623" y="0"/>
          <a:ext cx="7525633" cy="47035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F5B8C-30E2-4EFF-A4FB-9E7310C685DE}">
      <dsp:nvSpPr>
        <dsp:cNvPr id="0" name=""/>
        <dsp:cNvSpPr/>
      </dsp:nvSpPr>
      <dsp:spPr>
        <a:xfrm>
          <a:off x="1681898" y="3497538"/>
          <a:ext cx="173089" cy="1730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2467B-BC52-46A7-AB7E-CCE14DD6015E}">
      <dsp:nvSpPr>
        <dsp:cNvPr id="0" name=""/>
        <dsp:cNvSpPr/>
      </dsp:nvSpPr>
      <dsp:spPr>
        <a:xfrm>
          <a:off x="1768442" y="3584083"/>
          <a:ext cx="1286883" cy="1119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1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600" b="0" kern="1200" dirty="0" smtClean="0"/>
            <a:t>2009</a:t>
          </a:r>
        </a:p>
      </dsp:txBody>
      <dsp:txXfrm>
        <a:off x="1768442" y="3584083"/>
        <a:ext cx="1286883" cy="1119437"/>
      </dsp:txXfrm>
    </dsp:sp>
    <dsp:sp modelId="{3A718C3C-5A21-4719-9B52-11F4F6DED0B3}">
      <dsp:nvSpPr>
        <dsp:cNvPr id="0" name=""/>
        <dsp:cNvSpPr/>
      </dsp:nvSpPr>
      <dsp:spPr>
        <a:xfrm>
          <a:off x="2904813" y="2403499"/>
          <a:ext cx="301025" cy="3010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CDFEA-487B-40BD-AB5F-310770A6D112}">
      <dsp:nvSpPr>
        <dsp:cNvPr id="0" name=""/>
        <dsp:cNvSpPr/>
      </dsp:nvSpPr>
      <dsp:spPr>
        <a:xfrm>
          <a:off x="3055326" y="2554011"/>
          <a:ext cx="1580383" cy="214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0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600" b="0" kern="1200" dirty="0" smtClean="0"/>
            <a:t>2009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600" b="0" kern="1200" dirty="0" smtClean="0"/>
            <a:t>Resolução CD/FNDE nº28</a:t>
          </a:r>
        </a:p>
      </dsp:txBody>
      <dsp:txXfrm>
        <a:off x="3055326" y="2554011"/>
        <a:ext cx="1580383" cy="2149509"/>
      </dsp:txXfrm>
    </dsp:sp>
    <dsp:sp modelId="{D425FBCD-FE0A-4401-8188-27CC99ABD17D}">
      <dsp:nvSpPr>
        <dsp:cNvPr id="0" name=""/>
        <dsp:cNvSpPr/>
      </dsp:nvSpPr>
      <dsp:spPr>
        <a:xfrm>
          <a:off x="4466382" y="1597315"/>
          <a:ext cx="398858" cy="3988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58EA4-313B-4C28-B340-74989609ED6D}">
      <dsp:nvSpPr>
        <dsp:cNvPr id="0" name=""/>
        <dsp:cNvSpPr/>
      </dsp:nvSpPr>
      <dsp:spPr>
        <a:xfrm>
          <a:off x="4656519" y="1567255"/>
          <a:ext cx="1580383" cy="2906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34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2014</a:t>
          </a:r>
          <a:endParaRPr lang="pt-BR" sz="1600" b="0" kern="1200" dirty="0"/>
        </a:p>
      </dsp:txBody>
      <dsp:txXfrm>
        <a:off x="4656519" y="1567255"/>
        <a:ext cx="1580383" cy="2906775"/>
      </dsp:txXfrm>
    </dsp:sp>
    <dsp:sp modelId="{372B9F18-DB4F-404F-9794-45636AE176B7}">
      <dsp:nvSpPr>
        <dsp:cNvPr id="0" name=""/>
        <dsp:cNvSpPr/>
      </dsp:nvSpPr>
      <dsp:spPr>
        <a:xfrm>
          <a:off x="6167175" y="1063936"/>
          <a:ext cx="534319" cy="5343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38F36-57E0-4331-A094-665380FD581D}">
      <dsp:nvSpPr>
        <dsp:cNvPr id="0" name=""/>
        <dsp:cNvSpPr/>
      </dsp:nvSpPr>
      <dsp:spPr>
        <a:xfrm>
          <a:off x="6631962" y="1326138"/>
          <a:ext cx="1580383" cy="3372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12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2016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Modelo de perfil nutricional da OPAS/OMS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PPA 2016/2019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PLANSAN 2016/2019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Década de Nutrição 2016/2025 </a:t>
          </a:r>
          <a:endParaRPr lang="pt-BR" sz="1600" b="0" kern="1200" dirty="0"/>
        </a:p>
      </dsp:txBody>
      <dsp:txXfrm>
        <a:off x="6631962" y="1326138"/>
        <a:ext cx="1580383" cy="3372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E7A5-F578-4F3F-80D3-418B3B95E77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67F3F-BF68-43E4-BC4B-738F49E41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74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74F4-08BA-4CAD-B929-6165ACE8FEF0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12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407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407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71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840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257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992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381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819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18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205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298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773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636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63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245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60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99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320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047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90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61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69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86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77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66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26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80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65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78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84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46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46102-2228-4DD9-95BF-DAA0D00986FF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E6302-FB0F-4D08-8475-51B265BBFD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58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6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5" Type="http://schemas.openxmlformats.org/officeDocument/2006/relationships/image" Target="../media/image21.png"/><Relationship Id="rId10" Type="http://schemas.microsoft.com/office/2007/relationships/diagramDrawing" Target="../diagrams/drawing1.xml"/><Relationship Id="rId19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mailto:cgpae@fnde.gov.b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6060177"/>
            <a:ext cx="7669137" cy="79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Imagem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52686"/>
            <a:ext cx="1691679" cy="13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627783" y="1292353"/>
            <a:ext cx="59519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cap="small" dirty="0" smtClean="0">
                <a:solidFill>
                  <a:srgbClr val="002060"/>
                </a:solidFill>
                <a:latin typeface="Berlin Sans FB Demi" pitchFamily="34" charset="0"/>
              </a:rPr>
              <a:t>Programa Nacional de Alimentação Escolar (PNAE)</a:t>
            </a:r>
            <a:endParaRPr lang="pt-BR" sz="4800" dirty="0">
              <a:latin typeface="Berlin Sans FB Demi" pitchFamily="34" charset="0"/>
            </a:endParaRPr>
          </a:p>
        </p:txBody>
      </p:sp>
      <p:pic>
        <p:nvPicPr>
          <p:cNvPr id="19" name="Picture 2" descr="C:\Users\72166339115\Desktop\fotos livro\Santo Antonio do Jascinto - MG (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63485"/>
            <a:ext cx="1691681" cy="148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portal.mec.gov.br/images/stories/noticias/2011/merenda_0607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1"/>
          <a:stretch/>
        </p:blipFill>
        <p:spPr bwMode="auto">
          <a:xfrm>
            <a:off x="0" y="1292353"/>
            <a:ext cx="1691680" cy="128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http://www.colatina.es.gov.br/noticias/imagens/foto_materia/foto62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461"/>
            <a:ext cx="1691680" cy="131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73"/>
          <a:stretch/>
        </p:blipFill>
        <p:spPr bwMode="auto">
          <a:xfrm>
            <a:off x="0" y="4040771"/>
            <a:ext cx="1691681" cy="15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67744" y="3861048"/>
            <a:ext cx="6408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latin typeface="Berlin Sans FB" panose="020E0602020502020306" pitchFamily="34" charset="0"/>
              </a:rPr>
              <a:t>Seminário</a:t>
            </a:r>
          </a:p>
          <a:p>
            <a:pPr algn="ctr"/>
            <a:r>
              <a:rPr lang="pt-BR" sz="2200" dirty="0" smtClean="0">
                <a:latin typeface="Berlin Sans FB Demi" panose="020E0802020502020306" pitchFamily="34" charset="0"/>
              </a:rPr>
              <a:t>FATORES DE RISCO DE DOENÇAS CRÔNICAS NÃO TRANSMISSÍVEIS E EDUCAÇÃO</a:t>
            </a:r>
          </a:p>
          <a:p>
            <a:pPr algn="ctr"/>
            <a:r>
              <a:rPr lang="pt-BR" sz="2200" dirty="0" smtClean="0">
                <a:latin typeface="Berlin Sans FB" panose="020E0602020502020306" pitchFamily="34" charset="0"/>
              </a:rPr>
              <a:t>Comissão Senado do Futuro</a:t>
            </a:r>
          </a:p>
          <a:p>
            <a:pPr algn="ctr"/>
            <a:r>
              <a:rPr lang="pt-BR" sz="2200" dirty="0">
                <a:latin typeface="Berlin Sans FB" panose="020E0602020502020306" pitchFamily="34" charset="0"/>
              </a:rPr>
              <a:t>Agosto/2017</a:t>
            </a:r>
          </a:p>
          <a:p>
            <a:pPr algn="ctr"/>
            <a:endParaRPr lang="pt-BR" sz="2200" dirty="0" smtClean="0">
              <a:latin typeface="Berlin Sans FB" panose="020E0602020502020306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47" y="0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2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Line 14"/>
          <p:cNvSpPr>
            <a:spLocks noChangeShapeType="1"/>
          </p:cNvSpPr>
          <p:nvPr/>
        </p:nvSpPr>
        <p:spPr bwMode="auto">
          <a:xfrm>
            <a:off x="3563938" y="928670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317989" y="186747"/>
            <a:ext cx="8826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i="1" dirty="0" smtClean="0">
                <a:solidFill>
                  <a:srgbClr val="4BACC6">
                    <a:lumMod val="75000"/>
                  </a:srgbClr>
                </a:solidFill>
              </a:rPr>
              <a:t>Necessidades nutricionais a serem atendidas</a:t>
            </a:r>
            <a:endParaRPr lang="pt-BR" sz="3600" dirty="0">
              <a:solidFill>
                <a:prstClr val="black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aixaDeTexto 27"/>
          <p:cNvSpPr txBox="1"/>
          <p:nvPr/>
        </p:nvSpPr>
        <p:spPr>
          <a:xfrm>
            <a:off x="169968" y="1196752"/>
            <a:ext cx="6184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sym typeface="Wingdings" panose="05000000000000000000" pitchFamily="2" charset="2"/>
              </a:rPr>
              <a:t>Resolução CD/FNDE nº26/2013 estabelece:</a:t>
            </a:r>
            <a:endParaRPr lang="pt-BR" sz="2200" dirty="0"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 smtClean="0">
              <a:sym typeface="Wingdings" panose="05000000000000000000" pitchFamily="2" charset="2"/>
            </a:endParaRPr>
          </a:p>
        </p:txBody>
      </p:sp>
      <p:grpSp>
        <p:nvGrpSpPr>
          <p:cNvPr id="10" name="Grupo 9"/>
          <p:cNvGrpSpPr>
            <a:grpSpLocks/>
          </p:cNvGrpSpPr>
          <p:nvPr/>
        </p:nvGrpSpPr>
        <p:grpSpPr bwMode="auto">
          <a:xfrm>
            <a:off x="179388" y="2089619"/>
            <a:ext cx="8785225" cy="4015906"/>
            <a:chOff x="741363" y="1671640"/>
            <a:chExt cx="7791450" cy="4609718"/>
          </a:xfrm>
        </p:grpSpPr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741363" y="1671642"/>
              <a:ext cx="2879204" cy="207370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pt-BR" sz="1600" b="1" dirty="0">
                  <a:latin typeface="+mj-lt"/>
                </a:rPr>
                <a:t>Creches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pt-BR" sz="1600" b="1" dirty="0">
                  <a:latin typeface="+mj-lt"/>
                </a:rPr>
                <a:t>(período parcial)</a:t>
              </a:r>
              <a:r>
                <a:rPr lang="pt-BR" sz="1600" dirty="0">
                  <a:latin typeface="+mj-lt"/>
                </a:rPr>
                <a:t>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pt-BR" sz="1600" dirty="0">
                  <a:latin typeface="+mj-lt"/>
                </a:rPr>
                <a:t>30% das necessidades nutricionais, 2 refeições</a:t>
              </a:r>
            </a:p>
            <a:p>
              <a:pPr>
                <a:defRPr/>
              </a:pPr>
              <a:endParaRPr lang="pt-BR" sz="1400" dirty="0">
                <a:latin typeface="+mj-lt"/>
              </a:endParaRPr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3178479" y="1671640"/>
              <a:ext cx="2879205" cy="219032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pt-BR" sz="1600" b="1" dirty="0" smtClean="0">
                  <a:latin typeface="+mj-lt"/>
                </a:rPr>
                <a:t>Creches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pt-BR" sz="1600" b="1" dirty="0" smtClean="0">
                  <a:latin typeface="+mj-lt"/>
                </a:rPr>
                <a:t>(período integral)</a:t>
              </a:r>
              <a:r>
                <a:rPr lang="pt-BR" sz="1600" dirty="0" smtClean="0">
                  <a:latin typeface="+mj-lt"/>
                </a:rPr>
                <a:t>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pt-BR" sz="1600" dirty="0" smtClean="0">
                  <a:latin typeface="+mj-lt"/>
                </a:rPr>
                <a:t>70% das necessidades nutricionais, 3 refeições</a:t>
              </a:r>
              <a:endParaRPr lang="pt-BR" sz="1600" dirty="0">
                <a:latin typeface="+mj-lt"/>
              </a:endParaRP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5653608" y="1742709"/>
              <a:ext cx="2879205" cy="219032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pt-BR" sz="1600" b="1" dirty="0">
                  <a:latin typeface="+mj-lt"/>
                </a:rPr>
                <a:t>Comunidades indígenas e quilombolas</a:t>
              </a:r>
              <a:r>
                <a:rPr lang="pt-BR" sz="1600" dirty="0">
                  <a:latin typeface="+mj-lt"/>
                </a:rPr>
                <a:t>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pt-BR" sz="1600" dirty="0">
                  <a:latin typeface="+mj-lt"/>
                </a:rPr>
                <a:t>30% das necessidades nutricionais/refeição ofertada</a:t>
              </a: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900458" y="4022326"/>
              <a:ext cx="2787689" cy="22449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pt-BR" sz="1600" b="1" dirty="0" smtClean="0">
                  <a:latin typeface="+mj-lt"/>
                </a:rPr>
                <a:t>Pré-escola, ensino fundamental e médio</a:t>
              </a:r>
              <a:endParaRPr lang="pt-BR" sz="1600" b="1" dirty="0">
                <a:latin typeface="+mj-lt"/>
              </a:endParaRPr>
            </a:p>
            <a:p>
              <a:pPr algn="ctr">
                <a:defRPr/>
              </a:pPr>
              <a:r>
                <a:rPr lang="pt-BR" sz="1600" b="1" dirty="0">
                  <a:latin typeface="+mj-lt"/>
                </a:rPr>
                <a:t>(período parcial)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pt-BR" sz="1600" dirty="0">
                  <a:latin typeface="+mj-lt"/>
                </a:rPr>
                <a:t>20% das necessidades nutricionais, 1 refeição</a:t>
              </a:r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3258731" y="4138946"/>
              <a:ext cx="2789096" cy="214241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pt-BR" sz="1600" b="1" dirty="0">
                  <a:latin typeface="+mj-lt"/>
                </a:rPr>
                <a:t>Pré-escola, ensino fundamental e médio</a:t>
              </a:r>
            </a:p>
            <a:p>
              <a:pPr algn="ctr">
                <a:defRPr/>
              </a:pPr>
              <a:r>
                <a:rPr lang="pt-BR" sz="1600" b="1" dirty="0" smtClean="0">
                  <a:latin typeface="+mj-lt"/>
                </a:rPr>
                <a:t>(</a:t>
              </a:r>
              <a:r>
                <a:rPr lang="pt-BR" sz="1600" b="1" dirty="0">
                  <a:latin typeface="+mj-lt"/>
                </a:rPr>
                <a:t>período parcial)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pt-BR" sz="1600" dirty="0">
                  <a:latin typeface="+mj-lt"/>
                </a:rPr>
                <a:t>30% das necessidades nutricionais, 2 ou mais refeições </a:t>
              </a:r>
            </a:p>
            <a:p>
              <a:pPr>
                <a:defRPr/>
              </a:pPr>
              <a:endParaRPr lang="pt-BR" sz="1400" dirty="0">
                <a:latin typeface="+mj-lt"/>
              </a:endParaRPr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5653608" y="4208192"/>
              <a:ext cx="2790505" cy="207316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pt-BR" sz="1600" b="1" dirty="0">
                  <a:latin typeface="+mj-lt"/>
                </a:rPr>
                <a:t>Programa Mais Educação / Escolas tempo integral</a:t>
              </a:r>
              <a:r>
                <a:rPr lang="pt-BR" sz="1600" dirty="0">
                  <a:latin typeface="+mj-lt"/>
                </a:rPr>
                <a:t>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pt-BR" sz="1600" dirty="0">
                  <a:latin typeface="+mj-lt"/>
                </a:rPr>
                <a:t>70% das necessidades nutricionais, </a:t>
              </a:r>
              <a:r>
                <a:rPr lang="pt-BR" sz="1600" dirty="0" smtClean="0">
                  <a:latin typeface="+mj-lt"/>
                </a:rPr>
                <a:t>3 </a:t>
              </a:r>
              <a:r>
                <a:rPr lang="pt-BR" sz="1600" dirty="0">
                  <a:latin typeface="+mj-lt"/>
                </a:rPr>
                <a:t>refeições</a:t>
              </a:r>
            </a:p>
            <a:p>
              <a:pPr>
                <a:defRPr/>
              </a:pPr>
              <a:endParaRPr lang="pt-BR" sz="1400" dirty="0">
                <a:latin typeface="+mj-lt"/>
              </a:endParaRPr>
            </a:p>
          </p:txBody>
        </p:sp>
      </p:grpSp>
      <p:sp>
        <p:nvSpPr>
          <p:cNvPr id="24" name="Elipse 23"/>
          <p:cNvSpPr/>
          <p:nvPr/>
        </p:nvSpPr>
        <p:spPr>
          <a:xfrm>
            <a:off x="581684" y="3043706"/>
            <a:ext cx="1035968" cy="39139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3347863" y="3101326"/>
            <a:ext cx="950073" cy="33377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6228184" y="3040351"/>
            <a:ext cx="950073" cy="33377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808002" y="5172309"/>
            <a:ext cx="950073" cy="33377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3502025" y="5207667"/>
            <a:ext cx="950073" cy="33377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6236111" y="5377006"/>
            <a:ext cx="950073" cy="33377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02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304045" y="260648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i="1" dirty="0" smtClean="0">
                <a:solidFill>
                  <a:srgbClr val="4BACC6">
                    <a:lumMod val="75000"/>
                  </a:srgbClr>
                </a:solidFill>
              </a:rPr>
              <a:t>Aquisição 2015 - SIGPC</a:t>
            </a:r>
            <a:endParaRPr lang="pt-BR" sz="3600" dirty="0">
              <a:solidFill>
                <a:prstClr val="black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563938" y="928670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335121"/>
            <a:ext cx="9144000" cy="5484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457200" y="1052736"/>
            <a:ext cx="3898776" cy="50734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marL="0" lvl="0" indent="0" algn="just">
              <a:buNone/>
            </a:pPr>
            <a:r>
              <a:rPr lang="pt-BR" sz="6000" b="1" dirty="0" smtClean="0">
                <a:solidFill>
                  <a:prstClr val="black"/>
                </a:solidFill>
              </a:rPr>
              <a:t>10 </a:t>
            </a:r>
            <a:r>
              <a:rPr lang="pt-BR" sz="6000" b="1" dirty="0">
                <a:solidFill>
                  <a:prstClr val="black"/>
                </a:solidFill>
              </a:rPr>
              <a:t>ALIMENTOS  MAIS </a:t>
            </a:r>
            <a:r>
              <a:rPr lang="pt-BR" sz="6000" b="1" dirty="0" smtClean="0">
                <a:solidFill>
                  <a:prstClr val="black"/>
                </a:solidFill>
              </a:rPr>
              <a:t>ADQUIRIDOS</a:t>
            </a:r>
          </a:p>
          <a:p>
            <a:pPr marL="0" lvl="0" indent="0" algn="just">
              <a:buNone/>
            </a:pPr>
            <a:endParaRPr lang="pt-BR" sz="3400" b="1" dirty="0" smtClean="0">
              <a:solidFill>
                <a:prstClr val="black"/>
              </a:solidFill>
            </a:endParaRPr>
          </a:p>
          <a:p>
            <a:pPr lvl="0" algn="just"/>
            <a:r>
              <a:rPr lang="pt-BR" sz="4400" b="1" dirty="0">
                <a:solidFill>
                  <a:prstClr val="black"/>
                </a:solidFill>
              </a:rPr>
              <a:t>Leite de vaca integral em pó</a:t>
            </a:r>
            <a:endParaRPr lang="pt-BR" sz="4400" b="1" dirty="0"/>
          </a:p>
          <a:p>
            <a:pPr lvl="0" algn="just"/>
            <a:r>
              <a:rPr lang="pt-BR" sz="4400" b="1" dirty="0">
                <a:solidFill>
                  <a:prstClr val="black"/>
                </a:solidFill>
              </a:rPr>
              <a:t>carne bovina</a:t>
            </a:r>
            <a:endParaRPr lang="pt-BR" sz="4400" b="1" dirty="0"/>
          </a:p>
          <a:p>
            <a:pPr lvl="0" algn="just"/>
            <a:r>
              <a:rPr lang="pt-BR" sz="4400" b="1" dirty="0">
                <a:solidFill>
                  <a:prstClr val="black"/>
                </a:solidFill>
              </a:rPr>
              <a:t>pão</a:t>
            </a:r>
            <a:endParaRPr lang="pt-BR" sz="4400" b="1" dirty="0"/>
          </a:p>
          <a:p>
            <a:pPr lvl="0" algn="just"/>
            <a:r>
              <a:rPr lang="pt-BR" sz="4400" b="1" dirty="0">
                <a:solidFill>
                  <a:prstClr val="black"/>
                </a:solidFill>
              </a:rPr>
              <a:t>farinha de trigo branca</a:t>
            </a:r>
            <a:endParaRPr lang="pt-BR" sz="4400" b="1" dirty="0"/>
          </a:p>
          <a:p>
            <a:pPr lvl="0" algn="just"/>
            <a:r>
              <a:rPr lang="pt-BR" sz="4400" b="1" dirty="0">
                <a:solidFill>
                  <a:prstClr val="black"/>
                </a:solidFill>
              </a:rPr>
              <a:t> frango</a:t>
            </a:r>
            <a:endParaRPr lang="pt-BR" sz="4400" b="1" dirty="0"/>
          </a:p>
          <a:p>
            <a:pPr lvl="0" algn="just"/>
            <a:r>
              <a:rPr lang="pt-BR" sz="4400" b="1" dirty="0">
                <a:solidFill>
                  <a:prstClr val="black"/>
                </a:solidFill>
              </a:rPr>
              <a:t> banana</a:t>
            </a:r>
            <a:endParaRPr lang="pt-BR" sz="4400" b="1" dirty="0"/>
          </a:p>
          <a:p>
            <a:pPr lvl="0" algn="just"/>
            <a:r>
              <a:rPr lang="pt-BR" sz="4400" b="1" dirty="0">
                <a:solidFill>
                  <a:prstClr val="black"/>
                </a:solidFill>
              </a:rPr>
              <a:t>arroz</a:t>
            </a:r>
            <a:endParaRPr lang="pt-BR" sz="4400" b="1" dirty="0"/>
          </a:p>
          <a:p>
            <a:pPr lvl="0" algn="just"/>
            <a:r>
              <a:rPr lang="pt-BR" sz="4400" b="1" dirty="0">
                <a:solidFill>
                  <a:prstClr val="black"/>
                </a:solidFill>
              </a:rPr>
              <a:t>polpa de frutas</a:t>
            </a:r>
            <a:endParaRPr lang="pt-BR" sz="4400" b="1" dirty="0"/>
          </a:p>
          <a:p>
            <a:pPr lvl="0" algn="just"/>
            <a:r>
              <a:rPr lang="pt-BR" sz="4400" b="1" dirty="0">
                <a:solidFill>
                  <a:prstClr val="black"/>
                </a:solidFill>
              </a:rPr>
              <a:t>feijão</a:t>
            </a:r>
            <a:endParaRPr lang="pt-BR" sz="4400" b="1" dirty="0"/>
          </a:p>
          <a:p>
            <a:pPr lvl="0" algn="just"/>
            <a:r>
              <a:rPr lang="pt-BR" sz="4400" b="1" dirty="0">
                <a:solidFill>
                  <a:prstClr val="black"/>
                </a:solidFill>
              </a:rPr>
              <a:t>biscoito </a:t>
            </a:r>
            <a:r>
              <a:rPr lang="pt-BR" sz="4400" b="1" dirty="0" smtClean="0">
                <a:solidFill>
                  <a:prstClr val="black"/>
                </a:solidFill>
              </a:rPr>
              <a:t>doce</a:t>
            </a:r>
          </a:p>
          <a:p>
            <a:pPr marL="0" lvl="0" indent="0" algn="just">
              <a:buNone/>
            </a:pPr>
            <a:endParaRPr lang="pt-BR" sz="4400" b="1" dirty="0"/>
          </a:p>
          <a:p>
            <a:pPr marL="0" indent="0" algn="just">
              <a:buNone/>
            </a:pPr>
            <a:r>
              <a:rPr lang="pt-BR" sz="4400" dirty="0">
                <a:solidFill>
                  <a:srgbClr val="FF0000"/>
                </a:solidFill>
              </a:rPr>
              <a:t>37,4% do total </a:t>
            </a:r>
            <a:r>
              <a:rPr lang="pt-BR" sz="4400" dirty="0" smtClean="0">
                <a:solidFill>
                  <a:srgbClr val="FF0000"/>
                </a:solidFill>
              </a:rPr>
              <a:t>repassado</a:t>
            </a:r>
            <a:endParaRPr lang="pt-BR" sz="4400" dirty="0"/>
          </a:p>
          <a:p>
            <a:pPr marL="0" lvl="0" indent="0" algn="just">
              <a:buNone/>
            </a:pPr>
            <a:endParaRPr lang="pt-BR" dirty="0"/>
          </a:p>
        </p:txBody>
      </p:sp>
      <p:sp>
        <p:nvSpPr>
          <p:cNvPr id="7" name="Espaço Reservado para Conteúdo 12"/>
          <p:cNvSpPr txBox="1">
            <a:spLocks/>
          </p:cNvSpPr>
          <p:nvPr/>
        </p:nvSpPr>
        <p:spPr>
          <a:xfrm>
            <a:off x="4711799" y="1030288"/>
            <a:ext cx="3744416" cy="50734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sz="5300" b="1" dirty="0" smtClean="0">
                <a:solidFill>
                  <a:prstClr val="black"/>
                </a:solidFill>
              </a:rPr>
              <a:t>10 alimentos com maior nº de entidades executoras que adquirem</a:t>
            </a:r>
          </a:p>
          <a:p>
            <a:pPr marL="0" indent="0" algn="just">
              <a:buFont typeface="Arial" pitchFamily="34" charset="0"/>
              <a:buNone/>
            </a:pPr>
            <a:endParaRPr lang="pt-BR" sz="3400" b="1" dirty="0" smtClean="0">
              <a:solidFill>
                <a:prstClr val="black"/>
              </a:solidFill>
            </a:endParaRPr>
          </a:p>
          <a:p>
            <a:pPr algn="just"/>
            <a:r>
              <a:rPr lang="pt-BR" sz="4400" b="1" dirty="0">
                <a:solidFill>
                  <a:prstClr val="black"/>
                </a:solidFill>
              </a:rPr>
              <a:t>ó</a:t>
            </a:r>
            <a:r>
              <a:rPr lang="pt-BR" sz="4400" b="1" dirty="0" smtClean="0">
                <a:solidFill>
                  <a:prstClr val="black"/>
                </a:solidFill>
              </a:rPr>
              <a:t>leo de soja	4.949	88%</a:t>
            </a:r>
            <a:endParaRPr lang="pt-BR" sz="4400" b="1" dirty="0" smtClean="0"/>
          </a:p>
          <a:p>
            <a:pPr algn="just"/>
            <a:r>
              <a:rPr lang="pt-BR" sz="4400" b="1" dirty="0" smtClean="0">
                <a:solidFill>
                  <a:prstClr val="black"/>
                </a:solidFill>
              </a:rPr>
              <a:t>açúcar	4.948	88%</a:t>
            </a:r>
            <a:endParaRPr lang="pt-BR" sz="4400" b="1" dirty="0" smtClean="0"/>
          </a:p>
          <a:p>
            <a:pPr algn="just"/>
            <a:r>
              <a:rPr lang="pt-BR" sz="4400" b="1" dirty="0" smtClean="0">
                <a:solidFill>
                  <a:prstClr val="black"/>
                </a:solidFill>
              </a:rPr>
              <a:t>macarrão	4.814	86%</a:t>
            </a:r>
            <a:endParaRPr lang="pt-BR" sz="4400" b="1" dirty="0" smtClean="0"/>
          </a:p>
          <a:p>
            <a:pPr algn="just"/>
            <a:r>
              <a:rPr lang="pt-BR" sz="4400" b="1" dirty="0" smtClean="0">
                <a:solidFill>
                  <a:prstClr val="black"/>
                </a:solidFill>
              </a:rPr>
              <a:t>banana	4.787	86%</a:t>
            </a:r>
            <a:endParaRPr lang="pt-BR" sz="4400" b="1" dirty="0" smtClean="0"/>
          </a:p>
          <a:p>
            <a:pPr algn="just"/>
            <a:r>
              <a:rPr lang="pt-BR" sz="4400" b="1" dirty="0" err="1">
                <a:solidFill>
                  <a:prstClr val="black"/>
                </a:solidFill>
              </a:rPr>
              <a:t>b</a:t>
            </a:r>
            <a:r>
              <a:rPr lang="pt-BR" sz="4400" b="1" dirty="0" err="1" smtClean="0">
                <a:solidFill>
                  <a:prstClr val="black"/>
                </a:solidFill>
              </a:rPr>
              <a:t>isc</a:t>
            </a:r>
            <a:r>
              <a:rPr lang="pt-BR" sz="4400" b="1" dirty="0" smtClean="0">
                <a:solidFill>
                  <a:prstClr val="black"/>
                </a:solidFill>
              </a:rPr>
              <a:t>. doce	4.742	85%</a:t>
            </a:r>
            <a:endParaRPr lang="pt-BR" sz="4400" b="1" dirty="0" smtClean="0"/>
          </a:p>
          <a:p>
            <a:pPr algn="just"/>
            <a:r>
              <a:rPr lang="pt-BR" sz="4400" b="1" dirty="0" smtClean="0">
                <a:solidFill>
                  <a:prstClr val="black"/>
                </a:solidFill>
              </a:rPr>
              <a:t>cenoura	4.725	84%</a:t>
            </a:r>
            <a:endParaRPr lang="pt-BR" sz="4400" b="1" dirty="0" smtClean="0"/>
          </a:p>
          <a:p>
            <a:pPr algn="just"/>
            <a:r>
              <a:rPr lang="pt-BR" sz="4400" b="1" dirty="0" smtClean="0">
                <a:solidFill>
                  <a:prstClr val="black"/>
                </a:solidFill>
              </a:rPr>
              <a:t>cebola	4.716	84%</a:t>
            </a:r>
            <a:endParaRPr lang="pt-BR" sz="4400" b="1" dirty="0" smtClean="0"/>
          </a:p>
          <a:p>
            <a:pPr algn="just"/>
            <a:r>
              <a:rPr lang="pt-BR" sz="4400" b="1" dirty="0">
                <a:solidFill>
                  <a:prstClr val="black"/>
                </a:solidFill>
              </a:rPr>
              <a:t>s</a:t>
            </a:r>
            <a:r>
              <a:rPr lang="pt-BR" sz="4400" b="1" dirty="0" smtClean="0">
                <a:solidFill>
                  <a:prstClr val="black"/>
                </a:solidFill>
              </a:rPr>
              <a:t>al		4.657	83%</a:t>
            </a:r>
            <a:endParaRPr lang="pt-BR" sz="4400" b="1" dirty="0" smtClean="0"/>
          </a:p>
          <a:p>
            <a:pPr algn="just"/>
            <a:r>
              <a:rPr lang="pt-BR" sz="4400" b="1" dirty="0">
                <a:solidFill>
                  <a:prstClr val="black"/>
                </a:solidFill>
              </a:rPr>
              <a:t>a</a:t>
            </a:r>
            <a:r>
              <a:rPr lang="pt-BR" sz="4400" b="1" dirty="0" smtClean="0">
                <a:solidFill>
                  <a:prstClr val="black"/>
                </a:solidFill>
              </a:rPr>
              <a:t>chocolatado	4.369	78%</a:t>
            </a:r>
            <a:endParaRPr lang="pt-BR" sz="4400" b="1" dirty="0" smtClean="0"/>
          </a:p>
          <a:p>
            <a:pPr algn="just"/>
            <a:r>
              <a:rPr lang="pt-BR" sz="4400" b="1" dirty="0" err="1">
                <a:solidFill>
                  <a:prstClr val="black"/>
                </a:solidFill>
              </a:rPr>
              <a:t>b</a:t>
            </a:r>
            <a:r>
              <a:rPr lang="pt-BR" sz="4400" b="1" dirty="0" err="1" smtClean="0">
                <a:solidFill>
                  <a:prstClr val="black"/>
                </a:solidFill>
              </a:rPr>
              <a:t>isc</a:t>
            </a:r>
            <a:r>
              <a:rPr lang="pt-BR" sz="4400" b="1" dirty="0" smtClean="0">
                <a:solidFill>
                  <a:prstClr val="black"/>
                </a:solidFill>
              </a:rPr>
              <a:t>. Salgado	4.332	77%</a:t>
            </a:r>
          </a:p>
          <a:p>
            <a:pPr marL="0" indent="0" algn="just">
              <a:buFont typeface="Arial" pitchFamily="34" charset="0"/>
              <a:buNone/>
            </a:pPr>
            <a:endParaRPr lang="pt-BR" sz="4400" b="1" dirty="0" smtClean="0"/>
          </a:p>
          <a:p>
            <a:pPr marL="0" indent="0" algn="just">
              <a:buFont typeface="Arial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880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304045" y="260648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i="1" dirty="0" smtClean="0">
                <a:solidFill>
                  <a:srgbClr val="4BACC6">
                    <a:lumMod val="75000"/>
                  </a:srgbClr>
                </a:solidFill>
              </a:rPr>
              <a:t>Aquisição 2015 - SIGPC</a:t>
            </a:r>
            <a:endParaRPr lang="pt-BR" sz="3600" dirty="0">
              <a:solidFill>
                <a:prstClr val="black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563938" y="928670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335121"/>
            <a:ext cx="9144000" cy="5484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79512" y="1052736"/>
            <a:ext cx="8424936" cy="5040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sz="3200" b="1" dirty="0" smtClean="0">
                <a:solidFill>
                  <a:schemeClr val="tx1"/>
                </a:solidFill>
              </a:rPr>
              <a:t>EEX </a:t>
            </a:r>
            <a:r>
              <a:rPr lang="pt-BR" sz="2400" b="1" dirty="0">
                <a:solidFill>
                  <a:schemeClr val="tx1"/>
                </a:solidFill>
              </a:rPr>
              <a:t>QUE </a:t>
            </a:r>
            <a:r>
              <a:rPr lang="pt-BR" sz="2400" b="1" dirty="0" smtClean="0">
                <a:solidFill>
                  <a:schemeClr val="tx1"/>
                </a:solidFill>
              </a:rPr>
              <a:t>ADQUIREM ALIMENTOS RESTRITOS</a:t>
            </a:r>
          </a:p>
          <a:p>
            <a:pPr lvl="0" algn="just"/>
            <a:endParaRPr lang="pt-BR" sz="24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achocolatado em </a:t>
            </a:r>
            <a:r>
              <a:rPr lang="pt-BR" sz="2400" b="1" dirty="0" smtClean="0">
                <a:solidFill>
                  <a:schemeClr val="tx1"/>
                </a:solidFill>
              </a:rPr>
              <a:t>pó 		4.369		78%</a:t>
            </a:r>
            <a:endParaRPr lang="pt-BR" sz="2400" b="1" dirty="0">
              <a:solidFill>
                <a:schemeClr val="tx1"/>
              </a:solidFill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 salsicha</a:t>
            </a:r>
            <a:r>
              <a:rPr lang="pt-BR" sz="2400" b="1" dirty="0">
                <a:solidFill>
                  <a:schemeClr val="tx1"/>
                </a:solidFill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</a:rPr>
              <a:t>			2.688  		48%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tempero pronto			2.473 		44%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milho </a:t>
            </a:r>
            <a:r>
              <a:rPr lang="pt-BR" sz="2400" b="1" dirty="0">
                <a:solidFill>
                  <a:schemeClr val="tx1"/>
                </a:solidFill>
              </a:rPr>
              <a:t>verde </a:t>
            </a:r>
            <a:r>
              <a:rPr lang="pt-BR" sz="2400" b="1" dirty="0" smtClean="0">
                <a:solidFill>
                  <a:schemeClr val="tx1"/>
                </a:solidFill>
              </a:rPr>
              <a:t>enlatado		2.024		36%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b</a:t>
            </a:r>
            <a:r>
              <a:rPr lang="pt-BR" sz="2400" b="1" dirty="0" smtClean="0">
                <a:solidFill>
                  <a:schemeClr val="tx1"/>
                </a:solidFill>
              </a:rPr>
              <a:t>ebida láctea			1.740		31%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gelatina 				1.714 		31%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l</a:t>
            </a:r>
            <a:r>
              <a:rPr lang="pt-BR" sz="2400" b="1" dirty="0" smtClean="0">
                <a:solidFill>
                  <a:schemeClr val="tx1"/>
                </a:solidFill>
              </a:rPr>
              <a:t>inguiça				1.466		26%</a:t>
            </a:r>
            <a:endParaRPr lang="pt-BR" sz="2400" b="1" dirty="0">
              <a:solidFill>
                <a:schemeClr val="tx1"/>
              </a:solidFill>
            </a:endParaRPr>
          </a:p>
          <a:p>
            <a:pPr lvl="0"/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403648" y="1556792"/>
            <a:ext cx="595193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4800" b="1" cap="small" dirty="0">
              <a:solidFill>
                <a:srgbClr val="002060"/>
              </a:solidFill>
              <a:latin typeface="Berlin Sans FB Demi" pitchFamily="34" charset="0"/>
            </a:endParaRPr>
          </a:p>
          <a:p>
            <a:pPr algn="ctr">
              <a:defRPr/>
            </a:pPr>
            <a:r>
              <a:rPr lang="pt-BR" sz="4800" b="1" cap="small" dirty="0" smtClean="0">
                <a:solidFill>
                  <a:srgbClr val="002060"/>
                </a:solidFill>
                <a:latin typeface="Berlin Sans FB Demi" pitchFamily="34" charset="0"/>
              </a:rPr>
              <a:t>Ações </a:t>
            </a:r>
            <a:endParaRPr lang="pt-BR" sz="4800" b="1" cap="small" dirty="0">
              <a:solidFill>
                <a:srgbClr val="002060"/>
              </a:solidFill>
              <a:latin typeface="Berlin Sans FB Demi" pitchFamily="34" charset="0"/>
            </a:endParaRPr>
          </a:p>
          <a:p>
            <a:pPr algn="ctr">
              <a:defRPr/>
            </a:pPr>
            <a:r>
              <a:rPr lang="pt-BR" sz="4800" b="1" cap="small" dirty="0" smtClean="0">
                <a:solidFill>
                  <a:srgbClr val="002060"/>
                </a:solidFill>
                <a:latin typeface="Berlin Sans FB Demi" pitchFamily="34" charset="0"/>
              </a:rPr>
              <a:t>desenvolvidas</a:t>
            </a:r>
          </a:p>
          <a:p>
            <a:pPr algn="ctr">
              <a:defRPr/>
            </a:pPr>
            <a:endParaRPr lang="pt-BR" sz="48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3563938" y="928670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17989" y="163632"/>
            <a:ext cx="8826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i="1" dirty="0" smtClean="0">
                <a:solidFill>
                  <a:srgbClr val="4BACC6">
                    <a:lumMod val="75000"/>
                  </a:srgbClr>
                </a:solidFill>
              </a:rPr>
              <a:t>Resolução 163/2014 - CONANDA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17989" y="119675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500" dirty="0"/>
              <a:t>Dispõe sobre a abusividade do </a:t>
            </a:r>
            <a:r>
              <a:rPr lang="pt-BR" sz="2500" dirty="0" smtClean="0"/>
              <a:t>direcionamento de publicidade </a:t>
            </a:r>
            <a:r>
              <a:rPr lang="pt-BR" sz="2500" dirty="0"/>
              <a:t>e de </a:t>
            </a:r>
            <a:r>
              <a:rPr lang="pt-BR" sz="2500" dirty="0" smtClean="0"/>
              <a:t>comunicação mercadológica </a:t>
            </a:r>
            <a:r>
              <a:rPr lang="pt-BR" sz="2500" dirty="0"/>
              <a:t>à criança e ao adolescente</a:t>
            </a:r>
            <a:r>
              <a:rPr lang="pt-BR" sz="2500" dirty="0" smtClean="0"/>
              <a:t>.</a:t>
            </a:r>
          </a:p>
          <a:p>
            <a:pPr algn="just"/>
            <a:endParaRPr lang="pt-BR" sz="2500" dirty="0" smtClean="0"/>
          </a:p>
          <a:p>
            <a:pPr algn="just"/>
            <a:r>
              <a:rPr lang="pt-BR" sz="2500" dirty="0" smtClean="0"/>
              <a:t>Foi encaminhado ofício aos nutricionistas Responsáveis Técnicos pela Alimentação Escolar, reforçando a Resolução:</a:t>
            </a:r>
          </a:p>
          <a:p>
            <a:pPr marL="400050" lvl="1" indent="0" algn="just">
              <a:buNone/>
            </a:pPr>
            <a:endParaRPr lang="pt-BR" sz="2100" i="1" dirty="0" smtClean="0"/>
          </a:p>
          <a:p>
            <a:pPr marL="400050" lvl="1" indent="0" algn="just">
              <a:buNone/>
            </a:pPr>
            <a:r>
              <a:rPr lang="pt-BR" sz="2100" i="1" dirty="0" smtClean="0"/>
              <a:t>Considera-se </a:t>
            </a:r>
            <a:r>
              <a:rPr lang="pt-BR" sz="2100" i="1" dirty="0"/>
              <a:t>abusiva a publicidade e comunicação </a:t>
            </a:r>
            <a:r>
              <a:rPr lang="pt-BR" sz="2100" i="1" dirty="0" smtClean="0"/>
              <a:t>mercadológica no </a:t>
            </a:r>
            <a:r>
              <a:rPr lang="pt-BR" sz="2100" i="1" dirty="0"/>
              <a:t>interior de creches e das instituições escolares da </a:t>
            </a:r>
            <a:r>
              <a:rPr lang="pt-BR" sz="2100" i="1" dirty="0" smtClean="0"/>
              <a:t>educação infantil </a:t>
            </a:r>
            <a:r>
              <a:rPr lang="pt-BR" sz="2100" i="1" dirty="0"/>
              <a:t>e fundamental, inclusive em seus uniformes </a:t>
            </a:r>
            <a:r>
              <a:rPr lang="pt-BR" sz="2100" i="1" dirty="0" smtClean="0"/>
              <a:t>escolares ou </a:t>
            </a:r>
            <a:r>
              <a:rPr lang="pt-BR" sz="2100" i="1" dirty="0"/>
              <a:t>materiais didáticos.</a:t>
            </a:r>
          </a:p>
        </p:txBody>
      </p:sp>
    </p:spTree>
    <p:extLst>
      <p:ext uri="{BB962C8B-B14F-4D97-AF65-F5344CB8AC3E}">
        <p14:creationId xmlns:p14="http://schemas.microsoft.com/office/powerpoint/2010/main" val="10486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Resultado de imagem para década de ação pela nutri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08" y="5027310"/>
            <a:ext cx="1156889" cy="112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8" y="4073372"/>
            <a:ext cx="7524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99655" y="188639"/>
            <a:ext cx="893964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400" i="1" dirty="0" smtClean="0">
                <a:solidFill>
                  <a:srgbClr val="4BACC6">
                    <a:lumMod val="75000"/>
                  </a:srgbClr>
                </a:solidFill>
              </a:rPr>
              <a:t>GT aprimorar regulamentação </a:t>
            </a:r>
            <a:r>
              <a:rPr lang="pt-BR" sz="3400" i="1" dirty="0">
                <a:solidFill>
                  <a:srgbClr val="4BACC6">
                    <a:lumMod val="75000"/>
                  </a:srgbClr>
                </a:solidFill>
              </a:rPr>
              <a:t> </a:t>
            </a:r>
            <a:r>
              <a:rPr lang="pt-BR" sz="3400" i="1" dirty="0" smtClean="0">
                <a:solidFill>
                  <a:srgbClr val="4BACC6">
                    <a:lumMod val="75000"/>
                  </a:srgbClr>
                </a:solidFill>
              </a:rPr>
              <a:t>aquisição e oferta</a:t>
            </a:r>
            <a:endParaRPr lang="pt-BR" sz="3400" dirty="0">
              <a:solidFill>
                <a:prstClr val="black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563938" y="928670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0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77637"/>
              </p:ext>
            </p:extLst>
          </p:nvPr>
        </p:nvGraphicFramePr>
        <p:xfrm>
          <a:off x="-249493" y="1052736"/>
          <a:ext cx="9406880" cy="470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530191" y="2777526"/>
            <a:ext cx="14993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600" dirty="0" smtClean="0">
                <a:cs typeface="Arial" pitchFamily="34" charset="0"/>
              </a:rPr>
              <a:t>Guia Alimentar para a população brasileira</a:t>
            </a:r>
          </a:p>
          <a:p>
            <a:endParaRPr lang="pt-BR" altLang="pt-BR" sz="1600" dirty="0" smtClean="0">
              <a:cs typeface="Arial" pitchFamily="34" charset="0"/>
            </a:endParaRPr>
          </a:p>
          <a:p>
            <a:r>
              <a:rPr lang="pt-BR" altLang="pt-BR" sz="1600" dirty="0" smtClean="0">
                <a:cs typeface="Arial" pitchFamily="34" charset="0"/>
              </a:rPr>
              <a:t>CAISAN</a:t>
            </a:r>
          </a:p>
          <a:p>
            <a:r>
              <a:rPr lang="pt-BR" altLang="pt-BR" sz="1600" dirty="0" smtClean="0">
                <a:cs typeface="Arial" pitchFamily="34" charset="0"/>
              </a:rPr>
              <a:t>Estratégia </a:t>
            </a:r>
            <a:r>
              <a:rPr lang="pt-BR" altLang="pt-BR" sz="1600" dirty="0" err="1" smtClean="0">
                <a:cs typeface="Arial" pitchFamily="34" charset="0"/>
              </a:rPr>
              <a:t>Intersetorial</a:t>
            </a:r>
            <a:r>
              <a:rPr lang="pt-BR" altLang="pt-BR" sz="1600" dirty="0" smtClean="0">
                <a:cs typeface="Arial" pitchFamily="34" charset="0"/>
              </a:rPr>
              <a:t> de prevenção e controle da obesidade</a:t>
            </a:r>
          </a:p>
          <a:p>
            <a:endParaRPr lang="pt-BR" altLang="pt-BR" sz="1600" dirty="0">
              <a:cs typeface="Arial" pitchFamily="34" charset="0"/>
            </a:endParaRPr>
          </a:p>
          <a:p>
            <a:r>
              <a:rPr lang="pt-BR" altLang="pt-BR" sz="1600" dirty="0" smtClean="0">
                <a:cs typeface="Arial" pitchFamily="34" charset="0"/>
              </a:rPr>
              <a:t>OPAS plano prevenção</a:t>
            </a:r>
            <a:endParaRPr lang="pt-BR" altLang="pt-BR" dirty="0"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01" y="1478133"/>
            <a:ext cx="1008112" cy="12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49" y="5020947"/>
            <a:ext cx="823938" cy="122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33" y="3415998"/>
            <a:ext cx="974370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292910"/>
            <a:ext cx="992314" cy="128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259632" y="3554622"/>
            <a:ext cx="1332993" cy="526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PNAE inova</a:t>
            </a: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475656" y="4875386"/>
            <a:ext cx="1607892" cy="2186925"/>
            <a:chOff x="3026637" y="2598469"/>
            <a:chExt cx="1607892" cy="2186925"/>
          </a:xfrm>
        </p:grpSpPr>
        <p:sp>
          <p:nvSpPr>
            <p:cNvPr id="18" name="Retângulo 17"/>
            <p:cNvSpPr/>
            <p:nvPr/>
          </p:nvSpPr>
          <p:spPr>
            <a:xfrm>
              <a:off x="3026637" y="2598469"/>
              <a:ext cx="1607892" cy="218692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3026637" y="2598469"/>
              <a:ext cx="1607892" cy="2186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28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sz="1600" b="0" kern="1200" dirty="0" smtClean="0"/>
                <a:t>Lei 11.947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sz="1600" dirty="0" smtClean="0"/>
                <a:t>30% AF</a:t>
              </a:r>
              <a:endParaRPr lang="pt-BR" sz="1600" b="0" kern="1200" dirty="0" smtClean="0"/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30" y="4469343"/>
            <a:ext cx="893038" cy="55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73" y="5162185"/>
            <a:ext cx="579740" cy="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65" y="5118780"/>
            <a:ext cx="554425" cy="5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Resultado de imagem para proibido refrigerant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19" y="5162185"/>
            <a:ext cx="531629" cy="5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sultado de imagem para plano plurianual 2016 201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24" y="3904369"/>
            <a:ext cx="1117832" cy="84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691680" y="97673"/>
            <a:ext cx="7051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i="1" dirty="0" smtClean="0">
                <a:solidFill>
                  <a:srgbClr val="4BACC6">
                    <a:lumMod val="75000"/>
                  </a:srgbClr>
                </a:solidFill>
              </a:rPr>
              <a:t>Objetivo do GT</a:t>
            </a:r>
            <a:endParaRPr lang="pt-BR" sz="4800" dirty="0">
              <a:solidFill>
                <a:prstClr val="black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563938" y="928670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Desenvolver proposta de parâmetros para aprimorar a aquisição e oferta da alimentação escolar, de acordo com:</a:t>
            </a:r>
          </a:p>
          <a:p>
            <a:pPr algn="just"/>
            <a:endParaRPr lang="pt-BR" dirty="0" smtClean="0"/>
          </a:p>
          <a:p>
            <a:pPr lvl="1" algn="just"/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25" y="3141303"/>
            <a:ext cx="2376264" cy="295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233395"/>
            <a:ext cx="2195545" cy="283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3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317989" y="77723"/>
            <a:ext cx="882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i="1" dirty="0" smtClean="0">
                <a:solidFill>
                  <a:srgbClr val="4BACC6">
                    <a:lumMod val="75000"/>
                  </a:srgbClr>
                </a:solidFill>
              </a:rPr>
              <a:t>Educação Alimentar e Nutricional</a:t>
            </a:r>
            <a:endParaRPr lang="pt-BR" sz="4800" dirty="0">
              <a:solidFill>
                <a:prstClr val="black"/>
              </a:solidFill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3563938" y="928670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20" name="Grupo 1"/>
          <p:cNvGrpSpPr>
            <a:grpSpLocks/>
          </p:cNvGrpSpPr>
          <p:nvPr/>
        </p:nvGrpSpPr>
        <p:grpSpPr bwMode="auto">
          <a:xfrm>
            <a:off x="390260" y="2894830"/>
            <a:ext cx="8496622" cy="2544762"/>
            <a:chOff x="163513" y="5508625"/>
            <a:chExt cx="6530975" cy="2544763"/>
          </a:xfrm>
        </p:grpSpPr>
        <p:cxnSp>
          <p:nvCxnSpPr>
            <p:cNvPr id="21" name="Conector de seta reta 20"/>
            <p:cNvCxnSpPr/>
            <p:nvPr/>
          </p:nvCxnSpPr>
          <p:spPr>
            <a:xfrm>
              <a:off x="4067175" y="7019926"/>
              <a:ext cx="3651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/>
            <p:cNvCxnSpPr/>
            <p:nvPr/>
          </p:nvCxnSpPr>
          <p:spPr>
            <a:xfrm flipH="1">
              <a:off x="2420938" y="7019926"/>
              <a:ext cx="38258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38" descr="C:\Users\03797424116\AppData\Local\Microsoft\Windows\Temporary Internet Files\Content.Outlook\LAHVO99I\alimentacao saudavel_2-01-01-01-01-01-01 (3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0" y="5848350"/>
              <a:ext cx="2179638" cy="217963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9" descr="C:\Users\03797424116\AppData\Local\Microsoft\Windows\Temporary Internet Files\Content.Outlook\LAHVO99I\alimentacao saudavel-01-01 (3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300" y="5867400"/>
              <a:ext cx="2236788" cy="21859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upo 8"/>
            <p:cNvGrpSpPr>
              <a:grpSpLocks/>
            </p:cNvGrpSpPr>
            <p:nvPr/>
          </p:nvGrpSpPr>
          <p:grpSpPr bwMode="auto">
            <a:xfrm>
              <a:off x="2662040" y="6437307"/>
              <a:ext cx="1465933" cy="1256037"/>
              <a:chOff x="2662695" y="6654023"/>
              <a:chExt cx="1465641" cy="1256305"/>
            </a:xfrm>
          </p:grpSpPr>
          <p:sp>
            <p:nvSpPr>
              <p:cNvPr id="29" name="Retângulo 28"/>
              <p:cNvSpPr/>
              <p:nvPr/>
            </p:nvSpPr>
            <p:spPr>
              <a:xfrm>
                <a:off x="2734689" y="6654023"/>
                <a:ext cx="1370410" cy="125629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CaixaDeTexto 2"/>
              <p:cNvSpPr txBox="1">
                <a:spLocks noChangeArrowheads="1"/>
              </p:cNvSpPr>
              <p:nvPr/>
            </p:nvSpPr>
            <p:spPr bwMode="auto">
              <a:xfrm>
                <a:off x="2662695" y="6709744"/>
                <a:ext cx="1465641" cy="1200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dirty="0">
                    <a:solidFill>
                      <a:prstClr val="black"/>
                    </a:solidFill>
                  </a:rPr>
                  <a:t>Desenvolver hábitos alimentares saudáveis </a:t>
                </a:r>
              </a:p>
            </p:txBody>
          </p:sp>
        </p:grpSp>
        <p:sp>
          <p:nvSpPr>
            <p:cNvPr id="26" name="CaixaDeTexto 25"/>
            <p:cNvSpPr txBox="1"/>
            <p:nvPr/>
          </p:nvSpPr>
          <p:spPr>
            <a:xfrm>
              <a:off x="163513" y="5508625"/>
              <a:ext cx="2257425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prstClr val="black"/>
                  </a:solidFill>
                </a:rPr>
                <a:t>4ª capa – modelo 1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437063" y="5508625"/>
              <a:ext cx="2257425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prstClr val="black"/>
                  </a:solidFill>
                </a:rPr>
                <a:t>4ª capa – modelo 2</a:t>
              </a:r>
            </a:p>
          </p:txBody>
        </p:sp>
        <p:sp>
          <p:nvSpPr>
            <p:cNvPr id="28" name="CaixaDeTexto 20"/>
            <p:cNvSpPr txBox="1">
              <a:spLocks noChangeArrowheads="1"/>
            </p:cNvSpPr>
            <p:nvPr/>
          </p:nvSpPr>
          <p:spPr bwMode="auto">
            <a:xfrm>
              <a:off x="2739901" y="5976863"/>
              <a:ext cx="1434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b="1" dirty="0">
                  <a:solidFill>
                    <a:prstClr val="black"/>
                  </a:solidFill>
                </a:rPr>
                <a:t>Finalidade</a:t>
              </a:r>
            </a:p>
          </p:txBody>
        </p:sp>
      </p:grpSp>
      <p:sp>
        <p:nvSpPr>
          <p:cNvPr id="31" name="CaixaDeTexto 30"/>
          <p:cNvSpPr txBox="1"/>
          <p:nvPr/>
        </p:nvSpPr>
        <p:spPr>
          <a:xfrm>
            <a:off x="390260" y="1341132"/>
            <a:ext cx="84966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000" dirty="0" smtClean="0">
                <a:solidFill>
                  <a:prstClr val="black"/>
                </a:solidFill>
              </a:rPr>
              <a:t>Os </a:t>
            </a:r>
            <a:r>
              <a:rPr lang="pt-BR" sz="2000" dirty="0">
                <a:solidFill>
                  <a:prstClr val="black"/>
                </a:solidFill>
              </a:rPr>
              <a:t>livros didáticos voltados aos anos iniciais do </a:t>
            </a:r>
            <a:r>
              <a:rPr lang="pt-BR" sz="2000" dirty="0" smtClean="0">
                <a:solidFill>
                  <a:prstClr val="black"/>
                </a:solidFill>
              </a:rPr>
              <a:t>Ensino </a:t>
            </a:r>
            <a:r>
              <a:rPr lang="pt-BR" sz="2000" dirty="0">
                <a:solidFill>
                  <a:prstClr val="black"/>
                </a:solidFill>
              </a:rPr>
              <a:t>F</a:t>
            </a:r>
            <a:r>
              <a:rPr lang="pt-BR" sz="2000" dirty="0" smtClean="0">
                <a:solidFill>
                  <a:prstClr val="black"/>
                </a:solidFill>
              </a:rPr>
              <a:t>undamental </a:t>
            </a:r>
            <a:r>
              <a:rPr lang="pt-BR" sz="2000" dirty="0">
                <a:solidFill>
                  <a:prstClr val="black"/>
                </a:solidFill>
              </a:rPr>
              <a:t>(1º ao 5º anos) das escolas públicas, distribuídos pelo FNDE, estão com mensagens </a:t>
            </a:r>
            <a:r>
              <a:rPr lang="pt-BR" sz="2000" dirty="0" smtClean="0">
                <a:solidFill>
                  <a:prstClr val="black"/>
                </a:solidFill>
              </a:rPr>
              <a:t>com as 10 lições em alimentação saudável.</a:t>
            </a:r>
          </a:p>
          <a:p>
            <a:pPr marL="800100" lvl="1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000" dirty="0" smtClean="0">
                <a:solidFill>
                  <a:srgbClr val="FF0000"/>
                </a:solidFill>
              </a:rPr>
              <a:t>Revisão dos editais elaboração dos livros didáticos.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pt-BR" sz="2200" dirty="0" smtClean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pt-BR" sz="22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pt-BR" sz="2200" dirty="0" smtClean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pt-BR" sz="22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pt-BR" sz="2200" dirty="0" smtClean="0">
              <a:solidFill>
                <a:prstClr val="black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0636" y="5673496"/>
            <a:ext cx="3249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</a:rPr>
              <a:t>Mais de 30 milhões de livros.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7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24268"/>
            <a:ext cx="3551175" cy="318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ângulo 36"/>
          <p:cNvSpPr/>
          <p:nvPr/>
        </p:nvSpPr>
        <p:spPr>
          <a:xfrm>
            <a:off x="317989" y="77723"/>
            <a:ext cx="882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i="1" dirty="0" smtClean="0">
                <a:solidFill>
                  <a:srgbClr val="4BACC6">
                    <a:lumMod val="75000"/>
                  </a:srgbClr>
                </a:solidFill>
              </a:rPr>
              <a:t>Educação Alimentar e Nutricional</a:t>
            </a:r>
            <a:endParaRPr lang="pt-BR" sz="4800" dirty="0">
              <a:solidFill>
                <a:prstClr val="black"/>
              </a:solidFill>
            </a:endParaRPr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3563938" y="928670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90260" y="1268760"/>
            <a:ext cx="849662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000" dirty="0" smtClean="0">
                <a:solidFill>
                  <a:prstClr val="black"/>
                </a:solidFill>
              </a:rPr>
              <a:t>Novas capas livros didáticos para o Ensino </a:t>
            </a:r>
            <a:r>
              <a:rPr lang="pt-BR" sz="2000" dirty="0">
                <a:solidFill>
                  <a:prstClr val="black"/>
                </a:solidFill>
              </a:rPr>
              <a:t>M</a:t>
            </a:r>
            <a:r>
              <a:rPr lang="pt-BR" sz="2000" dirty="0" smtClean="0">
                <a:solidFill>
                  <a:prstClr val="black"/>
                </a:solidFill>
              </a:rPr>
              <a:t>édio - 2018</a:t>
            </a:r>
          </a:p>
          <a:p>
            <a:pPr marL="800100" lvl="1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000" dirty="0" smtClean="0"/>
              <a:t>Elaboração em parceria com o MS e Universidades Federais.</a:t>
            </a:r>
          </a:p>
          <a:p>
            <a:pPr marL="800100" lvl="1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1700" dirty="0"/>
              <a:t>Cada componente curricular estará vinculado a um tema referente ao ato de comer, tendo como proposta provocar reflexões, potencializar diálogos e entrelaçar ideias, engajando a juventude, educadores e toda a comunidade escolar nas questões contemporâneas do comer.</a:t>
            </a:r>
          </a:p>
          <a:p>
            <a:pPr marL="800100" lvl="1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pt-BR" sz="2000" dirty="0" smtClean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pt-BR" sz="2200" dirty="0" smtClean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pt-BR" sz="22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pt-BR" sz="2200" dirty="0" smtClean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pt-BR" sz="22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pt-BR" sz="2200" dirty="0" smtClean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53" y="3124269"/>
            <a:ext cx="2785851" cy="318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" y="3124268"/>
            <a:ext cx="2821836" cy="318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390260" y="6309319"/>
            <a:ext cx="2093508" cy="432049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SOCIOLOGIA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131840" y="6313088"/>
            <a:ext cx="2093508" cy="432049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HISTÓRIA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333431" y="6313088"/>
            <a:ext cx="2093508" cy="432049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FILOSOFIA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" y="1412776"/>
            <a:ext cx="422822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ângulo 36"/>
          <p:cNvSpPr/>
          <p:nvPr/>
        </p:nvSpPr>
        <p:spPr>
          <a:xfrm>
            <a:off x="317989" y="77723"/>
            <a:ext cx="882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i="1" dirty="0" smtClean="0">
                <a:solidFill>
                  <a:srgbClr val="4BACC6">
                    <a:lumMod val="75000"/>
                  </a:srgbClr>
                </a:solidFill>
              </a:rPr>
              <a:t>            Jornada de EAN</a:t>
            </a:r>
            <a:endParaRPr lang="pt-BR" sz="4800" dirty="0">
              <a:solidFill>
                <a:prstClr val="black"/>
              </a:solidFill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3563938" y="928670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51920" y="908720"/>
            <a:ext cx="478804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b="1" dirty="0"/>
              <a:t>Promoção da alimentação saudável </a:t>
            </a:r>
            <a:r>
              <a:rPr lang="pt-BR" sz="2400" dirty="0"/>
              <a:t>e a prevenção da </a:t>
            </a:r>
            <a:r>
              <a:rPr lang="pt-BR" sz="2400" b="1" dirty="0"/>
              <a:t>obesidade infantil </a:t>
            </a:r>
            <a:r>
              <a:rPr lang="pt-BR" sz="2400" dirty="0"/>
              <a:t>no ambiente escolar</a:t>
            </a:r>
            <a:r>
              <a:rPr lang="pt-BR" sz="2400" dirty="0" smtClean="0"/>
              <a:t>.</a:t>
            </a:r>
            <a:endParaRPr lang="pt-B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Divulgação </a:t>
            </a:r>
            <a:r>
              <a:rPr lang="pt-BR" sz="2400" dirty="0"/>
              <a:t>e publicação das ações de EAN </a:t>
            </a:r>
            <a:r>
              <a:rPr lang="pt-BR" sz="2400" dirty="0" smtClean="0"/>
              <a:t>elaboradas e executadas </a:t>
            </a:r>
            <a:r>
              <a:rPr lang="pt-BR" sz="2400" dirty="0"/>
              <a:t>nas escolas públicas de </a:t>
            </a:r>
            <a:r>
              <a:rPr lang="pt-BR" sz="2400" b="1" dirty="0"/>
              <a:t>educação infantil </a:t>
            </a:r>
            <a:r>
              <a:rPr lang="pt-BR" sz="2400" dirty="0"/>
              <a:t>(creches e pré-escolas</a:t>
            </a:r>
            <a:r>
              <a:rPr lang="pt-BR" sz="2400" dirty="0" smtClean="0"/>
              <a:t>).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400" b="1" dirty="0" smtClean="0"/>
              <a:t>6 temas</a:t>
            </a:r>
            <a:r>
              <a:rPr lang="pt-BR" sz="2400" dirty="0" smtClean="0"/>
              <a:t>: amamentação e alimentação complementar, alimentos regionais, perdas e desperdício de alimentos, hortas escolares pedagógicas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>
              <a:solidFill>
                <a:srgbClr val="FF0000"/>
              </a:solidFill>
            </a:endParaRPr>
          </a:p>
          <a:p>
            <a:pPr algn="just"/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1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79512" y="97673"/>
            <a:ext cx="7051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i="1" dirty="0" smtClean="0">
                <a:solidFill>
                  <a:srgbClr val="4BACC6">
                    <a:lumMod val="75000"/>
                  </a:srgbClr>
                </a:solidFill>
              </a:rPr>
              <a:t>O que será apresentado?</a:t>
            </a:r>
            <a:endParaRPr lang="pt-BR" sz="4800" dirty="0">
              <a:solidFill>
                <a:prstClr val="black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563938" y="928670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388843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 smtClean="0"/>
              <a:t>PNAE objetivo e diretrizes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 smtClean="0"/>
              <a:t>Regulamentação atual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pt-BR" dirty="0" smtClean="0"/>
              <a:t>Aquisição e oferta de alimentos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 smtClean="0"/>
              <a:t>Ações desenvolvidas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dirty="0" smtClean="0"/>
              <a:t>Desafios</a:t>
            </a:r>
            <a:endParaRPr 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dirty="0"/>
          </a:p>
          <a:p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9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403648" y="1556792"/>
            <a:ext cx="59519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4800" b="1" cap="small" dirty="0">
              <a:solidFill>
                <a:srgbClr val="002060"/>
              </a:solidFill>
              <a:latin typeface="Berlin Sans FB Demi" pitchFamily="34" charset="0"/>
            </a:endParaRPr>
          </a:p>
          <a:p>
            <a:pPr algn="ctr">
              <a:defRPr/>
            </a:pPr>
            <a:r>
              <a:rPr lang="pt-BR" sz="4800" b="1" cap="small" dirty="0" smtClean="0">
                <a:solidFill>
                  <a:srgbClr val="002060"/>
                </a:solidFill>
                <a:latin typeface="Berlin Sans FB Demi" pitchFamily="34" charset="0"/>
              </a:rPr>
              <a:t>DESAFIOS</a:t>
            </a:r>
            <a:endParaRPr lang="pt-BR" sz="48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0" y="548680"/>
            <a:ext cx="2843808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3563938" y="4581128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79512" y="1149189"/>
            <a:ext cx="7051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i="1" dirty="0" smtClean="0">
                <a:solidFill>
                  <a:srgbClr val="4BACC6">
                    <a:lumMod val="75000"/>
                  </a:srgbClr>
                </a:solidFill>
              </a:rPr>
              <a:t>     </a:t>
            </a:r>
            <a:r>
              <a:rPr lang="pt-BR" sz="3500" i="1" dirty="0" smtClean="0">
                <a:solidFill>
                  <a:srgbClr val="4BACC6">
                    <a:lumMod val="75000"/>
                  </a:srgbClr>
                </a:solidFill>
              </a:rPr>
              <a:t>2014</a:t>
            </a:r>
            <a:endParaRPr lang="pt-BR" sz="3500" dirty="0">
              <a:solidFill>
                <a:prstClr val="black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563938" y="184482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endParaRPr lang="pt-BR" sz="2600" dirty="0">
              <a:latin typeface="Tahoma" pitchFamily="34" charset="0"/>
            </a:endParaRPr>
          </a:p>
          <a:p>
            <a:endParaRPr lang="pt-B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1924337" cy="16916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54" y="2121061"/>
            <a:ext cx="1353753" cy="200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2031841" y="1988839"/>
            <a:ext cx="5106887" cy="899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Melhorar o padrão de consumo de alimentos da população brasileira de forma a reverter o aumento de sobrepeso e </a:t>
            </a:r>
            <a:r>
              <a:rPr lang="pt-BR" dirty="0" smtClean="0">
                <a:solidFill>
                  <a:schemeClr val="tx1"/>
                </a:solidFill>
              </a:rPr>
              <a:t>obesidade.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9292" y="2995059"/>
            <a:ext cx="7560839" cy="10712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Adotar normas e regulamentações </a:t>
            </a:r>
            <a:r>
              <a:rPr lang="pt-BR" dirty="0" smtClean="0">
                <a:solidFill>
                  <a:srgbClr val="FF0000"/>
                </a:solidFill>
              </a:rPr>
              <a:t>sobre a venda de alimentos e bebidas </a:t>
            </a:r>
            <a:r>
              <a:rPr lang="pt-BR" dirty="0" smtClean="0">
                <a:solidFill>
                  <a:schemeClr val="tx1"/>
                </a:solidFill>
              </a:rPr>
              <a:t>em escolas que promovam o consumo de alimentos saudáveis e água e impeçam a disponibilidade de produtos energéticos com poucos nutrientes e bebidas açucaradas.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57" y="4148146"/>
            <a:ext cx="1516820" cy="19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de cantos arredondados 16"/>
          <p:cNvSpPr/>
          <p:nvPr/>
        </p:nvSpPr>
        <p:spPr>
          <a:xfrm>
            <a:off x="784413" y="4831480"/>
            <a:ext cx="6720863" cy="12740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Instrumento para classificar alimentos e bebidas com quantidade excessiva de açúcares livres, sal, gorduras totais, saturadas e trans.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A OPAS/OMS recomenda a sua utilização na </a:t>
            </a:r>
            <a:r>
              <a:rPr lang="pt-BR" dirty="0" smtClean="0">
                <a:solidFill>
                  <a:srgbClr val="FF0000"/>
                </a:solidFill>
              </a:rPr>
              <a:t>regulamentação da alimentação escolar nos países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75856" y="4058677"/>
            <a:ext cx="70511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i="1" dirty="0" smtClean="0">
                <a:solidFill>
                  <a:srgbClr val="4BACC6">
                    <a:lumMod val="75000"/>
                  </a:srgbClr>
                </a:solidFill>
              </a:rPr>
              <a:t>     2016</a:t>
            </a:r>
            <a:endParaRPr lang="pt-BR" sz="30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00" y="55808"/>
            <a:ext cx="1341545" cy="173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-2496067" y="-99392"/>
            <a:ext cx="7051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i="1" dirty="0" smtClean="0">
                <a:solidFill>
                  <a:srgbClr val="4BACC6">
                    <a:lumMod val="75000"/>
                  </a:srgbClr>
                </a:solidFill>
              </a:rPr>
              <a:t>     </a:t>
            </a:r>
            <a:r>
              <a:rPr lang="pt-BR" sz="3500" i="1" dirty="0" smtClean="0">
                <a:solidFill>
                  <a:srgbClr val="4BACC6">
                    <a:lumMod val="75000"/>
                  </a:srgbClr>
                </a:solidFill>
              </a:rPr>
              <a:t>2012</a:t>
            </a:r>
            <a:endParaRPr lang="pt-BR" sz="3500" dirty="0">
              <a:solidFill>
                <a:prstClr val="black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153056" y="316106"/>
            <a:ext cx="4896544" cy="7366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Restringir o marketing e a </a:t>
            </a:r>
            <a:r>
              <a:rPr lang="pt-BR" dirty="0">
                <a:solidFill>
                  <a:srgbClr val="FF0000"/>
                </a:solidFill>
              </a:rPr>
              <a:t>venda de alimentos </a:t>
            </a:r>
            <a:r>
              <a:rPr lang="pt-BR" dirty="0">
                <a:solidFill>
                  <a:schemeClr val="tx1"/>
                </a:solidFill>
              </a:rPr>
              <a:t>não saudáveis em escolas.</a:t>
            </a:r>
          </a:p>
        </p:txBody>
      </p:sp>
    </p:spTree>
    <p:extLst>
      <p:ext uri="{BB962C8B-B14F-4D97-AF65-F5344CB8AC3E}">
        <p14:creationId xmlns:p14="http://schemas.microsoft.com/office/powerpoint/2010/main" val="15574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23528" y="97673"/>
            <a:ext cx="7051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i="1" dirty="0" smtClean="0">
                <a:solidFill>
                  <a:srgbClr val="4BACC6">
                    <a:lumMod val="75000"/>
                  </a:srgbClr>
                </a:solidFill>
              </a:rPr>
              <a:t>     2016</a:t>
            </a:r>
            <a:endParaRPr lang="pt-BR" sz="4800" dirty="0">
              <a:solidFill>
                <a:prstClr val="black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563938" y="928670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2090462" y="1052736"/>
            <a:ext cx="6738909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Monitorar o aumento da oferta de frutas e hortaliças na </a:t>
            </a:r>
            <a:r>
              <a:rPr lang="pt-BR" dirty="0" smtClean="0">
                <a:solidFill>
                  <a:schemeClr val="tx1"/>
                </a:solidFill>
              </a:rPr>
              <a:t>AE.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Promover ações que reduzam a oferta de </a:t>
            </a:r>
            <a:r>
              <a:rPr lang="pt-BR" dirty="0" err="1" smtClean="0">
                <a:solidFill>
                  <a:schemeClr val="tx1"/>
                </a:solidFill>
              </a:rPr>
              <a:t>ultraprocessados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Regulamentar a </a:t>
            </a:r>
            <a:r>
              <a:rPr lang="pt-BR" dirty="0">
                <a:solidFill>
                  <a:srgbClr val="FF0000"/>
                </a:solidFill>
              </a:rPr>
              <a:t>comercialização</a:t>
            </a:r>
            <a:r>
              <a:rPr lang="pt-BR" dirty="0">
                <a:solidFill>
                  <a:schemeClr val="tx1"/>
                </a:solidFill>
              </a:rPr>
              <a:t>, publicidade e promoção de alimentos e bebidas processados e </a:t>
            </a:r>
            <a:r>
              <a:rPr lang="pt-BR" dirty="0" err="1" smtClean="0">
                <a:solidFill>
                  <a:schemeClr val="tx1"/>
                </a:solidFill>
              </a:rPr>
              <a:t>ultraprocessados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94294" y="2599123"/>
            <a:ext cx="6579658" cy="10712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Deter o crescimento </a:t>
            </a:r>
            <a:r>
              <a:rPr lang="pt-BR" dirty="0" smtClean="0">
                <a:solidFill>
                  <a:schemeClr val="tx1"/>
                </a:solidFill>
              </a:rPr>
              <a:t>da obesidade </a:t>
            </a:r>
            <a:r>
              <a:rPr lang="pt-BR" dirty="0">
                <a:solidFill>
                  <a:schemeClr val="tx1"/>
                </a:solidFill>
              </a:rPr>
              <a:t>na </a:t>
            </a:r>
            <a:r>
              <a:rPr lang="pt-BR" dirty="0" smtClean="0">
                <a:solidFill>
                  <a:schemeClr val="tx1"/>
                </a:solidFill>
              </a:rPr>
              <a:t>população adulta </a:t>
            </a:r>
            <a:r>
              <a:rPr lang="pt-BR" dirty="0">
                <a:solidFill>
                  <a:schemeClr val="tx1"/>
                </a:solidFill>
              </a:rPr>
              <a:t>até 2019, </a:t>
            </a:r>
            <a:r>
              <a:rPr lang="pt-BR" dirty="0" smtClean="0">
                <a:solidFill>
                  <a:schemeClr val="tx1"/>
                </a:solidFill>
              </a:rPr>
              <a:t>por meio </a:t>
            </a:r>
            <a:r>
              <a:rPr lang="pt-BR" dirty="0">
                <a:solidFill>
                  <a:schemeClr val="tx1"/>
                </a:solidFill>
              </a:rPr>
              <a:t>de </a:t>
            </a:r>
            <a:r>
              <a:rPr lang="pt-BR" dirty="0" smtClean="0">
                <a:solidFill>
                  <a:schemeClr val="tx1"/>
                </a:solidFill>
              </a:rPr>
              <a:t>políticas </a:t>
            </a:r>
            <a:r>
              <a:rPr lang="pt-BR" dirty="0" err="1" smtClean="0">
                <a:solidFill>
                  <a:schemeClr val="tx1"/>
                </a:solidFill>
              </a:rPr>
              <a:t>intersetoriais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de saúde </a:t>
            </a:r>
            <a:r>
              <a:rPr lang="pt-BR" dirty="0" smtClean="0">
                <a:solidFill>
                  <a:schemeClr val="tx1"/>
                </a:solidFill>
              </a:rPr>
              <a:t>e SAN.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Reduzir </a:t>
            </a:r>
            <a:r>
              <a:rPr lang="pt-BR" dirty="0">
                <a:solidFill>
                  <a:schemeClr val="tx1"/>
                </a:solidFill>
              </a:rPr>
              <a:t>em 30% o </a:t>
            </a:r>
            <a:r>
              <a:rPr lang="pt-BR" dirty="0" smtClean="0">
                <a:solidFill>
                  <a:schemeClr val="tx1"/>
                </a:solidFill>
              </a:rPr>
              <a:t>consumo de </a:t>
            </a:r>
            <a:r>
              <a:rPr lang="pt-BR" dirty="0">
                <a:solidFill>
                  <a:schemeClr val="tx1"/>
                </a:solidFill>
              </a:rPr>
              <a:t>refrigerantes e sucos </a:t>
            </a:r>
            <a:r>
              <a:rPr lang="pt-BR" dirty="0" smtClean="0">
                <a:solidFill>
                  <a:schemeClr val="tx1"/>
                </a:solidFill>
              </a:rPr>
              <a:t>artificiais.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Aumentar </a:t>
            </a:r>
            <a:r>
              <a:rPr lang="pt-BR" dirty="0">
                <a:solidFill>
                  <a:schemeClr val="tx1"/>
                </a:solidFill>
              </a:rPr>
              <a:t>em </a:t>
            </a:r>
            <a:r>
              <a:rPr lang="pt-BR" dirty="0" smtClean="0">
                <a:solidFill>
                  <a:schemeClr val="tx1"/>
                </a:solidFill>
              </a:rPr>
              <a:t>17,8% o </a:t>
            </a:r>
            <a:r>
              <a:rPr lang="pt-BR" dirty="0">
                <a:solidFill>
                  <a:schemeClr val="tx1"/>
                </a:solidFill>
              </a:rPr>
              <a:t>consumo de frutas e </a:t>
            </a:r>
            <a:r>
              <a:rPr lang="pt-BR" dirty="0" smtClean="0">
                <a:solidFill>
                  <a:schemeClr val="tx1"/>
                </a:solidFill>
              </a:rPr>
              <a:t>hortaliças.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3314" name="Picture 2" descr="Resultado de imagem para plano plurianual 2016 2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4" y="912347"/>
            <a:ext cx="1883723" cy="141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m para década de ação pela nutriçã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52" y="2329187"/>
            <a:ext cx="2148200" cy="16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9" y="4365104"/>
            <a:ext cx="3875477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1242329" y="4115512"/>
            <a:ext cx="6579658" cy="821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Restrição </a:t>
            </a:r>
            <a:r>
              <a:rPr lang="pt-BR" dirty="0">
                <a:solidFill>
                  <a:schemeClr val="tx1"/>
                </a:solidFill>
              </a:rPr>
              <a:t>da oferta de alimentos e bebidas </a:t>
            </a:r>
            <a:r>
              <a:rPr lang="pt-BR" dirty="0" err="1">
                <a:solidFill>
                  <a:schemeClr val="tx1"/>
                </a:solidFill>
              </a:rPr>
              <a:t>ultraprocessados</a:t>
            </a:r>
            <a:r>
              <a:rPr lang="pt-BR" dirty="0">
                <a:solidFill>
                  <a:schemeClr val="tx1"/>
                </a:solidFill>
              </a:rPr>
              <a:t> nas </a:t>
            </a:r>
            <a:r>
              <a:rPr lang="pt-BR" dirty="0" smtClean="0">
                <a:solidFill>
                  <a:srgbClr val="FF0000"/>
                </a:solidFill>
              </a:rPr>
              <a:t>escolas.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2899603" y="136761"/>
            <a:ext cx="5991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800" i="1" dirty="0" smtClean="0">
                <a:solidFill>
                  <a:srgbClr val="4BACC6">
                    <a:lumMod val="75000"/>
                  </a:srgbClr>
                </a:solidFill>
              </a:rPr>
              <a:t>Obrigada!</a:t>
            </a:r>
            <a:endParaRPr lang="pt-BR" sz="4800" dirty="0">
              <a:solidFill>
                <a:prstClr val="black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-36512" y="1196752"/>
            <a:ext cx="9180511" cy="2160240"/>
            <a:chOff x="802728" y="404663"/>
            <a:chExt cx="7342585" cy="1759618"/>
          </a:xfrm>
        </p:grpSpPr>
        <p:pic>
          <p:nvPicPr>
            <p:cNvPr id="13" name="Picture 2" descr="Resultado de imagem para alimentação escol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28" y="404663"/>
              <a:ext cx="2644232" cy="1759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sultado de imagem para alimentação escol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959" y="404664"/>
              <a:ext cx="2349177" cy="1759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Resultado de imagem para alimentação escola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7" y="404664"/>
              <a:ext cx="2349176" cy="1759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ítulo 1"/>
          <p:cNvSpPr txBox="1">
            <a:spLocks/>
          </p:cNvSpPr>
          <p:nvPr/>
        </p:nvSpPr>
        <p:spPr>
          <a:xfrm>
            <a:off x="323528" y="2924944"/>
            <a:ext cx="8640960" cy="331236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Fundo Nacional de Desenvolvimento da Educação – FNDE</a:t>
            </a:r>
            <a:br>
              <a:rPr lang="pt-BR" sz="2200" dirty="0" smtClean="0"/>
            </a:br>
            <a:r>
              <a:rPr lang="pt-BR" sz="2200" dirty="0" smtClean="0"/>
              <a:t>Diretoria de Ações Educacionais - DIRAE</a:t>
            </a:r>
            <a:br>
              <a:rPr lang="pt-BR" sz="2200" dirty="0" smtClean="0"/>
            </a:br>
            <a:r>
              <a:rPr lang="pt-BR" sz="2200" dirty="0" smtClean="0"/>
              <a:t>Coordenação-Geral do Programa Nacional de Alimentação Escolar – CGPAE</a:t>
            </a:r>
            <a:br>
              <a:rPr lang="pt-BR" sz="2200" dirty="0" smtClean="0"/>
            </a:br>
            <a:r>
              <a:rPr lang="pt-BR" sz="2200" dirty="0" smtClean="0"/>
              <a:t>Coordenação de Segurança Alimentar e Nutricional - COSAN</a:t>
            </a:r>
            <a:br>
              <a:rPr lang="pt-BR" sz="2200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2700" dirty="0" smtClean="0">
                <a:hlinkClick r:id="rId7"/>
              </a:rPr>
              <a:t>cosan</a:t>
            </a:r>
            <a:r>
              <a:rPr lang="pt-BR" sz="3000" dirty="0" smtClean="0">
                <a:hlinkClick r:id="rId7"/>
              </a:rPr>
              <a:t>@fnde.gov.br</a:t>
            </a:r>
            <a:r>
              <a:rPr lang="pt-BR" sz="3000" dirty="0" smtClean="0"/>
              <a:t> </a:t>
            </a:r>
            <a:br>
              <a:rPr lang="pt-BR" sz="3000" dirty="0" smtClean="0"/>
            </a:br>
            <a:r>
              <a:rPr lang="pt-BR" sz="3000" dirty="0" smtClean="0"/>
              <a:t>2022-5662/5551/5501/5663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8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403648" y="1340768"/>
            <a:ext cx="59519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cap="small" dirty="0" smtClean="0">
                <a:solidFill>
                  <a:srgbClr val="002060"/>
                </a:solidFill>
                <a:latin typeface="Berlin Sans FB Demi" pitchFamily="34" charset="0"/>
              </a:rPr>
              <a:t>PNAE</a:t>
            </a:r>
          </a:p>
          <a:p>
            <a:pPr algn="ctr">
              <a:defRPr/>
            </a:pPr>
            <a:endParaRPr lang="pt-BR" sz="4800" b="1" cap="small" dirty="0" smtClean="0">
              <a:solidFill>
                <a:srgbClr val="002060"/>
              </a:solidFill>
              <a:latin typeface="Berlin Sans FB Demi" pitchFamily="34" charset="0"/>
            </a:endParaRPr>
          </a:p>
          <a:p>
            <a:pPr algn="ctr">
              <a:defRPr/>
            </a:pPr>
            <a:r>
              <a:rPr lang="pt-BR" sz="4800" b="1" cap="small" dirty="0" smtClean="0">
                <a:solidFill>
                  <a:srgbClr val="002060"/>
                </a:solidFill>
                <a:latin typeface="Berlin Sans FB Demi" pitchFamily="34" charset="0"/>
              </a:rPr>
              <a:t>OBJETIVO e</a:t>
            </a:r>
          </a:p>
          <a:p>
            <a:pPr algn="ctr">
              <a:defRPr/>
            </a:pPr>
            <a:r>
              <a:rPr lang="pt-BR" sz="4800" b="1" cap="small" dirty="0" smtClean="0">
                <a:solidFill>
                  <a:srgbClr val="002060"/>
                </a:solidFill>
                <a:latin typeface="Berlin Sans FB Demi" pitchFamily="34" charset="0"/>
              </a:rPr>
              <a:t>diretrizes</a:t>
            </a:r>
          </a:p>
          <a:p>
            <a:pPr algn="ctr">
              <a:defRPr/>
            </a:pPr>
            <a:endParaRPr lang="pt-BR" sz="48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226306"/>
            <a:ext cx="91916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93706"/>
            <a:ext cx="7658070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17989" y="77723"/>
            <a:ext cx="882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i="1" dirty="0" smtClean="0">
                <a:solidFill>
                  <a:srgbClr val="4BACC6">
                    <a:lumMod val="75000"/>
                  </a:srgbClr>
                </a:solidFill>
              </a:rPr>
              <a:t>Objetivo</a:t>
            </a:r>
            <a:endParaRPr lang="pt-BR" sz="4800" dirty="0">
              <a:solidFill>
                <a:prstClr val="black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3563938" y="928670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23528" y="97673"/>
            <a:ext cx="7051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i="1" dirty="0" smtClean="0">
                <a:solidFill>
                  <a:srgbClr val="4BACC6">
                    <a:lumMod val="75000"/>
                  </a:srgbClr>
                </a:solidFill>
              </a:rPr>
              <a:t>Diretrizes PNAE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563938" y="928670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644008" y="1129408"/>
            <a:ext cx="4248472" cy="46085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pt-BR" sz="2500" b="1" kern="0" dirty="0" smtClean="0">
                <a:solidFill>
                  <a:srgbClr val="7030A0"/>
                </a:solidFill>
              </a:rPr>
              <a:t>Emprego da Alimentação Saudável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pt-BR" sz="2500" b="1" kern="0" dirty="0" smtClean="0">
                <a:solidFill>
                  <a:srgbClr val="FF9900"/>
                </a:solidFill>
              </a:rPr>
              <a:t>Inclusão da Educação Alimentar e Nutricional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pt-BR" sz="2500" b="1" kern="0" dirty="0" smtClean="0">
                <a:solidFill>
                  <a:srgbClr val="FF0000"/>
                </a:solidFill>
              </a:rPr>
              <a:t>Universalidade</a:t>
            </a:r>
            <a:endParaRPr lang="pt-BR" sz="2500" b="1" kern="0" dirty="0">
              <a:solidFill>
                <a:srgbClr val="FF0000"/>
              </a:solidFill>
            </a:endParaRP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pt-BR" sz="2500" b="1" kern="0" dirty="0" smtClean="0">
                <a:solidFill>
                  <a:schemeClr val="tx1"/>
                </a:solidFill>
              </a:rPr>
              <a:t>Controle social</a:t>
            </a:r>
            <a:endParaRPr lang="pt-BR" sz="2500" b="1" kern="0" dirty="0">
              <a:solidFill>
                <a:srgbClr val="FF9900"/>
              </a:solidFill>
            </a:endParaRP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pt-BR" sz="2500" b="1" kern="0" dirty="0" smtClean="0">
                <a:solidFill>
                  <a:srgbClr val="00B0F0"/>
                </a:solidFill>
              </a:rPr>
              <a:t>Apoio ao desenvolvimento sustentável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pt-BR" sz="2500" b="1" kern="0" dirty="0" smtClean="0">
                <a:solidFill>
                  <a:schemeClr val="accent3">
                    <a:lumMod val="75000"/>
                  </a:schemeClr>
                </a:solidFill>
              </a:rPr>
              <a:t>Direito à alimentação escolar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pt-BR" sz="2200" kern="0" dirty="0">
              <a:solidFill>
                <a:srgbClr val="00000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79512" y="928670"/>
            <a:ext cx="4248472" cy="46085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defRPr/>
            </a:pPr>
            <a:endParaRPr lang="pt-PT" sz="2500" b="1" kern="0" dirty="0">
              <a:solidFill>
                <a:srgbClr val="7030A0"/>
              </a:solidFill>
            </a:endParaRP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kern="0" dirty="0" smtClean="0">
                <a:solidFill>
                  <a:srgbClr val="7030A0"/>
                </a:solidFill>
              </a:rPr>
              <a:t>Lei nº 11.947/2009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kern="0" dirty="0" smtClean="0">
                <a:solidFill>
                  <a:srgbClr val="7030A0"/>
                </a:solidFill>
              </a:rPr>
              <a:t>Art</a:t>
            </a:r>
            <a:r>
              <a:rPr lang="pt-PT" sz="2800" kern="0" dirty="0">
                <a:solidFill>
                  <a:srgbClr val="7030A0"/>
                </a:solidFill>
              </a:rPr>
              <a:t>. 3º A alimentação escolar é </a:t>
            </a:r>
            <a:r>
              <a:rPr lang="pt-PT" sz="3200" b="1" kern="0" dirty="0">
                <a:solidFill>
                  <a:srgbClr val="7030A0"/>
                </a:solidFill>
              </a:rPr>
              <a:t>direito</a:t>
            </a:r>
            <a:r>
              <a:rPr lang="pt-PT" sz="2800" kern="0" dirty="0">
                <a:solidFill>
                  <a:srgbClr val="7030A0"/>
                </a:solidFill>
              </a:rPr>
              <a:t> dos alunos da educação básica pública e </a:t>
            </a:r>
            <a:r>
              <a:rPr lang="pt-PT" sz="2800" b="1" kern="0" dirty="0">
                <a:solidFill>
                  <a:srgbClr val="7030A0"/>
                </a:solidFill>
              </a:rPr>
              <a:t>dever</a:t>
            </a:r>
            <a:r>
              <a:rPr lang="pt-PT" sz="2800" kern="0" dirty="0">
                <a:solidFill>
                  <a:srgbClr val="7030A0"/>
                </a:solidFill>
              </a:rPr>
              <a:t> do Estado e será promovida e incentivada com vistas no atendimento das </a:t>
            </a:r>
            <a:r>
              <a:rPr lang="pt-PT" sz="2800" b="1" kern="0" dirty="0">
                <a:solidFill>
                  <a:srgbClr val="7030A0"/>
                </a:solidFill>
              </a:rPr>
              <a:t>diretrizes</a:t>
            </a:r>
            <a:r>
              <a:rPr lang="pt-PT" sz="2800" kern="0" dirty="0">
                <a:solidFill>
                  <a:srgbClr val="7030A0"/>
                </a:solidFill>
              </a:rPr>
              <a:t> estabelecidas </a:t>
            </a:r>
            <a:r>
              <a:rPr lang="pt-PT" sz="2800" kern="0" dirty="0" smtClean="0">
                <a:solidFill>
                  <a:srgbClr val="7030A0"/>
                </a:solidFill>
              </a:rPr>
              <a:t>nesta Lei. </a:t>
            </a:r>
            <a:endParaRPr lang="pt-BR" sz="2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403648" y="1340768"/>
            <a:ext cx="595193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cap="small" dirty="0" smtClean="0">
                <a:solidFill>
                  <a:srgbClr val="002060"/>
                </a:solidFill>
                <a:latin typeface="Berlin Sans FB Demi" pitchFamily="34" charset="0"/>
              </a:rPr>
              <a:t>REGULAMENTAÇÃO</a:t>
            </a:r>
          </a:p>
          <a:p>
            <a:pPr algn="ctr">
              <a:defRPr/>
            </a:pPr>
            <a:r>
              <a:rPr lang="pt-BR" sz="4800" b="1" cap="small" dirty="0" smtClean="0">
                <a:solidFill>
                  <a:srgbClr val="002060"/>
                </a:solidFill>
                <a:latin typeface="Berlin Sans FB Demi" pitchFamily="34" charset="0"/>
              </a:rPr>
              <a:t>ATUAL</a:t>
            </a:r>
            <a:endParaRPr lang="pt-BR" sz="4800" b="1" cap="small" dirty="0">
              <a:solidFill>
                <a:srgbClr val="002060"/>
              </a:solidFill>
              <a:latin typeface="Berlin Sans FB Demi" pitchFamily="34" charset="0"/>
            </a:endParaRPr>
          </a:p>
          <a:p>
            <a:pPr algn="ctr">
              <a:defRPr/>
            </a:pPr>
            <a:r>
              <a:rPr lang="pt-BR" sz="4800" b="1" cap="small" dirty="0">
                <a:solidFill>
                  <a:srgbClr val="002060"/>
                </a:solidFill>
                <a:latin typeface="Berlin Sans FB Demi" pitchFamily="34" charset="0"/>
              </a:rPr>
              <a:t>A</a:t>
            </a:r>
            <a:r>
              <a:rPr lang="pt-BR" sz="4800" b="1" cap="small" dirty="0" smtClean="0">
                <a:solidFill>
                  <a:srgbClr val="002060"/>
                </a:solidFill>
                <a:latin typeface="Berlin Sans FB Demi" pitchFamily="34" charset="0"/>
              </a:rPr>
              <a:t>quisição e Oferta de Alimentos</a:t>
            </a:r>
          </a:p>
          <a:p>
            <a:pPr algn="ctr">
              <a:defRPr/>
            </a:pPr>
            <a:endParaRPr lang="pt-BR" sz="4800" b="1" cap="small" dirty="0" smtClean="0">
              <a:solidFill>
                <a:srgbClr val="002060"/>
              </a:solidFill>
              <a:latin typeface="Berlin Sans FB Demi" pitchFamily="34" charset="0"/>
            </a:endParaRPr>
          </a:p>
          <a:p>
            <a:pPr algn="ctr">
              <a:defRPr/>
            </a:pPr>
            <a:r>
              <a:rPr lang="pt-BR" sz="3200" b="1" cap="small" dirty="0" smtClean="0">
                <a:solidFill>
                  <a:srgbClr val="002060"/>
                </a:solidFill>
                <a:latin typeface="Berlin Sans FB Demi" pitchFamily="34" charset="0"/>
              </a:rPr>
              <a:t>Resolução CD/FNDE nº 26/2013</a:t>
            </a:r>
          </a:p>
          <a:p>
            <a:pPr algn="ctr">
              <a:defRPr/>
            </a:pPr>
            <a:endParaRPr lang="pt-BR" sz="48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77" y="870573"/>
            <a:ext cx="897061" cy="85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29" y="870573"/>
            <a:ext cx="797056" cy="82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 descr="Resultado de imagem para proibido refrigeran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63" y="860675"/>
            <a:ext cx="846481" cy="84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35228" y="5735638"/>
            <a:ext cx="38163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600" dirty="0">
                <a:latin typeface="+mj-lt"/>
              </a:rPr>
              <a:t>Resolução CD/FNDE n⁰ 26/2013</a:t>
            </a:r>
            <a:r>
              <a:rPr lang="pt-BR" dirty="0">
                <a:latin typeface="+mj-lt"/>
              </a:rPr>
              <a:t>.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0" y="1697259"/>
            <a:ext cx="9162348" cy="4049244"/>
            <a:chOff x="787659" y="944694"/>
            <a:chExt cx="7321976" cy="4464496"/>
          </a:xfrm>
        </p:grpSpPr>
        <p:grpSp>
          <p:nvGrpSpPr>
            <p:cNvPr id="22" name="Grupo 21"/>
            <p:cNvGrpSpPr/>
            <p:nvPr/>
          </p:nvGrpSpPr>
          <p:grpSpPr>
            <a:xfrm>
              <a:off x="1331639" y="944694"/>
              <a:ext cx="1224135" cy="4464496"/>
              <a:chOff x="799" y="-50823"/>
              <a:chExt cx="1438317" cy="4464496"/>
            </a:xfrm>
            <a:solidFill>
              <a:schemeClr val="accent6"/>
            </a:solidFill>
          </p:grpSpPr>
          <p:sp>
            <p:nvSpPr>
              <p:cNvPr id="23" name="Retângulo de cantos arredondados 22"/>
              <p:cNvSpPr/>
              <p:nvPr/>
            </p:nvSpPr>
            <p:spPr>
              <a:xfrm>
                <a:off x="799" y="-50823"/>
                <a:ext cx="1438317" cy="4464496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etângulo 23"/>
              <p:cNvSpPr/>
              <p:nvPr/>
            </p:nvSpPr>
            <p:spPr>
              <a:xfrm>
                <a:off x="799" y="1288526"/>
                <a:ext cx="1438317" cy="1785798"/>
              </a:xfrm>
              <a:prstGeom prst="round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kern="1200" dirty="0" smtClean="0"/>
                  <a:t>Oferta semanal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kern="1200" dirty="0" smtClean="0"/>
                  <a:t> obrigatória de frutas e hortaliças</a:t>
                </a:r>
                <a:endParaRPr lang="pt-BR" sz="1600" kern="1200" dirty="0"/>
              </a:p>
            </p:txBody>
          </p:sp>
        </p:grpSp>
        <p:grpSp>
          <p:nvGrpSpPr>
            <p:cNvPr id="25" name="Grupo 24"/>
            <p:cNvGrpSpPr/>
            <p:nvPr/>
          </p:nvGrpSpPr>
          <p:grpSpPr>
            <a:xfrm>
              <a:off x="2555774" y="944694"/>
              <a:ext cx="1224136" cy="4464496"/>
              <a:chOff x="1886" y="-50823"/>
              <a:chExt cx="1787728" cy="446449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6" name="Retângulo de cantos arredondados 25"/>
              <p:cNvSpPr/>
              <p:nvPr/>
            </p:nvSpPr>
            <p:spPr>
              <a:xfrm>
                <a:off x="1886" y="-50823"/>
                <a:ext cx="1787728" cy="4464496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etângulo 26"/>
              <p:cNvSpPr/>
              <p:nvPr/>
            </p:nvSpPr>
            <p:spPr>
              <a:xfrm>
                <a:off x="1886" y="1288526"/>
                <a:ext cx="1787728" cy="1785798"/>
              </a:xfrm>
              <a:prstGeom prst="round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kern="1200" dirty="0" smtClean="0"/>
                  <a:t>Restrição da oferta de sódio</a:t>
                </a:r>
                <a:endParaRPr lang="pt-BR" sz="1700" kern="1200" dirty="0"/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3840222" y="944694"/>
              <a:ext cx="1181344" cy="4464496"/>
              <a:chOff x="-2" y="-17"/>
              <a:chExt cx="2362688" cy="4464496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9" name="Retângulo de cantos arredondados 28"/>
              <p:cNvSpPr/>
              <p:nvPr/>
            </p:nvSpPr>
            <p:spPr>
              <a:xfrm>
                <a:off x="0" y="-17"/>
                <a:ext cx="2362686" cy="4464496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etângulo 29"/>
              <p:cNvSpPr/>
              <p:nvPr/>
            </p:nvSpPr>
            <p:spPr>
              <a:xfrm>
                <a:off x="-2" y="1339109"/>
                <a:ext cx="2362686" cy="1785798"/>
              </a:xfrm>
              <a:prstGeom prst="round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kern="1200" dirty="0" smtClean="0"/>
                  <a:t>Restrição da oferta açucares</a:t>
                </a:r>
                <a:endParaRPr lang="pt-BR" sz="1700" kern="1200" dirty="0"/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>
              <a:off x="5051999" y="944694"/>
              <a:ext cx="1301970" cy="4464496"/>
              <a:chOff x="744" y="-50823"/>
              <a:chExt cx="3483021" cy="4464496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2" name="Retângulo de cantos arredondados 31"/>
              <p:cNvSpPr/>
              <p:nvPr/>
            </p:nvSpPr>
            <p:spPr>
              <a:xfrm>
                <a:off x="744" y="-50823"/>
                <a:ext cx="3483021" cy="4464496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Retângulo 32"/>
              <p:cNvSpPr/>
              <p:nvPr/>
            </p:nvSpPr>
            <p:spPr>
              <a:xfrm>
                <a:off x="744" y="1265876"/>
                <a:ext cx="3483021" cy="1785798"/>
              </a:xfrm>
              <a:prstGeom prst="round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1700" kern="1200" dirty="0" smtClean="0"/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1700" dirty="0"/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kern="1200" dirty="0" smtClean="0"/>
                  <a:t>Restrição da oferta de alimentos prontos para o consumo</a:t>
                </a:r>
                <a:endParaRPr lang="pt-BR" sz="1700" kern="1200" dirty="0"/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6372225" y="944694"/>
              <a:ext cx="1376387" cy="4464496"/>
              <a:chOff x="1031" y="-50823"/>
              <a:chExt cx="7569860" cy="4464496"/>
            </a:xfrm>
            <a:solidFill>
              <a:schemeClr val="bg2">
                <a:lumMod val="50000"/>
              </a:schemeClr>
            </a:solidFill>
          </p:grpSpPr>
          <p:sp>
            <p:nvSpPr>
              <p:cNvPr id="35" name="Retângulo de cantos arredondados 34"/>
              <p:cNvSpPr/>
              <p:nvPr/>
            </p:nvSpPr>
            <p:spPr>
              <a:xfrm>
                <a:off x="1535" y="-50823"/>
                <a:ext cx="7569356" cy="4464496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Retângulo 35"/>
              <p:cNvSpPr/>
              <p:nvPr/>
            </p:nvSpPr>
            <p:spPr>
              <a:xfrm>
                <a:off x="1031" y="1311176"/>
                <a:ext cx="7569356" cy="1785798"/>
              </a:xfrm>
              <a:prstGeom prst="round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1700" kern="1200" dirty="0" smtClean="0"/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kern="1200" dirty="0" smtClean="0"/>
                  <a:t>Proibição da aquisição de  bebidas de baixo valor nutricional</a:t>
                </a:r>
                <a:endParaRPr lang="pt-BR" sz="1700" kern="1200" dirty="0"/>
              </a:p>
            </p:txBody>
          </p:sp>
        </p:grpSp>
        <p:sp>
          <p:nvSpPr>
            <p:cNvPr id="2" name="Seta para a esquerda e para a direita 1"/>
            <p:cNvSpPr/>
            <p:nvPr/>
          </p:nvSpPr>
          <p:spPr>
            <a:xfrm>
              <a:off x="787659" y="1268760"/>
              <a:ext cx="7321976" cy="1296144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tx1"/>
                  </a:solidFill>
                </a:rPr>
                <a:t>Promoção da alimentação saudável </a:t>
              </a:r>
              <a:r>
                <a:rPr lang="pt-BR" b="1" dirty="0" smtClean="0">
                  <a:solidFill>
                    <a:schemeClr val="tx1"/>
                  </a:solidFill>
                </a:rPr>
                <a:t>no ambiente escolar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3582286" y="862553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17989" y="163632"/>
            <a:ext cx="88260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i="1" dirty="0" smtClean="0">
                <a:solidFill>
                  <a:srgbClr val="4BACC6">
                    <a:lumMod val="75000"/>
                  </a:srgbClr>
                </a:solidFill>
              </a:rPr>
              <a:t>Resolução CD/FNDE nº 26/2013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71" y="964652"/>
            <a:ext cx="1186080" cy="73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esultado de imagem para proibido s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proibido s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47" name="Picture 7" descr="Resultado de imagem para proibido comida enlat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02" y="1109925"/>
            <a:ext cx="1078627" cy="4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Resultado de imagem para proibido refrigera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25" y="3068960"/>
            <a:ext cx="1633510" cy="16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Line 14"/>
          <p:cNvSpPr>
            <a:spLocks noChangeShapeType="1"/>
          </p:cNvSpPr>
          <p:nvPr/>
        </p:nvSpPr>
        <p:spPr bwMode="auto">
          <a:xfrm>
            <a:off x="3563938" y="928670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Espaço Reservado para Conteúdo 13"/>
          <p:cNvSpPr txBox="1">
            <a:spLocks/>
          </p:cNvSpPr>
          <p:nvPr/>
        </p:nvSpPr>
        <p:spPr>
          <a:xfrm>
            <a:off x="179513" y="1150485"/>
            <a:ext cx="8640959" cy="4725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defRPr/>
            </a:pPr>
            <a:endParaRPr lang="pt-BR" sz="2200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defRPr/>
            </a:pPr>
            <a:endParaRPr lang="pt-BR" sz="22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defRPr/>
            </a:pPr>
            <a:endParaRPr lang="pt-BR" sz="2200" dirty="0">
              <a:solidFill>
                <a:schemeClr val="tx1"/>
              </a:solidFill>
            </a:endParaRPr>
          </a:p>
          <a:p>
            <a:pPr>
              <a:defRPr/>
            </a:pPr>
            <a:endParaRPr lang="pt-BR" sz="2200" b="1" i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pt-BR" sz="2200" b="1" i="1" dirty="0" smtClean="0"/>
          </a:p>
          <a:p>
            <a:pPr>
              <a:defRPr/>
            </a:pP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385192" y="1150485"/>
            <a:ext cx="8229600" cy="501675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000" i="1" dirty="0">
                <a:latin typeface="+mj-lt"/>
                <a:cs typeface="+mn-cs"/>
              </a:rPr>
              <a:t>Art. 23 É </a:t>
            </a:r>
            <a:r>
              <a:rPr lang="pt-BR" sz="2000" b="1" i="1" dirty="0">
                <a:latin typeface="+mj-lt"/>
                <a:cs typeface="+mn-cs"/>
              </a:rPr>
              <a:t>restrita</a:t>
            </a:r>
            <a:r>
              <a:rPr lang="pt-BR" sz="2000" i="1" dirty="0">
                <a:latin typeface="+mj-lt"/>
                <a:cs typeface="+mn-cs"/>
              </a:rPr>
              <a:t> a aquisição de </a:t>
            </a:r>
            <a:r>
              <a:rPr lang="pt-BR" sz="2000" i="1" dirty="0" smtClean="0">
                <a:latin typeface="+mj-lt"/>
              </a:rPr>
              <a:t>alimentos - Resolução </a:t>
            </a:r>
            <a:r>
              <a:rPr lang="pt-BR" sz="2000" i="1" dirty="0">
                <a:latin typeface="+mj-lt"/>
              </a:rPr>
              <a:t>CD/FNDE nº </a:t>
            </a:r>
            <a:r>
              <a:rPr lang="pt-BR" sz="2000" i="1" dirty="0" smtClean="0">
                <a:latin typeface="+mj-lt"/>
              </a:rPr>
              <a:t>26/2013:</a:t>
            </a:r>
            <a:endParaRPr lang="pt-BR" sz="2000" i="1" dirty="0">
              <a:latin typeface="+mj-lt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i="1" dirty="0" smtClean="0">
                <a:latin typeface="+mj-lt"/>
                <a:cs typeface="+mn-cs"/>
              </a:rPr>
              <a:t> </a:t>
            </a:r>
            <a:r>
              <a:rPr lang="pt-BR" b="1" i="1" dirty="0" smtClean="0">
                <a:latin typeface="+mj-lt"/>
                <a:cs typeface="+mn-cs"/>
              </a:rPr>
              <a:t>enlatados</a:t>
            </a:r>
            <a:endParaRPr lang="pt-BR" i="1" dirty="0" smtClean="0">
              <a:latin typeface="+mj-lt"/>
              <a:cs typeface="+mn-cs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i="1" dirty="0" smtClean="0">
                <a:latin typeface="+mj-lt"/>
                <a:cs typeface="+mn-cs"/>
              </a:rPr>
              <a:t>embutidos</a:t>
            </a:r>
            <a:endParaRPr lang="pt-BR" i="1" dirty="0" smtClean="0">
              <a:latin typeface="+mj-lt"/>
              <a:cs typeface="+mn-cs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i="1" dirty="0" smtClean="0">
                <a:latin typeface="+mj-lt"/>
                <a:cs typeface="+mn-cs"/>
              </a:rPr>
              <a:t>doces</a:t>
            </a:r>
            <a:endParaRPr lang="pt-BR" i="1" dirty="0" smtClean="0">
              <a:latin typeface="+mj-lt"/>
              <a:cs typeface="+mn-cs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i="1" dirty="0" smtClean="0">
                <a:latin typeface="+mj-lt"/>
                <a:cs typeface="+mn-cs"/>
              </a:rPr>
              <a:t>alimentos </a:t>
            </a:r>
            <a:r>
              <a:rPr lang="pt-BR" b="1" i="1" dirty="0">
                <a:latin typeface="+mj-lt"/>
                <a:cs typeface="+mn-cs"/>
              </a:rPr>
              <a:t>compostos </a:t>
            </a:r>
            <a:r>
              <a:rPr lang="pt-BR" sz="1400" i="1" dirty="0">
                <a:latin typeface="+mj-lt"/>
                <a:cs typeface="+mn-cs"/>
              </a:rPr>
              <a:t>(dois ou mais alimentos embalados separadamente para consumo conjunto</a:t>
            </a:r>
            <a:r>
              <a:rPr lang="pt-BR" sz="1400" i="1" dirty="0" smtClean="0">
                <a:latin typeface="+mj-lt"/>
                <a:cs typeface="+mn-cs"/>
              </a:rPr>
              <a:t>)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i="1" dirty="0" smtClean="0">
                <a:latin typeface="+mj-lt"/>
                <a:cs typeface="+mn-cs"/>
              </a:rPr>
              <a:t> </a:t>
            </a:r>
            <a:r>
              <a:rPr lang="pt-BR" b="1" i="1" dirty="0">
                <a:latin typeface="+mj-lt"/>
                <a:cs typeface="+mn-cs"/>
              </a:rPr>
              <a:t>preparações </a:t>
            </a:r>
            <a:r>
              <a:rPr lang="pt-BR" b="1" i="1" dirty="0" err="1">
                <a:latin typeface="+mj-lt"/>
                <a:cs typeface="+mn-cs"/>
              </a:rPr>
              <a:t>semiprontas</a:t>
            </a:r>
            <a:r>
              <a:rPr lang="pt-BR" b="1" i="1" dirty="0">
                <a:latin typeface="+mj-lt"/>
                <a:cs typeface="+mn-cs"/>
              </a:rPr>
              <a:t> ou prontas para o </a:t>
            </a:r>
            <a:r>
              <a:rPr lang="pt-BR" b="1" i="1" dirty="0" smtClean="0">
                <a:latin typeface="+mj-lt"/>
                <a:cs typeface="+mn-cs"/>
              </a:rPr>
              <a:t>consumo</a:t>
            </a:r>
            <a:endParaRPr lang="pt-BR" i="1" dirty="0" smtClean="0">
              <a:latin typeface="+mj-lt"/>
              <a:cs typeface="+mn-cs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i="1" dirty="0" smtClean="0">
                <a:latin typeface="+mj-lt"/>
                <a:cs typeface="+mn-cs"/>
              </a:rPr>
              <a:t>ou </a:t>
            </a:r>
            <a:r>
              <a:rPr lang="pt-BR" b="1" i="1" dirty="0">
                <a:latin typeface="+mj-lt"/>
                <a:cs typeface="+mn-cs"/>
              </a:rPr>
              <a:t>alimentos concentrados </a:t>
            </a:r>
            <a:r>
              <a:rPr lang="pt-BR" sz="1400" i="1" dirty="0">
                <a:latin typeface="+mj-lt"/>
                <a:cs typeface="+mn-cs"/>
              </a:rPr>
              <a:t>(em pó ou desidratados para reconstituição</a:t>
            </a:r>
            <a:r>
              <a:rPr lang="pt-BR" sz="1400" i="1" dirty="0" smtClean="0">
                <a:latin typeface="+mj-lt"/>
                <a:cs typeface="+mn-cs"/>
              </a:rPr>
              <a:t>)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endParaRPr lang="pt-BR" sz="2000" i="1" dirty="0">
              <a:latin typeface="+mj-lt"/>
              <a:cs typeface="+mn-cs"/>
            </a:endParaRPr>
          </a:p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endParaRPr lang="pt-BR" sz="2000" i="1" dirty="0" smtClean="0">
              <a:latin typeface="+mj-lt"/>
            </a:endParaRPr>
          </a:p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endParaRPr lang="pt-BR" sz="2000" i="1" dirty="0" smtClean="0">
              <a:latin typeface="+mj-lt"/>
            </a:endParaRPr>
          </a:p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000" i="1" dirty="0" smtClean="0">
                <a:latin typeface="+mj-lt"/>
              </a:rPr>
              <a:t>Art</a:t>
            </a:r>
            <a:r>
              <a:rPr lang="pt-BR" sz="2000" i="1" dirty="0">
                <a:latin typeface="+mj-lt"/>
              </a:rPr>
              <a:t>. 22 É vedada a aquisição de bebidas com baixo valor nutricional tais como </a:t>
            </a:r>
            <a:r>
              <a:rPr lang="pt-BR" sz="2000" i="1" dirty="0">
                <a:solidFill>
                  <a:srgbClr val="FF0000"/>
                </a:solidFill>
                <a:latin typeface="+mj-lt"/>
              </a:rPr>
              <a:t>refrigerantes e refrescos artificiais, </a:t>
            </a:r>
            <a:r>
              <a:rPr lang="pt-BR" sz="2000" i="1" dirty="0">
                <a:latin typeface="+mj-lt"/>
              </a:rPr>
              <a:t>bebidas ou concentrados à base de xarope de guaraná ou groselha, chás prontos para consumo e outras bebidas similares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460375" y="3789040"/>
            <a:ext cx="666537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t-BR" i="1" dirty="0" smtClean="0"/>
              <a:t>Restrito </a:t>
            </a:r>
            <a:r>
              <a:rPr lang="pt-BR" i="1" dirty="0"/>
              <a:t>a </a:t>
            </a:r>
            <a:r>
              <a:rPr lang="pt-BR" b="1" i="1" dirty="0"/>
              <a:t>30% (trinta por cento) dos recursos repassados pelo </a:t>
            </a:r>
            <a:r>
              <a:rPr lang="pt-BR" b="1" i="1" dirty="0" smtClean="0"/>
              <a:t>FNDE</a:t>
            </a:r>
            <a:endParaRPr lang="pt-BR" b="1" i="1" dirty="0"/>
          </a:p>
        </p:txBody>
      </p:sp>
      <p:sp>
        <p:nvSpPr>
          <p:cNvPr id="3" name="AutoShape 2" descr="Resultado de imagem para proibido refriger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proibido refrigera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17989" y="163632"/>
            <a:ext cx="88260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i="1" dirty="0">
                <a:solidFill>
                  <a:srgbClr val="4BACC6">
                    <a:lumMod val="75000"/>
                  </a:srgbClr>
                </a:solidFill>
              </a:rPr>
              <a:t>Resolução CD/FNDE nº 26/2013</a:t>
            </a:r>
          </a:p>
        </p:txBody>
      </p:sp>
      <p:sp>
        <p:nvSpPr>
          <p:cNvPr id="5" name="Elipse 4"/>
          <p:cNvSpPr/>
          <p:nvPr/>
        </p:nvSpPr>
        <p:spPr>
          <a:xfrm>
            <a:off x="1331640" y="1150485"/>
            <a:ext cx="936104" cy="47831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345010" y="4797152"/>
            <a:ext cx="936104" cy="47831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7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1475656" y="6066635"/>
            <a:ext cx="7668344" cy="7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3563938" y="928670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1203431"/>
            <a:ext cx="828092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/>
              <a:t>Art. 16 Para as preparações diárias da alimentação escolar, recomenda-se no máximo: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/>
              <a:t>I – 10% (dez por cento) da energia total proveniente de açúcar simples adicionado;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/>
              <a:t>II – 15 a 30% (quinze a trinta por cento) da energia total proveniente de </a:t>
            </a:r>
            <a:r>
              <a:rPr lang="pt-BR" dirty="0" smtClean="0"/>
              <a:t>gorduras totais</a:t>
            </a:r>
            <a:r>
              <a:rPr lang="pt-BR" dirty="0"/>
              <a:t>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/>
              <a:t>III – 10% (dez por cento) da energia total proveniente de gordura saturada;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/>
              <a:t>IV – 1% (um por cento) da energia total proveniente de gordura </a:t>
            </a:r>
            <a:r>
              <a:rPr lang="pt-BR" dirty="0" err="1"/>
              <a:t>trans</a:t>
            </a:r>
            <a:r>
              <a:rPr lang="pt-BR" dirty="0"/>
              <a:t>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/>
              <a:t>V – 400 mg (quatrocentos miligramas) de sódio per capita, em período </a:t>
            </a:r>
            <a:r>
              <a:rPr lang="pt-BR" dirty="0" smtClean="0"/>
              <a:t>parcial, quando </a:t>
            </a:r>
            <a:r>
              <a:rPr lang="pt-BR" dirty="0"/>
              <a:t>ofertada uma refeição;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/>
              <a:t>VI – 600 mg (seiscentos miligramas) de sódio per capita, em período parcial, </a:t>
            </a:r>
            <a:r>
              <a:rPr lang="pt-BR" dirty="0" smtClean="0"/>
              <a:t>quando ofertadas </a:t>
            </a:r>
            <a:r>
              <a:rPr lang="pt-BR" dirty="0"/>
              <a:t>duas refeições; 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/>
              <a:t>VII – 1.400 mg (mil e quatrocentos miligramas) de sódio per capita, em período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/>
              <a:t>integral, quando ofertadas três ou mais </a:t>
            </a:r>
            <a:r>
              <a:rPr lang="pt-BR" dirty="0" smtClean="0"/>
              <a:t>refeições.</a:t>
            </a:r>
            <a:endParaRPr lang="pt-B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7" y="6105525"/>
            <a:ext cx="1600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17989" y="163632"/>
            <a:ext cx="88260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i="1" dirty="0">
                <a:solidFill>
                  <a:srgbClr val="4BACC6">
                    <a:lumMod val="75000"/>
                  </a:srgbClr>
                </a:solidFill>
              </a:rPr>
              <a:t>Resolução CD/FNDE nº 26/2013</a:t>
            </a:r>
          </a:p>
        </p:txBody>
      </p:sp>
      <p:sp>
        <p:nvSpPr>
          <p:cNvPr id="12" name="Elipse 11"/>
          <p:cNvSpPr/>
          <p:nvPr/>
        </p:nvSpPr>
        <p:spPr>
          <a:xfrm>
            <a:off x="7092280" y="1597447"/>
            <a:ext cx="864096" cy="39139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7712496" y="2348880"/>
            <a:ext cx="1035968" cy="39139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4684249" y="3861048"/>
            <a:ext cx="1035968" cy="39139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3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1172</Words>
  <Application>Microsoft Office PowerPoint</Application>
  <PresentationFormat>Apresentação na tela (4:3)</PresentationFormat>
  <Paragraphs>228</Paragraphs>
  <Slides>23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FNDE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NUNES</dc:creator>
  <cp:lastModifiedBy>SOLANGE FERNANDES DE FREITAS CASTRO</cp:lastModifiedBy>
  <cp:revision>341</cp:revision>
  <cp:lastPrinted>2017-08-16T19:50:47Z</cp:lastPrinted>
  <dcterms:created xsi:type="dcterms:W3CDTF">2015-04-30T12:39:13Z</dcterms:created>
  <dcterms:modified xsi:type="dcterms:W3CDTF">2017-08-17T13:20:45Z</dcterms:modified>
</cp:coreProperties>
</file>