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7" r:id="rId2"/>
  </p:sldMasterIdLst>
  <p:notesMasterIdLst>
    <p:notesMasterId r:id="rId23"/>
  </p:notesMasterIdLst>
  <p:sldIdLst>
    <p:sldId id="376" r:id="rId3"/>
    <p:sldId id="377" r:id="rId4"/>
    <p:sldId id="378" r:id="rId5"/>
    <p:sldId id="379" r:id="rId6"/>
    <p:sldId id="380" r:id="rId7"/>
    <p:sldId id="381" r:id="rId8"/>
    <p:sldId id="382" r:id="rId9"/>
    <p:sldId id="383" r:id="rId10"/>
    <p:sldId id="397" r:id="rId11"/>
    <p:sldId id="384" r:id="rId12"/>
    <p:sldId id="385" r:id="rId13"/>
    <p:sldId id="387" r:id="rId14"/>
    <p:sldId id="391" r:id="rId15"/>
    <p:sldId id="389" r:id="rId16"/>
    <p:sldId id="390" r:id="rId17"/>
    <p:sldId id="394" r:id="rId18"/>
    <p:sldId id="395" r:id="rId19"/>
    <p:sldId id="396" r:id="rId20"/>
    <p:sldId id="392" r:id="rId21"/>
    <p:sldId id="39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mpmello:Downloads:Data_Extract_From_World_Development_Indicators%20(35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numRef>
              <c:f>Data!$A$14:$A$37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Data!$E$14:$E$37</c:f>
              <c:numCache>
                <c:formatCode>General</c:formatCode>
                <c:ptCount val="24"/>
                <c:pt idx="0">
                  <c:v>1</c:v>
                </c:pt>
                <c:pt idx="1">
                  <c:v>1.0162873823771339</c:v>
                </c:pt>
                <c:pt idx="2">
                  <c:v>1.0257386710474177</c:v>
                </c:pt>
                <c:pt idx="3">
                  <c:v>1.0390099266219981</c:v>
                </c:pt>
                <c:pt idx="4">
                  <c:v>1.0191273721478649</c:v>
                </c:pt>
                <c:pt idx="5">
                  <c:v>1.0049417295646679</c:v>
                </c:pt>
                <c:pt idx="6">
                  <c:v>0.96168049415566104</c:v>
                </c:pt>
                <c:pt idx="7">
                  <c:v>0.919393109874172</c:v>
                </c:pt>
                <c:pt idx="8">
                  <c:v>0.91593321469286504</c:v>
                </c:pt>
                <c:pt idx="9">
                  <c:v>0.91754676402325785</c:v>
                </c:pt>
                <c:pt idx="10">
                  <c:v>0.92402647660715809</c:v>
                </c:pt>
                <c:pt idx="11">
                  <c:v>0.90400387302867313</c:v>
                </c:pt>
                <c:pt idx="12">
                  <c:v>0.91733879626495696</c:v>
                </c:pt>
                <c:pt idx="13">
                  <c:v>0.91295989253088627</c:v>
                </c:pt>
                <c:pt idx="14">
                  <c:v>0.92256147324263893</c:v>
                </c:pt>
                <c:pt idx="15">
                  <c:v>0.96016483088062798</c:v>
                </c:pt>
                <c:pt idx="16">
                  <c:v>1.0112294639120318</c:v>
                </c:pt>
                <c:pt idx="17">
                  <c:v>1.0376415183984848</c:v>
                </c:pt>
                <c:pt idx="18">
                  <c:v>1.0867774409853201</c:v>
                </c:pt>
                <c:pt idx="19">
                  <c:v>1.1093646152573446</c:v>
                </c:pt>
                <c:pt idx="20">
                  <c:v>1.1041000126812712</c:v>
                </c:pt>
                <c:pt idx="21">
                  <c:v>1.1166568928772411</c:v>
                </c:pt>
                <c:pt idx="22">
                  <c:v>1.0907743574630429</c:v>
                </c:pt>
                <c:pt idx="23">
                  <c:v>1.0215469282094318</c:v>
                </c:pt>
              </c:numCache>
            </c:numRef>
          </c:val>
          <c:smooth val="0"/>
        </c:ser>
        <c:ser>
          <c:idx val="1"/>
          <c:order val="1"/>
          <c:marker>
            <c:symbol val="none"/>
          </c:marker>
          <c:val>
            <c:numRef>
              <c:f>Data!$F$14:$F$37</c:f>
              <c:numCache>
                <c:formatCode>General</c:formatCode>
                <c:ptCount val="2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0949032"/>
        <c:axId val="370949424"/>
      </c:lineChart>
      <c:catAx>
        <c:axId val="370949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100">
                <a:solidFill>
                  <a:srgbClr val="595959"/>
                </a:solidFill>
              </a:defRPr>
            </a:pPr>
            <a:endParaRPr lang="pt-BR"/>
          </a:p>
        </c:txPr>
        <c:crossAx val="370949424"/>
        <c:crosses val="autoZero"/>
        <c:auto val="1"/>
        <c:lblAlgn val="ctr"/>
        <c:lblOffset val="100"/>
        <c:noMultiLvlLbl val="0"/>
      </c:catAx>
      <c:valAx>
        <c:axId val="370949424"/>
        <c:scaling>
          <c:orientation val="minMax"/>
          <c:max val="1.5"/>
          <c:min val="0.5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595959"/>
                </a:solidFill>
              </a:defRPr>
            </a:pPr>
            <a:endParaRPr lang="pt-BR"/>
          </a:p>
        </c:txPr>
        <c:crossAx val="3709490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47129-CEBA-4048-B30F-C11F2722E4B6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9F504-8154-C44A-AE0D-C4D67C30746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09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a-T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 rot="10800000">
            <a:off x="0" y="6659873"/>
            <a:ext cx="9144000" cy="4105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0" y="-2"/>
            <a:ext cx="9144000" cy="4105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629946" y="1348711"/>
            <a:ext cx="5940842" cy="189016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l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9944" y="3478740"/>
            <a:ext cx="5133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noProof="0" dirty="0" smtClean="0">
                <a:solidFill>
                  <a:srgbClr val="7F7F7F"/>
                </a:solidFill>
              </a:rPr>
              <a:t>João Manoel Pinho de Mello</a:t>
            </a:r>
            <a:br>
              <a:rPr lang="pt-BR" sz="1600" b="1" noProof="0" dirty="0" smtClean="0">
                <a:solidFill>
                  <a:srgbClr val="7F7F7F"/>
                </a:solidFill>
              </a:rPr>
            </a:br>
            <a:r>
              <a:rPr lang="pt-BR" sz="1600" b="0" i="1" noProof="0" dirty="0" smtClean="0">
                <a:solidFill>
                  <a:srgbClr val="7F7F7F"/>
                </a:solidFill>
              </a:rPr>
              <a:t>Assessor Especial para as Reformas Microeconômicas</a:t>
            </a:r>
          </a:p>
          <a:p>
            <a:r>
              <a:rPr lang="pt-BR" sz="1600" b="0" noProof="0" dirty="0" smtClean="0">
                <a:solidFill>
                  <a:srgbClr val="7F7F7F"/>
                </a:solidFill>
              </a:rPr>
              <a:t>Ministério da Fazenda</a:t>
            </a:r>
          </a:p>
        </p:txBody>
      </p:sp>
      <p:sp>
        <p:nvSpPr>
          <p:cNvPr id="17" name="Rectangle 16"/>
          <p:cNvSpPr/>
          <p:nvPr/>
        </p:nvSpPr>
        <p:spPr>
          <a:xfrm rot="10800000">
            <a:off x="1629946" y="-1"/>
            <a:ext cx="699918" cy="410573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2320884" y="-1"/>
            <a:ext cx="699918" cy="410573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3010684" y="-1"/>
            <a:ext cx="699918" cy="41057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3691504" y="-1"/>
            <a:ext cx="699918" cy="41057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6152558" y="6652713"/>
            <a:ext cx="699918" cy="410573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6843496" y="6652713"/>
            <a:ext cx="699918" cy="410573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7533296" y="6652713"/>
            <a:ext cx="699918" cy="41057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8214116" y="6652713"/>
            <a:ext cx="699918" cy="41057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570787" y="5795585"/>
            <a:ext cx="1343247" cy="554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300" b="1" noProof="0" dirty="0" smtClean="0">
                <a:solidFill>
                  <a:srgbClr val="7F7F7F"/>
                </a:solidFill>
                <a:latin typeface="Arial"/>
                <a:cs typeface="Arial"/>
              </a:rPr>
              <a:t>Ministério </a:t>
            </a:r>
            <a:r>
              <a:rPr lang="pt-BR" sz="1300" u="none" baseline="0" noProof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pt-BR" sz="2000" b="1" baseline="0" noProof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pt-BR" sz="2000" b="1" noProof="0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>
          <a:xfrm rot="5400000">
            <a:off x="8600626" y="5947235"/>
            <a:ext cx="931298" cy="1554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76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-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"/>
          <p:cNvSpPr txBox="1">
            <a:spLocks/>
          </p:cNvSpPr>
          <p:nvPr/>
        </p:nvSpPr>
        <p:spPr>
          <a:xfrm>
            <a:off x="7589889" y="700536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endParaRPr lang="en-US" altLang="pt-BR" sz="1200" b="1" dirty="0">
              <a:solidFill>
                <a:srgbClr val="1D2A38"/>
              </a:solidFill>
            </a:endParaRPr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5833245"/>
            <a:ext cx="3823804" cy="486703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tx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9681" y="1966737"/>
            <a:ext cx="3824498" cy="56324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80000"/>
              </a:lnSpc>
              <a:buNone/>
              <a:defRPr lang="en-US" sz="1800" b="1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dirty="0" smtClean="0"/>
              <a:t>Texto</a:t>
            </a:r>
            <a:endParaRPr lang="en-US" dirty="0"/>
          </a:p>
        </p:txBody>
      </p:sp>
      <p:sp>
        <p:nvSpPr>
          <p:cNvPr id="2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4744554" y="5833245"/>
            <a:ext cx="3823804" cy="486703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tx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31" name="Title 1"/>
          <p:cNvSpPr>
            <a:spLocks noGrp="1"/>
          </p:cNvSpPr>
          <p:nvPr>
            <p:ph type="ctrTitle"/>
          </p:nvPr>
        </p:nvSpPr>
        <p:spPr>
          <a:xfrm>
            <a:off x="447722" y="607588"/>
            <a:ext cx="8120636" cy="1058893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2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4741379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1600" b="1" i="1" kern="120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33" name="Content Placeholder 2"/>
          <p:cNvSpPr>
            <a:spLocks noGrp="1"/>
          </p:cNvSpPr>
          <p:nvPr>
            <p:ph sz="quarter" idx="20"/>
          </p:nvPr>
        </p:nvSpPr>
        <p:spPr>
          <a:xfrm>
            <a:off x="457201" y="2971285"/>
            <a:ext cx="3826978" cy="266585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2400">
                <a:solidFill>
                  <a:schemeClr val="tx1"/>
                </a:solidFill>
              </a:defRPr>
            </a:lvl1pPr>
            <a:lvl2pPr>
              <a:lnSpc>
                <a:spcPct val="80000"/>
              </a:lnSpc>
              <a:defRPr sz="2000">
                <a:solidFill>
                  <a:schemeClr val="tx1"/>
                </a:solidFill>
              </a:defRPr>
            </a:lvl2pPr>
            <a:lvl3pPr>
              <a:lnSpc>
                <a:spcPct val="8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80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17"/>
          </p:nvPr>
        </p:nvSpPr>
        <p:spPr>
          <a:xfrm>
            <a:off x="4741379" y="2971285"/>
            <a:ext cx="3824498" cy="266585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2400">
                <a:solidFill>
                  <a:schemeClr val="tx1"/>
                </a:solidFill>
              </a:defRPr>
            </a:lvl1pPr>
            <a:lvl2pPr>
              <a:lnSpc>
                <a:spcPct val="80000"/>
              </a:lnSpc>
              <a:defRPr sz="2000">
                <a:solidFill>
                  <a:schemeClr val="tx1"/>
                </a:solidFill>
              </a:defRPr>
            </a:lvl2pPr>
            <a:lvl3pPr>
              <a:lnSpc>
                <a:spcPct val="8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80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4741867" y="1966404"/>
            <a:ext cx="3825875" cy="563563"/>
          </a:xfrm>
          <a:prstGeom prst="rect">
            <a:avLst/>
          </a:prstGeom>
        </p:spPr>
        <p:txBody>
          <a:bodyPr vert="horz" anchor="ctr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Texto</a:t>
            </a:r>
            <a:endParaRPr lang="en-US" dirty="0" smtClean="0"/>
          </a:p>
        </p:txBody>
      </p:sp>
      <p:sp>
        <p:nvSpPr>
          <p:cNvPr id="42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4741867" y="2616290"/>
            <a:ext cx="3825875" cy="281604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Título do Gráfico</a:t>
            </a:r>
            <a:endParaRPr lang="en-US" dirty="0" smtClean="0"/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460379" y="2616290"/>
            <a:ext cx="3825875" cy="281604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Título do Gráfico</a:t>
            </a:r>
            <a:endParaRPr lang="en-US" dirty="0" smtClean="0"/>
          </a:p>
        </p:txBody>
      </p:sp>
      <p:sp>
        <p:nvSpPr>
          <p:cNvPr id="24" name="Slide Number Placeholder 2"/>
          <p:cNvSpPr txBox="1">
            <a:spLocks/>
          </p:cNvSpPr>
          <p:nvPr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46" name="Rectangle 45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40" name="Rectangle 39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532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 txBox="1">
            <a:spLocks/>
          </p:cNvSpPr>
          <p:nvPr/>
        </p:nvSpPr>
        <p:spPr>
          <a:xfrm>
            <a:off x="8602943" y="27636"/>
            <a:ext cx="432932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schemeClr val="bg1"/>
                </a:solidFill>
              </a:rPr>
              <a:pPr algn="r" eaLnBrk="1" hangingPunct="1"/>
              <a:t>‹nº›</a:t>
            </a:fld>
            <a:endParaRPr lang="en-US" altLang="pt-BR" sz="1200" b="1" dirty="0">
              <a:solidFill>
                <a:schemeClr val="bg1"/>
              </a:solidFill>
            </a:endParaRP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6"/>
            <a:ext cx="8170863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1565182"/>
            <a:ext cx="8170863" cy="4476021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092994" y="6710372"/>
            <a:ext cx="1116850" cy="888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26769" y="6710372"/>
            <a:ext cx="5038124" cy="888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011355" y="6710372"/>
            <a:ext cx="3081639" cy="8883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lide Number Placeholder 2"/>
          <p:cNvSpPr txBox="1">
            <a:spLocks/>
          </p:cNvSpPr>
          <p:nvPr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chemeClr val="bg1">
                    <a:lumMod val="50000"/>
                  </a:schemeClr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18" name="Rectangle 17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7230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ndo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0" y="665164"/>
            <a:ext cx="8322274" cy="553631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0" name="Slide Number Placeholder 2"/>
          <p:cNvSpPr txBox="1">
            <a:spLocks/>
          </p:cNvSpPr>
          <p:nvPr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29" name="Rectangle 2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37" name="Rectangle 36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84234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4"/>
          <p:cNvSpPr txBox="1">
            <a:spLocks/>
          </p:cNvSpPr>
          <p:nvPr/>
        </p:nvSpPr>
        <p:spPr>
          <a:xfrm>
            <a:off x="1473136" y="4671465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  <a:defRPr/>
            </a:pPr>
            <a:r>
              <a:rPr lang="pt-BR" sz="1800" b="0" noProof="0" dirty="0" smtClean="0">
                <a:solidFill>
                  <a:srgbClr val="1D2A38"/>
                </a:solidFill>
              </a:rPr>
              <a:t>Ministro da Fazenda</a:t>
            </a:r>
          </a:p>
          <a:p>
            <a:pPr algn="l">
              <a:lnSpc>
                <a:spcPct val="70000"/>
              </a:lnSpc>
              <a:defRPr/>
            </a:pPr>
            <a:r>
              <a:rPr lang="pt-BR" sz="1500" b="1" noProof="0" dirty="0" smtClean="0">
                <a:solidFill>
                  <a:srgbClr val="1D2A38"/>
                </a:solidFill>
              </a:rPr>
              <a:t>Henrique</a:t>
            </a:r>
            <a:r>
              <a:rPr lang="pt-BR" sz="1500" b="1" baseline="0" noProof="0" dirty="0" smtClean="0">
                <a:solidFill>
                  <a:srgbClr val="1D2A38"/>
                </a:solidFill>
              </a:rPr>
              <a:t> Meirelles</a:t>
            </a:r>
            <a:endParaRPr lang="pt-BR" sz="2400" b="1" noProof="0" dirty="0">
              <a:solidFill>
                <a:srgbClr val="1D2A38"/>
              </a:solidFill>
            </a:endParaRPr>
          </a:p>
        </p:txBody>
      </p:sp>
      <p:sp>
        <p:nvSpPr>
          <p:cNvPr id="11" name="Slide Number Placeholder 2"/>
          <p:cNvSpPr txBox="1">
            <a:spLocks/>
          </p:cNvSpPr>
          <p:nvPr/>
        </p:nvSpPr>
        <p:spPr>
          <a:xfrm>
            <a:off x="8072528" y="6009369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0" y="6408840"/>
            <a:ext cx="9144000" cy="286601"/>
            <a:chOff x="0" y="6652713"/>
            <a:chExt cx="9144000" cy="417733"/>
          </a:xfrm>
        </p:grpSpPr>
        <p:sp>
          <p:nvSpPr>
            <p:cNvPr id="21" name="Rectangle 20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690" y="2489634"/>
            <a:ext cx="741202" cy="752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448" y="3209757"/>
            <a:ext cx="8723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noProof="0" dirty="0" smtClean="0"/>
              <a:t>Ministério da Fazenda</a:t>
            </a:r>
            <a:endParaRPr lang="pt-BR" sz="2000" b="1" noProof="0" dirty="0"/>
          </a:p>
        </p:txBody>
      </p:sp>
    </p:spTree>
    <p:extLst>
      <p:ext uri="{BB962C8B-B14F-4D97-AF65-F5344CB8AC3E}">
        <p14:creationId xmlns:p14="http://schemas.microsoft.com/office/powerpoint/2010/main" val="563174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pa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2"/>
          <p:cNvSpPr txBox="1">
            <a:spLocks/>
          </p:cNvSpPr>
          <p:nvPr/>
        </p:nvSpPr>
        <p:spPr>
          <a:xfrm>
            <a:off x="7599368" y="279400"/>
            <a:ext cx="39837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fld id="{2E697F94-608E-4EDE-B3E8-E94C6293AC33}" type="slidenum">
              <a:rPr lang="en-US" altLang="pt-BR" sz="1200" b="1">
                <a:solidFill>
                  <a:schemeClr val="bg1">
                    <a:lumMod val="65000"/>
                  </a:schemeClr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1792290"/>
            <a:ext cx="90043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ular Callout 12"/>
          <p:cNvSpPr>
            <a:spLocks noChangeArrowheads="1"/>
          </p:cNvSpPr>
          <p:nvPr/>
        </p:nvSpPr>
        <p:spPr bwMode="auto">
          <a:xfrm>
            <a:off x="2517775" y="3560763"/>
            <a:ext cx="909638" cy="558800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2F97B5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Brasil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4" name="Rounded Rectangular Callout 17"/>
          <p:cNvSpPr>
            <a:spLocks noChangeArrowheads="1"/>
          </p:cNvSpPr>
          <p:nvPr/>
        </p:nvSpPr>
        <p:spPr bwMode="auto">
          <a:xfrm>
            <a:off x="2774950" y="2125665"/>
            <a:ext cx="909638" cy="560387"/>
          </a:xfrm>
          <a:prstGeom prst="wedgeRoundRectCallout">
            <a:avLst>
              <a:gd name="adj1" fmla="val 88329"/>
              <a:gd name="adj2" fmla="val 57398"/>
              <a:gd name="adj3" fmla="val 16667"/>
            </a:avLst>
          </a:prstGeom>
          <a:solidFill>
            <a:schemeClr val="accent3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Espanha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7" name="Rounded Rectangular Callout 29"/>
          <p:cNvSpPr>
            <a:spLocks noChangeArrowheads="1"/>
          </p:cNvSpPr>
          <p:nvPr/>
        </p:nvSpPr>
        <p:spPr bwMode="auto">
          <a:xfrm>
            <a:off x="119063" y="6050757"/>
            <a:ext cx="1244600" cy="350839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chemeClr val="accent3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1</a:t>
            </a:r>
          </a:p>
        </p:txBody>
      </p:sp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850642" y="6388104"/>
            <a:ext cx="184666" cy="346249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endParaRPr lang="pt-BR" altLang="pt-BR" smtClean="0">
              <a:solidFill>
                <a:srgbClr val="E6E9E9"/>
              </a:solidFill>
            </a:endParaRPr>
          </a:p>
        </p:txBody>
      </p:sp>
      <p:sp>
        <p:nvSpPr>
          <p:cNvPr id="29" name="Rounded Rectangular Callout 34"/>
          <p:cNvSpPr>
            <a:spLocks noChangeArrowheads="1"/>
          </p:cNvSpPr>
          <p:nvPr/>
        </p:nvSpPr>
        <p:spPr bwMode="auto">
          <a:xfrm>
            <a:off x="1593850" y="6050757"/>
            <a:ext cx="1244600" cy="350839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chemeClr val="bg2">
              <a:lumMod val="50000"/>
            </a:schemeClr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2</a:t>
            </a:r>
          </a:p>
        </p:txBody>
      </p:sp>
      <p:sp>
        <p:nvSpPr>
          <p:cNvPr id="43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90" y="5982494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22" y="5993562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/>
          </p:nvPr>
        </p:nvSpPr>
        <p:spPr>
          <a:xfrm>
            <a:off x="457204" y="657267"/>
            <a:ext cx="7085013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32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0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0" y="510620"/>
            <a:ext cx="2799672" cy="59337"/>
            <a:chOff x="0" y="510620"/>
            <a:chExt cx="2799672" cy="154545"/>
          </a:xfrm>
        </p:grpSpPr>
        <p:sp>
          <p:nvSpPr>
            <p:cNvPr id="18" name="Rectangle 17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25" name="Rectangle 24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7997745" y="119629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>
          <a:xfrm rot="5400000">
            <a:off x="8758806" y="269169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36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a-T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 rot="10800000">
            <a:off x="0" y="6659873"/>
            <a:ext cx="9144000" cy="4105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 rot="10800000">
            <a:off x="0" y="-2"/>
            <a:ext cx="9144000" cy="4105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1629946" y="4159934"/>
            <a:ext cx="2588183" cy="655900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600" b="0" i="0" kern="1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629946" y="1348711"/>
            <a:ext cx="5940842" cy="189016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l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629946" y="3478740"/>
            <a:ext cx="225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rgbClr val="7F7F7F"/>
                </a:solidFill>
              </a:rPr>
              <a:t>Henrique Meirelles</a:t>
            </a:r>
          </a:p>
          <a:p>
            <a:r>
              <a:rPr lang="pt-BR" sz="1600" dirty="0" smtClean="0">
                <a:solidFill>
                  <a:srgbClr val="7F7F7F"/>
                </a:solidFill>
              </a:rPr>
              <a:t>Finance Minister</a:t>
            </a:r>
            <a:endParaRPr lang="pt-BR" sz="1600" b="1" dirty="0">
              <a:solidFill>
                <a:srgbClr val="7F7F7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 rot="10800000">
            <a:off x="1629946" y="-1"/>
            <a:ext cx="699918" cy="410573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 rot="10800000">
            <a:off x="2320884" y="-1"/>
            <a:ext cx="699918" cy="410573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 rot="10800000">
            <a:off x="3010684" y="-1"/>
            <a:ext cx="699918" cy="41057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 rot="10800000">
            <a:off x="3691504" y="-1"/>
            <a:ext cx="699918" cy="41057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 rot="10800000">
            <a:off x="6152558" y="6652713"/>
            <a:ext cx="699918" cy="410573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 rot="10800000">
            <a:off x="6843496" y="6652713"/>
            <a:ext cx="699918" cy="410573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 rot="10800000">
            <a:off x="7533296" y="6652713"/>
            <a:ext cx="699918" cy="41057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 rot="10800000">
            <a:off x="8214116" y="6652713"/>
            <a:ext cx="699918" cy="41057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7570787" y="5795585"/>
            <a:ext cx="1343247" cy="554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300" b="1" dirty="0" smtClean="0">
                <a:solidFill>
                  <a:srgbClr val="7F7F7F"/>
                </a:solidFill>
                <a:latin typeface="Arial"/>
                <a:cs typeface="Arial"/>
              </a:rPr>
              <a:t>Ministério </a:t>
            </a:r>
            <a:r>
              <a:rPr lang="pt-BR" sz="13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pt-BR" sz="20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pt-BR" sz="20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4" name="Rectangle 23"/>
          <p:cNvSpPr/>
          <p:nvPr userDrawn="1"/>
        </p:nvSpPr>
        <p:spPr>
          <a:xfrm rot="5400000">
            <a:off x="8600626" y="5947235"/>
            <a:ext cx="931298" cy="1554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41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 txBox="1">
            <a:spLocks/>
          </p:cNvSpPr>
          <p:nvPr userDrawn="1"/>
        </p:nvSpPr>
        <p:spPr>
          <a:xfrm>
            <a:off x="8602943" y="27636"/>
            <a:ext cx="432932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prstClr val="white"/>
                </a:solidFill>
              </a:rPr>
              <a:pPr algn="r" eaLnBrk="1" hangingPunct="1"/>
              <a:t>‹nº›</a:t>
            </a:fld>
            <a:endParaRPr lang="en-US" altLang="pt-BR" sz="1200" b="1" dirty="0">
              <a:solidFill>
                <a:prstClr val="white"/>
              </a:solidFill>
            </a:endParaRP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6"/>
            <a:ext cx="8170863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1565182"/>
            <a:ext cx="8170863" cy="4476021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31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000" b="1" dirty="0" smtClean="0">
                <a:solidFill>
                  <a:srgbClr val="7F7F7F"/>
                </a:solidFill>
                <a:latin typeface="Arial"/>
                <a:cs typeface="Arial"/>
              </a:rPr>
              <a:t>Ministério </a:t>
            </a:r>
            <a:r>
              <a:rPr lang="pt-BR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pt-BR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pt-BR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29" name="Rectangle 2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6" name="Group 25"/>
          <p:cNvGrpSpPr/>
          <p:nvPr userDrawn="1"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35" name="Rectangle 34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CaixaDeTexto 1"/>
          <p:cNvSpPr txBox="1"/>
          <p:nvPr userDrawn="1"/>
        </p:nvSpPr>
        <p:spPr>
          <a:xfrm>
            <a:off x="334302" y="156092"/>
            <a:ext cx="5398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500" b="1" dirty="0" err="1" smtClean="0">
                <a:solidFill>
                  <a:srgbClr val="091E24"/>
                </a:solidFill>
              </a:rPr>
              <a:t>Produtividade</a:t>
            </a:r>
            <a:r>
              <a:rPr lang="en-US" sz="1500" b="1" dirty="0" smtClean="0">
                <a:solidFill>
                  <a:srgbClr val="091E24"/>
                </a:solidFill>
              </a:rPr>
              <a:t>: </a:t>
            </a:r>
            <a:r>
              <a:rPr lang="en-US" sz="1500" b="1" dirty="0" err="1" smtClean="0">
                <a:solidFill>
                  <a:srgbClr val="091E24"/>
                </a:solidFill>
              </a:rPr>
              <a:t>chave</a:t>
            </a:r>
            <a:r>
              <a:rPr lang="en-US" sz="1500" b="1" dirty="0" smtClean="0">
                <a:solidFill>
                  <a:srgbClr val="091E24"/>
                </a:solidFill>
              </a:rPr>
              <a:t> </a:t>
            </a:r>
            <a:r>
              <a:rPr lang="en-US" sz="1500" b="1" dirty="0" err="1" smtClean="0">
                <a:solidFill>
                  <a:srgbClr val="091E24"/>
                </a:solidFill>
              </a:rPr>
              <a:t>para</a:t>
            </a:r>
            <a:r>
              <a:rPr lang="en-US" sz="1500" b="1" dirty="0" smtClean="0">
                <a:solidFill>
                  <a:srgbClr val="091E24"/>
                </a:solidFill>
              </a:rPr>
              <a:t> o </a:t>
            </a:r>
            <a:r>
              <a:rPr lang="en-US" sz="1500" b="1" dirty="0" err="1" smtClean="0">
                <a:solidFill>
                  <a:srgbClr val="091E24"/>
                </a:solidFill>
              </a:rPr>
              <a:t>crescimento</a:t>
            </a:r>
            <a:r>
              <a:rPr lang="en-US" sz="1500" b="1" dirty="0" smtClean="0">
                <a:solidFill>
                  <a:srgbClr val="091E24"/>
                </a:solidFill>
              </a:rPr>
              <a:t> </a:t>
            </a:r>
            <a:r>
              <a:rPr lang="en-US" sz="1500" b="1" dirty="0" err="1" smtClean="0">
                <a:solidFill>
                  <a:srgbClr val="091E24"/>
                </a:solidFill>
              </a:rPr>
              <a:t>sustentável</a:t>
            </a:r>
            <a:endParaRPr lang="en-US" sz="1500" b="1" dirty="0" smtClean="0">
              <a:solidFill>
                <a:srgbClr val="091E24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431803" y="1282194"/>
            <a:ext cx="8170864" cy="338457"/>
          </a:xfrm>
          <a:prstGeom prst="rect">
            <a:avLst/>
          </a:prstGeom>
        </p:spPr>
        <p:txBody>
          <a:bodyPr vert="horz"/>
          <a:lstStyle>
            <a:lvl1pPr algn="l">
              <a:defRPr sz="1800" b="0" i="1">
                <a:solidFill>
                  <a:schemeClr val="tx1"/>
                </a:solidFill>
              </a:defRPr>
            </a:lvl1pPr>
          </a:lstStyle>
          <a:p>
            <a:r>
              <a:rPr lang="pt-BR" noProof="0" dirty="0" smtClean="0"/>
              <a:t>Subtítulo do Gráfico</a:t>
            </a:r>
            <a:endParaRPr lang="pt-BR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803" y="6041203"/>
            <a:ext cx="7724126" cy="434399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000" b="0" i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algn="l"/>
            <a:r>
              <a:rPr lang="x-none" sz="1000" b="0" dirty="0" smtClean="0">
                <a:solidFill>
                  <a:srgbClr val="7F7F7F"/>
                </a:solidFill>
              </a:rPr>
              <a:t>*Nota de Rodapé</a:t>
            </a:r>
          </a:p>
          <a:p>
            <a:pPr algn="l"/>
            <a:r>
              <a:rPr lang="x-none" sz="1000" b="0" dirty="0" smtClean="0">
                <a:solidFill>
                  <a:srgbClr val="7F7F7F"/>
                </a:solidFill>
              </a:rPr>
              <a:t>Source:</a:t>
            </a:r>
            <a:endParaRPr lang="en-US" sz="1000" b="0" dirty="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234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 txBox="1">
            <a:spLocks/>
          </p:cNvSpPr>
          <p:nvPr userDrawn="1"/>
        </p:nvSpPr>
        <p:spPr>
          <a:xfrm>
            <a:off x="8602943" y="27636"/>
            <a:ext cx="432932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prstClr val="white"/>
                </a:solidFill>
              </a:rPr>
              <a:pPr algn="r" eaLnBrk="1" hangingPunct="1"/>
              <a:t>‹nº›</a:t>
            </a:fld>
            <a:endParaRPr lang="en-US" altLang="pt-BR" sz="1200" b="1" dirty="0">
              <a:solidFill>
                <a:prstClr val="white"/>
              </a:solidFill>
            </a:endParaRP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6"/>
            <a:ext cx="8170863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0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1356190"/>
            <a:ext cx="8170863" cy="4685014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16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31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000" b="1" dirty="0" smtClean="0">
                <a:solidFill>
                  <a:srgbClr val="7F7F7F"/>
                </a:solidFill>
                <a:latin typeface="Arial"/>
                <a:cs typeface="Arial"/>
              </a:rPr>
              <a:t>Ministério </a:t>
            </a:r>
            <a:r>
              <a:rPr lang="pt-BR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pt-BR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pt-BR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29" name="Rectangle 2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6" name="Group 25"/>
          <p:cNvGrpSpPr/>
          <p:nvPr userDrawn="1"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35" name="Rectangle 34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CaixaDeTexto 1"/>
          <p:cNvSpPr txBox="1"/>
          <p:nvPr userDrawn="1"/>
        </p:nvSpPr>
        <p:spPr>
          <a:xfrm>
            <a:off x="334302" y="156092"/>
            <a:ext cx="5398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500" b="1" dirty="0" err="1" smtClean="0">
                <a:solidFill>
                  <a:srgbClr val="091E24"/>
                </a:solidFill>
              </a:rPr>
              <a:t>Produtividade</a:t>
            </a:r>
            <a:r>
              <a:rPr lang="en-US" sz="1500" b="1" dirty="0" smtClean="0">
                <a:solidFill>
                  <a:srgbClr val="091E24"/>
                </a:solidFill>
              </a:rPr>
              <a:t>: </a:t>
            </a:r>
            <a:r>
              <a:rPr lang="en-US" sz="1500" b="1" dirty="0" err="1" smtClean="0">
                <a:solidFill>
                  <a:srgbClr val="091E24"/>
                </a:solidFill>
              </a:rPr>
              <a:t>chave</a:t>
            </a:r>
            <a:r>
              <a:rPr lang="en-US" sz="1500" b="1" dirty="0" smtClean="0">
                <a:solidFill>
                  <a:srgbClr val="091E24"/>
                </a:solidFill>
              </a:rPr>
              <a:t> </a:t>
            </a:r>
            <a:r>
              <a:rPr lang="en-US" sz="1500" b="1" dirty="0" err="1" smtClean="0">
                <a:solidFill>
                  <a:srgbClr val="091E24"/>
                </a:solidFill>
              </a:rPr>
              <a:t>para</a:t>
            </a:r>
            <a:r>
              <a:rPr lang="en-US" sz="1500" b="1" dirty="0" smtClean="0">
                <a:solidFill>
                  <a:srgbClr val="091E24"/>
                </a:solidFill>
              </a:rPr>
              <a:t> o </a:t>
            </a:r>
            <a:r>
              <a:rPr lang="en-US" sz="1500" b="1" dirty="0" err="1" smtClean="0">
                <a:solidFill>
                  <a:srgbClr val="091E24"/>
                </a:solidFill>
              </a:rPr>
              <a:t>crescimento</a:t>
            </a:r>
            <a:r>
              <a:rPr lang="en-US" sz="1500" b="1" dirty="0" smtClean="0">
                <a:solidFill>
                  <a:srgbClr val="091E24"/>
                </a:solidFill>
              </a:rPr>
              <a:t> </a:t>
            </a:r>
            <a:r>
              <a:rPr lang="en-US" sz="1500" b="1" dirty="0" err="1" smtClean="0">
                <a:solidFill>
                  <a:srgbClr val="091E24"/>
                </a:solidFill>
              </a:rPr>
              <a:t>sustentável</a:t>
            </a:r>
            <a:endParaRPr lang="en-US" sz="1500" b="1" dirty="0" smtClean="0">
              <a:solidFill>
                <a:srgbClr val="091E24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803" y="6041203"/>
            <a:ext cx="7724126" cy="434399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000" b="0" i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algn="l"/>
            <a:r>
              <a:rPr lang="x-none" sz="1000" b="0" dirty="0" smtClean="0">
                <a:solidFill>
                  <a:srgbClr val="7F7F7F"/>
                </a:solidFill>
              </a:rPr>
              <a:t>*Nota de Rodapé</a:t>
            </a:r>
          </a:p>
          <a:p>
            <a:pPr algn="l"/>
            <a:r>
              <a:rPr lang="x-none" sz="1000" b="0" dirty="0" smtClean="0">
                <a:solidFill>
                  <a:srgbClr val="7F7F7F"/>
                </a:solidFill>
              </a:rPr>
              <a:t>Source:</a:t>
            </a:r>
            <a:endParaRPr lang="en-US" sz="1000" b="0" dirty="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178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s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1629946" y="2407040"/>
            <a:ext cx="5400368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6369461"/>
            <a:ext cx="9144000" cy="325980"/>
            <a:chOff x="0" y="6652713"/>
            <a:chExt cx="9144000" cy="417733"/>
          </a:xfrm>
        </p:grpSpPr>
        <p:sp>
          <p:nvSpPr>
            <p:cNvPr id="19" name="Rectangle 1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000" b="1" dirty="0" smtClean="0">
                <a:solidFill>
                  <a:srgbClr val="7F7F7F"/>
                </a:solidFill>
                <a:latin typeface="Arial"/>
                <a:cs typeface="Arial"/>
              </a:rPr>
              <a:t>Ministério </a:t>
            </a:r>
            <a:r>
              <a:rPr lang="pt-BR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pt-BR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pt-BR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 userDrawn="1"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5EDF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669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s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 userDrawn="1"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rgbClr val="7AC6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6369446"/>
            <a:ext cx="9144000" cy="325979"/>
            <a:chOff x="0" y="6652713"/>
            <a:chExt cx="9144000" cy="417733"/>
          </a:xfrm>
        </p:grpSpPr>
        <p:sp>
          <p:nvSpPr>
            <p:cNvPr id="16" name="Rectangle 15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/>
            <p:nvPr userDrawn="1"/>
          </p:nvSpPr>
          <p:spPr>
            <a:xfrm rot="10800000">
              <a:off x="8625690" y="6652714"/>
              <a:ext cx="288343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/>
            <p:nvPr userDrawn="1"/>
          </p:nvSpPr>
          <p:spPr>
            <a:xfrm rot="10800000">
              <a:off x="8333669" y="6652714"/>
              <a:ext cx="288343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150606" y="6652713"/>
              <a:ext cx="1904563" cy="410572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8055171" y="6652714"/>
              <a:ext cx="288343" cy="410572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3" name="Rectangle 32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rgbClr val="184B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827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 txBox="1">
            <a:spLocks/>
          </p:cNvSpPr>
          <p:nvPr/>
        </p:nvSpPr>
        <p:spPr>
          <a:xfrm>
            <a:off x="8602943" y="27636"/>
            <a:ext cx="432932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schemeClr val="bg1"/>
                </a:solidFill>
              </a:rPr>
              <a:pPr algn="r" eaLnBrk="1" hangingPunct="1"/>
              <a:t>‹nº›</a:t>
            </a:fld>
            <a:endParaRPr lang="en-US" altLang="pt-BR" sz="1200" b="1" dirty="0">
              <a:solidFill>
                <a:schemeClr val="bg1"/>
              </a:solidFill>
            </a:endParaRP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6"/>
            <a:ext cx="8170863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1565182"/>
            <a:ext cx="8170863" cy="4476021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31" name="Slide Number Placeholder 2"/>
          <p:cNvSpPr txBox="1">
            <a:spLocks/>
          </p:cNvSpPr>
          <p:nvPr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000" b="1" noProof="0" dirty="0" smtClean="0">
                <a:solidFill>
                  <a:srgbClr val="7F7F7F"/>
                </a:solidFill>
                <a:latin typeface="Arial"/>
                <a:cs typeface="Arial"/>
              </a:rPr>
              <a:t>Ministério </a:t>
            </a:r>
            <a:r>
              <a:rPr lang="pt-BR" sz="1000" u="none" baseline="0" noProof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pt-BR" sz="1500" b="1" baseline="0" noProof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pt-BR" sz="1500" b="1" noProof="0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29" name="Rectangle 2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35" name="Rectangle 34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431803" y="1282194"/>
            <a:ext cx="8170864" cy="338457"/>
          </a:xfrm>
          <a:prstGeom prst="rect">
            <a:avLst/>
          </a:prstGeom>
        </p:spPr>
        <p:txBody>
          <a:bodyPr vert="horz"/>
          <a:lstStyle>
            <a:lvl1pPr algn="l">
              <a:defRPr sz="1800" b="0" i="1">
                <a:solidFill>
                  <a:schemeClr val="tx1"/>
                </a:solidFill>
              </a:defRPr>
            </a:lvl1pPr>
          </a:lstStyle>
          <a:p>
            <a:r>
              <a:rPr lang="pt-BR" noProof="0" dirty="0" smtClean="0"/>
              <a:t>Subtítulo do Gráfico</a:t>
            </a:r>
            <a:endParaRPr lang="pt-BR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803" y="6041203"/>
            <a:ext cx="7724126" cy="434399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000" b="0" i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algn="l"/>
            <a:r>
              <a:rPr lang="x-none" sz="1000" b="0" dirty="0" smtClean="0">
                <a:solidFill>
                  <a:srgbClr val="7F7F7F"/>
                </a:solidFill>
              </a:rPr>
              <a:t>*Nota de Rodapé</a:t>
            </a:r>
          </a:p>
          <a:p>
            <a:pPr algn="l"/>
            <a:r>
              <a:rPr lang="x-none" sz="1000" b="0" dirty="0" smtClean="0">
                <a:solidFill>
                  <a:srgbClr val="7F7F7F"/>
                </a:solidFill>
              </a:rPr>
              <a:t>Source:</a:t>
            </a:r>
            <a:endParaRPr lang="en-US" sz="1000" b="0" dirty="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088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s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6369446"/>
            <a:ext cx="9144000" cy="325979"/>
            <a:chOff x="0" y="6652714"/>
            <a:chExt cx="9144000" cy="417733"/>
          </a:xfrm>
        </p:grpSpPr>
        <p:sp>
          <p:nvSpPr>
            <p:cNvPr id="19" name="Rectangle 1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 userDrawn="1"/>
          </p:nvSpPr>
          <p:spPr>
            <a:xfrm rot="10800000">
              <a:off x="6438951" y="6652714"/>
              <a:ext cx="1894718" cy="41773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8625690" y="6652714"/>
              <a:ext cx="288343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 rot="10800000">
              <a:off x="8333669" y="6652714"/>
              <a:ext cx="288343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/>
            <p:nvPr userDrawn="1"/>
          </p:nvSpPr>
          <p:spPr>
            <a:xfrm rot="10800000">
              <a:off x="6150607" y="6652714"/>
              <a:ext cx="288343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 userDrawn="1"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rgbClr val="7AC6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rgbClr val="184B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56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s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6369446"/>
            <a:ext cx="9144000" cy="325979"/>
            <a:chOff x="0" y="6652713"/>
            <a:chExt cx="9144000" cy="417733"/>
          </a:xfrm>
        </p:grpSpPr>
        <p:sp>
          <p:nvSpPr>
            <p:cNvPr id="19" name="Rectangle 1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8625690" y="6652714"/>
              <a:ext cx="288343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 rot="10800000">
              <a:off x="6717448" y="6652713"/>
              <a:ext cx="1904564" cy="410572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/>
            <p:nvPr userDrawn="1"/>
          </p:nvSpPr>
          <p:spPr>
            <a:xfrm rot="10800000">
              <a:off x="6150607" y="6652714"/>
              <a:ext cx="288343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429105" y="6652714"/>
              <a:ext cx="288343" cy="410572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 userDrawn="1"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rgbClr val="7AC6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rgbClr val="184B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34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s_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6369446"/>
            <a:ext cx="9144000" cy="325979"/>
            <a:chOff x="0" y="6652713"/>
            <a:chExt cx="9144000" cy="417733"/>
          </a:xfrm>
        </p:grpSpPr>
        <p:sp>
          <p:nvSpPr>
            <p:cNvPr id="19" name="Rectangle 1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6995945" y="6652713"/>
              <a:ext cx="1918087" cy="410572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/>
            <p:nvPr userDrawn="1"/>
          </p:nvSpPr>
          <p:spPr>
            <a:xfrm rot="10800000">
              <a:off x="6150607" y="6652714"/>
              <a:ext cx="288343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429105" y="6652714"/>
              <a:ext cx="288343" cy="410572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/>
            <p:nvPr userDrawn="1"/>
          </p:nvSpPr>
          <p:spPr>
            <a:xfrm rot="10800000">
              <a:off x="6707603" y="6652714"/>
              <a:ext cx="288343" cy="410572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 userDrawn="1"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rgbClr val="7AC6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rgbClr val="184B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441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g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7545746" y="5684695"/>
            <a:ext cx="1490130" cy="5350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300" b="1"/>
            </a:lvl1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1602772"/>
            <a:ext cx="8170863" cy="93632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40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32084" y="2681181"/>
            <a:ext cx="8170863" cy="28416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600" b="1" kern="1200" dirty="0" smtClean="0">
                <a:solidFill>
                  <a:schemeClr val="tx1">
                    <a:lumMod val="75000"/>
                  </a:schemeClr>
                </a:solidFill>
                <a:latin typeface="+mj-lt"/>
                <a:ea typeface="MS PGothic" charset="0"/>
                <a:cs typeface="MS PGothic" charset="0"/>
              </a:defRPr>
            </a:lvl1pPr>
          </a:lstStyle>
          <a:p>
            <a:pPr lvl="0"/>
            <a:r>
              <a:rPr lang="bg-BG" dirty="0" smtClean="0"/>
              <a:t>Título do Gráfico</a:t>
            </a:r>
          </a:p>
        </p:txBody>
      </p:sp>
      <p:sp>
        <p:nvSpPr>
          <p:cNvPr id="41" name="Chart Placeholder 8"/>
          <p:cNvSpPr>
            <a:spLocks noGrp="1"/>
          </p:cNvSpPr>
          <p:nvPr>
            <p:ph type="chart" sz="quarter" idx="18" hasCustomPrompt="1"/>
          </p:nvPr>
        </p:nvSpPr>
        <p:spPr>
          <a:xfrm>
            <a:off x="431800" y="3094040"/>
            <a:ext cx="6965950" cy="312578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baseline="0"/>
            </a:lvl1pPr>
          </a:lstStyle>
          <a:p>
            <a:r>
              <a:rPr lang="bg-BG" dirty="0" smtClean="0"/>
              <a:t>Inserir Gráfico</a:t>
            </a:r>
            <a:endParaRPr lang="en-US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431804" y="679277"/>
            <a:ext cx="8170863" cy="82694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Título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17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37" name="Rectangle 36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3" name="Rectangle 42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4" name="Rectangle 43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3" name="TextBox 22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9" name="Group 28"/>
          <p:cNvGrpSpPr/>
          <p:nvPr userDrawn="1"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30" name="Rectangle 29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5" name="Rectangle 44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1614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5"/>
            <a:ext cx="8170863" cy="1590675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0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32084" y="2539100"/>
            <a:ext cx="8170863" cy="28416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600" b="1" kern="1200" dirty="0" smtClean="0">
                <a:solidFill>
                  <a:schemeClr val="tx1">
                    <a:lumMod val="75000"/>
                  </a:schemeClr>
                </a:solidFill>
                <a:latin typeface="+mj-lt"/>
                <a:ea typeface="MS PGothic" charset="0"/>
                <a:cs typeface="MS PGothic" charset="0"/>
              </a:defRPr>
            </a:lvl1pPr>
          </a:lstStyle>
          <a:p>
            <a:pPr lvl="0"/>
            <a:r>
              <a:rPr lang="bg-BG" dirty="0" smtClean="0"/>
              <a:t>Título do Gráfico</a:t>
            </a:r>
          </a:p>
        </p:txBody>
      </p:sp>
      <p:sp>
        <p:nvSpPr>
          <p:cNvPr id="21" name="Chart Placeholder 8"/>
          <p:cNvSpPr>
            <a:spLocks noGrp="1"/>
          </p:cNvSpPr>
          <p:nvPr>
            <p:ph type="chart" sz="quarter" idx="18" hasCustomPrompt="1"/>
          </p:nvPr>
        </p:nvSpPr>
        <p:spPr>
          <a:xfrm>
            <a:off x="431803" y="3094041"/>
            <a:ext cx="8170863" cy="2590655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baseline="0"/>
            </a:lvl1pPr>
          </a:lstStyle>
          <a:p>
            <a:r>
              <a:rPr lang="bg-BG" dirty="0" smtClean="0"/>
              <a:t>Inserir Gráfico</a:t>
            </a:r>
            <a:endParaRPr lang="en-US" dirty="0"/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4510091" y="5807076"/>
            <a:ext cx="4092575" cy="517525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400" b="1"/>
            </a:lvl1pPr>
          </a:lstStyle>
          <a:p>
            <a:pPr lvl="0"/>
            <a:r>
              <a:rPr lang="bg-BG" dirty="0" smtClean="0"/>
              <a:t>Fonte:</a:t>
            </a:r>
            <a:br>
              <a:rPr lang="bg-BG" dirty="0" smtClean="0"/>
            </a:br>
            <a:r>
              <a:rPr lang="bg-BG" dirty="0" smtClean="0"/>
              <a:t>Elaboração:</a:t>
            </a:r>
            <a:endParaRPr lang="en-US" dirty="0"/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20" hasCustomPrompt="1"/>
          </p:nvPr>
        </p:nvSpPr>
        <p:spPr>
          <a:xfrm>
            <a:off x="454506" y="5807076"/>
            <a:ext cx="4092575" cy="517525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buNone/>
              <a:defRPr sz="1400" b="1"/>
            </a:lvl1pPr>
          </a:lstStyle>
          <a:p>
            <a:pPr lvl="0"/>
            <a:r>
              <a:rPr lang="bg-BG" dirty="0" smtClean="0"/>
              <a:t>* Observações: </a:t>
            </a:r>
            <a:endParaRPr lang="en-US" dirty="0"/>
          </a:p>
        </p:txBody>
      </p:sp>
      <p:sp>
        <p:nvSpPr>
          <p:cNvPr id="17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32" name="Rectangle 31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8" name="TextBox 37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39" name="Rectangle 38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46" name="Group 45"/>
          <p:cNvGrpSpPr/>
          <p:nvPr userDrawn="1"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47" name="Rectangle 46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8" name="Rectangle 47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9" name="Rectangle 48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0" name="Rectangle 49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66583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589889" y="700536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endParaRPr lang="en-US" altLang="pt-BR" sz="1200" b="1" dirty="0">
              <a:solidFill>
                <a:srgbClr val="1D2A38"/>
              </a:solidFill>
            </a:endParaRPr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5833245"/>
            <a:ext cx="3823804" cy="486703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tx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9681" y="1966737"/>
            <a:ext cx="3824498" cy="56324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80000"/>
              </a:lnSpc>
              <a:buNone/>
              <a:defRPr lang="en-US" sz="1800" b="1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dirty="0" smtClean="0"/>
              <a:t>Texto</a:t>
            </a:r>
            <a:endParaRPr lang="en-US" dirty="0"/>
          </a:p>
        </p:txBody>
      </p:sp>
      <p:sp>
        <p:nvSpPr>
          <p:cNvPr id="2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4744554" y="5833245"/>
            <a:ext cx="3823804" cy="486703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tx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31" name="Title 1"/>
          <p:cNvSpPr>
            <a:spLocks noGrp="1"/>
          </p:cNvSpPr>
          <p:nvPr>
            <p:ph type="ctrTitle"/>
          </p:nvPr>
        </p:nvSpPr>
        <p:spPr>
          <a:xfrm>
            <a:off x="447722" y="607588"/>
            <a:ext cx="8120636" cy="1058893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2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2" name="Subtitle 2"/>
          <p:cNvSpPr txBox="1">
            <a:spLocks/>
          </p:cNvSpPr>
          <p:nvPr userDrawn="1"/>
        </p:nvSpPr>
        <p:spPr>
          <a:xfrm>
            <a:off x="4741379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1600" b="1" i="1" kern="120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>
              <a:solidFill>
                <a:srgbClr val="7EB606">
                  <a:lumMod val="75000"/>
                </a:srgbClr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sz="quarter" idx="20"/>
          </p:nvPr>
        </p:nvSpPr>
        <p:spPr>
          <a:xfrm>
            <a:off x="457201" y="2971285"/>
            <a:ext cx="3826978" cy="266585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2400">
                <a:solidFill>
                  <a:schemeClr val="tx1"/>
                </a:solidFill>
              </a:defRPr>
            </a:lvl1pPr>
            <a:lvl2pPr>
              <a:lnSpc>
                <a:spcPct val="80000"/>
              </a:lnSpc>
              <a:defRPr sz="2000">
                <a:solidFill>
                  <a:schemeClr val="tx1"/>
                </a:solidFill>
              </a:defRPr>
            </a:lvl2pPr>
            <a:lvl3pPr>
              <a:lnSpc>
                <a:spcPct val="8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80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17"/>
          </p:nvPr>
        </p:nvSpPr>
        <p:spPr>
          <a:xfrm>
            <a:off x="4741379" y="2971285"/>
            <a:ext cx="3824498" cy="266585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2400">
                <a:solidFill>
                  <a:schemeClr val="tx1"/>
                </a:solidFill>
              </a:defRPr>
            </a:lvl1pPr>
            <a:lvl2pPr>
              <a:lnSpc>
                <a:spcPct val="80000"/>
              </a:lnSpc>
              <a:defRPr sz="2000">
                <a:solidFill>
                  <a:schemeClr val="tx1"/>
                </a:solidFill>
              </a:defRPr>
            </a:lvl2pPr>
            <a:lvl3pPr>
              <a:lnSpc>
                <a:spcPct val="8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80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4741867" y="1966404"/>
            <a:ext cx="3825875" cy="563563"/>
          </a:xfrm>
          <a:prstGeom prst="rect">
            <a:avLst/>
          </a:prstGeom>
        </p:spPr>
        <p:txBody>
          <a:bodyPr vert="horz" anchor="ctr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Texto</a:t>
            </a:r>
            <a:endParaRPr lang="en-US" dirty="0" smtClean="0"/>
          </a:p>
        </p:txBody>
      </p:sp>
      <p:sp>
        <p:nvSpPr>
          <p:cNvPr id="42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4741867" y="2616290"/>
            <a:ext cx="3825875" cy="281604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Título do Gráfico</a:t>
            </a:r>
            <a:endParaRPr lang="en-US" dirty="0" smtClean="0"/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460379" y="2616290"/>
            <a:ext cx="3825875" cy="281604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Título do Gráfico</a:t>
            </a:r>
            <a:endParaRPr lang="en-US" dirty="0" smtClean="0"/>
          </a:p>
        </p:txBody>
      </p:sp>
      <p:sp>
        <p:nvSpPr>
          <p:cNvPr id="24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45" name="Group 44"/>
          <p:cNvGrpSpPr/>
          <p:nvPr userDrawn="1"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46" name="Rectangle 45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7" name="Rectangle 46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8" name="Rectangle 47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9" name="Rectangle 48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0" name="Rectangle 49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5" name="TextBox 34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37" name="Rectangle 36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39" name="Group 38"/>
          <p:cNvGrpSpPr/>
          <p:nvPr userDrawn="1"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40" name="Rectangle 39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Rectangle 51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Rectangle 52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37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 txBox="1">
            <a:spLocks/>
          </p:cNvSpPr>
          <p:nvPr userDrawn="1"/>
        </p:nvSpPr>
        <p:spPr>
          <a:xfrm>
            <a:off x="8602943" y="27636"/>
            <a:ext cx="432932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prstClr val="white"/>
                </a:solidFill>
              </a:rPr>
              <a:pPr algn="r" eaLnBrk="1" hangingPunct="1"/>
              <a:t>‹nº›</a:t>
            </a:fld>
            <a:endParaRPr lang="en-US" altLang="pt-BR" sz="1200" b="1" dirty="0">
              <a:solidFill>
                <a:prstClr val="white"/>
              </a:solidFill>
            </a:endParaRP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6"/>
            <a:ext cx="8170863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1565182"/>
            <a:ext cx="8170863" cy="4476021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6" name="Rectangle 25"/>
          <p:cNvSpPr/>
          <p:nvPr userDrawn="1"/>
        </p:nvSpPr>
        <p:spPr>
          <a:xfrm>
            <a:off x="8092994" y="6710372"/>
            <a:ext cx="1116850" cy="888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-26769" y="6710372"/>
            <a:ext cx="5038124" cy="888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5011355" y="6710372"/>
            <a:ext cx="3081639" cy="8883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prstClr val="white">
                    <a:lumMod val="50000"/>
                  </a:prstClr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18" name="Rectangle 17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Rectangle 27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3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o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0" y="665164"/>
            <a:ext cx="8322274" cy="553631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0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29" name="Rectangle 2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Rectangle 30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9" name="TextBox 18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34" name="Rectangle 33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37" name="Rectangle 36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Rectangle 39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6680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2"/>
          <p:cNvSpPr txBox="1">
            <a:spLocks/>
          </p:cNvSpPr>
          <p:nvPr userDrawn="1"/>
        </p:nvSpPr>
        <p:spPr>
          <a:xfrm>
            <a:off x="8072528" y="6009369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6408840"/>
            <a:ext cx="9144000" cy="286601"/>
            <a:chOff x="0" y="6652713"/>
            <a:chExt cx="9144000" cy="417733"/>
          </a:xfrm>
        </p:grpSpPr>
        <p:sp>
          <p:nvSpPr>
            <p:cNvPr id="21" name="Rectangle 20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690" y="2489634"/>
            <a:ext cx="741202" cy="752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90448" y="3209757"/>
            <a:ext cx="8723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prstClr val="black"/>
                </a:solidFill>
              </a:rPr>
              <a:t>Ministério da Fazenda</a:t>
            </a:r>
            <a:endParaRPr lang="pt-BR" sz="2000" b="1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43704" y="4914182"/>
            <a:ext cx="5133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noProof="0" dirty="0" smtClean="0">
                <a:solidFill>
                  <a:srgbClr val="7F7F7F"/>
                </a:solidFill>
              </a:rPr>
              <a:t>João Manoel Pinho de Mello</a:t>
            </a:r>
            <a:br>
              <a:rPr lang="pt-BR" sz="1600" b="1" noProof="0" dirty="0" smtClean="0">
                <a:solidFill>
                  <a:srgbClr val="7F7F7F"/>
                </a:solidFill>
              </a:rPr>
            </a:br>
            <a:r>
              <a:rPr lang="pt-BR" sz="1600" b="0" i="1" noProof="0" dirty="0" smtClean="0">
                <a:solidFill>
                  <a:srgbClr val="7F7F7F"/>
                </a:solidFill>
              </a:rPr>
              <a:t>Assessor Especial para as Reformas Microeconômicas</a:t>
            </a:r>
          </a:p>
          <a:p>
            <a:r>
              <a:rPr lang="pt-BR" sz="1600" b="0" noProof="0" dirty="0" smtClean="0">
                <a:solidFill>
                  <a:srgbClr val="7F7F7F"/>
                </a:solidFill>
              </a:rPr>
              <a:t>Ministério da Fazenda</a:t>
            </a:r>
          </a:p>
        </p:txBody>
      </p:sp>
    </p:spTree>
    <p:extLst>
      <p:ext uri="{BB962C8B-B14F-4D97-AF65-F5344CB8AC3E}">
        <p14:creationId xmlns:p14="http://schemas.microsoft.com/office/powerpoint/2010/main" val="3758065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2"/>
          <p:cNvSpPr txBox="1">
            <a:spLocks/>
          </p:cNvSpPr>
          <p:nvPr userDrawn="1"/>
        </p:nvSpPr>
        <p:spPr>
          <a:xfrm>
            <a:off x="7599368" y="279400"/>
            <a:ext cx="39837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fld id="{2E697F94-608E-4EDE-B3E8-E94C6293AC33}" type="slidenum">
              <a:rPr lang="en-US" altLang="pt-BR" sz="1200" b="1">
                <a:solidFill>
                  <a:prstClr val="white">
                    <a:lumMod val="65000"/>
                  </a:prstClr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 dirty="0">
              <a:solidFill>
                <a:prstClr val="white">
                  <a:lumMod val="65000"/>
                </a:prstClr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1792290"/>
            <a:ext cx="90043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ular Callout 12"/>
          <p:cNvSpPr>
            <a:spLocks noChangeArrowheads="1"/>
          </p:cNvSpPr>
          <p:nvPr userDrawn="1"/>
        </p:nvSpPr>
        <p:spPr bwMode="auto">
          <a:xfrm>
            <a:off x="2517775" y="3560763"/>
            <a:ext cx="909638" cy="558800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2F97B5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Brasil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4" name="Rounded Rectangular Callout 17"/>
          <p:cNvSpPr>
            <a:spLocks noChangeArrowheads="1"/>
          </p:cNvSpPr>
          <p:nvPr userDrawn="1"/>
        </p:nvSpPr>
        <p:spPr bwMode="auto">
          <a:xfrm>
            <a:off x="2774950" y="2125665"/>
            <a:ext cx="909638" cy="560387"/>
          </a:xfrm>
          <a:prstGeom prst="wedgeRoundRectCallout">
            <a:avLst>
              <a:gd name="adj1" fmla="val 88329"/>
              <a:gd name="adj2" fmla="val 57398"/>
              <a:gd name="adj3" fmla="val 16667"/>
            </a:avLst>
          </a:prstGeom>
          <a:solidFill>
            <a:schemeClr val="accent3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Espanha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7" name="Rounded Rectangular Callout 29"/>
          <p:cNvSpPr>
            <a:spLocks noChangeArrowheads="1"/>
          </p:cNvSpPr>
          <p:nvPr userDrawn="1"/>
        </p:nvSpPr>
        <p:spPr bwMode="auto">
          <a:xfrm>
            <a:off x="119063" y="6050757"/>
            <a:ext cx="1244600" cy="350839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chemeClr val="accent3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1</a:t>
            </a:r>
          </a:p>
        </p:txBody>
      </p:sp>
      <p:sp>
        <p:nvSpPr>
          <p:cNvPr id="28" name="Rectangle 33"/>
          <p:cNvSpPr>
            <a:spLocks noChangeArrowheads="1"/>
          </p:cNvSpPr>
          <p:nvPr userDrawn="1"/>
        </p:nvSpPr>
        <p:spPr bwMode="auto">
          <a:xfrm>
            <a:off x="850642" y="6388104"/>
            <a:ext cx="184666" cy="346249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endParaRPr lang="pt-BR" altLang="pt-BR" smtClean="0">
              <a:solidFill>
                <a:srgbClr val="E6E9E9"/>
              </a:solidFill>
            </a:endParaRPr>
          </a:p>
        </p:txBody>
      </p:sp>
      <p:sp>
        <p:nvSpPr>
          <p:cNvPr id="29" name="Rounded Rectangular Callout 34"/>
          <p:cNvSpPr>
            <a:spLocks noChangeArrowheads="1"/>
          </p:cNvSpPr>
          <p:nvPr userDrawn="1"/>
        </p:nvSpPr>
        <p:spPr bwMode="auto">
          <a:xfrm>
            <a:off x="1593850" y="6050757"/>
            <a:ext cx="1244600" cy="350839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chemeClr val="bg2">
              <a:lumMod val="50000"/>
            </a:schemeClr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2</a:t>
            </a:r>
          </a:p>
        </p:txBody>
      </p:sp>
      <p:sp>
        <p:nvSpPr>
          <p:cNvPr id="43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90" y="5982494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22" y="5993562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/>
          </p:nvPr>
        </p:nvSpPr>
        <p:spPr>
          <a:xfrm>
            <a:off x="457204" y="657267"/>
            <a:ext cx="7085013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32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0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510620"/>
            <a:ext cx="2799672" cy="59337"/>
            <a:chOff x="0" y="510620"/>
            <a:chExt cx="2799672" cy="154545"/>
          </a:xfrm>
        </p:grpSpPr>
        <p:sp>
          <p:nvSpPr>
            <p:cNvPr id="18" name="Rectangle 17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4" name="Group 23"/>
          <p:cNvGrpSpPr/>
          <p:nvPr userDrawn="1"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25" name="Rectangle 24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Rectangle 30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3" name="TextBox 32"/>
          <p:cNvSpPr txBox="1"/>
          <p:nvPr userDrawn="1"/>
        </p:nvSpPr>
        <p:spPr>
          <a:xfrm>
            <a:off x="7997745" y="119629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34" name="Rectangle 33"/>
          <p:cNvSpPr/>
          <p:nvPr userDrawn="1"/>
        </p:nvSpPr>
        <p:spPr>
          <a:xfrm rot="5400000">
            <a:off x="8758806" y="269169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260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trada de Capítulos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1629946" y="2407040"/>
            <a:ext cx="5400368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369461"/>
            <a:ext cx="9144000" cy="325980"/>
            <a:chOff x="0" y="6652713"/>
            <a:chExt cx="9144000" cy="417733"/>
          </a:xfrm>
        </p:grpSpPr>
        <p:sp>
          <p:nvSpPr>
            <p:cNvPr id="19" name="Rectangle 1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000" b="1" noProof="0" dirty="0" smtClean="0">
                <a:solidFill>
                  <a:srgbClr val="7F7F7F"/>
                </a:solidFill>
                <a:latin typeface="Arial"/>
                <a:cs typeface="Arial"/>
              </a:rPr>
              <a:t>Ministério </a:t>
            </a:r>
            <a:r>
              <a:rPr lang="pt-BR" sz="1000" u="none" baseline="0" noProof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pt-BR" sz="1500" b="1" baseline="0" noProof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pt-BR" sz="1500" b="1" noProof="0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126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trada de Capítulos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rgbClr val="7AC6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6369446"/>
            <a:ext cx="9144000" cy="325979"/>
            <a:chOff x="0" y="6652713"/>
            <a:chExt cx="9144000" cy="417733"/>
          </a:xfrm>
        </p:grpSpPr>
        <p:sp>
          <p:nvSpPr>
            <p:cNvPr id="16" name="Rectangle 15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 rot="10800000">
              <a:off x="8625690" y="6652714"/>
              <a:ext cx="288343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 rot="10800000">
              <a:off x="8333669" y="6652714"/>
              <a:ext cx="288343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150606" y="6652713"/>
              <a:ext cx="1904563" cy="410572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8055171" y="6652714"/>
              <a:ext cx="288343" cy="410572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rgbClr val="184B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06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trada de Capítulos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369446"/>
            <a:ext cx="9144000" cy="325979"/>
            <a:chOff x="0" y="6652714"/>
            <a:chExt cx="9144000" cy="417733"/>
          </a:xfrm>
        </p:grpSpPr>
        <p:sp>
          <p:nvSpPr>
            <p:cNvPr id="19" name="Rectangle 1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 rot="10800000">
              <a:off x="6438951" y="6652714"/>
              <a:ext cx="1894718" cy="41773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8625690" y="6652714"/>
              <a:ext cx="288343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 rot="10800000">
              <a:off x="8333669" y="6652714"/>
              <a:ext cx="288343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 rot="10800000">
              <a:off x="6150607" y="6652714"/>
              <a:ext cx="288343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rgbClr val="7AC6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rgbClr val="184B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563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trada de Capítulos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369446"/>
            <a:ext cx="9144000" cy="325979"/>
            <a:chOff x="0" y="6652713"/>
            <a:chExt cx="9144000" cy="417733"/>
          </a:xfrm>
        </p:grpSpPr>
        <p:sp>
          <p:nvSpPr>
            <p:cNvPr id="19" name="Rectangle 1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8625690" y="6652714"/>
              <a:ext cx="288343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 rot="10800000">
              <a:off x="6717448" y="6652713"/>
              <a:ext cx="1904564" cy="410572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 rot="10800000">
              <a:off x="6150607" y="6652714"/>
              <a:ext cx="288343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429105" y="6652714"/>
              <a:ext cx="288343" cy="410572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rgbClr val="7AC6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rgbClr val="184B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66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trada de Capítulos_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369446"/>
            <a:ext cx="9144000" cy="325979"/>
            <a:chOff x="0" y="6652713"/>
            <a:chExt cx="9144000" cy="417733"/>
          </a:xfrm>
        </p:grpSpPr>
        <p:sp>
          <p:nvSpPr>
            <p:cNvPr id="19" name="Rectangle 1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 rot="10800000">
              <a:off x="6995945" y="6652713"/>
              <a:ext cx="1918087" cy="410572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 rot="10800000">
              <a:off x="6150607" y="6652714"/>
              <a:ext cx="288343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429105" y="6652714"/>
              <a:ext cx="288343" cy="410572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 rot="10800000">
              <a:off x="6707603" y="6652714"/>
              <a:ext cx="288343" cy="410572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8758806" y="832731"/>
            <a:ext cx="665166" cy="111029"/>
          </a:xfrm>
          <a:prstGeom prst="rect">
            <a:avLst/>
          </a:prstGeom>
          <a:solidFill>
            <a:srgbClr val="7AC6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rgbClr val="184B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05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údo g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7545746" y="5684695"/>
            <a:ext cx="1490130" cy="5350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300" b="1"/>
            </a:lvl1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1602772"/>
            <a:ext cx="8170863" cy="93632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40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32084" y="2681181"/>
            <a:ext cx="8170863" cy="28416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600" b="1" kern="1200" dirty="0" smtClean="0">
                <a:solidFill>
                  <a:schemeClr val="tx1">
                    <a:lumMod val="75000"/>
                  </a:schemeClr>
                </a:solidFill>
                <a:latin typeface="+mj-lt"/>
                <a:ea typeface="MS PGothic" charset="0"/>
                <a:cs typeface="MS PGothic" charset="0"/>
              </a:defRPr>
            </a:lvl1pPr>
          </a:lstStyle>
          <a:p>
            <a:pPr lvl="0"/>
            <a:r>
              <a:rPr lang="bg-BG" dirty="0" smtClean="0"/>
              <a:t>Título do Gráfico</a:t>
            </a:r>
          </a:p>
        </p:txBody>
      </p:sp>
      <p:sp>
        <p:nvSpPr>
          <p:cNvPr id="41" name="Chart Placeholder 8"/>
          <p:cNvSpPr>
            <a:spLocks noGrp="1"/>
          </p:cNvSpPr>
          <p:nvPr>
            <p:ph type="chart" sz="quarter" idx="18" hasCustomPrompt="1"/>
          </p:nvPr>
        </p:nvSpPr>
        <p:spPr>
          <a:xfrm>
            <a:off x="431800" y="3094040"/>
            <a:ext cx="6965950" cy="312578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baseline="0"/>
            </a:lvl1pPr>
          </a:lstStyle>
          <a:p>
            <a:r>
              <a:rPr lang="bg-BG" dirty="0" smtClean="0"/>
              <a:t>Inserir Gráfico</a:t>
            </a:r>
            <a:endParaRPr lang="en-US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431804" y="679277"/>
            <a:ext cx="8170863" cy="82694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Título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17" name="Slide Number Placeholder 2"/>
          <p:cNvSpPr txBox="1">
            <a:spLocks/>
          </p:cNvSpPr>
          <p:nvPr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37" name="Rectangle 36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30" name="Rectangle 29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9631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5"/>
            <a:ext cx="8170863" cy="1590675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0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32084" y="2539100"/>
            <a:ext cx="8170863" cy="28416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600" b="1" kern="1200" dirty="0" smtClean="0">
                <a:solidFill>
                  <a:schemeClr val="tx1">
                    <a:lumMod val="75000"/>
                  </a:schemeClr>
                </a:solidFill>
                <a:latin typeface="+mj-lt"/>
                <a:ea typeface="MS PGothic" charset="0"/>
                <a:cs typeface="MS PGothic" charset="0"/>
              </a:defRPr>
            </a:lvl1pPr>
          </a:lstStyle>
          <a:p>
            <a:pPr lvl="0"/>
            <a:r>
              <a:rPr lang="bg-BG" dirty="0" smtClean="0"/>
              <a:t>Título do Gráfico</a:t>
            </a:r>
          </a:p>
        </p:txBody>
      </p:sp>
      <p:sp>
        <p:nvSpPr>
          <p:cNvPr id="21" name="Chart Placeholder 8"/>
          <p:cNvSpPr>
            <a:spLocks noGrp="1"/>
          </p:cNvSpPr>
          <p:nvPr>
            <p:ph type="chart" sz="quarter" idx="18" hasCustomPrompt="1"/>
          </p:nvPr>
        </p:nvSpPr>
        <p:spPr>
          <a:xfrm>
            <a:off x="431803" y="3094041"/>
            <a:ext cx="8170863" cy="2590655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baseline="0"/>
            </a:lvl1pPr>
          </a:lstStyle>
          <a:p>
            <a:r>
              <a:rPr lang="bg-BG" dirty="0" smtClean="0"/>
              <a:t>Inserir Gráfico</a:t>
            </a:r>
            <a:endParaRPr lang="en-US" dirty="0"/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4510091" y="5807076"/>
            <a:ext cx="4092575" cy="517525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400" b="1"/>
            </a:lvl1pPr>
          </a:lstStyle>
          <a:p>
            <a:pPr lvl="0"/>
            <a:r>
              <a:rPr lang="bg-BG" dirty="0" smtClean="0"/>
              <a:t>Fonte:</a:t>
            </a:r>
            <a:br>
              <a:rPr lang="bg-BG" dirty="0" smtClean="0"/>
            </a:br>
            <a:r>
              <a:rPr lang="bg-BG" dirty="0" smtClean="0"/>
              <a:t>Elaboração:</a:t>
            </a:r>
            <a:endParaRPr lang="en-US" dirty="0"/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20" hasCustomPrompt="1"/>
          </p:nvPr>
        </p:nvSpPr>
        <p:spPr>
          <a:xfrm>
            <a:off x="454506" y="5807076"/>
            <a:ext cx="4092575" cy="517525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buNone/>
              <a:defRPr sz="1400" b="1"/>
            </a:lvl1pPr>
          </a:lstStyle>
          <a:p>
            <a:pPr lvl="0"/>
            <a:r>
              <a:rPr lang="bg-BG" dirty="0" smtClean="0"/>
              <a:t>* Observações: </a:t>
            </a:r>
            <a:endParaRPr lang="en-US" dirty="0"/>
          </a:p>
        </p:txBody>
      </p:sp>
      <p:sp>
        <p:nvSpPr>
          <p:cNvPr id="17" name="Slide Number Placeholder 2"/>
          <p:cNvSpPr txBox="1">
            <a:spLocks/>
          </p:cNvSpPr>
          <p:nvPr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32" name="Rectangle 31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39" name="Rectangle 38"/>
          <p:cNvSpPr/>
          <p:nvPr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091E24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-1" y="510620"/>
            <a:ext cx="5247647" cy="45719"/>
            <a:chOff x="0" y="510620"/>
            <a:chExt cx="2799672" cy="154545"/>
          </a:xfrm>
        </p:grpSpPr>
        <p:sp>
          <p:nvSpPr>
            <p:cNvPr id="47" name="Rectangle 46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700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charset="0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39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charset="0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>
                <a:solidFill>
                  <a:srgbClr val="091E24"/>
                </a:solidFill>
              </a:rPr>
              <a:t>Produtividade: chave para o crescimento sustentável</a:t>
            </a:r>
            <a:endParaRPr lang="pt-BR">
              <a:solidFill>
                <a:srgbClr val="091E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7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 </a:t>
            </a:r>
            <a:r>
              <a:rPr lang="en-US" dirty="0" err="1"/>
              <a:t>produtividade</a:t>
            </a:r>
            <a:r>
              <a:rPr lang="en-US" dirty="0"/>
              <a:t> </a:t>
            </a:r>
            <a:r>
              <a:rPr lang="en-US" dirty="0" err="1"/>
              <a:t>estagnou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Mecanismos</a:t>
            </a:r>
            <a:endParaRPr lang="pt-BR" sz="2000" b="0" dirty="0" smtClean="0"/>
          </a:p>
          <a:p>
            <a:pPr marL="800100" lvl="1" indent="-342900">
              <a:buFont typeface="Arial"/>
              <a:buChar char="•"/>
            </a:pPr>
            <a:r>
              <a:rPr lang="pt-BR" sz="2000" b="0" dirty="0" smtClean="0"/>
              <a:t>Legislação laboral distorce as decisões no mercado de trabalho</a:t>
            </a:r>
          </a:p>
          <a:p>
            <a:pPr marL="800100" lvl="1" indent="-342900">
              <a:buFont typeface="Arial"/>
              <a:buChar char="•"/>
            </a:pPr>
            <a:endParaRPr lang="pt-BR" sz="2000" b="0" dirty="0" smtClean="0"/>
          </a:p>
          <a:p>
            <a:pPr marL="800100" lvl="1" indent="-342900">
              <a:buFont typeface="Arial"/>
              <a:buChar char="•"/>
            </a:pPr>
            <a:r>
              <a:rPr lang="pt-BR" sz="2000" b="0" dirty="0"/>
              <a:t>Sistema tributário distorce as decisões de tamanho e localização das empresas</a:t>
            </a:r>
          </a:p>
          <a:p>
            <a:pPr marL="800100" lvl="1" indent="-342900">
              <a:buFont typeface="Arial"/>
              <a:buChar char="•"/>
            </a:pPr>
            <a:endParaRPr lang="pt-BR" sz="2000" b="0" dirty="0"/>
          </a:p>
          <a:p>
            <a:pPr marL="800100" lvl="1" indent="-342900">
              <a:buFont typeface="Arial"/>
              <a:buChar char="•"/>
            </a:pPr>
            <a:r>
              <a:rPr lang="pt-BR" sz="2000" b="0" dirty="0"/>
              <a:t>Burocracia excessiva</a:t>
            </a:r>
          </a:p>
          <a:p>
            <a:pPr marL="800100" lvl="1" indent="-342900">
              <a:buFont typeface="Arial"/>
              <a:buChar char="•"/>
            </a:pPr>
            <a:endParaRPr lang="pt-BR" sz="2000" b="0" dirty="0"/>
          </a:p>
          <a:p>
            <a:pPr marL="800100" lvl="1" indent="-342900">
              <a:buFont typeface="Arial"/>
              <a:buChar char="•"/>
            </a:pPr>
            <a:r>
              <a:rPr lang="pt-BR" sz="2000" b="0" dirty="0"/>
              <a:t>Infraestrutura precária</a:t>
            </a:r>
          </a:p>
          <a:p>
            <a:pPr marL="800100" lvl="1" indent="-342900">
              <a:buFont typeface="Arial"/>
              <a:buChar char="•"/>
            </a:pPr>
            <a:endParaRPr lang="pt-BR" sz="2000" b="0" dirty="0"/>
          </a:p>
          <a:p>
            <a:pPr marL="800100" lvl="1" indent="-342900">
              <a:buFont typeface="Arial"/>
              <a:buChar char="•"/>
            </a:pPr>
            <a:r>
              <a:rPr lang="pt-BR" sz="2000" b="0" dirty="0"/>
              <a:t>Direcionamento creditício excessivo distorce as decisões de alocação de capital</a:t>
            </a:r>
          </a:p>
          <a:p>
            <a:pPr marL="800100" lvl="1" indent="-342900">
              <a:buFont typeface="Arial"/>
              <a:buChar char="•"/>
            </a:pPr>
            <a:endParaRPr lang="pt-BR" sz="2000" dirty="0" smtClean="0"/>
          </a:p>
          <a:p>
            <a:pPr marL="800100" lvl="1" indent="-342900">
              <a:buFont typeface="Arial"/>
              <a:buChar char="•"/>
            </a:pPr>
            <a:r>
              <a:rPr lang="pt-BR" sz="2000" b="0" dirty="0" smtClean="0"/>
              <a:t>Proteção excessiva, conteúdo local excessivo, demanda cativa excessiva</a:t>
            </a:r>
          </a:p>
          <a:p>
            <a:pPr marL="800100" lvl="1" indent="-342900">
              <a:buFont typeface="Arial"/>
              <a:buChar char="•"/>
            </a:pPr>
            <a:endParaRPr lang="pt-BR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118477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As </a:t>
            </a:r>
            <a:r>
              <a:rPr lang="en-US" dirty="0" err="1"/>
              <a:t>c</a:t>
            </a:r>
            <a:r>
              <a:rPr lang="en-US" dirty="0" err="1" smtClean="0"/>
              <a:t>onsequências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  <a:p>
            <a:pPr marL="800100" lvl="1" indent="-342900">
              <a:buFont typeface="Arial"/>
              <a:buChar char="•"/>
            </a:pPr>
            <a:r>
              <a:rPr lang="pt-BR" sz="2000" b="0" dirty="0" smtClean="0"/>
              <a:t>Má alocação do capital, da força de trabalho e do capital humano</a:t>
            </a:r>
          </a:p>
          <a:p>
            <a:pPr lvl="1"/>
            <a:endParaRPr lang="pt-BR" sz="2000" b="0" dirty="0" smtClean="0"/>
          </a:p>
          <a:p>
            <a:pPr marL="800100" lvl="1" indent="-342900">
              <a:buFont typeface="Arial"/>
              <a:buChar char="•"/>
            </a:pPr>
            <a:endParaRPr lang="pt-BR" sz="2000" b="0" dirty="0" smtClean="0"/>
          </a:p>
          <a:p>
            <a:pPr marL="800100" lvl="1" indent="-342900">
              <a:buFont typeface="Arial"/>
              <a:buChar char="•"/>
            </a:pPr>
            <a:r>
              <a:rPr lang="pt-BR" sz="2000" b="0" dirty="0" smtClean="0"/>
              <a:t>Altos custos de entrada, redução da competição</a:t>
            </a:r>
          </a:p>
          <a:p>
            <a:pPr marL="800100" lvl="1" indent="-342900">
              <a:buFont typeface="Arial"/>
              <a:buChar char="•"/>
            </a:pPr>
            <a:endParaRPr lang="pt-BR" sz="2000" b="0" dirty="0" smtClean="0"/>
          </a:p>
          <a:p>
            <a:pPr lvl="1"/>
            <a:endParaRPr lang="pt-BR" sz="2000" b="0" dirty="0" smtClean="0"/>
          </a:p>
          <a:p>
            <a:pPr marL="800100" lvl="1" indent="-342900">
              <a:buFont typeface="Arial"/>
              <a:buChar char="•"/>
            </a:pPr>
            <a:r>
              <a:rPr lang="pt-BR" sz="2000" b="0" dirty="0" smtClean="0"/>
              <a:t>Preços altos de insumos para a produção e para o consumidor</a:t>
            </a:r>
          </a:p>
          <a:p>
            <a:pPr marL="800100" lvl="1" indent="-342900">
              <a:buFont typeface="Arial"/>
              <a:buChar char="•"/>
            </a:pPr>
            <a:endParaRPr lang="pt-BR" sz="2000" b="0" dirty="0" smtClean="0"/>
          </a:p>
          <a:p>
            <a:pPr marL="800100" lvl="1" indent="-342900">
              <a:buFont typeface="Arial"/>
              <a:buChar char="•"/>
            </a:pPr>
            <a:endParaRPr lang="pt-BR" sz="2000" b="0" dirty="0" smtClean="0"/>
          </a:p>
          <a:p>
            <a:pPr marL="800100" lvl="1" indent="-342900">
              <a:buFont typeface="Arial"/>
              <a:buChar char="•"/>
            </a:pPr>
            <a:r>
              <a:rPr lang="pt-BR" sz="2000" b="0" dirty="0" smtClean="0"/>
              <a:t>Menor capacidade de produzir</a:t>
            </a:r>
            <a:endParaRPr lang="pt-BR" sz="2000" b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6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23261" y="665166"/>
            <a:ext cx="8987949" cy="691024"/>
          </a:xfrm>
        </p:spPr>
        <p:txBody>
          <a:bodyPr/>
          <a:lstStyle/>
          <a:p>
            <a:r>
              <a:rPr lang="pt-BR" smtClean="0"/>
              <a:t>     A agenda da produtividade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endParaRPr lang="pt-BR" dirty="0"/>
          </a:p>
          <a:p>
            <a:pPr marL="342900" indent="-342900">
              <a:buFont typeface="Arial"/>
              <a:buChar char="•"/>
            </a:pPr>
            <a:r>
              <a:rPr lang="pt-BR" sz="2200" dirty="0" smtClean="0"/>
              <a:t>A agenda da produtividade não é nova</a:t>
            </a:r>
          </a:p>
          <a:p>
            <a:endParaRPr lang="pt-BR" dirty="0" smtClean="0"/>
          </a:p>
          <a:p>
            <a:pPr marL="800100" lvl="1" indent="-342900">
              <a:buFont typeface="Arial"/>
              <a:buChar char="•"/>
            </a:pPr>
            <a:endParaRPr lang="pt-BR" sz="2000" dirty="0" smtClean="0"/>
          </a:p>
          <a:p>
            <a:pPr marL="800100" lvl="1" indent="-342900">
              <a:buFont typeface="Arial"/>
              <a:buChar char="•"/>
            </a:pPr>
            <a:r>
              <a:rPr lang="pt-BR" sz="2000" b="0" dirty="0" smtClean="0"/>
              <a:t>Avançou entre 1992 e 2005</a:t>
            </a:r>
          </a:p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lvl="1" indent="-342900">
              <a:buFont typeface="Arial"/>
              <a:buChar char="•"/>
            </a:pPr>
            <a:endParaRPr lang="pt-BR" b="0" dirty="0" smtClean="0"/>
          </a:p>
          <a:p>
            <a:pPr marL="342900" lvl="1" indent="-342900">
              <a:buFont typeface="Arial"/>
              <a:buChar char="•"/>
            </a:pPr>
            <a:r>
              <a:rPr lang="pt-BR" b="0" dirty="0" smtClean="0"/>
              <a:t>Agora voltou</a:t>
            </a:r>
            <a:endParaRPr lang="pt-BR" b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6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A agenda da </a:t>
            </a:r>
            <a:r>
              <a:rPr lang="en-US" dirty="0" err="1" smtClean="0"/>
              <a:t>produtividade</a:t>
            </a:r>
            <a:r>
              <a:rPr lang="en-US" dirty="0" smtClean="0"/>
              <a:t> </a:t>
            </a:r>
            <a:r>
              <a:rPr lang="en-US" dirty="0" err="1" smtClean="0"/>
              <a:t>retornou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r>
              <a:rPr lang="pt-BR" dirty="0" smtClean="0"/>
              <a:t>Criar condições para competir</a:t>
            </a:r>
          </a:p>
          <a:p>
            <a:pPr marL="800100" lvl="1" indent="-342900">
              <a:buFont typeface="Arial"/>
              <a:buChar char="•"/>
            </a:pPr>
            <a:endParaRPr lang="pt-BR" dirty="0" smtClean="0"/>
          </a:p>
          <a:p>
            <a:pPr marL="800100" lvl="1" indent="-342900">
              <a:buFont typeface="Arial"/>
              <a:buChar char="•"/>
            </a:pPr>
            <a:r>
              <a:rPr lang="pt-BR" dirty="0" smtClean="0"/>
              <a:t>Melhorar o ambiente de negócios</a:t>
            </a:r>
          </a:p>
          <a:p>
            <a:pPr marL="800100" lvl="1" indent="-342900">
              <a:buFont typeface="Arial"/>
              <a:buChar char="•"/>
            </a:pPr>
            <a:r>
              <a:rPr lang="pt-BR" dirty="0" smtClean="0"/>
              <a:t>Estabilidade e qualidade regulatória</a:t>
            </a:r>
          </a:p>
          <a:p>
            <a:pPr marL="800100" lvl="1" indent="-342900">
              <a:buFont typeface="Arial"/>
              <a:buChar char="•"/>
            </a:pPr>
            <a:r>
              <a:rPr lang="pt-BR" dirty="0" smtClean="0"/>
              <a:t>Desburocratização</a:t>
            </a:r>
            <a:endParaRPr lang="pt-BR" dirty="0"/>
          </a:p>
          <a:p>
            <a:pPr marL="800100" lvl="1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r>
              <a:rPr lang="pt-BR" dirty="0" smtClean="0"/>
              <a:t>Expor à competição</a:t>
            </a:r>
          </a:p>
          <a:p>
            <a:pPr marL="342900" indent="-342900">
              <a:buFont typeface="Arial"/>
              <a:buChar char="•"/>
            </a:pPr>
            <a:endParaRPr lang="pt-BR" dirty="0"/>
          </a:p>
          <a:p>
            <a:pPr marL="800100" lvl="1" indent="-342900">
              <a:buFont typeface="Arial"/>
              <a:buChar char="•"/>
            </a:pPr>
            <a:r>
              <a:rPr lang="pt-BR" dirty="0" smtClean="0"/>
              <a:t>Promoção e advocacia da concorrência</a:t>
            </a:r>
          </a:p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r>
              <a:rPr lang="pt-BR" dirty="0" smtClean="0"/>
              <a:t>Reduzir fatores que induzem distorções nas alocações de capital e trabalho</a:t>
            </a:r>
          </a:p>
          <a:p>
            <a:pPr marL="342900" indent="-342900">
              <a:buFont typeface="Arial"/>
              <a:buChar char="•"/>
            </a:pPr>
            <a:endParaRPr lang="pt-B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8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 agenda da </a:t>
            </a:r>
            <a:r>
              <a:rPr lang="en-US" dirty="0" err="1" smtClean="0"/>
              <a:t>produtividade</a:t>
            </a:r>
            <a:r>
              <a:rPr lang="en-US" dirty="0" smtClean="0"/>
              <a:t> </a:t>
            </a:r>
            <a:r>
              <a:rPr lang="en-US" dirty="0" err="1" smtClean="0"/>
              <a:t>retornou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31804" y="1565182"/>
            <a:ext cx="7550159" cy="4476021"/>
          </a:xfrm>
        </p:spPr>
        <p:txBody>
          <a:bodyPr/>
          <a:lstStyle/>
          <a:p>
            <a:r>
              <a:rPr lang="pt-BR" dirty="0" smtClean="0"/>
              <a:t>Burocracia e custo de fazer negócios</a:t>
            </a:r>
          </a:p>
          <a:p>
            <a:endParaRPr lang="pt-BR" dirty="0" smtClean="0"/>
          </a:p>
          <a:p>
            <a:pPr marL="342900" indent="-342900">
              <a:buFont typeface="Arial"/>
              <a:buChar char="•"/>
            </a:pPr>
            <a:r>
              <a:rPr lang="pt-BR" dirty="0" smtClean="0"/>
              <a:t>Simplificação dos procedimentos de conformidade tributária e obrigações acessórias (SPED) </a:t>
            </a:r>
          </a:p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r>
              <a:rPr lang="pt-BR" dirty="0" smtClean="0"/>
              <a:t>Revisão e integração de vários níveis de governo para a facilitação de abertura e fechamento de empresas (REDSIM)</a:t>
            </a:r>
          </a:p>
          <a:p>
            <a:pPr marL="342900" indent="-342900">
              <a:buFont typeface="Arial"/>
              <a:buChar char="•"/>
            </a:pPr>
            <a:endParaRPr lang="pt-BR" dirty="0"/>
          </a:p>
          <a:p>
            <a:pPr marL="800100" lvl="1" indent="-342900">
              <a:buFont typeface="Arial"/>
              <a:buChar char="•"/>
            </a:pPr>
            <a:r>
              <a:rPr lang="pt-BR" dirty="0" smtClean="0"/>
              <a:t>Casos virtuosos locais como exemplo para os outros</a:t>
            </a:r>
          </a:p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r>
              <a:rPr lang="pt-BR" dirty="0" smtClean="0"/>
              <a:t>Facilitação dos procedimentos de importação e exportação (Portal Único de Comércio Exterior e Operador Econômico Autorizado)</a:t>
            </a:r>
          </a:p>
          <a:p>
            <a:endParaRPr lang="pt-B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 agenda da </a:t>
            </a:r>
            <a:r>
              <a:rPr lang="en-US" dirty="0" err="1"/>
              <a:t>produtividade</a:t>
            </a:r>
            <a:r>
              <a:rPr lang="en-US" dirty="0"/>
              <a:t> </a:t>
            </a:r>
            <a:r>
              <a:rPr lang="en-US" dirty="0" err="1" smtClean="0"/>
              <a:t>retornou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pt-PT" dirty="0" smtClean="0"/>
              <a:t>Intermediação financeira: reduzindo </a:t>
            </a:r>
            <a:r>
              <a:rPr lang="pt-PT" i="1" dirty="0" smtClean="0"/>
              <a:t>o </a:t>
            </a:r>
            <a:r>
              <a:rPr lang="pt-PT" i="1" dirty="0" err="1" smtClean="0"/>
              <a:t>spread</a:t>
            </a:r>
            <a:r>
              <a:rPr lang="pt-PT" i="1" dirty="0" smtClean="0"/>
              <a:t> </a:t>
            </a:r>
            <a:r>
              <a:rPr lang="pt-PT" dirty="0" smtClean="0"/>
              <a:t>de maneira sustentável</a:t>
            </a:r>
          </a:p>
          <a:p>
            <a:endParaRPr lang="pt-PT" dirty="0" smtClean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Constituição de mecanismos para o </a:t>
            </a:r>
            <a:r>
              <a:rPr lang="pt-PT" dirty="0" err="1" smtClean="0"/>
              <a:t>registro</a:t>
            </a:r>
            <a:r>
              <a:rPr lang="pt-PT" dirty="0" smtClean="0"/>
              <a:t> de ativos financeiros como garantia para operações de concessão de crédito (duplicata eletrônica)</a:t>
            </a:r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Aperfeiçoamento do Cadastro Positivo: aumentar a adesão ao cadastro</a:t>
            </a:r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Aperfeiçoamento da Lei de Recuperação Judicial: aumentar a celeridade do processo e a recuperação de empresas viáveis </a:t>
            </a:r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endParaRPr lang="pt-P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5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 agenda da </a:t>
            </a:r>
            <a:r>
              <a:rPr lang="en-US" dirty="0" err="1"/>
              <a:t>produtividade</a:t>
            </a:r>
            <a:r>
              <a:rPr lang="en-US" dirty="0"/>
              <a:t> </a:t>
            </a:r>
            <a:r>
              <a:rPr lang="en-US" dirty="0" err="1" smtClean="0"/>
              <a:t>retornou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pt-PT" dirty="0" smtClean="0"/>
              <a:t>Destravando a infraestrutura</a:t>
            </a:r>
          </a:p>
          <a:p>
            <a:endParaRPr lang="pt-PT" dirty="0" smtClean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Financiamento: há apetite no </a:t>
            </a:r>
            <a:r>
              <a:rPr lang="pt-PT" dirty="0" err="1" smtClean="0"/>
              <a:t>setor</a:t>
            </a:r>
            <a:r>
              <a:rPr lang="pt-PT" dirty="0" smtClean="0"/>
              <a:t> privado</a:t>
            </a:r>
          </a:p>
          <a:p>
            <a:pPr marL="800100" lvl="1" indent="-342900">
              <a:buFont typeface="Arial"/>
              <a:buChar char="•"/>
            </a:pPr>
            <a:r>
              <a:rPr lang="pt-PT" dirty="0" smtClean="0"/>
              <a:t>Transmissão de energia: BNDES financiou mas com taxas de mercado</a:t>
            </a:r>
          </a:p>
          <a:p>
            <a:pPr marL="342900" indent="-342900">
              <a:buFont typeface="Arial"/>
              <a:buChar char="•"/>
            </a:pPr>
            <a:r>
              <a:rPr lang="pt-PT" dirty="0"/>
              <a:t>Revisão das restrições aos retornos</a:t>
            </a:r>
          </a:p>
          <a:p>
            <a:pPr marL="342900" indent="-342900">
              <a:buFont typeface="Arial"/>
              <a:buChar char="•"/>
            </a:pPr>
            <a:endParaRPr lang="pt-PT" dirty="0"/>
          </a:p>
          <a:p>
            <a:pPr marL="800100" lvl="1" indent="-342900">
              <a:buFont typeface="Arial"/>
              <a:buChar char="•"/>
            </a:pPr>
            <a:r>
              <a:rPr lang="pt-PT" dirty="0"/>
              <a:t>Êxito do leilão de transmissão de </a:t>
            </a:r>
            <a:r>
              <a:rPr lang="pt-PT" dirty="0" smtClean="0"/>
              <a:t>energia </a:t>
            </a:r>
            <a:r>
              <a:rPr lang="pt-PT" dirty="0"/>
              <a:t>e dos </a:t>
            </a:r>
            <a:r>
              <a:rPr lang="pt-PT" dirty="0" smtClean="0"/>
              <a:t>aeroportos</a:t>
            </a:r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Entraves burocráticos têm que ser enfrentados</a:t>
            </a:r>
          </a:p>
          <a:p>
            <a:pPr marL="342900" indent="-342900">
              <a:buFont typeface="Arial"/>
              <a:buChar char="•"/>
            </a:pPr>
            <a:endParaRPr lang="pt-PT" dirty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Revisão de regras regulatórias e regime tributário que atrapalham que retiram o apetite pela </a:t>
            </a:r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endParaRPr lang="pt-P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3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 agenda da </a:t>
            </a:r>
            <a:r>
              <a:rPr lang="en-US" dirty="0" err="1"/>
              <a:t>produtividade</a:t>
            </a:r>
            <a:r>
              <a:rPr lang="en-US" dirty="0"/>
              <a:t> </a:t>
            </a:r>
            <a:r>
              <a:rPr lang="en-US" dirty="0" err="1" smtClean="0"/>
              <a:t>retornou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pt-PT" dirty="0" smtClean="0"/>
              <a:t>Mercado de trabalho</a:t>
            </a:r>
          </a:p>
          <a:p>
            <a:endParaRPr lang="pt-PT" dirty="0" smtClean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Encaminhamento da reforma trabalhista, ampliando a possibilidade de negociação</a:t>
            </a:r>
          </a:p>
          <a:p>
            <a:pPr marL="342900" indent="-342900">
              <a:buFont typeface="Arial"/>
              <a:buChar char="•"/>
            </a:pPr>
            <a:endParaRPr lang="pt-PT" dirty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Lei da terceirização: deixar que as decisões do que fazer dentro e fora da firma sejam de negócio</a:t>
            </a:r>
          </a:p>
          <a:p>
            <a:pPr marL="342900" indent="-342900">
              <a:buFont typeface="Arial"/>
              <a:buChar char="•"/>
            </a:pPr>
            <a:endParaRPr lang="pt-PT" dirty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Lei da migração: ampliando a oferta de mão de obra qualificada </a:t>
            </a:r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endParaRPr lang="pt-P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9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 agenda da </a:t>
            </a:r>
            <a:r>
              <a:rPr lang="en-US" dirty="0" err="1"/>
              <a:t>produtividade</a:t>
            </a:r>
            <a:r>
              <a:rPr lang="en-US" dirty="0"/>
              <a:t> </a:t>
            </a:r>
            <a:r>
              <a:rPr lang="en-US" dirty="0" err="1" smtClean="0"/>
              <a:t>retornou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pt-PT" dirty="0" smtClean="0"/>
              <a:t>Conteúdo local em petróleo</a:t>
            </a:r>
          </a:p>
          <a:p>
            <a:endParaRPr lang="pt-PT" dirty="0" smtClean="0"/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Redução para níveis mais razoáveis</a:t>
            </a:r>
          </a:p>
          <a:p>
            <a:pPr marL="342900" indent="-342900">
              <a:buFont typeface="Arial"/>
              <a:buChar char="•"/>
            </a:pPr>
            <a:endParaRPr lang="pt-PT" dirty="0"/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pPr marL="342900" indent="-342900">
              <a:buFont typeface="Arial"/>
              <a:buChar char="•"/>
            </a:pPr>
            <a:r>
              <a:rPr lang="pt-PT" dirty="0" smtClean="0"/>
              <a:t>Redução do número de categorias</a:t>
            </a:r>
          </a:p>
          <a:p>
            <a:pPr marL="342900" indent="-342900">
              <a:buFont typeface="Arial"/>
              <a:buChar char="•"/>
            </a:pPr>
            <a:endParaRPr lang="pt-PT" dirty="0"/>
          </a:p>
          <a:p>
            <a:pPr marL="342900" indent="-342900">
              <a:buFont typeface="Arial"/>
              <a:buChar char="•"/>
            </a:pPr>
            <a:endParaRPr lang="pt-PT" dirty="0" smtClean="0"/>
          </a:p>
          <a:p>
            <a:endParaRPr lang="pt-P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0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 agenda da </a:t>
            </a:r>
            <a:r>
              <a:rPr lang="en-US" dirty="0" err="1"/>
              <a:t>produtividade</a:t>
            </a:r>
            <a:r>
              <a:rPr lang="en-US" dirty="0"/>
              <a:t> </a:t>
            </a:r>
            <a:r>
              <a:rPr lang="en-US" dirty="0" err="1" smtClean="0"/>
              <a:t>retornou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pt-BR" dirty="0" smtClean="0"/>
              <a:t>Caminho longo e duro </a:t>
            </a:r>
          </a:p>
          <a:p>
            <a:endParaRPr lang="pt-BR" dirty="0" smtClean="0"/>
          </a:p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r>
              <a:rPr lang="pt-BR" dirty="0" smtClean="0"/>
              <a:t>Os resultados aparecem aos poucos </a:t>
            </a:r>
          </a:p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endParaRPr lang="pt-BR" dirty="0" smtClean="0"/>
          </a:p>
          <a:p>
            <a:pPr marL="342900" indent="-342900">
              <a:buFont typeface="Arial"/>
              <a:buChar char="•"/>
            </a:pPr>
            <a:r>
              <a:rPr lang="pt-BR" dirty="0" smtClean="0"/>
              <a:t>Não há bala de prata, mas um mapa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4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PT" smtClean="0"/>
              <a:t>Pano de fundo</a:t>
            </a:r>
            <a:endParaRPr lang="pt-PT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pt-PT" sz="2800" dirty="0" smtClean="0"/>
              <a:t>Olhando para passado para guiar o futuro</a:t>
            </a:r>
          </a:p>
          <a:p>
            <a:endParaRPr lang="pt-PT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47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PT" dirty="0" smtClean="0"/>
              <a:t>Brasil v. EUA</a:t>
            </a:r>
            <a:br>
              <a:rPr lang="pt-PT" dirty="0" smtClean="0"/>
            </a:br>
            <a:r>
              <a:rPr lang="pt-PT" sz="2000" b="0" i="1" dirty="0" smtClean="0"/>
              <a:t>(PIB per capita, PPC em dólares constantes)</a:t>
            </a:r>
            <a:endParaRPr lang="pt-PT" sz="2000" b="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938300"/>
              </p:ext>
            </p:extLst>
          </p:nvPr>
        </p:nvGraphicFramePr>
        <p:xfrm>
          <a:off x="516871" y="1535897"/>
          <a:ext cx="8085796" cy="4505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Arrow Connector 3"/>
          <p:cNvCxnSpPr/>
          <p:nvPr/>
        </p:nvCxnSpPr>
        <p:spPr>
          <a:xfrm flipV="1">
            <a:off x="1207046" y="2992810"/>
            <a:ext cx="603523" cy="314371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810569" y="2546441"/>
            <a:ext cx="1332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25% dos EUA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7996678" y="2728739"/>
            <a:ext cx="265561" cy="80479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30288" y="2082408"/>
            <a:ext cx="1332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25% dos EUA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44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 smtClean="0"/>
              <a:t>Pano</a:t>
            </a:r>
            <a:r>
              <a:rPr lang="en-US" dirty="0" smtClean="0"/>
              <a:t> de </a:t>
            </a:r>
            <a:r>
              <a:rPr lang="en-US" dirty="0" err="1" smtClean="0"/>
              <a:t>fundo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pt-PT" sz="2400" dirty="0" smtClean="0"/>
              <a:t>Em 1992, PIB per capita do Brasil em Paridade de Poder de Compra (PPC) era 25% do PIB per capita dos EUA</a:t>
            </a:r>
          </a:p>
          <a:p>
            <a:pPr marL="342900" indent="-342900">
              <a:buFont typeface="Arial"/>
              <a:buChar char="•"/>
            </a:pPr>
            <a:endParaRPr lang="pt-PT" sz="2400" dirty="0" smtClean="0"/>
          </a:p>
          <a:p>
            <a:pPr marL="342900" indent="-342900">
              <a:buFont typeface="Arial"/>
              <a:buChar char="•"/>
            </a:pPr>
            <a:r>
              <a:rPr lang="pt-PT" sz="2400" dirty="0" smtClean="0"/>
              <a:t>Em 2015, os mesmos 25%.</a:t>
            </a:r>
          </a:p>
          <a:p>
            <a:pPr marL="342900" indent="-342900">
              <a:buFont typeface="Arial"/>
              <a:buChar char="•"/>
            </a:pPr>
            <a:endParaRPr lang="pt-PT" sz="2400" dirty="0" smtClean="0"/>
          </a:p>
          <a:p>
            <a:r>
              <a:rPr lang="pt-PT" sz="2400" i="1" dirty="0" smtClean="0"/>
              <a:t>- Não houve convergência</a:t>
            </a:r>
          </a:p>
          <a:p>
            <a:pPr marL="342900" indent="-342900">
              <a:buFont typeface="Arial"/>
              <a:buChar char="•"/>
            </a:pPr>
            <a:endParaRPr lang="pt-PT" sz="2400" dirty="0" smtClean="0"/>
          </a:p>
          <a:p>
            <a:pPr marL="342900" indent="-342900">
              <a:buFont typeface="Arial"/>
              <a:buChar char="•"/>
            </a:pPr>
            <a:r>
              <a:rPr lang="pt-PT" sz="2400" dirty="0" smtClean="0"/>
              <a:t>Por que?</a:t>
            </a:r>
            <a:endParaRPr lang="pt-PT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1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31803" y="665166"/>
            <a:ext cx="8170863" cy="691024"/>
          </a:xfrm>
        </p:spPr>
        <p:txBody>
          <a:bodyPr/>
          <a:lstStyle/>
          <a:p>
            <a:r>
              <a:rPr lang="en-US" dirty="0" err="1" smtClean="0"/>
              <a:t>Quatro</a:t>
            </a:r>
            <a:r>
              <a:rPr lang="en-US" dirty="0" smtClean="0"/>
              <a:t> </a:t>
            </a:r>
            <a:r>
              <a:rPr lang="en-US" dirty="0" err="1" smtClean="0"/>
              <a:t>maneiras</a:t>
            </a:r>
            <a:r>
              <a:rPr lang="en-US" dirty="0" smtClean="0"/>
              <a:t> de </a:t>
            </a:r>
            <a:r>
              <a:rPr lang="en-US" dirty="0" err="1" smtClean="0"/>
              <a:t>crescer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31804" y="1794341"/>
            <a:ext cx="8170863" cy="424686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Aumentar a força de trabalho </a:t>
            </a:r>
          </a:p>
          <a:p>
            <a:pPr marL="457200" indent="-457200">
              <a:buFont typeface="+mj-lt"/>
              <a:buAutoNum type="arabicPeriod"/>
            </a:pPr>
            <a:endParaRPr lang="pt-PT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Aumentar o capital humano</a:t>
            </a:r>
          </a:p>
          <a:p>
            <a:pPr marL="457200" indent="-457200">
              <a:buFont typeface="+mj-lt"/>
              <a:buAutoNum type="arabicPeriod"/>
            </a:pPr>
            <a:endParaRPr lang="pt-PT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Aumentar o capital físico</a:t>
            </a:r>
          </a:p>
          <a:p>
            <a:pPr marL="457200" indent="-457200">
              <a:buFont typeface="+mj-lt"/>
              <a:buAutoNum type="arabicPeriod"/>
            </a:pPr>
            <a:endParaRPr lang="pt-PT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pt-PT" sz="2400" dirty="0" smtClean="0"/>
              <a:t>Melhorar a mistura de 1, 2 e 3 (a Produtividade Total dos Fatores, PTF)</a:t>
            </a:r>
            <a:endParaRPr lang="pt-PT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5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47" y="1125477"/>
            <a:ext cx="7027204" cy="525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90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diagnóstico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31804" y="1565182"/>
            <a:ext cx="8295930" cy="4476021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pt-PT" sz="2400" smtClean="0"/>
              <a:t>Os primeiros três fatores contribuíram para o crescimento em relação aos EUA</a:t>
            </a:r>
          </a:p>
          <a:p>
            <a:pPr marL="342900" indent="-342900">
              <a:buFont typeface="Arial"/>
              <a:buChar char="•"/>
            </a:pPr>
            <a:endParaRPr lang="pt-PT" sz="2400" smtClean="0"/>
          </a:p>
          <a:p>
            <a:pPr marL="914400" lvl="1" indent="-457200">
              <a:buFont typeface="+mj-lt"/>
              <a:buAutoNum type="arabicPeriod"/>
            </a:pPr>
            <a:r>
              <a:rPr lang="pt-PT" sz="2400" b="0" smtClean="0"/>
              <a:t>Aumentou a força de trabalho, principalmente nos anos 2000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PT" sz="2400" b="0" smtClean="0"/>
              <a:t>Aumentou o capital humano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PT" sz="2400" b="0" smtClean="0"/>
              <a:t>Aumentou o capital físico</a:t>
            </a:r>
          </a:p>
          <a:p>
            <a:pPr marL="342900" indent="-342900">
              <a:buFont typeface="Arial"/>
              <a:buChar char="•"/>
            </a:pPr>
            <a:endParaRPr lang="pt-PT" sz="2400" smtClean="0"/>
          </a:p>
          <a:p>
            <a:pPr marL="342900" indent="-342900">
              <a:buFont typeface="Arial"/>
              <a:buChar char="•"/>
            </a:pPr>
            <a:r>
              <a:rPr lang="pt-PT" sz="2400" smtClean="0"/>
              <a:t>Mas a mistura (a produtividade) foi muito mal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6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ctr"/>
            <a:r>
              <a:rPr lang="en-US" sz="3600" b="1" dirty="0" err="1" smtClean="0"/>
              <a:t>Produtividade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/>
              <a:t>é</a:t>
            </a:r>
            <a:r>
              <a:rPr lang="en-US" sz="3600" dirty="0"/>
              <a:t> a </a:t>
            </a:r>
            <a:r>
              <a:rPr lang="en-US" sz="3600" dirty="0" err="1"/>
              <a:t>chave</a:t>
            </a:r>
            <a:r>
              <a:rPr lang="en-US" sz="3600" dirty="0"/>
              <a:t> </a:t>
            </a:r>
            <a:r>
              <a:rPr lang="en-US" sz="3600" dirty="0" err="1"/>
              <a:t>para</a:t>
            </a:r>
            <a:r>
              <a:rPr lang="en-US" sz="3600" dirty="0"/>
              <a:t> o </a:t>
            </a:r>
            <a:r>
              <a:rPr lang="en-US" sz="3600" dirty="0" err="1"/>
              <a:t>crescimento</a:t>
            </a:r>
            <a:r>
              <a:rPr lang="en-US" sz="3600" dirty="0"/>
              <a:t> </a:t>
            </a:r>
            <a:r>
              <a:rPr lang="en-US" sz="3600" dirty="0" err="1" smtClean="0"/>
              <a:t>sustentável</a:t>
            </a:r>
            <a:endParaRPr lang="en-US" sz="3600" dirty="0"/>
          </a:p>
          <a:p>
            <a:pPr algn="ctr"/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8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ctr"/>
            <a:r>
              <a:rPr lang="en-US" sz="3600" b="1" dirty="0" err="1" smtClean="0"/>
              <a:t>Produtividade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/>
              <a:t>é</a:t>
            </a:r>
            <a:r>
              <a:rPr lang="en-US" sz="3600" dirty="0"/>
              <a:t> a </a:t>
            </a:r>
            <a:r>
              <a:rPr lang="en-US" sz="3600" dirty="0" err="1"/>
              <a:t>chave</a:t>
            </a:r>
            <a:r>
              <a:rPr lang="en-US" sz="3600" dirty="0"/>
              <a:t> </a:t>
            </a:r>
            <a:r>
              <a:rPr lang="en-US" sz="3600" dirty="0" err="1"/>
              <a:t>para</a:t>
            </a:r>
            <a:r>
              <a:rPr lang="en-US" sz="3600" dirty="0"/>
              <a:t> o </a:t>
            </a:r>
            <a:r>
              <a:rPr lang="en-US" sz="3600" dirty="0" err="1"/>
              <a:t>crescimento</a:t>
            </a:r>
            <a:r>
              <a:rPr lang="en-US" sz="3600" dirty="0"/>
              <a:t> </a:t>
            </a:r>
            <a:r>
              <a:rPr lang="en-US" sz="3600" dirty="0" err="1" smtClean="0"/>
              <a:t>sustentável</a:t>
            </a:r>
            <a:endParaRPr lang="en-US" sz="3600" dirty="0" smtClean="0"/>
          </a:p>
          <a:p>
            <a:pPr algn="ctr"/>
            <a:endParaRPr lang="en-US" sz="3600" dirty="0"/>
          </a:p>
          <a:p>
            <a:pPr algn="ctr"/>
            <a:r>
              <a:rPr lang="en-US" sz="3600" dirty="0" smtClean="0"/>
              <a:t>Mas </a:t>
            </a:r>
            <a:r>
              <a:rPr lang="en-US" sz="3600" dirty="0" err="1" smtClean="0"/>
              <a:t>dar</a:t>
            </a:r>
            <a:r>
              <a:rPr lang="en-US" sz="3600" dirty="0" smtClean="0"/>
              <a:t> </a:t>
            </a:r>
            <a:r>
              <a:rPr lang="en-US" sz="3600" dirty="0" err="1" smtClean="0"/>
              <a:t>sustentabilidade</a:t>
            </a:r>
            <a:r>
              <a:rPr lang="en-US" sz="3600" dirty="0" smtClean="0"/>
              <a:t> </a:t>
            </a:r>
            <a:r>
              <a:rPr lang="en-US" sz="3600" dirty="0" err="1" smtClean="0"/>
              <a:t>à</a:t>
            </a:r>
            <a:r>
              <a:rPr lang="en-US" sz="3600" dirty="0" smtClean="0"/>
              <a:t> </a:t>
            </a:r>
            <a:r>
              <a:rPr lang="en-US" sz="3600" dirty="0" err="1" smtClean="0"/>
              <a:t>situação</a:t>
            </a:r>
            <a:r>
              <a:rPr lang="en-US" sz="3600" dirty="0" smtClean="0"/>
              <a:t> fiscal </a:t>
            </a:r>
            <a:r>
              <a:rPr lang="en-US" sz="3600" dirty="0" err="1" smtClean="0"/>
              <a:t>é</a:t>
            </a:r>
            <a:r>
              <a:rPr lang="en-US" sz="3600" dirty="0" smtClean="0"/>
              <a:t> </a:t>
            </a:r>
            <a:r>
              <a:rPr lang="en-US" sz="3600" dirty="0" err="1" smtClean="0"/>
              <a:t>difícil</a:t>
            </a:r>
            <a:r>
              <a:rPr lang="en-US" sz="3600" dirty="0" smtClean="0"/>
              <a:t> </a:t>
            </a:r>
            <a:r>
              <a:rPr lang="en-US" sz="3600" dirty="0" err="1" smtClean="0"/>
              <a:t>pensar</a:t>
            </a:r>
            <a:r>
              <a:rPr lang="en-US" sz="3600" dirty="0" smtClean="0"/>
              <a:t> no </a:t>
            </a:r>
            <a:r>
              <a:rPr lang="en-US" sz="3600" dirty="0" err="1" smtClean="0"/>
              <a:t>longo</a:t>
            </a:r>
            <a:r>
              <a:rPr lang="en-US" sz="3600" dirty="0" smtClean="0"/>
              <a:t> </a:t>
            </a:r>
            <a:r>
              <a:rPr lang="en-US" sz="3600" dirty="0" err="1" smtClean="0"/>
              <a:t>prazo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4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retario-SP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resMinistro Levy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Secretario-SPE.thmx</Template>
  <TotalTime>38876</TotalTime>
  <Words>581</Words>
  <Application>Microsoft Office PowerPoint</Application>
  <PresentationFormat>Apresentação na tela (4:3)</PresentationFormat>
  <Paragraphs>141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20</vt:i4>
      </vt:variant>
    </vt:vector>
  </HeadingPairs>
  <TitlesOfParts>
    <vt:vector size="27" baseType="lpstr">
      <vt:lpstr>MS PGothic</vt:lpstr>
      <vt:lpstr>MS PGothic</vt:lpstr>
      <vt:lpstr>Arial</vt:lpstr>
      <vt:lpstr>Calibri</vt:lpstr>
      <vt:lpstr>Times</vt:lpstr>
      <vt:lpstr>Secretario-SPE</vt:lpstr>
      <vt:lpstr>1_CoresMinistro Levy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FAPERJ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Fóruns Estadão</dc:title>
  <dc:creator>Joao Manoel Pinho de Mello</dc:creator>
  <cp:lastModifiedBy>José Alexandre Girao Mota da Silva</cp:lastModifiedBy>
  <cp:revision>231</cp:revision>
  <cp:lastPrinted>2017-04-04T19:30:58Z</cp:lastPrinted>
  <dcterms:created xsi:type="dcterms:W3CDTF">2014-12-02T17:51:40Z</dcterms:created>
  <dcterms:modified xsi:type="dcterms:W3CDTF">2017-04-19T17:29:31Z</dcterms:modified>
</cp:coreProperties>
</file>