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61" r:id="rId6"/>
    <p:sldId id="289" r:id="rId7"/>
    <p:sldId id="262" r:id="rId8"/>
    <p:sldId id="263" r:id="rId9"/>
    <p:sldId id="291" r:id="rId10"/>
    <p:sldId id="286" r:id="rId11"/>
    <p:sldId id="294" r:id="rId12"/>
    <p:sldId id="265" r:id="rId13"/>
    <p:sldId id="266" r:id="rId14"/>
    <p:sldId id="292" r:id="rId15"/>
    <p:sldId id="267" r:id="rId16"/>
    <p:sldId id="268" r:id="rId17"/>
    <p:sldId id="29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7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08DF-DF8C-804F-AD65-BCDD37DDC03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A8EA-0948-BB45-AC68-4C6D0A187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5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BA8EA-0948-BB45-AC68-4C6D0A18721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75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95297-8682-57DA-BC65-F3299EE42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9AE217-0572-3808-562F-DAF40186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BA138D-6731-4A97-318E-9F1F35CC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26B472-B90C-8431-17B4-88643570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23630-8FD9-B616-B2C9-371E0736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8D7E5-4381-52EE-DD4E-9BB12E40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013959-AE50-0F87-C294-63B3D315F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598E3-5A56-9000-676D-50B10956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53C3EA-82D3-3A72-DAAC-7356003C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0BD081-FFE6-0AEF-1F4C-45ACE028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6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43E42A-FDC3-C327-78D7-5555527FA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AABC29-8523-293D-7254-83992A415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D5CDB2-981E-5DEA-A2A0-E10E8EBC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BE141-8057-BCE3-8152-9B535BFA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3A88B-BCDF-79F0-4455-05804E59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5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8CC1B-A6E5-D652-2340-0179300F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F7FE80-8B7D-85AE-19A8-0468F563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833D00-4B7B-C423-AC23-652AE79A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41C3A-8A53-4171-7F74-CDE28F53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EAC514-ADE4-2A3F-CCDB-E96600FB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6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A8733-EB2D-EB1B-6843-E5E1A31E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8F445B-0791-8785-2FEC-086E52260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C9E526-2916-A4E4-2ED2-10805826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FAB3DB-1C3E-26A8-2E0F-0D189CE8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D3EC3C-8B49-57C9-6E3F-68A6CCE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74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07F13-81B0-0650-E8AA-4CF23A2B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1F6875-D001-45CC-564F-3F26E3001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472DD9-D0A5-DF3E-E048-B64D7C758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13B61B-1EB7-5D60-A4B5-EAF6A227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2F06BF-175E-51CF-2EB1-9B791A9E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12F486-FDC5-7DC5-AC56-51849EC4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2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E2506-E460-52A0-7C98-2AF77B90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BFAF31-5197-FAD6-6C51-EAFD09EB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8140A1-E863-7B9A-8511-A4DBD6BA5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2CDEA9-C8D7-D275-12EF-37B47D77A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7587C0-A28B-742E-8508-E723ECF61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9423E7-FC8C-4B0E-AFE7-A3519D50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DFBC1A-C0BF-878A-8163-6D765150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7BAF09-8D9D-F3C6-522A-A5B72CA3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4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F6A47-498F-34CA-5E33-898554D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A295E9-B927-4498-AB2B-1111A6C5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28EFC0-963F-9537-8DE2-986407EA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8668C8-5D4E-2501-743E-FA7A2D00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27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00FFF9-82AA-7EB6-3ADE-63C6DE22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2E37C3-6C6D-25D1-7779-AF811B8D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55488D-AA6A-7ACF-D38D-3F3680EB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C8243-1A22-FA4B-ABB8-BC52516B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BB42A5-421E-45D0-897D-DE876C5F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33C71F-1FB8-1967-1199-661F6F80D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9332BB-3E48-5481-E7A4-86110219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AF0B5-3C64-85D3-3B5C-E8A01EB0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DC812C-10FA-A96C-61F3-F0E6DD69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3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38F8E-FAB6-1D09-4E91-0D8B158E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16DD7-1D41-72E9-123C-D503AE04B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F23F81-18B5-B968-0690-F55A7E6BB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4C01D6-81EB-3929-4B23-D989E4B5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5C80CB-B65D-3827-49C5-E79A7A85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40E83E-BB29-5E1C-A40C-04EE1BCA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3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676228-2BC5-5E2E-C0EC-D8FD1872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D4509C-701F-7AC8-DFC6-865A229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277EE5-E738-B7FC-0F1A-0E98EA053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76E1C-AF01-B742-8F21-F4D07163081B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1288D-1DB5-CB94-B294-464332DE3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142B6-FCD2-7E2B-1A1A-157725FD1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7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FF02791-6AD8-8A98-0ACE-1CED0BCE0A74}"/>
              </a:ext>
            </a:extLst>
          </p:cNvPr>
          <p:cNvSpPr txBox="1"/>
          <p:nvPr/>
        </p:nvSpPr>
        <p:spPr>
          <a:xfrm>
            <a:off x="630841" y="4788092"/>
            <a:ext cx="34345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i="0" dirty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Susy</a:t>
            </a:r>
            <a:r>
              <a:rPr lang="pt-BR" sz="1500" b="0" i="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pt-BR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Gomes Hoffmann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4CB58F-D3D2-DAB5-AE5F-24BEE392DF54}"/>
              </a:ext>
            </a:extLst>
          </p:cNvPr>
          <p:cNvSpPr txBox="1"/>
          <p:nvPr/>
        </p:nvSpPr>
        <p:spPr>
          <a:xfrm>
            <a:off x="625264" y="1941999"/>
            <a:ext cx="88038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 Reforma Tributária</a:t>
            </a:r>
          </a:p>
          <a:p>
            <a:r>
              <a:rPr lang="pt-BR" sz="2500" b="1" dirty="0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Modelo Proposto pelos PLP 68 e PLP 108/2024 para </a:t>
            </a:r>
          </a:p>
          <a:p>
            <a:r>
              <a:rPr lang="pt-BR" sz="2500" b="1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Administração, Fiscalização e </a:t>
            </a:r>
            <a:r>
              <a:rPr lang="pt-BR" sz="2500" b="1" dirty="0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o Contencioso Tributário do IBS – análise crítica</a:t>
            </a:r>
            <a:endParaRPr lang="pt-BR" sz="2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86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CA1964-D3F3-C2C5-C2D6-4B6B4EFD40B8}"/>
              </a:ext>
            </a:extLst>
          </p:cNvPr>
          <p:cNvSpPr txBox="1"/>
          <p:nvPr/>
        </p:nvSpPr>
        <p:spPr>
          <a:xfrm>
            <a:off x="660400" y="929601"/>
            <a:ext cx="10169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500" b="1" dirty="0">
                <a:solidFill>
                  <a:srgbClr val="53A7D8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PLP 68</a:t>
            </a:r>
            <a:endParaRPr lang="pt-BR" sz="2500" b="1" dirty="0">
              <a:solidFill>
                <a:srgbClr val="53A7D8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76623E-FF5F-545B-63B5-395391042B92}"/>
              </a:ext>
            </a:extLst>
          </p:cNvPr>
          <p:cNvSpPr/>
          <p:nvPr/>
        </p:nvSpPr>
        <p:spPr>
          <a:xfrm>
            <a:off x="625264" y="1868652"/>
            <a:ext cx="1357772" cy="34786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BF16F6-6D87-31A5-35C7-BC468AE5323B}"/>
              </a:ext>
            </a:extLst>
          </p:cNvPr>
          <p:cNvSpPr txBox="1"/>
          <p:nvPr/>
        </p:nvSpPr>
        <p:spPr>
          <a:xfrm>
            <a:off x="703731" y="1879669"/>
            <a:ext cx="12008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Artigo 323</a:t>
            </a:r>
            <a:endParaRPr lang="pt-BR" sz="1500" dirty="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91EA08-17B0-9342-63AB-D15DE1FEB979}"/>
              </a:ext>
            </a:extLst>
          </p:cNvPr>
          <p:cNvSpPr txBox="1"/>
          <p:nvPr/>
        </p:nvSpPr>
        <p:spPr>
          <a:xfrm>
            <a:off x="625264" y="2321483"/>
            <a:ext cx="10113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Competência separada da fiscalização – será que vai funcionar?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4BEB012-E953-53EF-3024-CEBDE9001097}"/>
              </a:ext>
            </a:extLst>
          </p:cNvPr>
          <p:cNvSpPr/>
          <p:nvPr/>
        </p:nvSpPr>
        <p:spPr>
          <a:xfrm>
            <a:off x="625264" y="3025424"/>
            <a:ext cx="1357772" cy="34786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C8918C3-92F9-0998-8E21-C3542B575CC2}"/>
              </a:ext>
            </a:extLst>
          </p:cNvPr>
          <p:cNvSpPr txBox="1"/>
          <p:nvPr/>
        </p:nvSpPr>
        <p:spPr>
          <a:xfrm>
            <a:off x="703731" y="3036441"/>
            <a:ext cx="12008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Artigo 324</a:t>
            </a:r>
            <a:endParaRPr lang="pt-BR" sz="1500" dirty="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CCE01F-FD3E-5260-4EE1-C7DC9AD35EEA}"/>
              </a:ext>
            </a:extLst>
          </p:cNvPr>
          <p:cNvSpPr txBox="1"/>
          <p:nvPr/>
        </p:nvSpPr>
        <p:spPr>
          <a:xfrm>
            <a:off x="625264" y="3478255"/>
            <a:ext cx="10113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IBS e CBS poderão ter as mesmas provas e fundamentações, se o lançamento for feito por um ente; terão mesmo ambiente de informações de fiscalização, com gestão compartilhada entre CG e RFB.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7D531F4-F66B-AFC5-636E-A9926E881AFC}"/>
              </a:ext>
            </a:extLst>
          </p:cNvPr>
          <p:cNvSpPr/>
          <p:nvPr/>
        </p:nvSpPr>
        <p:spPr>
          <a:xfrm>
            <a:off x="625263" y="4600836"/>
            <a:ext cx="1820481" cy="34786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C66DC32-9736-947D-53E6-7EDE4218DAAF}"/>
              </a:ext>
            </a:extLst>
          </p:cNvPr>
          <p:cNvSpPr txBox="1"/>
          <p:nvPr/>
        </p:nvSpPr>
        <p:spPr>
          <a:xfrm>
            <a:off x="681697" y="4611853"/>
            <a:ext cx="17420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Artigo 325 e 326</a:t>
            </a:r>
            <a:endParaRPr lang="pt-BR" sz="1500" dirty="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F24949F-37BB-2D4A-4F45-8624029FC772}"/>
              </a:ext>
            </a:extLst>
          </p:cNvPr>
          <p:cNvSpPr txBox="1"/>
          <p:nvPr/>
        </p:nvSpPr>
        <p:spPr>
          <a:xfrm>
            <a:off x="625264" y="5053667"/>
            <a:ext cx="10113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possibilidade de delegação recíproca de atividade de fiscalização e julgamento entre IBS e CBS  para lançamentos de pequeno valor</a:t>
            </a:r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58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14EAE6-7857-13F9-0C9E-6AC2705E63B5}"/>
              </a:ext>
            </a:extLst>
          </p:cNvPr>
          <p:cNvSpPr txBox="1"/>
          <p:nvPr/>
        </p:nvSpPr>
        <p:spPr>
          <a:xfrm>
            <a:off x="660400" y="1104919"/>
            <a:ext cx="101691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>
                <a:solidFill>
                  <a:srgbClr val="53A7D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PLP 108  - Institui o Comitê Gestor do IBS e dispõe sobre o contencioso administrativo do IBS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3FF32E-76BA-AD3D-8346-1558B5B852BA}"/>
              </a:ext>
            </a:extLst>
          </p:cNvPr>
          <p:cNvSpPr txBox="1"/>
          <p:nvPr/>
        </p:nvSpPr>
        <p:spPr>
          <a:xfrm>
            <a:off x="660398" y="2028248"/>
            <a:ext cx="852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Comitê Gestor </a:t>
            </a:r>
            <a:r>
              <a:rPr lang="pt-BR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pontos de atenção: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07316F-F4D6-0ADF-BF17-7342E94B8840}"/>
              </a:ext>
            </a:extLst>
          </p:cNvPr>
          <p:cNvSpPr txBox="1"/>
          <p:nvPr/>
        </p:nvSpPr>
        <p:spPr>
          <a:xfrm>
            <a:off x="625263" y="2988879"/>
            <a:ext cx="10644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Art. 2º Os Estados, o Distrito Federal e os Municípios </a:t>
            </a:r>
            <a:r>
              <a:rPr lang="pt-BR" sz="16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exercerão de forma integrada, exclusivamente por meio do CG-IBS, as seguintes competências administrativas relativas ao </a:t>
            </a:r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IBS: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1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1º </a:t>
            </a:r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Além do previsto no caput, compete ao CG-IBS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722B90-23A4-A69C-A336-9B26B9AEFE76}"/>
              </a:ext>
            </a:extLst>
          </p:cNvPr>
          <p:cNvSpPr/>
          <p:nvPr/>
        </p:nvSpPr>
        <p:spPr>
          <a:xfrm>
            <a:off x="346334" y="4628365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7A9BD2-B333-0789-1C5C-78CB973BB6D8}"/>
              </a:ext>
            </a:extLst>
          </p:cNvPr>
          <p:cNvSpPr txBox="1"/>
          <p:nvPr/>
        </p:nvSpPr>
        <p:spPr>
          <a:xfrm>
            <a:off x="235975" y="4684218"/>
            <a:ext cx="7391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</a:t>
            </a:r>
            <a:endParaRPr lang="pt-BR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ADC148-B77C-0763-06FD-94A4DD0B7DF0}"/>
              </a:ext>
            </a:extLst>
          </p:cNvPr>
          <p:cNvSpPr txBox="1"/>
          <p:nvPr/>
        </p:nvSpPr>
        <p:spPr>
          <a:xfrm>
            <a:off x="840475" y="4227871"/>
            <a:ext cx="1145498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Coordenar, com vistas à integração entre os entes federativos, no âmbito de suas respectivas competências, as atividades de:</a:t>
            </a:r>
          </a:p>
          <a:p>
            <a:pPr marL="342900" indent="-342900" algn="just">
              <a:buAutoNum type="alphaLcParenR"/>
            </a:pPr>
            <a:r>
              <a:rPr lang="pt-BR" sz="1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fiscalização, lançamento e cobrança, e representação administrativa relativas ao IBS, que serão realizadas pelas administrações tributárias dos Estados, do DF e dos Municípios;</a:t>
            </a:r>
          </a:p>
          <a:p>
            <a:pPr marL="342900" indent="-342900" algn="just">
              <a:buAutoNum type="alphaLcParenR"/>
            </a:pPr>
            <a:r>
              <a:rPr lang="pt-BR" sz="1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Cobrança judicial e extrajudicial do IBS e representação administrativa e judicial relativas ao IBS, que serão realizadas pelas procuradorias dos Estados, do Distrito Federal e dos Municípios; e</a:t>
            </a:r>
          </a:p>
          <a:p>
            <a:pPr marL="342900" indent="-342900" algn="just">
              <a:buAutoNum type="alphaLcParenR"/>
            </a:pPr>
            <a:r>
              <a:rPr lang="pt-BR" sz="1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Inscrição em dívida ativa</a:t>
            </a:r>
          </a:p>
        </p:txBody>
      </p:sp>
    </p:spTree>
    <p:extLst>
      <p:ext uri="{BB962C8B-B14F-4D97-AF65-F5344CB8AC3E}">
        <p14:creationId xmlns:p14="http://schemas.microsoft.com/office/powerpoint/2010/main" val="51101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722B90-23A4-A69C-A336-9B26B9AEFE76}"/>
              </a:ext>
            </a:extLst>
          </p:cNvPr>
          <p:cNvSpPr/>
          <p:nvPr/>
        </p:nvSpPr>
        <p:spPr>
          <a:xfrm>
            <a:off x="486512" y="829884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7A9BD2-B333-0789-1C5C-78CB973BB6D8}"/>
              </a:ext>
            </a:extLst>
          </p:cNvPr>
          <p:cNvSpPr txBox="1"/>
          <p:nvPr/>
        </p:nvSpPr>
        <p:spPr>
          <a:xfrm>
            <a:off x="486512" y="829884"/>
            <a:ext cx="494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XX</a:t>
            </a:r>
            <a:endParaRPr lang="pt-BR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ADC148-B77C-0763-06FD-94A4DD0B7DF0}"/>
              </a:ext>
            </a:extLst>
          </p:cNvPr>
          <p:cNvSpPr txBox="1"/>
          <p:nvPr/>
        </p:nvSpPr>
        <p:spPr>
          <a:xfrm>
            <a:off x="1219200" y="668595"/>
            <a:ext cx="1073511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solicitar a cessão dos servidores das carreiras das administrações tributárias e das procuradorias dos Estados, do Distrito Federal e dos Municípios, e servidores de outras carreiras das Secretarias de Economia, Fazenda, Finanças ou Tributação ou das Procuradorias, dos Estados, do Distrito Federal e dos Municípios, para atuarem no CG-IBS, conforme as respectivas áreas de competência, nos termos do regulamento;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Art. 3º. Compete ao CG-IBS coordenar, com vistas à integração entre os entes federativos, as atividades de fiscalização do cumprimento das obrigações principal e acessórias relativas ao IBS, realizadas pelas administrações tributárias dos Estados, do Distrito Federal e dos Municípios, vedada a segregação de fiscalização entre esferas federativas por atividade econômica, porte do sujeito passivo ou qualquer outro critério.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Par. 4º. As atividades a que se refere este artigo serão exercidas exclusivamente por servidores efetivos integrantes das carreiras específicas dotadas da competência para fiscalizar e constituir o crédito tributário, instituídas em lei estadual, distrital ou municipal.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5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722B90-23A4-A69C-A336-9B26B9AEFE76}"/>
              </a:ext>
            </a:extLst>
          </p:cNvPr>
          <p:cNvSpPr/>
          <p:nvPr/>
        </p:nvSpPr>
        <p:spPr>
          <a:xfrm>
            <a:off x="651612" y="1160303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7A9BD2-B333-0789-1C5C-78CB973BB6D8}"/>
              </a:ext>
            </a:extLst>
          </p:cNvPr>
          <p:cNvSpPr txBox="1"/>
          <p:nvPr/>
        </p:nvSpPr>
        <p:spPr>
          <a:xfrm>
            <a:off x="580657" y="1245790"/>
            <a:ext cx="658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XXI</a:t>
            </a:r>
            <a:endParaRPr lang="pt-BR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ADC148-B77C-0763-06FD-94A4DD0B7DF0}"/>
              </a:ext>
            </a:extLst>
          </p:cNvPr>
          <p:cNvSpPr txBox="1"/>
          <p:nvPr/>
        </p:nvSpPr>
        <p:spPr>
          <a:xfrm>
            <a:off x="1309695" y="868763"/>
            <a:ext cx="102306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Parágrafo 1º artigo 2º.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estruturar o plano de cargos e salários e contratar empregados públicos, mediante  concurso público, sob regime celetista, para exercício de atividades do CG-IBS que não estejam  contempladas nas atribuições das carreiras da administração tributária, das procuradorias e das outras  carreiras a que se refere o inciso XX;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C2C5BF-613B-D7C4-5EE9-6DDD1C617022}"/>
              </a:ext>
            </a:extLst>
          </p:cNvPr>
          <p:cNvSpPr txBox="1"/>
          <p:nvPr/>
        </p:nvSpPr>
        <p:spPr>
          <a:xfrm>
            <a:off x="625263" y="2365189"/>
            <a:ext cx="1111871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6º </a:t>
            </a: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 ônus decorrentes da cessão, pelos entes federativos, de servidores das carreiras das administrações tributárias, das procuradorias e das outras carreiras a que se refere o inciso XX do § 1º pelos entes federativos serão do CG-IBS, na forma do regimento interno.</a:t>
            </a:r>
            <a:b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pt-BR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7º  </a:t>
            </a: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CG-IBS, a RFB e a PGFN poderão implementar soluções integradas para a administração e cobrança do IBS e da CBS.</a:t>
            </a:r>
          </a:p>
          <a:p>
            <a:endParaRPr lang="pt-BR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8º </a:t>
            </a: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fins do disposto no inciso VI do § 1º, os entes federativos poderão definir hipóteses de delegação, mediante ajustes recíprocos, tais como convênios, acordos, protocolos, consórcios ou outros instrumentos jurídicos congêneres, </a:t>
            </a:r>
            <a:b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 de compartilhamento.</a:t>
            </a:r>
          </a:p>
          <a:p>
            <a:endParaRPr lang="pt-BR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9º </a:t>
            </a: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 acordos, convênios ou outros instrumentos legais celebrados entre os entes federativos, na forma do inciso VI do </a:t>
            </a:r>
            <a:b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1º, deverão ser depositados junto ao CG-IBS.</a:t>
            </a:r>
          </a:p>
          <a:p>
            <a:endParaRPr lang="pt-BR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10. </a:t>
            </a: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normas comuns ao IBS e à CBS constantes do regulamento único do IBS, de que trata o inciso </a:t>
            </a:r>
            <a:r>
              <a:rPr lang="pt-BR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pt-BR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 caput, serão aprovadas por ato conjunto do CG-IBS e do Poder Executivo da União</a:t>
            </a:r>
          </a:p>
          <a:p>
            <a:endParaRPr lang="pt-BR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9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B9DCBC-14AA-174F-B0C3-49534A629179}"/>
              </a:ext>
            </a:extLst>
          </p:cNvPr>
          <p:cNvSpPr txBox="1"/>
          <p:nvPr/>
        </p:nvSpPr>
        <p:spPr>
          <a:xfrm>
            <a:off x="625263" y="2613392"/>
            <a:ext cx="9698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desenho do contencioso administrativo do IBS e da CBS a partir  da leitura integrada dos PLS 68 e 108</a:t>
            </a:r>
          </a:p>
        </p:txBody>
      </p:sp>
    </p:spTree>
    <p:extLst>
      <p:ext uri="{BB962C8B-B14F-4D97-AF65-F5344CB8AC3E}">
        <p14:creationId xmlns:p14="http://schemas.microsoft.com/office/powerpoint/2010/main" val="192230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18CC608-87CD-81DD-F00B-0E5E8BF0C22A}"/>
              </a:ext>
            </a:extLst>
          </p:cNvPr>
          <p:cNvSpPr/>
          <p:nvPr/>
        </p:nvSpPr>
        <p:spPr>
          <a:xfrm>
            <a:off x="0" y="4543901"/>
            <a:ext cx="12192000" cy="86265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DA36F6-476E-B5BF-D902-8B13578D1048}"/>
              </a:ext>
            </a:extLst>
          </p:cNvPr>
          <p:cNvSpPr txBox="1"/>
          <p:nvPr/>
        </p:nvSpPr>
        <p:spPr>
          <a:xfrm>
            <a:off x="550507" y="1792969"/>
            <a:ext cx="10540280" cy="97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O projeto de lei partiu de um formato em que </a:t>
            </a:r>
            <a:r>
              <a:rPr lang="pt-BR" b="1" kern="100" dirty="0">
                <a:solidFill>
                  <a:srgbClr val="53A7D8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cada Estado deverá ter uma estrutura de 1ª e 2ª instâncias de julgamento e a 3ª. Instância </a:t>
            </a:r>
            <a:r>
              <a:rPr lang="pt-BR" kern="100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uniformizadora será formada por representação conjunta de todos os Estados e Municípios.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7F3453-85AE-609B-CBB5-A3487B230758}"/>
              </a:ext>
            </a:extLst>
          </p:cNvPr>
          <p:cNvSpPr txBox="1"/>
          <p:nvPr/>
        </p:nvSpPr>
        <p:spPr>
          <a:xfrm>
            <a:off x="550508" y="3350702"/>
            <a:ext cx="10929068" cy="190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Então, de acordo com a proposta, haverá estruturas de julgamento em cada um dos 27 Estados, denominadas Câmaras de Julgamento que serão compostas em primeira instância por turmas com 5 julgadores cada uma. A segunda instância será composta por 27 Câmaras de Julgamento que terão turmas com 9 julgadores cada. E, por fim, a Câmara Superior terá a função de uniformização de entendimentos e será composta por uma turma de 9 julgadores.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400" kern="100" dirty="0">
              <a:solidFill>
                <a:schemeClr val="bg1"/>
              </a:solidFill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Com a estrutura desenhada no projeto de lei, a estrutura mínima do contencioso administrativo somente do IBS partirá de 387 julgadores (5x27) + (9x27) + 9 = 387.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261765-E548-1DE3-2B73-1FAB0A0BA665}"/>
              </a:ext>
            </a:extLst>
          </p:cNvPr>
          <p:cNvSpPr txBox="1"/>
          <p:nvPr/>
        </p:nvSpPr>
        <p:spPr>
          <a:xfrm>
            <a:off x="550508" y="914400"/>
            <a:ext cx="1046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CONTENCIOSO ADMINISTRATIVO DO IBS A PARTIR DO PLP 108 (texto original)</a:t>
            </a:r>
          </a:p>
        </p:txBody>
      </p:sp>
    </p:spTree>
    <p:extLst>
      <p:ext uri="{BB962C8B-B14F-4D97-AF65-F5344CB8AC3E}">
        <p14:creationId xmlns:p14="http://schemas.microsoft.com/office/powerpoint/2010/main" val="22756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9F4F05-1487-F36F-D9EA-1D0B441D1E89}"/>
              </a:ext>
            </a:extLst>
          </p:cNvPr>
          <p:cNvSpPr txBox="1"/>
          <p:nvPr/>
        </p:nvSpPr>
        <p:spPr>
          <a:xfrm>
            <a:off x="422833" y="899170"/>
            <a:ext cx="11067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Dados para análise CRÍTICA da estrutura  do contencioso administrativo proposto pelo PLP 108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342EA6-6E41-53BE-D234-AE8C2CD51AA5}"/>
              </a:ext>
            </a:extLst>
          </p:cNvPr>
          <p:cNvSpPr/>
          <p:nvPr/>
        </p:nvSpPr>
        <p:spPr>
          <a:xfrm>
            <a:off x="534572" y="2326422"/>
            <a:ext cx="618978" cy="618978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07FFF2-AFAA-8B95-2AE8-246A8C02B14D}"/>
              </a:ext>
            </a:extLst>
          </p:cNvPr>
          <p:cNvSpPr txBox="1"/>
          <p:nvPr/>
        </p:nvSpPr>
        <p:spPr>
          <a:xfrm>
            <a:off x="1258733" y="2350445"/>
            <a:ext cx="382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Estrutura unificada de fiscalização e contencioso para IBS e CBS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DA3E86-6367-AE7B-3216-2F0434F9DC56}"/>
              </a:ext>
            </a:extLst>
          </p:cNvPr>
          <p:cNvSpPr txBox="1"/>
          <p:nvPr/>
        </p:nvSpPr>
        <p:spPr>
          <a:xfrm>
            <a:off x="602907" y="2468178"/>
            <a:ext cx="48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pt-BR" sz="1600" b="1">
              <a:solidFill>
                <a:schemeClr val="bg1">
                  <a:lumMod val="9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237D82-DEEC-3E85-12D2-7ED0F8C7F963}"/>
              </a:ext>
            </a:extLst>
          </p:cNvPr>
          <p:cNvSpPr/>
          <p:nvPr/>
        </p:nvSpPr>
        <p:spPr>
          <a:xfrm>
            <a:off x="534572" y="3266222"/>
            <a:ext cx="618978" cy="618978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762F59B-327D-EA88-C775-80A044A479CE}"/>
              </a:ext>
            </a:extLst>
          </p:cNvPr>
          <p:cNvSpPr txBox="1"/>
          <p:nvPr/>
        </p:nvSpPr>
        <p:spPr>
          <a:xfrm>
            <a:off x="1258733" y="3290245"/>
            <a:ext cx="382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Estrutura dual de fiscalização e contencioso para IBS e CBS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DBEEA7-8ACD-68FE-4C78-D42ECFC3A5F3}"/>
              </a:ext>
            </a:extLst>
          </p:cNvPr>
          <p:cNvSpPr txBox="1"/>
          <p:nvPr/>
        </p:nvSpPr>
        <p:spPr>
          <a:xfrm>
            <a:off x="602907" y="3407978"/>
            <a:ext cx="48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pt-BR" sz="1600" b="1">
              <a:solidFill>
                <a:schemeClr val="bg1">
                  <a:lumMod val="9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E3D319-157B-2C00-41CC-81E1C55B9E71}"/>
              </a:ext>
            </a:extLst>
          </p:cNvPr>
          <p:cNvSpPr/>
          <p:nvPr/>
        </p:nvSpPr>
        <p:spPr>
          <a:xfrm>
            <a:off x="534572" y="4206022"/>
            <a:ext cx="618978" cy="618978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9F3898-DA1E-6246-BCA3-2B17A8D20ED4}"/>
              </a:ext>
            </a:extLst>
          </p:cNvPr>
          <p:cNvSpPr txBox="1"/>
          <p:nvPr/>
        </p:nvSpPr>
        <p:spPr>
          <a:xfrm>
            <a:off x="1258733" y="4347778"/>
            <a:ext cx="382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Formatação do órgão IBS de acordo com PLP 108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DBEAE51-B038-C57F-6E97-C9F7007945A4}"/>
              </a:ext>
            </a:extLst>
          </p:cNvPr>
          <p:cNvSpPr txBox="1"/>
          <p:nvPr/>
        </p:nvSpPr>
        <p:spPr>
          <a:xfrm>
            <a:off x="602907" y="4347778"/>
            <a:ext cx="48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pt-BR" sz="1600" b="1">
              <a:solidFill>
                <a:schemeClr val="bg1">
                  <a:lumMod val="9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3B949A-7BD0-78DE-F3CD-04DD5CA09938}"/>
              </a:ext>
            </a:extLst>
          </p:cNvPr>
          <p:cNvSpPr/>
          <p:nvPr/>
        </p:nvSpPr>
        <p:spPr>
          <a:xfrm>
            <a:off x="534572" y="5147718"/>
            <a:ext cx="618978" cy="618978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70C71D9-F0E5-9F22-A81A-BDA9C9B1893C}"/>
              </a:ext>
            </a:extLst>
          </p:cNvPr>
          <p:cNvSpPr txBox="1"/>
          <p:nvPr/>
        </p:nvSpPr>
        <p:spPr>
          <a:xfrm>
            <a:off x="1258733" y="5200934"/>
            <a:ext cx="382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Comparativo com o número dos Tribunais Estaduais e com o CARF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DE8033B-58F5-1646-F1BA-BF5144403E27}"/>
              </a:ext>
            </a:extLst>
          </p:cNvPr>
          <p:cNvSpPr txBox="1"/>
          <p:nvPr/>
        </p:nvSpPr>
        <p:spPr>
          <a:xfrm>
            <a:off x="602907" y="5289474"/>
            <a:ext cx="48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A00D46-779A-B4BA-F6E4-BA3C4B7D50A6}"/>
              </a:ext>
            </a:extLst>
          </p:cNvPr>
          <p:cNvSpPr/>
          <p:nvPr/>
        </p:nvSpPr>
        <p:spPr>
          <a:xfrm>
            <a:off x="5639125" y="2310037"/>
            <a:ext cx="618978" cy="618978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915285B-E930-11D2-CE19-F8E0CAC48CE9}"/>
              </a:ext>
            </a:extLst>
          </p:cNvPr>
          <p:cNvSpPr txBox="1"/>
          <p:nvPr/>
        </p:nvSpPr>
        <p:spPr>
          <a:xfrm>
            <a:off x="6363286" y="2465637"/>
            <a:ext cx="3820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Formatação do órgão CBS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0FC8B29-BBC0-05A4-9255-D2E2B8FD453C}"/>
              </a:ext>
            </a:extLst>
          </p:cNvPr>
          <p:cNvSpPr txBox="1"/>
          <p:nvPr/>
        </p:nvSpPr>
        <p:spPr>
          <a:xfrm>
            <a:off x="5707460" y="2451793"/>
            <a:ext cx="48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CE4696D-B57A-3C4C-24DA-3CC57425167E}"/>
              </a:ext>
            </a:extLst>
          </p:cNvPr>
          <p:cNvSpPr/>
          <p:nvPr/>
        </p:nvSpPr>
        <p:spPr>
          <a:xfrm>
            <a:off x="5639125" y="3265380"/>
            <a:ext cx="618978" cy="618978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B54B894-D389-E5A8-6A10-93DCFDBF2E34}"/>
              </a:ext>
            </a:extLst>
          </p:cNvPr>
          <p:cNvSpPr txBox="1"/>
          <p:nvPr/>
        </p:nvSpPr>
        <p:spPr>
          <a:xfrm>
            <a:off x="6363286" y="3420980"/>
            <a:ext cx="3820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Desenho de único órgão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CCA56ED-7F61-3498-BA84-EC1F23E1A6A4}"/>
              </a:ext>
            </a:extLst>
          </p:cNvPr>
          <p:cNvSpPr txBox="1"/>
          <p:nvPr/>
        </p:nvSpPr>
        <p:spPr>
          <a:xfrm>
            <a:off x="5707460" y="3407136"/>
            <a:ext cx="48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66C8D8-9F42-A524-403B-13229FACC84A}"/>
              </a:ext>
            </a:extLst>
          </p:cNvPr>
          <p:cNvSpPr/>
          <p:nvPr/>
        </p:nvSpPr>
        <p:spPr>
          <a:xfrm>
            <a:off x="5639125" y="4207075"/>
            <a:ext cx="618978" cy="618978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02D9521-B302-3F96-ADFE-A9AB4BDF2227}"/>
              </a:ext>
            </a:extLst>
          </p:cNvPr>
          <p:cNvSpPr txBox="1"/>
          <p:nvPr/>
        </p:nvSpPr>
        <p:spPr>
          <a:xfrm>
            <a:off x="6363286" y="4362675"/>
            <a:ext cx="3820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Propostas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B466491-81F4-AF57-F7FC-3533D5CB68D4}"/>
              </a:ext>
            </a:extLst>
          </p:cNvPr>
          <p:cNvSpPr txBox="1"/>
          <p:nvPr/>
        </p:nvSpPr>
        <p:spPr>
          <a:xfrm>
            <a:off x="5707460" y="4348831"/>
            <a:ext cx="48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972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0">
            <a:extLst>
              <a:ext uri="{FF2B5EF4-FFF2-40B4-BE49-F238E27FC236}">
                <a16:creationId xmlns:a16="http://schemas.microsoft.com/office/drawing/2014/main" id="{103993C4-8455-2A71-3FF6-1B09D85B3ED9}"/>
              </a:ext>
            </a:extLst>
          </p:cNvPr>
          <p:cNvCxnSpPr>
            <a:cxnSpLocks/>
          </p:cNvCxnSpPr>
          <p:nvPr/>
        </p:nvCxnSpPr>
        <p:spPr>
          <a:xfrm>
            <a:off x="6091591" y="874912"/>
            <a:ext cx="0" cy="87276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C241E2F-1F6B-F1FC-D0D4-1DC31197A30E}"/>
              </a:ext>
            </a:extLst>
          </p:cNvPr>
          <p:cNvGrpSpPr/>
          <p:nvPr/>
        </p:nvGrpSpPr>
        <p:grpSpPr>
          <a:xfrm>
            <a:off x="3334216" y="1404469"/>
            <a:ext cx="5523568" cy="435394"/>
            <a:chOff x="631543" y="1836412"/>
            <a:chExt cx="5523568" cy="435394"/>
          </a:xfrm>
        </p:grpSpPr>
        <p:sp>
          <p:nvSpPr>
            <p:cNvPr id="74" name="Retângulo Arredondado 73">
              <a:extLst>
                <a:ext uri="{FF2B5EF4-FFF2-40B4-BE49-F238E27FC236}">
                  <a16:creationId xmlns:a16="http://schemas.microsoft.com/office/drawing/2014/main" id="{A25322B2-2AEB-6891-D8AA-A3DA21DD0EB6}"/>
                </a:ext>
              </a:extLst>
            </p:cNvPr>
            <p:cNvSpPr/>
            <p:nvPr/>
          </p:nvSpPr>
          <p:spPr>
            <a:xfrm>
              <a:off x="1088814" y="1836412"/>
              <a:ext cx="4600206" cy="435394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15C92"/>
                </a:solidFill>
              </a:endParaRP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E98041D9-DDB0-F092-5F7B-7515454A7F16}"/>
                </a:ext>
              </a:extLst>
            </p:cNvPr>
            <p:cNvSpPr txBox="1"/>
            <p:nvPr/>
          </p:nvSpPr>
          <p:spPr>
            <a:xfrm>
              <a:off x="631543" y="1961631"/>
              <a:ext cx="5523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Fiscalização unificada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E45C775-DA90-CE5A-C3DF-11903366E2FE}"/>
              </a:ext>
            </a:extLst>
          </p:cNvPr>
          <p:cNvGrpSpPr/>
          <p:nvPr/>
        </p:nvGrpSpPr>
        <p:grpSpPr>
          <a:xfrm>
            <a:off x="3791488" y="2315514"/>
            <a:ext cx="4600205" cy="523220"/>
            <a:chOff x="1088815" y="3091230"/>
            <a:chExt cx="4600205" cy="523220"/>
          </a:xfrm>
        </p:grpSpPr>
        <p:sp>
          <p:nvSpPr>
            <p:cNvPr id="72" name="Retângulo Arredondado 71">
              <a:extLst>
                <a:ext uri="{FF2B5EF4-FFF2-40B4-BE49-F238E27FC236}">
                  <a16:creationId xmlns:a16="http://schemas.microsoft.com/office/drawing/2014/main" id="{759258F3-9C46-3857-CD0E-7DC85D053305}"/>
                </a:ext>
              </a:extLst>
            </p:cNvPr>
            <p:cNvSpPr/>
            <p:nvPr/>
          </p:nvSpPr>
          <p:spPr>
            <a:xfrm>
              <a:off x="1088815" y="3110421"/>
              <a:ext cx="4600205" cy="435394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17A8CB90-A0E9-F85B-27BB-C58C6C0A5545}"/>
                </a:ext>
              </a:extLst>
            </p:cNvPr>
            <p:cNvSpPr txBox="1"/>
            <p:nvPr/>
          </p:nvSpPr>
          <p:spPr>
            <a:xfrm>
              <a:off x="1661751" y="3091230"/>
              <a:ext cx="2994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1 lançamento IBS/CBS ou discussão sobre crédito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08BAB496-226A-09D5-B2AC-93A3FF9711D7}"/>
              </a:ext>
            </a:extLst>
          </p:cNvPr>
          <p:cNvGrpSpPr/>
          <p:nvPr/>
        </p:nvGrpSpPr>
        <p:grpSpPr>
          <a:xfrm>
            <a:off x="3160243" y="3212565"/>
            <a:ext cx="2780930" cy="435394"/>
            <a:chOff x="457570" y="4371594"/>
            <a:chExt cx="2780930" cy="435394"/>
          </a:xfrm>
        </p:grpSpPr>
        <p:sp>
          <p:nvSpPr>
            <p:cNvPr id="70" name="Retângulo Arredondado 69">
              <a:extLst>
                <a:ext uri="{FF2B5EF4-FFF2-40B4-BE49-F238E27FC236}">
                  <a16:creationId xmlns:a16="http://schemas.microsoft.com/office/drawing/2014/main" id="{1F0B3553-8D31-302F-78C8-21ECA903CDF4}"/>
                </a:ext>
              </a:extLst>
            </p:cNvPr>
            <p:cNvSpPr/>
            <p:nvPr/>
          </p:nvSpPr>
          <p:spPr>
            <a:xfrm>
              <a:off x="457570" y="4371594"/>
              <a:ext cx="2780930" cy="435394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ECFE02EB-9E32-358F-C56F-5DBCBAA898B9}"/>
                </a:ext>
              </a:extLst>
            </p:cNvPr>
            <p:cNvSpPr txBox="1"/>
            <p:nvPr/>
          </p:nvSpPr>
          <p:spPr>
            <a:xfrm>
              <a:off x="631543" y="4435402"/>
              <a:ext cx="2455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AE6C9122-4968-05C2-85E5-E01E461A4BC3}"/>
              </a:ext>
            </a:extLst>
          </p:cNvPr>
          <p:cNvGrpSpPr/>
          <p:nvPr/>
        </p:nvGrpSpPr>
        <p:grpSpPr>
          <a:xfrm>
            <a:off x="6246343" y="3212565"/>
            <a:ext cx="2780930" cy="435394"/>
            <a:chOff x="3543670" y="4371594"/>
            <a:chExt cx="2780930" cy="435394"/>
          </a:xfrm>
        </p:grpSpPr>
        <p:sp>
          <p:nvSpPr>
            <p:cNvPr id="68" name="Retângulo Arredondado 67">
              <a:extLst>
                <a:ext uri="{FF2B5EF4-FFF2-40B4-BE49-F238E27FC236}">
                  <a16:creationId xmlns:a16="http://schemas.microsoft.com/office/drawing/2014/main" id="{C3A42B46-AAB3-47BB-5627-1A9FD70511C3}"/>
                </a:ext>
              </a:extLst>
            </p:cNvPr>
            <p:cNvSpPr/>
            <p:nvPr/>
          </p:nvSpPr>
          <p:spPr>
            <a:xfrm>
              <a:off x="3543670" y="4371594"/>
              <a:ext cx="2780930" cy="435394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79814EE6-4371-916B-D213-1B510CAB1B39}"/>
                </a:ext>
              </a:extLst>
            </p:cNvPr>
            <p:cNvSpPr txBox="1"/>
            <p:nvPr/>
          </p:nvSpPr>
          <p:spPr>
            <a:xfrm>
              <a:off x="3717643" y="4435402"/>
              <a:ext cx="2455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Mediação frutífera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96C111D-1D24-F6EB-3ED5-381ECD70E443}"/>
              </a:ext>
            </a:extLst>
          </p:cNvPr>
          <p:cNvGrpSpPr/>
          <p:nvPr/>
        </p:nvGrpSpPr>
        <p:grpSpPr>
          <a:xfrm>
            <a:off x="3160243" y="4148559"/>
            <a:ext cx="2780930" cy="435394"/>
            <a:chOff x="457570" y="5623763"/>
            <a:chExt cx="2780930" cy="435394"/>
          </a:xfrm>
        </p:grpSpPr>
        <p:sp>
          <p:nvSpPr>
            <p:cNvPr id="66" name="Retângulo Arredondado 65">
              <a:extLst>
                <a:ext uri="{FF2B5EF4-FFF2-40B4-BE49-F238E27FC236}">
                  <a16:creationId xmlns:a16="http://schemas.microsoft.com/office/drawing/2014/main" id="{6EFB290F-EA73-9F85-517A-A5AD60A98EB6}"/>
                </a:ext>
              </a:extLst>
            </p:cNvPr>
            <p:cNvSpPr/>
            <p:nvPr/>
          </p:nvSpPr>
          <p:spPr>
            <a:xfrm>
              <a:off x="457570" y="5623763"/>
              <a:ext cx="2780930" cy="435394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88EDFC0B-B0AF-09FA-5850-CFB48D0FF864}"/>
                </a:ext>
              </a:extLst>
            </p:cNvPr>
            <p:cNvSpPr txBox="1"/>
            <p:nvPr/>
          </p:nvSpPr>
          <p:spPr>
            <a:xfrm>
              <a:off x="631543" y="5687571"/>
              <a:ext cx="2455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1º Instância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46237B44-A3CE-A943-4B2D-BD343582DE72}"/>
              </a:ext>
            </a:extLst>
          </p:cNvPr>
          <p:cNvGrpSpPr/>
          <p:nvPr/>
        </p:nvGrpSpPr>
        <p:grpSpPr>
          <a:xfrm>
            <a:off x="6246343" y="4067877"/>
            <a:ext cx="2780930" cy="435394"/>
            <a:chOff x="3543670" y="5623763"/>
            <a:chExt cx="2780930" cy="435394"/>
          </a:xfrm>
        </p:grpSpPr>
        <p:sp>
          <p:nvSpPr>
            <p:cNvPr id="64" name="Retângulo Arredondado 63">
              <a:extLst>
                <a:ext uri="{FF2B5EF4-FFF2-40B4-BE49-F238E27FC236}">
                  <a16:creationId xmlns:a16="http://schemas.microsoft.com/office/drawing/2014/main" id="{2AD7F334-C383-C097-D34D-5C04C837876E}"/>
                </a:ext>
              </a:extLst>
            </p:cNvPr>
            <p:cNvSpPr/>
            <p:nvPr/>
          </p:nvSpPr>
          <p:spPr>
            <a:xfrm>
              <a:off x="3543670" y="5623763"/>
              <a:ext cx="2780930" cy="435394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6CC7472F-939C-EB2B-F81A-B044FBEA7F09}"/>
                </a:ext>
              </a:extLst>
            </p:cNvPr>
            <p:cNvSpPr txBox="1"/>
            <p:nvPr/>
          </p:nvSpPr>
          <p:spPr>
            <a:xfrm>
              <a:off x="3717643" y="5687571"/>
              <a:ext cx="2455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Pagamento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8E8121E-C449-AD7E-6309-256E6684F118}"/>
              </a:ext>
            </a:extLst>
          </p:cNvPr>
          <p:cNvGrpSpPr/>
          <p:nvPr/>
        </p:nvGrpSpPr>
        <p:grpSpPr>
          <a:xfrm>
            <a:off x="3160243" y="4900092"/>
            <a:ext cx="2780930" cy="435394"/>
            <a:chOff x="457570" y="6875932"/>
            <a:chExt cx="2780930" cy="435394"/>
          </a:xfrm>
        </p:grpSpPr>
        <p:sp>
          <p:nvSpPr>
            <p:cNvPr id="62" name="Retângulo Arredondado 61">
              <a:extLst>
                <a:ext uri="{FF2B5EF4-FFF2-40B4-BE49-F238E27FC236}">
                  <a16:creationId xmlns:a16="http://schemas.microsoft.com/office/drawing/2014/main" id="{7819ACF0-4FE9-D61D-92FC-9E65893806D2}"/>
                </a:ext>
              </a:extLst>
            </p:cNvPr>
            <p:cNvSpPr/>
            <p:nvPr/>
          </p:nvSpPr>
          <p:spPr>
            <a:xfrm>
              <a:off x="457570" y="6875932"/>
              <a:ext cx="2780930" cy="435394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ED8A1F88-7192-E55B-9972-98472379D83D}"/>
                </a:ext>
              </a:extLst>
            </p:cNvPr>
            <p:cNvSpPr txBox="1"/>
            <p:nvPr/>
          </p:nvSpPr>
          <p:spPr>
            <a:xfrm>
              <a:off x="620304" y="6942385"/>
              <a:ext cx="2455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2º Instância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9ADC9FD-EF68-2376-1584-30CAF25B7356}"/>
              </a:ext>
            </a:extLst>
          </p:cNvPr>
          <p:cNvGrpSpPr/>
          <p:nvPr/>
        </p:nvGrpSpPr>
        <p:grpSpPr>
          <a:xfrm>
            <a:off x="3160243" y="5728421"/>
            <a:ext cx="2780930" cy="435394"/>
            <a:chOff x="457570" y="8128101"/>
            <a:chExt cx="2780930" cy="435394"/>
          </a:xfrm>
        </p:grpSpPr>
        <p:sp>
          <p:nvSpPr>
            <p:cNvPr id="60" name="Retângulo Arredondado 59">
              <a:extLst>
                <a:ext uri="{FF2B5EF4-FFF2-40B4-BE49-F238E27FC236}">
                  <a16:creationId xmlns:a16="http://schemas.microsoft.com/office/drawing/2014/main" id="{4A7B4B71-7344-F725-7A81-06CC7040EFE4}"/>
                </a:ext>
              </a:extLst>
            </p:cNvPr>
            <p:cNvSpPr/>
            <p:nvPr/>
          </p:nvSpPr>
          <p:spPr>
            <a:xfrm>
              <a:off x="457570" y="8128101"/>
              <a:ext cx="2780930" cy="435394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9C376EAA-A700-4275-A575-4A693186754F}"/>
                </a:ext>
              </a:extLst>
            </p:cNvPr>
            <p:cNvSpPr txBox="1"/>
            <p:nvPr/>
          </p:nvSpPr>
          <p:spPr>
            <a:xfrm>
              <a:off x="631543" y="8191909"/>
              <a:ext cx="2455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Instância uniformizadora</a:t>
              </a:r>
            </a:p>
          </p:txBody>
        </p: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A7871CCC-6FC7-6F20-4862-53A1BE6759F9}"/>
              </a:ext>
            </a:extLst>
          </p:cNvPr>
          <p:cNvGrpSpPr/>
          <p:nvPr/>
        </p:nvGrpSpPr>
        <p:grpSpPr>
          <a:xfrm>
            <a:off x="6028240" y="1843977"/>
            <a:ext cx="126702" cy="547439"/>
            <a:chOff x="6028240" y="1843977"/>
            <a:chExt cx="126702" cy="547439"/>
          </a:xfrm>
        </p:grpSpPr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9D2E8845-31C2-00DA-1475-AAFDE49643CF}"/>
                </a:ext>
              </a:extLst>
            </p:cNvPr>
            <p:cNvCxnSpPr>
              <a:cxnSpLocks/>
            </p:cNvCxnSpPr>
            <p:nvPr/>
          </p:nvCxnSpPr>
          <p:spPr>
            <a:xfrm>
              <a:off x="6091591" y="1843977"/>
              <a:ext cx="0" cy="471537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1A21307-CA38-AB68-97D5-040FD9E63F2F}"/>
                </a:ext>
              </a:extLst>
            </p:cNvPr>
            <p:cNvSpPr/>
            <p:nvPr/>
          </p:nvSpPr>
          <p:spPr>
            <a:xfrm>
              <a:off x="6028240" y="2264714"/>
              <a:ext cx="126702" cy="126702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652CE9B9-6419-D1A3-58F1-537C39CD3808}"/>
              </a:ext>
            </a:extLst>
          </p:cNvPr>
          <p:cNvSpPr/>
          <p:nvPr/>
        </p:nvSpPr>
        <p:spPr>
          <a:xfrm>
            <a:off x="3160243" y="438237"/>
            <a:ext cx="5871514" cy="435394"/>
          </a:xfrm>
          <a:prstGeom prst="roundRect">
            <a:avLst/>
          </a:prstGeom>
          <a:solidFill>
            <a:srgbClr val="53A7D8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15C92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EE5EA0CE-BD87-437E-88F0-5F702A5579E0}"/>
              </a:ext>
            </a:extLst>
          </p:cNvPr>
          <p:cNvSpPr txBox="1"/>
          <p:nvPr/>
        </p:nvSpPr>
        <p:spPr>
          <a:xfrm>
            <a:off x="4371748" y="502046"/>
            <a:ext cx="345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Fato Gerador</a:t>
            </a: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53FE84AA-1091-94FE-5E78-FBBCC9A25B42}"/>
              </a:ext>
            </a:extLst>
          </p:cNvPr>
          <p:cNvSpPr/>
          <p:nvPr/>
        </p:nvSpPr>
        <p:spPr>
          <a:xfrm>
            <a:off x="6037600" y="1349571"/>
            <a:ext cx="126702" cy="126702"/>
          </a:xfrm>
          <a:prstGeom prst="ellipse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7D99C77A-866E-5FD4-6D8F-41E5FEAFB8CE}"/>
              </a:ext>
            </a:extLst>
          </p:cNvPr>
          <p:cNvGrpSpPr/>
          <p:nvPr/>
        </p:nvGrpSpPr>
        <p:grpSpPr>
          <a:xfrm>
            <a:off x="4498595" y="3660549"/>
            <a:ext cx="126702" cy="466285"/>
            <a:chOff x="6028240" y="1925131"/>
            <a:chExt cx="126702" cy="466285"/>
          </a:xfrm>
        </p:grpSpPr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4B616058-4546-8910-9C95-E09BB776CE12}"/>
                </a:ext>
              </a:extLst>
            </p:cNvPr>
            <p:cNvCxnSpPr>
              <a:cxnSpLocks/>
            </p:cNvCxnSpPr>
            <p:nvPr/>
          </p:nvCxnSpPr>
          <p:spPr>
            <a:xfrm>
              <a:off x="6091591" y="1925131"/>
              <a:ext cx="0" cy="34577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40E7919-59E0-B29D-C3D6-1A79E7B47379}"/>
                </a:ext>
              </a:extLst>
            </p:cNvPr>
            <p:cNvSpPr/>
            <p:nvPr/>
          </p:nvSpPr>
          <p:spPr>
            <a:xfrm>
              <a:off x="6028240" y="2264714"/>
              <a:ext cx="126702" cy="126702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3D46C2BF-00FD-4A54-FB67-C0EAB27D7823}"/>
              </a:ext>
            </a:extLst>
          </p:cNvPr>
          <p:cNvGrpSpPr/>
          <p:nvPr/>
        </p:nvGrpSpPr>
        <p:grpSpPr>
          <a:xfrm>
            <a:off x="7571995" y="3660549"/>
            <a:ext cx="126702" cy="466285"/>
            <a:chOff x="6028240" y="1925131"/>
            <a:chExt cx="126702" cy="466285"/>
          </a:xfrm>
        </p:grpSpPr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F7E00F47-64D6-EA86-B564-B6471F7C7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1591" y="1925131"/>
              <a:ext cx="0" cy="34577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8E8F1CA-A507-B876-C1CA-800E07273437}"/>
                </a:ext>
              </a:extLst>
            </p:cNvPr>
            <p:cNvSpPr/>
            <p:nvPr/>
          </p:nvSpPr>
          <p:spPr>
            <a:xfrm>
              <a:off x="6028240" y="2264714"/>
              <a:ext cx="126702" cy="126702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01E92F18-45D0-9328-DF1D-8C6F0DF6E7A7}"/>
              </a:ext>
            </a:extLst>
          </p:cNvPr>
          <p:cNvGrpSpPr/>
          <p:nvPr/>
        </p:nvGrpSpPr>
        <p:grpSpPr>
          <a:xfrm>
            <a:off x="4498595" y="4498749"/>
            <a:ext cx="126702" cy="466285"/>
            <a:chOff x="6028240" y="1925131"/>
            <a:chExt cx="126702" cy="466285"/>
          </a:xfrm>
        </p:grpSpPr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EFFB65FC-BBAA-81F6-FB5D-C01A2EB059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1591" y="1925131"/>
              <a:ext cx="0" cy="34577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3126FE5-8188-41DC-0D99-E4A5657477A8}"/>
                </a:ext>
              </a:extLst>
            </p:cNvPr>
            <p:cNvSpPr/>
            <p:nvPr/>
          </p:nvSpPr>
          <p:spPr>
            <a:xfrm>
              <a:off x="6028240" y="2264714"/>
              <a:ext cx="126702" cy="126702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646B8D88-3887-B400-1DCB-BDB62E9384F9}"/>
              </a:ext>
            </a:extLst>
          </p:cNvPr>
          <p:cNvGrpSpPr/>
          <p:nvPr/>
        </p:nvGrpSpPr>
        <p:grpSpPr>
          <a:xfrm>
            <a:off x="4498595" y="5334018"/>
            <a:ext cx="126702" cy="466285"/>
            <a:chOff x="6028240" y="1925131"/>
            <a:chExt cx="126702" cy="466285"/>
          </a:xfrm>
        </p:grpSpPr>
        <p:cxnSp>
          <p:nvCxnSpPr>
            <p:cNvPr id="90" name="Conector Reto 89">
              <a:extLst>
                <a:ext uri="{FF2B5EF4-FFF2-40B4-BE49-F238E27FC236}">
                  <a16:creationId xmlns:a16="http://schemas.microsoft.com/office/drawing/2014/main" id="{C62C78CF-60F1-BF51-DBF5-B18BDD294337}"/>
                </a:ext>
              </a:extLst>
            </p:cNvPr>
            <p:cNvCxnSpPr>
              <a:cxnSpLocks/>
            </p:cNvCxnSpPr>
            <p:nvPr/>
          </p:nvCxnSpPr>
          <p:spPr>
            <a:xfrm>
              <a:off x="6091591" y="1925131"/>
              <a:ext cx="0" cy="34577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6DF3EC9-D693-6BB6-5367-89BC01AAB919}"/>
                </a:ext>
              </a:extLst>
            </p:cNvPr>
            <p:cNvSpPr/>
            <p:nvPr/>
          </p:nvSpPr>
          <p:spPr>
            <a:xfrm>
              <a:off x="6028240" y="2264714"/>
              <a:ext cx="126702" cy="126702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4B0EC68B-9814-75CC-C7C4-86455D4D7273}"/>
              </a:ext>
            </a:extLst>
          </p:cNvPr>
          <p:cNvGrpSpPr/>
          <p:nvPr/>
        </p:nvGrpSpPr>
        <p:grpSpPr>
          <a:xfrm>
            <a:off x="4498595" y="2773043"/>
            <a:ext cx="126702" cy="466285"/>
            <a:chOff x="6028240" y="1925131"/>
            <a:chExt cx="126702" cy="466285"/>
          </a:xfrm>
        </p:grpSpPr>
        <p:cxnSp>
          <p:nvCxnSpPr>
            <p:cNvPr id="93" name="Conector Reto 92">
              <a:extLst>
                <a:ext uri="{FF2B5EF4-FFF2-40B4-BE49-F238E27FC236}">
                  <a16:creationId xmlns:a16="http://schemas.microsoft.com/office/drawing/2014/main" id="{A564A225-F48B-D0BC-894D-7C75D68AC307}"/>
                </a:ext>
              </a:extLst>
            </p:cNvPr>
            <p:cNvCxnSpPr>
              <a:cxnSpLocks/>
            </p:cNvCxnSpPr>
            <p:nvPr/>
          </p:nvCxnSpPr>
          <p:spPr>
            <a:xfrm>
              <a:off x="6091591" y="1925131"/>
              <a:ext cx="0" cy="34577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79A2700-0738-8919-E7BF-16089EE3111D}"/>
                </a:ext>
              </a:extLst>
            </p:cNvPr>
            <p:cNvSpPr/>
            <p:nvPr/>
          </p:nvSpPr>
          <p:spPr>
            <a:xfrm>
              <a:off x="6028240" y="2264714"/>
              <a:ext cx="126702" cy="126702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164BFB4A-E427-FAF7-B5C2-E74914AF1D03}"/>
              </a:ext>
            </a:extLst>
          </p:cNvPr>
          <p:cNvGrpSpPr/>
          <p:nvPr/>
        </p:nvGrpSpPr>
        <p:grpSpPr>
          <a:xfrm>
            <a:off x="7571995" y="2773043"/>
            <a:ext cx="126702" cy="466285"/>
            <a:chOff x="6028240" y="1925131"/>
            <a:chExt cx="126702" cy="466285"/>
          </a:xfrm>
        </p:grpSpPr>
        <p:cxnSp>
          <p:nvCxnSpPr>
            <p:cNvPr id="96" name="Conector Reto 95">
              <a:extLst>
                <a:ext uri="{FF2B5EF4-FFF2-40B4-BE49-F238E27FC236}">
                  <a16:creationId xmlns:a16="http://schemas.microsoft.com/office/drawing/2014/main" id="{15AA3C89-C6BA-AE53-0808-EE12B399E8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1591" y="1925131"/>
              <a:ext cx="0" cy="345775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F8B5A5A-53F5-BF04-1B77-358DF2A27069}"/>
                </a:ext>
              </a:extLst>
            </p:cNvPr>
            <p:cNvSpPr/>
            <p:nvPr/>
          </p:nvSpPr>
          <p:spPr>
            <a:xfrm>
              <a:off x="6028240" y="2264714"/>
              <a:ext cx="126702" cy="126702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AC688D-F4CC-4657-D342-2EA41B118E03}"/>
              </a:ext>
            </a:extLst>
          </p:cNvPr>
          <p:cNvSpPr txBox="1"/>
          <p:nvPr/>
        </p:nvSpPr>
        <p:spPr>
          <a:xfrm>
            <a:off x="396240" y="746760"/>
            <a:ext cx="1783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seria a versão unificada</a:t>
            </a:r>
          </a:p>
        </p:txBody>
      </p:sp>
    </p:spTree>
    <p:extLst>
      <p:ext uri="{BB962C8B-B14F-4D97-AF65-F5344CB8AC3E}">
        <p14:creationId xmlns:p14="http://schemas.microsoft.com/office/powerpoint/2010/main" val="308624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55B0EA-AA15-3B58-0F47-DF9558A6ACE5}"/>
              </a:ext>
            </a:extLst>
          </p:cNvPr>
          <p:cNvSpPr txBox="1"/>
          <p:nvPr/>
        </p:nvSpPr>
        <p:spPr>
          <a:xfrm>
            <a:off x="1151537" y="594562"/>
            <a:ext cx="5906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Estrutura dual – conforme PLP 108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1B5FC41-B28E-8396-8B5F-560CBFD231E7}"/>
              </a:ext>
            </a:extLst>
          </p:cNvPr>
          <p:cNvSpPr txBox="1"/>
          <p:nvPr/>
        </p:nvSpPr>
        <p:spPr>
          <a:xfrm>
            <a:off x="8318048" y="2999645"/>
            <a:ext cx="3211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Na estrutura dual do contencioso haverá 2 fiscalizações diferentes, com dois lançamentos diferentes que percorrerão vias processuais com ritos diferentes e haverá, em muitos casos, resultados diferentes.</a:t>
            </a:r>
          </a:p>
          <a:p>
            <a:pPr algn="just"/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Para o Rito PLP ~108 não há previsão  de processo sobre o crédito (despacho decisório e manifestação de inconformidade dos tributos federais). </a:t>
            </a:r>
          </a:p>
        </p:txBody>
      </p:sp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9E7F653F-4F8F-80D3-88EA-464BDABF56D7}"/>
              </a:ext>
            </a:extLst>
          </p:cNvPr>
          <p:cNvGrpSpPr/>
          <p:nvPr/>
        </p:nvGrpSpPr>
        <p:grpSpPr>
          <a:xfrm>
            <a:off x="814826" y="1390056"/>
            <a:ext cx="7061313" cy="4665769"/>
            <a:chOff x="457570" y="1290171"/>
            <a:chExt cx="6142768" cy="7220699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6DD2B20F-CDB8-4464-EFA5-DA427BF76E9B}"/>
                </a:ext>
              </a:extLst>
            </p:cNvPr>
            <p:cNvGrpSpPr/>
            <p:nvPr/>
          </p:nvGrpSpPr>
          <p:grpSpPr>
            <a:xfrm>
              <a:off x="457570" y="4164772"/>
              <a:ext cx="6142768" cy="435394"/>
              <a:chOff x="457570" y="4371110"/>
              <a:chExt cx="6142768" cy="435394"/>
            </a:xfrm>
          </p:grpSpPr>
          <p:sp>
            <p:nvSpPr>
              <p:cNvPr id="9" name="Retângulo Arredondado 8">
                <a:extLst>
                  <a:ext uri="{FF2B5EF4-FFF2-40B4-BE49-F238E27FC236}">
                    <a16:creationId xmlns:a16="http://schemas.microsoft.com/office/drawing/2014/main" id="{B0E0C11E-6689-4645-95E2-11D7F8E5B538}"/>
                  </a:ext>
                </a:extLst>
              </p:cNvPr>
              <p:cNvSpPr/>
              <p:nvPr/>
            </p:nvSpPr>
            <p:spPr>
              <a:xfrm>
                <a:off x="457570" y="4371110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683D437-21D3-ECDE-1FF2-C2ABBD9552BE}"/>
                  </a:ext>
                </a:extLst>
              </p:cNvPr>
              <p:cNvSpPr txBox="1"/>
              <p:nvPr/>
            </p:nvSpPr>
            <p:spPr>
              <a:xfrm>
                <a:off x="511358" y="4393553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DRJ</a:t>
                </a:r>
              </a:p>
            </p:txBody>
          </p:sp>
          <p:sp>
            <p:nvSpPr>
              <p:cNvPr id="11" name="Retângulo Arredondado 10">
                <a:extLst>
                  <a:ext uri="{FF2B5EF4-FFF2-40B4-BE49-F238E27FC236}">
                    <a16:creationId xmlns:a16="http://schemas.microsoft.com/office/drawing/2014/main" id="{B41DA03A-AA64-DC7E-E7ED-FA000D5E8EAC}"/>
                  </a:ext>
                </a:extLst>
              </p:cNvPr>
              <p:cNvSpPr/>
              <p:nvPr/>
            </p:nvSpPr>
            <p:spPr>
              <a:xfrm>
                <a:off x="3563841" y="4371110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D65523D-EDC7-8916-EF1A-7421A40FF530}"/>
                  </a:ext>
                </a:extLst>
              </p:cNvPr>
              <p:cNvSpPr txBox="1"/>
              <p:nvPr/>
            </p:nvSpPr>
            <p:spPr>
              <a:xfrm>
                <a:off x="3682696" y="4409710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DJR (SP)</a:t>
                </a: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A8D2D39C-9BFA-2C36-D9CA-BFC5014A9C83}"/>
                </a:ext>
              </a:extLst>
            </p:cNvPr>
            <p:cNvGrpSpPr/>
            <p:nvPr/>
          </p:nvGrpSpPr>
          <p:grpSpPr>
            <a:xfrm>
              <a:off x="457570" y="5552965"/>
              <a:ext cx="5875745" cy="472883"/>
              <a:chOff x="457570" y="5759303"/>
              <a:chExt cx="5875745" cy="472883"/>
            </a:xfrm>
          </p:grpSpPr>
          <p:sp>
            <p:nvSpPr>
              <p:cNvPr id="14" name="Retângulo Arredondado 13">
                <a:extLst>
                  <a:ext uri="{FF2B5EF4-FFF2-40B4-BE49-F238E27FC236}">
                    <a16:creationId xmlns:a16="http://schemas.microsoft.com/office/drawing/2014/main" id="{A178E85D-CC13-B5CD-E6AF-D7C289127400}"/>
                  </a:ext>
                </a:extLst>
              </p:cNvPr>
              <p:cNvSpPr/>
              <p:nvPr/>
            </p:nvSpPr>
            <p:spPr>
              <a:xfrm>
                <a:off x="457570" y="575930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0109263-1429-CC02-1A00-192D5560B794}"/>
                  </a:ext>
                </a:extLst>
              </p:cNvPr>
              <p:cNvSpPr txBox="1"/>
              <p:nvPr/>
            </p:nvSpPr>
            <p:spPr>
              <a:xfrm>
                <a:off x="511358" y="5784292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CARF</a:t>
                </a:r>
              </a:p>
            </p:txBody>
          </p:sp>
          <p:sp>
            <p:nvSpPr>
              <p:cNvPr id="16" name="Retângulo Arredondado 15">
                <a:extLst>
                  <a:ext uri="{FF2B5EF4-FFF2-40B4-BE49-F238E27FC236}">
                    <a16:creationId xmlns:a16="http://schemas.microsoft.com/office/drawing/2014/main" id="{A3376A2F-062B-E076-7577-2E23E43231D9}"/>
                  </a:ext>
                </a:extLst>
              </p:cNvPr>
              <p:cNvSpPr/>
              <p:nvPr/>
            </p:nvSpPr>
            <p:spPr>
              <a:xfrm>
                <a:off x="3563841" y="575930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5CFBC53-AFA3-108A-575B-F2F8A821F788}"/>
                  </a:ext>
                </a:extLst>
              </p:cNvPr>
              <p:cNvSpPr txBox="1"/>
              <p:nvPr/>
            </p:nvSpPr>
            <p:spPr>
              <a:xfrm>
                <a:off x="3816586" y="5803505"/>
                <a:ext cx="2459987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Tribunal Paritário SP</a:t>
                </a:r>
              </a:p>
            </p:txBody>
          </p:sp>
        </p:grp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A8C52611-9A97-7A5D-5E75-7AB2ADB7E75D}"/>
                </a:ext>
              </a:extLst>
            </p:cNvPr>
            <p:cNvGrpSpPr/>
            <p:nvPr/>
          </p:nvGrpSpPr>
          <p:grpSpPr>
            <a:xfrm>
              <a:off x="457570" y="6958545"/>
              <a:ext cx="5947288" cy="435394"/>
              <a:chOff x="457570" y="7164883"/>
              <a:chExt cx="5947288" cy="435394"/>
            </a:xfrm>
          </p:grpSpPr>
          <p:sp>
            <p:nvSpPr>
              <p:cNvPr id="19" name="Retângulo Arredondado 18">
                <a:extLst>
                  <a:ext uri="{FF2B5EF4-FFF2-40B4-BE49-F238E27FC236}">
                    <a16:creationId xmlns:a16="http://schemas.microsoft.com/office/drawing/2014/main" id="{F5E82D5F-8ADF-88D2-4428-E090782BC32E}"/>
                  </a:ext>
                </a:extLst>
              </p:cNvPr>
              <p:cNvSpPr/>
              <p:nvPr/>
            </p:nvSpPr>
            <p:spPr>
              <a:xfrm>
                <a:off x="457570" y="716488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384C82C-8D57-97C6-6D98-7C5F8D362DB8}"/>
                  </a:ext>
                </a:extLst>
              </p:cNvPr>
              <p:cNvSpPr txBox="1"/>
              <p:nvPr/>
            </p:nvSpPr>
            <p:spPr>
              <a:xfrm>
                <a:off x="511358" y="7172253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CSRF</a:t>
                </a:r>
              </a:p>
            </p:txBody>
          </p:sp>
          <p:sp>
            <p:nvSpPr>
              <p:cNvPr id="21" name="Retângulo Arredondado 20">
                <a:extLst>
                  <a:ext uri="{FF2B5EF4-FFF2-40B4-BE49-F238E27FC236}">
                    <a16:creationId xmlns:a16="http://schemas.microsoft.com/office/drawing/2014/main" id="{94684CC8-24E9-19B0-E5B4-01E839273BBD}"/>
                  </a:ext>
                </a:extLst>
              </p:cNvPr>
              <p:cNvSpPr/>
              <p:nvPr/>
            </p:nvSpPr>
            <p:spPr>
              <a:xfrm>
                <a:off x="3563841" y="716488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810115F-2970-D25F-0CC3-24599B3E7EEA}"/>
                  </a:ext>
                </a:extLst>
              </p:cNvPr>
              <p:cNvSpPr txBox="1"/>
              <p:nvPr/>
            </p:nvSpPr>
            <p:spPr>
              <a:xfrm>
                <a:off x="3487216" y="7198241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Câmara de uniformização</a:t>
                </a:r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5DAE4D58-4C3A-7CFD-E9A6-74FFC71D816E}"/>
                </a:ext>
              </a:extLst>
            </p:cNvPr>
            <p:cNvGrpSpPr/>
            <p:nvPr/>
          </p:nvGrpSpPr>
          <p:grpSpPr>
            <a:xfrm>
              <a:off x="457570" y="8075476"/>
              <a:ext cx="5871514" cy="435394"/>
              <a:chOff x="457570" y="6188602"/>
              <a:chExt cx="5871514" cy="435394"/>
            </a:xfrm>
          </p:grpSpPr>
          <p:sp>
            <p:nvSpPr>
              <p:cNvPr id="24" name="Retângulo Arredondado 23">
                <a:extLst>
                  <a:ext uri="{FF2B5EF4-FFF2-40B4-BE49-F238E27FC236}">
                    <a16:creationId xmlns:a16="http://schemas.microsoft.com/office/drawing/2014/main" id="{8E788F49-5B26-A548-4E83-38522D99974B}"/>
                  </a:ext>
                </a:extLst>
              </p:cNvPr>
              <p:cNvSpPr/>
              <p:nvPr/>
            </p:nvSpPr>
            <p:spPr>
              <a:xfrm>
                <a:off x="457570" y="6188602"/>
                <a:ext cx="5871514" cy="435394"/>
              </a:xfrm>
              <a:prstGeom prst="round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9B50CF9-C989-0187-5396-68FC288F3849}"/>
                  </a:ext>
                </a:extLst>
              </p:cNvPr>
              <p:cNvSpPr txBox="1"/>
              <p:nvPr/>
            </p:nvSpPr>
            <p:spPr>
              <a:xfrm>
                <a:off x="849121" y="6191372"/>
                <a:ext cx="515975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Resultados podem ser diferentes</a:t>
                </a:r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3EC4136B-97D3-3CD9-4403-1B49DAA706E2}"/>
                </a:ext>
              </a:extLst>
            </p:cNvPr>
            <p:cNvGrpSpPr/>
            <p:nvPr/>
          </p:nvGrpSpPr>
          <p:grpSpPr>
            <a:xfrm>
              <a:off x="457570" y="1290171"/>
              <a:ext cx="5871514" cy="1141306"/>
              <a:chOff x="457570" y="1496509"/>
              <a:chExt cx="5871514" cy="1141306"/>
            </a:xfrm>
          </p:grpSpPr>
          <p:sp>
            <p:nvSpPr>
              <p:cNvPr id="28" name="Retângulo Arredondado 27">
                <a:extLst>
                  <a:ext uri="{FF2B5EF4-FFF2-40B4-BE49-F238E27FC236}">
                    <a16:creationId xmlns:a16="http://schemas.microsoft.com/office/drawing/2014/main" id="{522D9DD4-B21E-CEE6-F0DA-3D81A7E0895C}"/>
                  </a:ext>
                </a:extLst>
              </p:cNvPr>
              <p:cNvSpPr/>
              <p:nvPr/>
            </p:nvSpPr>
            <p:spPr>
              <a:xfrm>
                <a:off x="666670" y="2172574"/>
                <a:ext cx="1338976" cy="435394"/>
              </a:xfrm>
              <a:prstGeom prst="roundRect">
                <a:avLst/>
              </a:prstGeom>
              <a:solidFill>
                <a:srgbClr val="53A7D8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Retângulo Arredondado 28">
                <a:extLst>
                  <a:ext uri="{FF2B5EF4-FFF2-40B4-BE49-F238E27FC236}">
                    <a16:creationId xmlns:a16="http://schemas.microsoft.com/office/drawing/2014/main" id="{0D9CBC19-1021-8077-7965-C76FF8D57775}"/>
                  </a:ext>
                </a:extLst>
              </p:cNvPr>
              <p:cNvSpPr/>
              <p:nvPr/>
            </p:nvSpPr>
            <p:spPr>
              <a:xfrm>
                <a:off x="457570" y="1509489"/>
                <a:ext cx="587151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0A406DD-1201-5195-4ADB-12D3D3DE2F82}"/>
                  </a:ext>
                </a:extLst>
              </p:cNvPr>
              <p:cNvSpPr txBox="1"/>
              <p:nvPr/>
            </p:nvSpPr>
            <p:spPr>
              <a:xfrm>
                <a:off x="631543" y="1496509"/>
                <a:ext cx="55235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4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Fato Gerador</a:t>
                </a:r>
              </a:p>
            </p:txBody>
          </p:sp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8DF3B176-55FC-65CD-B7E9-8A5622FBEC68}"/>
                  </a:ext>
                </a:extLst>
              </p:cNvPr>
              <p:cNvSpPr txBox="1"/>
              <p:nvPr/>
            </p:nvSpPr>
            <p:spPr>
              <a:xfrm>
                <a:off x="631543" y="2209134"/>
                <a:ext cx="1429350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Rito decreto 70 235</a:t>
                </a:r>
              </a:p>
            </p:txBody>
          </p:sp>
        </p:grp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12A4A3A2-7486-170E-165C-F8815E682990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3216942"/>
              <a:ext cx="0" cy="94783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9A68A084-7399-6EE9-7C26-041BB438F8CC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3216942"/>
              <a:ext cx="0" cy="94783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D8B9782F-EFB0-392B-578E-37990E1AD750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4600166"/>
              <a:ext cx="0" cy="95279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BF688359-BF95-FCF5-49B7-5ABBCBDBC210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4600166"/>
              <a:ext cx="0" cy="94890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8F191B5B-42DD-6C5D-022D-B8E7AD8DD549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5988359"/>
              <a:ext cx="0" cy="9701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717BA412-41C2-3DEB-E09A-7E78464D2889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5988359"/>
              <a:ext cx="0" cy="9701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65DEF876-6789-6133-BC34-3D98DC57B86B}"/>
                </a:ext>
              </a:extLst>
            </p:cNvPr>
            <p:cNvCxnSpPr>
              <a:cxnSpLocks/>
            </p:cNvCxnSpPr>
            <p:nvPr/>
          </p:nvCxnSpPr>
          <p:spPr>
            <a:xfrm>
              <a:off x="1854032" y="7408412"/>
              <a:ext cx="0" cy="3758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91285833-992A-9FA3-C4EE-75D9D7C68BE8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7408412"/>
              <a:ext cx="0" cy="3758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608B13AA-0482-04A0-010E-42FE320EF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4032" y="1738545"/>
              <a:ext cx="1539295" cy="104800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45B7141C-969F-F6E0-0CFC-6DD26BBD62ED}"/>
                </a:ext>
              </a:extLst>
            </p:cNvPr>
            <p:cNvCxnSpPr>
              <a:cxnSpLocks/>
            </p:cNvCxnSpPr>
            <p:nvPr/>
          </p:nvCxnSpPr>
          <p:spPr>
            <a:xfrm>
              <a:off x="3393327" y="1738545"/>
              <a:ext cx="1748191" cy="104800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Arredondado 5">
              <a:extLst>
                <a:ext uri="{FF2B5EF4-FFF2-40B4-BE49-F238E27FC236}">
                  <a16:creationId xmlns:a16="http://schemas.microsoft.com/office/drawing/2014/main" id="{293C2918-94BD-C633-522D-66F1740951EC}"/>
                </a:ext>
              </a:extLst>
            </p:cNvPr>
            <p:cNvSpPr/>
            <p:nvPr/>
          </p:nvSpPr>
          <p:spPr>
            <a:xfrm>
              <a:off x="4910701" y="196534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DB02D6E7-64E8-261E-1898-AF803D23998C}"/>
                </a:ext>
              </a:extLst>
            </p:cNvPr>
            <p:cNvSpPr txBox="1"/>
            <p:nvPr/>
          </p:nvSpPr>
          <p:spPr>
            <a:xfrm>
              <a:off x="4986610" y="1996338"/>
              <a:ext cx="1187158" cy="42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Rito PLP 108</a:t>
              </a:r>
            </a:p>
          </p:txBody>
        </p:sp>
        <p:sp>
          <p:nvSpPr>
            <p:cNvPr id="53" name="Retângulo Arredondado 5">
              <a:extLst>
                <a:ext uri="{FF2B5EF4-FFF2-40B4-BE49-F238E27FC236}">
                  <a16:creationId xmlns:a16="http://schemas.microsoft.com/office/drawing/2014/main" id="{C1D5A4A6-9091-65EE-2FD7-61E11ED22331}"/>
                </a:ext>
              </a:extLst>
            </p:cNvPr>
            <p:cNvSpPr/>
            <p:nvPr/>
          </p:nvSpPr>
          <p:spPr>
            <a:xfrm>
              <a:off x="4472030" y="350436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73D47512-BF90-3C82-2FB4-293ABBB78654}"/>
                </a:ext>
              </a:extLst>
            </p:cNvPr>
            <p:cNvSpPr txBox="1"/>
            <p:nvPr/>
          </p:nvSpPr>
          <p:spPr>
            <a:xfrm>
              <a:off x="4547939" y="3514034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  <p:sp>
          <p:nvSpPr>
            <p:cNvPr id="55" name="Retângulo Arredondado 5">
              <a:extLst>
                <a:ext uri="{FF2B5EF4-FFF2-40B4-BE49-F238E27FC236}">
                  <a16:creationId xmlns:a16="http://schemas.microsoft.com/office/drawing/2014/main" id="{75AA736E-DE16-C5A8-F101-1BB2B07A27DD}"/>
                </a:ext>
              </a:extLst>
            </p:cNvPr>
            <p:cNvSpPr/>
            <p:nvPr/>
          </p:nvSpPr>
          <p:spPr>
            <a:xfrm>
              <a:off x="1172819" y="350436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42257701-857C-DD63-BACF-1D77AF251571}"/>
                </a:ext>
              </a:extLst>
            </p:cNvPr>
            <p:cNvSpPr txBox="1"/>
            <p:nvPr/>
          </p:nvSpPr>
          <p:spPr>
            <a:xfrm>
              <a:off x="1248728" y="3514034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  <p:sp>
          <p:nvSpPr>
            <p:cNvPr id="57" name="Retângulo Arredondado 5">
              <a:extLst>
                <a:ext uri="{FF2B5EF4-FFF2-40B4-BE49-F238E27FC236}">
                  <a16:creationId xmlns:a16="http://schemas.microsoft.com/office/drawing/2014/main" id="{1F934C34-4212-D590-7DD7-49F41F134258}"/>
                </a:ext>
              </a:extLst>
            </p:cNvPr>
            <p:cNvSpPr/>
            <p:nvPr/>
          </p:nvSpPr>
          <p:spPr>
            <a:xfrm>
              <a:off x="4472030" y="4857959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5D4A5169-DA3B-1B85-FC1F-85DA94880F16}"/>
                </a:ext>
              </a:extLst>
            </p:cNvPr>
            <p:cNvSpPr txBox="1"/>
            <p:nvPr/>
          </p:nvSpPr>
          <p:spPr>
            <a:xfrm>
              <a:off x="4547939" y="492142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RV</a:t>
              </a:r>
            </a:p>
          </p:txBody>
        </p:sp>
        <p:sp>
          <p:nvSpPr>
            <p:cNvPr id="81" name="Retângulo Arredondado 5">
              <a:extLst>
                <a:ext uri="{FF2B5EF4-FFF2-40B4-BE49-F238E27FC236}">
                  <a16:creationId xmlns:a16="http://schemas.microsoft.com/office/drawing/2014/main" id="{C89FCABB-F00C-8127-A9F4-0B08F5A13CEA}"/>
                </a:ext>
              </a:extLst>
            </p:cNvPr>
            <p:cNvSpPr/>
            <p:nvPr/>
          </p:nvSpPr>
          <p:spPr>
            <a:xfrm>
              <a:off x="1172819" y="4855177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7658491E-8E24-E115-B2BC-F1161E1B2242}"/>
                </a:ext>
              </a:extLst>
            </p:cNvPr>
            <p:cNvSpPr txBox="1"/>
            <p:nvPr/>
          </p:nvSpPr>
          <p:spPr>
            <a:xfrm>
              <a:off x="1248728" y="488758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RV</a:t>
              </a:r>
            </a:p>
          </p:txBody>
        </p:sp>
        <p:sp>
          <p:nvSpPr>
            <p:cNvPr id="98" name="Retângulo Arredondado 5">
              <a:extLst>
                <a:ext uri="{FF2B5EF4-FFF2-40B4-BE49-F238E27FC236}">
                  <a16:creationId xmlns:a16="http://schemas.microsoft.com/office/drawing/2014/main" id="{0BB596B1-CA85-95B4-9AFC-9C3639D7EBC1}"/>
                </a:ext>
              </a:extLst>
            </p:cNvPr>
            <p:cNvSpPr/>
            <p:nvPr/>
          </p:nvSpPr>
          <p:spPr>
            <a:xfrm>
              <a:off x="4407698" y="6256255"/>
              <a:ext cx="1467639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75318C67-918A-5A6A-B303-EB6787945E78}"/>
                </a:ext>
              </a:extLst>
            </p:cNvPr>
            <p:cNvSpPr txBox="1"/>
            <p:nvPr/>
          </p:nvSpPr>
          <p:spPr>
            <a:xfrm>
              <a:off x="4458877" y="6262813"/>
              <a:ext cx="138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Uniforrmização</a:t>
              </a:r>
              <a:endPara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  <a:p>
              <a:pPr lvl="0" algn="ctr"/>
              <a:endPara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00" name="Retângulo Arredondado 5">
              <a:extLst>
                <a:ext uri="{FF2B5EF4-FFF2-40B4-BE49-F238E27FC236}">
                  <a16:creationId xmlns:a16="http://schemas.microsoft.com/office/drawing/2014/main" id="{9DC5F8F2-4775-35C6-A8C2-CC7B3EE8D6D1}"/>
                </a:ext>
              </a:extLst>
            </p:cNvPr>
            <p:cNvSpPr/>
            <p:nvPr/>
          </p:nvSpPr>
          <p:spPr>
            <a:xfrm>
              <a:off x="1172819" y="6260263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440285EA-1AC1-B35B-BEB7-00CD827C1B81}"/>
                </a:ext>
              </a:extLst>
            </p:cNvPr>
            <p:cNvSpPr txBox="1"/>
            <p:nvPr/>
          </p:nvSpPr>
          <p:spPr>
            <a:xfrm>
              <a:off x="1248728" y="628249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RESP</a:t>
              </a:r>
            </a:p>
          </p:txBody>
        </p:sp>
        <p:cxnSp>
          <p:nvCxnSpPr>
            <p:cNvPr id="102" name="Conector reto 86">
              <a:extLst>
                <a:ext uri="{FF2B5EF4-FFF2-40B4-BE49-F238E27FC236}">
                  <a16:creationId xmlns:a16="http://schemas.microsoft.com/office/drawing/2014/main" id="{A389C30B-EA1D-C0AB-B32C-E80EFF7899E9}"/>
                </a:ext>
              </a:extLst>
            </p:cNvPr>
            <p:cNvCxnSpPr>
              <a:cxnSpLocks/>
            </p:cNvCxnSpPr>
            <p:nvPr/>
          </p:nvCxnSpPr>
          <p:spPr>
            <a:xfrm>
              <a:off x="1854032" y="7784272"/>
              <a:ext cx="328748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Conector Reto 63">
              <a:extLst>
                <a:ext uri="{FF2B5EF4-FFF2-40B4-BE49-F238E27FC236}">
                  <a16:creationId xmlns:a16="http://schemas.microsoft.com/office/drawing/2014/main" id="{3588ADEB-ED50-2B7D-DAA9-24781599B1E8}"/>
                </a:ext>
              </a:extLst>
            </p:cNvPr>
            <p:cNvCxnSpPr>
              <a:cxnSpLocks/>
            </p:cNvCxnSpPr>
            <p:nvPr/>
          </p:nvCxnSpPr>
          <p:spPr>
            <a:xfrm>
              <a:off x="3319461" y="7776866"/>
              <a:ext cx="0" cy="29861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A7F24C39-7EBA-3656-B1CF-F3CBC7AAEDCC}"/>
                </a:ext>
              </a:extLst>
            </p:cNvPr>
            <p:cNvGrpSpPr/>
            <p:nvPr/>
          </p:nvGrpSpPr>
          <p:grpSpPr>
            <a:xfrm>
              <a:off x="457570" y="2781548"/>
              <a:ext cx="5947288" cy="435394"/>
              <a:chOff x="457570" y="2987886"/>
              <a:chExt cx="5947288" cy="435394"/>
            </a:xfrm>
          </p:grpSpPr>
          <p:sp>
            <p:nvSpPr>
              <p:cNvPr id="105" name="Retângulo Arredondado 104">
                <a:extLst>
                  <a:ext uri="{FF2B5EF4-FFF2-40B4-BE49-F238E27FC236}">
                    <a16:creationId xmlns:a16="http://schemas.microsoft.com/office/drawing/2014/main" id="{DD8772BE-64AE-4655-B883-B73FC531C6F9}"/>
                  </a:ext>
                </a:extLst>
              </p:cNvPr>
              <p:cNvSpPr/>
              <p:nvPr/>
            </p:nvSpPr>
            <p:spPr>
              <a:xfrm>
                <a:off x="457570" y="2987886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672984A1-7696-7E50-1683-2FD8F0616BB3}"/>
                  </a:ext>
                </a:extLst>
              </p:cNvPr>
              <p:cNvSpPr txBox="1"/>
              <p:nvPr/>
            </p:nvSpPr>
            <p:spPr>
              <a:xfrm>
                <a:off x="511358" y="3008430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Fiscalização CBS e lançamento</a:t>
                </a:r>
              </a:p>
            </p:txBody>
          </p:sp>
          <p:sp>
            <p:nvSpPr>
              <p:cNvPr id="107" name="Retângulo Arredondado 106">
                <a:extLst>
                  <a:ext uri="{FF2B5EF4-FFF2-40B4-BE49-F238E27FC236}">
                    <a16:creationId xmlns:a16="http://schemas.microsoft.com/office/drawing/2014/main" id="{8FD0FFCD-647C-3B7B-DBC2-9D02A7366180}"/>
                  </a:ext>
                </a:extLst>
              </p:cNvPr>
              <p:cNvSpPr/>
              <p:nvPr/>
            </p:nvSpPr>
            <p:spPr>
              <a:xfrm>
                <a:off x="3563841" y="2987886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CaixaDeTexto 107">
                <a:extLst>
                  <a:ext uri="{FF2B5EF4-FFF2-40B4-BE49-F238E27FC236}">
                    <a16:creationId xmlns:a16="http://schemas.microsoft.com/office/drawing/2014/main" id="{3BB3C876-2175-2CB7-F971-66AEC27D491C}"/>
                  </a:ext>
                </a:extLst>
              </p:cNvPr>
              <p:cNvSpPr txBox="1"/>
              <p:nvPr/>
            </p:nvSpPr>
            <p:spPr>
              <a:xfrm>
                <a:off x="3487216" y="3010546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Fiscalização IBS (SP) e lançamento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62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9C5B83-ABB8-348D-DA7E-49120FF7A735}"/>
              </a:ext>
            </a:extLst>
          </p:cNvPr>
          <p:cNvSpPr txBox="1"/>
          <p:nvPr/>
        </p:nvSpPr>
        <p:spPr>
          <a:xfrm>
            <a:off x="1151537" y="594562"/>
            <a:ext cx="5906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Estrutura dual – PLP 108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BCE4298-45F4-7A0C-D6CC-2F728E18E047}"/>
              </a:ext>
            </a:extLst>
          </p:cNvPr>
          <p:cNvGrpSpPr/>
          <p:nvPr/>
        </p:nvGrpSpPr>
        <p:grpSpPr>
          <a:xfrm>
            <a:off x="814826" y="1390056"/>
            <a:ext cx="7061313" cy="4665769"/>
            <a:chOff x="457570" y="1290171"/>
            <a:chExt cx="6142768" cy="7220699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802CB655-3BA5-5290-E3D8-FF7E9BC6D52F}"/>
                </a:ext>
              </a:extLst>
            </p:cNvPr>
            <p:cNvGrpSpPr/>
            <p:nvPr/>
          </p:nvGrpSpPr>
          <p:grpSpPr>
            <a:xfrm>
              <a:off x="457570" y="4164772"/>
              <a:ext cx="6142768" cy="435394"/>
              <a:chOff x="457570" y="4371110"/>
              <a:chExt cx="6142768" cy="435394"/>
            </a:xfrm>
          </p:grpSpPr>
          <p:sp>
            <p:nvSpPr>
              <p:cNvPr id="112" name="Retângulo Arredondado 111">
                <a:extLst>
                  <a:ext uri="{FF2B5EF4-FFF2-40B4-BE49-F238E27FC236}">
                    <a16:creationId xmlns:a16="http://schemas.microsoft.com/office/drawing/2014/main" id="{25DD6CB1-80E7-A2D4-E0FA-5E929B5F80BC}"/>
                  </a:ext>
                </a:extLst>
              </p:cNvPr>
              <p:cNvSpPr/>
              <p:nvPr/>
            </p:nvSpPr>
            <p:spPr>
              <a:xfrm>
                <a:off x="457570" y="4371110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3" name="CaixaDeTexto 112">
                <a:extLst>
                  <a:ext uri="{FF2B5EF4-FFF2-40B4-BE49-F238E27FC236}">
                    <a16:creationId xmlns:a16="http://schemas.microsoft.com/office/drawing/2014/main" id="{1709A997-885B-C6D0-A8CB-EADAA26C8C42}"/>
                  </a:ext>
                </a:extLst>
              </p:cNvPr>
              <p:cNvSpPr txBox="1"/>
              <p:nvPr/>
            </p:nvSpPr>
            <p:spPr>
              <a:xfrm>
                <a:off x="511358" y="4393553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DRJ</a:t>
                </a:r>
              </a:p>
            </p:txBody>
          </p:sp>
          <p:sp>
            <p:nvSpPr>
              <p:cNvPr id="114" name="Retângulo Arredondado 113">
                <a:extLst>
                  <a:ext uri="{FF2B5EF4-FFF2-40B4-BE49-F238E27FC236}">
                    <a16:creationId xmlns:a16="http://schemas.microsoft.com/office/drawing/2014/main" id="{B257E4C4-95FE-C742-1210-7949572CA698}"/>
                  </a:ext>
                </a:extLst>
              </p:cNvPr>
              <p:cNvSpPr/>
              <p:nvPr/>
            </p:nvSpPr>
            <p:spPr>
              <a:xfrm>
                <a:off x="3563841" y="4371110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5" name="CaixaDeTexto 114">
                <a:extLst>
                  <a:ext uri="{FF2B5EF4-FFF2-40B4-BE49-F238E27FC236}">
                    <a16:creationId xmlns:a16="http://schemas.microsoft.com/office/drawing/2014/main" id="{EB5F2BC7-F4E2-BEEB-62D7-ADA461F7D77B}"/>
                  </a:ext>
                </a:extLst>
              </p:cNvPr>
              <p:cNvSpPr txBox="1"/>
              <p:nvPr/>
            </p:nvSpPr>
            <p:spPr>
              <a:xfrm>
                <a:off x="3682696" y="4409710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DJR (SP)</a:t>
                </a:r>
              </a:p>
            </p:txBody>
          </p:sp>
        </p:grp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10313BC8-8451-2552-F25C-66F3A6FDFEEB}"/>
                </a:ext>
              </a:extLst>
            </p:cNvPr>
            <p:cNvGrpSpPr/>
            <p:nvPr/>
          </p:nvGrpSpPr>
          <p:grpSpPr>
            <a:xfrm>
              <a:off x="457570" y="5552965"/>
              <a:ext cx="5875745" cy="472883"/>
              <a:chOff x="457570" y="5759303"/>
              <a:chExt cx="5875745" cy="472883"/>
            </a:xfrm>
          </p:grpSpPr>
          <p:sp>
            <p:nvSpPr>
              <p:cNvPr id="97" name="Retângulo Arredondado 96">
                <a:extLst>
                  <a:ext uri="{FF2B5EF4-FFF2-40B4-BE49-F238E27FC236}">
                    <a16:creationId xmlns:a16="http://schemas.microsoft.com/office/drawing/2014/main" id="{E9848449-0FCC-7D3D-416C-E3D9FC2B26E4}"/>
                  </a:ext>
                </a:extLst>
              </p:cNvPr>
              <p:cNvSpPr/>
              <p:nvPr/>
            </p:nvSpPr>
            <p:spPr>
              <a:xfrm>
                <a:off x="457570" y="575930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BFC19804-3724-CC6F-A6D6-8DEEC23D665A}"/>
                  </a:ext>
                </a:extLst>
              </p:cNvPr>
              <p:cNvSpPr txBox="1"/>
              <p:nvPr/>
            </p:nvSpPr>
            <p:spPr>
              <a:xfrm>
                <a:off x="511358" y="5784292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CARF</a:t>
                </a:r>
              </a:p>
            </p:txBody>
          </p:sp>
          <p:sp>
            <p:nvSpPr>
              <p:cNvPr id="110" name="Retângulo Arredondado 109">
                <a:extLst>
                  <a:ext uri="{FF2B5EF4-FFF2-40B4-BE49-F238E27FC236}">
                    <a16:creationId xmlns:a16="http://schemas.microsoft.com/office/drawing/2014/main" id="{F2313421-CA10-E0BC-1146-D61134A56CFA}"/>
                  </a:ext>
                </a:extLst>
              </p:cNvPr>
              <p:cNvSpPr/>
              <p:nvPr/>
            </p:nvSpPr>
            <p:spPr>
              <a:xfrm>
                <a:off x="3563841" y="575930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1" name="CaixaDeTexto 110">
                <a:extLst>
                  <a:ext uri="{FF2B5EF4-FFF2-40B4-BE49-F238E27FC236}">
                    <a16:creationId xmlns:a16="http://schemas.microsoft.com/office/drawing/2014/main" id="{7B383261-1934-042A-C7B1-4BB4982F84A5}"/>
                  </a:ext>
                </a:extLst>
              </p:cNvPr>
              <p:cNvSpPr txBox="1"/>
              <p:nvPr/>
            </p:nvSpPr>
            <p:spPr>
              <a:xfrm>
                <a:off x="3816586" y="5803505"/>
                <a:ext cx="2459987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Tribunal Paritário SP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37B1D0AD-E28B-0DFA-EF1D-7D8DB4C8DB37}"/>
                </a:ext>
              </a:extLst>
            </p:cNvPr>
            <p:cNvGrpSpPr/>
            <p:nvPr/>
          </p:nvGrpSpPr>
          <p:grpSpPr>
            <a:xfrm>
              <a:off x="457570" y="6958545"/>
              <a:ext cx="5947288" cy="435394"/>
              <a:chOff x="457570" y="7164883"/>
              <a:chExt cx="5947288" cy="435394"/>
            </a:xfrm>
          </p:grpSpPr>
          <p:sp>
            <p:nvSpPr>
              <p:cNvPr id="93" name="Retângulo Arredondado 92">
                <a:extLst>
                  <a:ext uri="{FF2B5EF4-FFF2-40B4-BE49-F238E27FC236}">
                    <a16:creationId xmlns:a16="http://schemas.microsoft.com/office/drawing/2014/main" id="{E5C071C8-C64F-26B8-DB90-A930D5634DBB}"/>
                  </a:ext>
                </a:extLst>
              </p:cNvPr>
              <p:cNvSpPr/>
              <p:nvPr/>
            </p:nvSpPr>
            <p:spPr>
              <a:xfrm>
                <a:off x="457570" y="716488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id="{379544C2-6A57-6A21-0FFD-3EAED884780E}"/>
                  </a:ext>
                </a:extLst>
              </p:cNvPr>
              <p:cNvSpPr txBox="1"/>
              <p:nvPr/>
            </p:nvSpPr>
            <p:spPr>
              <a:xfrm>
                <a:off x="511358" y="7172253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CSRF</a:t>
                </a:r>
              </a:p>
            </p:txBody>
          </p:sp>
          <p:sp>
            <p:nvSpPr>
              <p:cNvPr id="95" name="Retângulo Arredondado 94">
                <a:extLst>
                  <a:ext uri="{FF2B5EF4-FFF2-40B4-BE49-F238E27FC236}">
                    <a16:creationId xmlns:a16="http://schemas.microsoft.com/office/drawing/2014/main" id="{E9E4B86A-B503-1C88-0507-A0CCE2520AD0}"/>
                  </a:ext>
                </a:extLst>
              </p:cNvPr>
              <p:cNvSpPr/>
              <p:nvPr/>
            </p:nvSpPr>
            <p:spPr>
              <a:xfrm>
                <a:off x="3563841" y="716488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6" name="CaixaDeTexto 95">
                <a:extLst>
                  <a:ext uri="{FF2B5EF4-FFF2-40B4-BE49-F238E27FC236}">
                    <a16:creationId xmlns:a16="http://schemas.microsoft.com/office/drawing/2014/main" id="{BF1E9528-177E-E3A3-9282-49A543384727}"/>
                  </a:ext>
                </a:extLst>
              </p:cNvPr>
              <p:cNvSpPr txBox="1"/>
              <p:nvPr/>
            </p:nvSpPr>
            <p:spPr>
              <a:xfrm>
                <a:off x="3487216" y="7198241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Câmara de uniformização</a:t>
                </a:r>
              </a:p>
            </p:txBody>
          </p:sp>
        </p:grp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3B04907E-F27A-961A-58A0-10DD50ADC0CF}"/>
                </a:ext>
              </a:extLst>
            </p:cNvPr>
            <p:cNvGrpSpPr/>
            <p:nvPr/>
          </p:nvGrpSpPr>
          <p:grpSpPr>
            <a:xfrm>
              <a:off x="457570" y="8075476"/>
              <a:ext cx="5871514" cy="435394"/>
              <a:chOff x="457570" y="6188602"/>
              <a:chExt cx="5871514" cy="435394"/>
            </a:xfrm>
          </p:grpSpPr>
          <p:sp>
            <p:nvSpPr>
              <p:cNvPr id="91" name="Retângulo Arredondado 90">
                <a:extLst>
                  <a:ext uri="{FF2B5EF4-FFF2-40B4-BE49-F238E27FC236}">
                    <a16:creationId xmlns:a16="http://schemas.microsoft.com/office/drawing/2014/main" id="{B279E378-5263-ED3D-AC4F-BC98D9E117B6}"/>
                  </a:ext>
                </a:extLst>
              </p:cNvPr>
              <p:cNvSpPr/>
              <p:nvPr/>
            </p:nvSpPr>
            <p:spPr>
              <a:xfrm>
                <a:off x="457570" y="6188602"/>
                <a:ext cx="5871514" cy="435394"/>
              </a:xfrm>
              <a:prstGeom prst="round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CaixaDeTexto 91">
                <a:extLst>
                  <a:ext uri="{FF2B5EF4-FFF2-40B4-BE49-F238E27FC236}">
                    <a16:creationId xmlns:a16="http://schemas.microsoft.com/office/drawing/2014/main" id="{0056A460-2EE1-03EC-B920-B84FA21ED0B8}"/>
                  </a:ext>
                </a:extLst>
              </p:cNvPr>
              <p:cNvSpPr txBox="1"/>
              <p:nvPr/>
            </p:nvSpPr>
            <p:spPr>
              <a:xfrm>
                <a:off x="849121" y="6191372"/>
                <a:ext cx="515975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Resultados podem ser diferentes</a:t>
                </a:r>
              </a:p>
            </p:txBody>
          </p:sp>
        </p:grp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DD67EB90-E083-A905-6955-76E4E0A911B5}"/>
                </a:ext>
              </a:extLst>
            </p:cNvPr>
            <p:cNvGrpSpPr/>
            <p:nvPr/>
          </p:nvGrpSpPr>
          <p:grpSpPr>
            <a:xfrm>
              <a:off x="457570" y="1290171"/>
              <a:ext cx="5871514" cy="1141306"/>
              <a:chOff x="457570" y="1496509"/>
              <a:chExt cx="5871514" cy="1141306"/>
            </a:xfrm>
          </p:grpSpPr>
          <p:sp>
            <p:nvSpPr>
              <p:cNvPr id="87" name="Retângulo Arredondado 86">
                <a:extLst>
                  <a:ext uri="{FF2B5EF4-FFF2-40B4-BE49-F238E27FC236}">
                    <a16:creationId xmlns:a16="http://schemas.microsoft.com/office/drawing/2014/main" id="{2308BA17-BF32-5BA1-CC63-F452E439F774}"/>
                  </a:ext>
                </a:extLst>
              </p:cNvPr>
              <p:cNvSpPr/>
              <p:nvPr/>
            </p:nvSpPr>
            <p:spPr>
              <a:xfrm>
                <a:off x="666670" y="2172574"/>
                <a:ext cx="1338976" cy="435394"/>
              </a:xfrm>
              <a:prstGeom prst="roundRect">
                <a:avLst/>
              </a:prstGeom>
              <a:solidFill>
                <a:srgbClr val="53A7D8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Retângulo Arredondado 87">
                <a:extLst>
                  <a:ext uri="{FF2B5EF4-FFF2-40B4-BE49-F238E27FC236}">
                    <a16:creationId xmlns:a16="http://schemas.microsoft.com/office/drawing/2014/main" id="{DE0BD149-F71C-A369-461A-8085ECCC5397}"/>
                  </a:ext>
                </a:extLst>
              </p:cNvPr>
              <p:cNvSpPr/>
              <p:nvPr/>
            </p:nvSpPr>
            <p:spPr>
              <a:xfrm>
                <a:off x="457570" y="1509489"/>
                <a:ext cx="587151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CaixaDeTexto 88">
                <a:extLst>
                  <a:ext uri="{FF2B5EF4-FFF2-40B4-BE49-F238E27FC236}">
                    <a16:creationId xmlns:a16="http://schemas.microsoft.com/office/drawing/2014/main" id="{1C042BA6-4ACB-2E8A-5DDB-88070A3E753E}"/>
                  </a:ext>
                </a:extLst>
              </p:cNvPr>
              <p:cNvSpPr txBox="1"/>
              <p:nvPr/>
            </p:nvSpPr>
            <p:spPr>
              <a:xfrm>
                <a:off x="631543" y="1496509"/>
                <a:ext cx="55235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4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Fato Gerador</a:t>
                </a:r>
              </a:p>
            </p:txBody>
          </p:sp>
          <p:sp>
            <p:nvSpPr>
              <p:cNvPr id="90" name="CaixaDeTexto 89">
                <a:extLst>
                  <a:ext uri="{FF2B5EF4-FFF2-40B4-BE49-F238E27FC236}">
                    <a16:creationId xmlns:a16="http://schemas.microsoft.com/office/drawing/2014/main" id="{94362354-B8D6-4C6C-36D8-C5C02F4EC3A6}"/>
                  </a:ext>
                </a:extLst>
              </p:cNvPr>
              <p:cNvSpPr txBox="1"/>
              <p:nvPr/>
            </p:nvSpPr>
            <p:spPr>
              <a:xfrm>
                <a:off x="631543" y="2209134"/>
                <a:ext cx="1429350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Rito decreto 70 235</a:t>
                </a:r>
              </a:p>
            </p:txBody>
          </p:sp>
        </p:grp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33FF41B0-53ED-AFC5-EECF-2E3005F85754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3216942"/>
              <a:ext cx="0" cy="94783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1AF615BE-70FF-EDBC-1316-F56683FFAD24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3216942"/>
              <a:ext cx="0" cy="94783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E0F627DF-69AA-2C23-B7EB-2EEB43B5D77C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4600166"/>
              <a:ext cx="0" cy="95279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43CE8C29-1068-AFE9-92ED-888D47B441E1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4600166"/>
              <a:ext cx="0" cy="94890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49515352-C0D5-72D7-D7DE-397CEB207643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5988359"/>
              <a:ext cx="0" cy="9701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2ECAE166-372D-4407-E46C-8C0038A1A0A7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5988359"/>
              <a:ext cx="0" cy="9701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9F5924DD-41F5-7B2F-C67A-6ACF9BD4F41A}"/>
                </a:ext>
              </a:extLst>
            </p:cNvPr>
            <p:cNvCxnSpPr>
              <a:cxnSpLocks/>
            </p:cNvCxnSpPr>
            <p:nvPr/>
          </p:nvCxnSpPr>
          <p:spPr>
            <a:xfrm>
              <a:off x="1854032" y="7408412"/>
              <a:ext cx="0" cy="3758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B0503922-8F5C-72BF-2891-55FCF0601A29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7408412"/>
              <a:ext cx="0" cy="3758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2BBA0FAD-24CC-341D-4036-6FD8FC2E1B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4032" y="1738545"/>
              <a:ext cx="1539295" cy="104800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683EAB4C-3ACE-B89E-4D38-89C30F3C09B5}"/>
                </a:ext>
              </a:extLst>
            </p:cNvPr>
            <p:cNvCxnSpPr>
              <a:cxnSpLocks/>
            </p:cNvCxnSpPr>
            <p:nvPr/>
          </p:nvCxnSpPr>
          <p:spPr>
            <a:xfrm>
              <a:off x="3393327" y="1738545"/>
              <a:ext cx="1748191" cy="104800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tângulo Arredondado 5">
              <a:extLst>
                <a:ext uri="{FF2B5EF4-FFF2-40B4-BE49-F238E27FC236}">
                  <a16:creationId xmlns:a16="http://schemas.microsoft.com/office/drawing/2014/main" id="{34493D72-23C6-D5CF-A3CA-6872C0BABF9F}"/>
                </a:ext>
              </a:extLst>
            </p:cNvPr>
            <p:cNvSpPr/>
            <p:nvPr/>
          </p:nvSpPr>
          <p:spPr>
            <a:xfrm>
              <a:off x="4910701" y="196534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14248FDA-7B40-52DB-419F-34F50F3C9211}"/>
                </a:ext>
              </a:extLst>
            </p:cNvPr>
            <p:cNvSpPr txBox="1"/>
            <p:nvPr/>
          </p:nvSpPr>
          <p:spPr>
            <a:xfrm>
              <a:off x="4986610" y="1996338"/>
              <a:ext cx="1187158" cy="42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Rito PLP 108</a:t>
              </a:r>
            </a:p>
          </p:txBody>
        </p:sp>
        <p:sp>
          <p:nvSpPr>
            <p:cNvPr id="65" name="Retângulo Arredondado 5">
              <a:extLst>
                <a:ext uri="{FF2B5EF4-FFF2-40B4-BE49-F238E27FC236}">
                  <a16:creationId xmlns:a16="http://schemas.microsoft.com/office/drawing/2014/main" id="{E68264EF-D835-351A-012E-1D398555C9A7}"/>
                </a:ext>
              </a:extLst>
            </p:cNvPr>
            <p:cNvSpPr/>
            <p:nvPr/>
          </p:nvSpPr>
          <p:spPr>
            <a:xfrm>
              <a:off x="4472030" y="350436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6A87B98D-C01F-E33A-7323-AF88E35202AA}"/>
                </a:ext>
              </a:extLst>
            </p:cNvPr>
            <p:cNvSpPr txBox="1"/>
            <p:nvPr/>
          </p:nvSpPr>
          <p:spPr>
            <a:xfrm>
              <a:off x="4547939" y="3514034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  <p:sp>
          <p:nvSpPr>
            <p:cNvPr id="67" name="Retângulo Arredondado 5">
              <a:extLst>
                <a:ext uri="{FF2B5EF4-FFF2-40B4-BE49-F238E27FC236}">
                  <a16:creationId xmlns:a16="http://schemas.microsoft.com/office/drawing/2014/main" id="{96E5DE40-D1BE-0FAD-309A-4A13922C3238}"/>
                </a:ext>
              </a:extLst>
            </p:cNvPr>
            <p:cNvSpPr/>
            <p:nvPr/>
          </p:nvSpPr>
          <p:spPr>
            <a:xfrm>
              <a:off x="1172819" y="350436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FE383BDA-67F1-082A-931C-9CC0FAC1B4A4}"/>
                </a:ext>
              </a:extLst>
            </p:cNvPr>
            <p:cNvSpPr txBox="1"/>
            <p:nvPr/>
          </p:nvSpPr>
          <p:spPr>
            <a:xfrm>
              <a:off x="1248728" y="3514034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  <p:sp>
          <p:nvSpPr>
            <p:cNvPr id="69" name="Retângulo Arredondado 5">
              <a:extLst>
                <a:ext uri="{FF2B5EF4-FFF2-40B4-BE49-F238E27FC236}">
                  <a16:creationId xmlns:a16="http://schemas.microsoft.com/office/drawing/2014/main" id="{3F3AFF3D-7529-62D0-7D03-856AD56617F6}"/>
                </a:ext>
              </a:extLst>
            </p:cNvPr>
            <p:cNvSpPr/>
            <p:nvPr/>
          </p:nvSpPr>
          <p:spPr>
            <a:xfrm>
              <a:off x="4472030" y="4857959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AF6D41C8-FDE8-DB16-4005-0EE9FABCF4DB}"/>
                </a:ext>
              </a:extLst>
            </p:cNvPr>
            <p:cNvSpPr txBox="1"/>
            <p:nvPr/>
          </p:nvSpPr>
          <p:spPr>
            <a:xfrm>
              <a:off x="4547939" y="492142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RV</a:t>
              </a:r>
            </a:p>
          </p:txBody>
        </p:sp>
        <p:sp>
          <p:nvSpPr>
            <p:cNvPr id="71" name="Retângulo Arredondado 5">
              <a:extLst>
                <a:ext uri="{FF2B5EF4-FFF2-40B4-BE49-F238E27FC236}">
                  <a16:creationId xmlns:a16="http://schemas.microsoft.com/office/drawing/2014/main" id="{3D037D92-C536-36EC-928E-E9552FA0F8F5}"/>
                </a:ext>
              </a:extLst>
            </p:cNvPr>
            <p:cNvSpPr/>
            <p:nvPr/>
          </p:nvSpPr>
          <p:spPr>
            <a:xfrm>
              <a:off x="1172819" y="4855177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3C5A015B-6469-8DDD-7769-4B865B984C15}"/>
                </a:ext>
              </a:extLst>
            </p:cNvPr>
            <p:cNvSpPr txBox="1"/>
            <p:nvPr/>
          </p:nvSpPr>
          <p:spPr>
            <a:xfrm>
              <a:off x="1248728" y="488758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RV</a:t>
              </a:r>
            </a:p>
          </p:txBody>
        </p:sp>
        <p:sp>
          <p:nvSpPr>
            <p:cNvPr id="73" name="Retângulo Arredondado 5">
              <a:extLst>
                <a:ext uri="{FF2B5EF4-FFF2-40B4-BE49-F238E27FC236}">
                  <a16:creationId xmlns:a16="http://schemas.microsoft.com/office/drawing/2014/main" id="{06C9EA01-D22E-3FB6-A416-915DAA3E6DA9}"/>
                </a:ext>
              </a:extLst>
            </p:cNvPr>
            <p:cNvSpPr/>
            <p:nvPr/>
          </p:nvSpPr>
          <p:spPr>
            <a:xfrm>
              <a:off x="4407698" y="6256255"/>
              <a:ext cx="1467639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9A92211D-B31D-8FF3-9898-D9B4C50AFBE2}"/>
                </a:ext>
              </a:extLst>
            </p:cNvPr>
            <p:cNvSpPr txBox="1"/>
            <p:nvPr/>
          </p:nvSpPr>
          <p:spPr>
            <a:xfrm>
              <a:off x="4458877" y="6262813"/>
              <a:ext cx="138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Uniforrmização</a:t>
              </a:r>
              <a:endPara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  <a:p>
              <a:pPr lvl="0" algn="ctr"/>
              <a:endPara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75" name="Retângulo Arredondado 5">
              <a:extLst>
                <a:ext uri="{FF2B5EF4-FFF2-40B4-BE49-F238E27FC236}">
                  <a16:creationId xmlns:a16="http://schemas.microsoft.com/office/drawing/2014/main" id="{BEA5FD4A-A27F-73B1-DA0E-327ED54897C6}"/>
                </a:ext>
              </a:extLst>
            </p:cNvPr>
            <p:cNvSpPr/>
            <p:nvPr/>
          </p:nvSpPr>
          <p:spPr>
            <a:xfrm>
              <a:off x="1172819" y="6260263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E4872E50-2A57-F3CF-B80A-837DA224B2E4}"/>
                </a:ext>
              </a:extLst>
            </p:cNvPr>
            <p:cNvSpPr txBox="1"/>
            <p:nvPr/>
          </p:nvSpPr>
          <p:spPr>
            <a:xfrm>
              <a:off x="1248728" y="628249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RESP</a:t>
              </a:r>
            </a:p>
          </p:txBody>
        </p:sp>
        <p:cxnSp>
          <p:nvCxnSpPr>
            <p:cNvPr id="78" name="Conector reto 86">
              <a:extLst>
                <a:ext uri="{FF2B5EF4-FFF2-40B4-BE49-F238E27FC236}">
                  <a16:creationId xmlns:a16="http://schemas.microsoft.com/office/drawing/2014/main" id="{2BB30681-2301-424A-79C0-B3BED1D4E17B}"/>
                </a:ext>
              </a:extLst>
            </p:cNvPr>
            <p:cNvCxnSpPr>
              <a:cxnSpLocks/>
            </p:cNvCxnSpPr>
            <p:nvPr/>
          </p:nvCxnSpPr>
          <p:spPr>
            <a:xfrm>
              <a:off x="1854032" y="7784272"/>
              <a:ext cx="328748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Conector Reto 63">
              <a:extLst>
                <a:ext uri="{FF2B5EF4-FFF2-40B4-BE49-F238E27FC236}">
                  <a16:creationId xmlns:a16="http://schemas.microsoft.com/office/drawing/2014/main" id="{9640DC69-229D-3E32-0B7D-D8F3699771BD}"/>
                </a:ext>
              </a:extLst>
            </p:cNvPr>
            <p:cNvCxnSpPr>
              <a:cxnSpLocks/>
            </p:cNvCxnSpPr>
            <p:nvPr/>
          </p:nvCxnSpPr>
          <p:spPr>
            <a:xfrm>
              <a:off x="3319461" y="7776866"/>
              <a:ext cx="0" cy="29861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Agrupar 79">
              <a:extLst>
                <a:ext uri="{FF2B5EF4-FFF2-40B4-BE49-F238E27FC236}">
                  <a16:creationId xmlns:a16="http://schemas.microsoft.com/office/drawing/2014/main" id="{B724DC08-0DE4-B6C8-9158-7E31D5BB0890}"/>
                </a:ext>
              </a:extLst>
            </p:cNvPr>
            <p:cNvGrpSpPr/>
            <p:nvPr/>
          </p:nvGrpSpPr>
          <p:grpSpPr>
            <a:xfrm>
              <a:off x="457570" y="2781548"/>
              <a:ext cx="5947288" cy="435394"/>
              <a:chOff x="457570" y="2987886"/>
              <a:chExt cx="5947288" cy="435394"/>
            </a:xfrm>
          </p:grpSpPr>
          <p:sp>
            <p:nvSpPr>
              <p:cNvPr id="83" name="Retângulo Arredondado 82">
                <a:extLst>
                  <a:ext uri="{FF2B5EF4-FFF2-40B4-BE49-F238E27FC236}">
                    <a16:creationId xmlns:a16="http://schemas.microsoft.com/office/drawing/2014/main" id="{99F2C31F-1C3A-8F5B-F59A-9DF32E6B7583}"/>
                  </a:ext>
                </a:extLst>
              </p:cNvPr>
              <p:cNvSpPr/>
              <p:nvPr/>
            </p:nvSpPr>
            <p:spPr>
              <a:xfrm>
                <a:off x="457570" y="2987886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CaixaDeTexto 83">
                <a:extLst>
                  <a:ext uri="{FF2B5EF4-FFF2-40B4-BE49-F238E27FC236}">
                    <a16:creationId xmlns:a16="http://schemas.microsoft.com/office/drawing/2014/main" id="{A4CA9CAE-D5CD-990C-6CD3-2EA49A5F6BE2}"/>
                  </a:ext>
                </a:extLst>
              </p:cNvPr>
              <p:cNvSpPr txBox="1"/>
              <p:nvPr/>
            </p:nvSpPr>
            <p:spPr>
              <a:xfrm>
                <a:off x="511358" y="3008430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Fiscalização CBS e lançamento</a:t>
                </a:r>
              </a:p>
            </p:txBody>
          </p:sp>
          <p:sp>
            <p:nvSpPr>
              <p:cNvPr id="85" name="Retângulo Arredondado 84">
                <a:extLst>
                  <a:ext uri="{FF2B5EF4-FFF2-40B4-BE49-F238E27FC236}">
                    <a16:creationId xmlns:a16="http://schemas.microsoft.com/office/drawing/2014/main" id="{19616E16-433C-1D08-FEB2-EF9A23F14183}"/>
                  </a:ext>
                </a:extLst>
              </p:cNvPr>
              <p:cNvSpPr/>
              <p:nvPr/>
            </p:nvSpPr>
            <p:spPr>
              <a:xfrm>
                <a:off x="3563841" y="2987886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FB3761E2-C9BF-18D5-8760-544424AC2BF1}"/>
                  </a:ext>
                </a:extLst>
              </p:cNvPr>
              <p:cNvSpPr txBox="1"/>
              <p:nvPr/>
            </p:nvSpPr>
            <p:spPr>
              <a:xfrm>
                <a:off x="3487216" y="3010546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Fiscalização IBS (SP) e lançamento</a:t>
                </a:r>
              </a:p>
            </p:txBody>
          </p:sp>
        </p:grpSp>
      </p:grp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972D6606-4F03-A06E-1027-5EBA61CF8891}"/>
              </a:ext>
            </a:extLst>
          </p:cNvPr>
          <p:cNvSpPr txBox="1"/>
          <p:nvPr/>
        </p:nvSpPr>
        <p:spPr>
          <a:xfrm>
            <a:off x="8318048" y="2999645"/>
            <a:ext cx="3211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Art. 91. § 3º. Do PLP 108 – Ressalvado o disposto neste artigo, fica vedado às autoridades julgadoras, no âmbito do processo administrativo tributário, afastar a aplicação ou deixar de observar a legislação tributária sob o fundamento de inconstitucionalidade 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ou ilegalidade.</a:t>
            </a:r>
          </a:p>
        </p:txBody>
      </p:sp>
    </p:spTree>
    <p:extLst>
      <p:ext uri="{BB962C8B-B14F-4D97-AF65-F5344CB8AC3E}">
        <p14:creationId xmlns:p14="http://schemas.microsoft.com/office/powerpoint/2010/main" val="333851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EC04096-E7BD-4DD9-7D23-FAE3F8E78C59}"/>
              </a:ext>
            </a:extLst>
          </p:cNvPr>
          <p:cNvSpPr/>
          <p:nvPr/>
        </p:nvSpPr>
        <p:spPr>
          <a:xfrm>
            <a:off x="625264" y="854302"/>
            <a:ext cx="1852122" cy="39340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DCA535-495E-FBF4-E624-A93B539D06A4}"/>
              </a:ext>
            </a:extLst>
          </p:cNvPr>
          <p:cNvSpPr txBox="1"/>
          <p:nvPr/>
        </p:nvSpPr>
        <p:spPr>
          <a:xfrm>
            <a:off x="673647" y="838499"/>
            <a:ext cx="175535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Art. 149C</a:t>
            </a:r>
            <a:endParaRPr lang="pt-BR" sz="2300" dirty="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37259E-EF71-135A-9901-ACA4D2C3391F}"/>
              </a:ext>
            </a:extLst>
          </p:cNvPr>
          <p:cNvSpPr txBox="1"/>
          <p:nvPr/>
        </p:nvSpPr>
        <p:spPr>
          <a:xfrm>
            <a:off x="625263" y="1707552"/>
            <a:ext cx="109079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Os tributos previstos nos </a:t>
            </a:r>
            <a:r>
              <a:rPr lang="pt-BR" sz="1800" b="0" i="0" dirty="0" err="1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arts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 156-A e 195, V, observarão as mesmas regras em relação a:</a:t>
            </a:r>
          </a:p>
          <a:p>
            <a:pPr algn="just"/>
            <a:endParaRPr lang="pt-BR" dirty="0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 – fatos geradores, bases de cálculo, hipóteses de não incidência e sujeitos passivos;</a:t>
            </a:r>
          </a:p>
          <a:p>
            <a:pPr algn="just"/>
            <a:endParaRPr lang="pt-BR" dirty="0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II – Imunidades;</a:t>
            </a:r>
          </a:p>
          <a:p>
            <a:pPr algn="just"/>
            <a:endParaRPr lang="pt-BR" dirty="0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III – regimes específicos, diferenciados ou favorecidos de tributação;</a:t>
            </a:r>
          </a:p>
          <a:p>
            <a:pPr algn="just"/>
            <a:endParaRPr lang="pt-BR" dirty="0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IV – regras de não cumulatividade e de creditamento;</a:t>
            </a:r>
          </a:p>
          <a:p>
            <a:pPr algn="just"/>
            <a:endParaRPr lang="pt-BR" dirty="0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Parágrafo único. Os tributos de que trata o caput observarão as imunidades previstas no art. 150, VI, não se aplicando a ambos os tributos  o disposto no art. 195,  7º.</a:t>
            </a:r>
            <a:endParaRPr lang="pt-BR" dirty="0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endParaRPr lang="pt-BR" sz="1800" b="0" i="0" dirty="0">
              <a:solidFill>
                <a:schemeClr val="bg1"/>
              </a:solidFill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706B29-432F-B90B-7515-3522E52C7E49}"/>
              </a:ext>
            </a:extLst>
          </p:cNvPr>
          <p:cNvSpPr/>
          <p:nvPr/>
        </p:nvSpPr>
        <p:spPr>
          <a:xfrm>
            <a:off x="625264" y="5465067"/>
            <a:ext cx="3307758" cy="48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251C91A-2743-FF23-4D35-C3AC1BE360E7}"/>
              </a:ext>
            </a:extLst>
          </p:cNvPr>
          <p:cNvSpPr txBox="1"/>
          <p:nvPr/>
        </p:nvSpPr>
        <p:spPr>
          <a:xfrm>
            <a:off x="837137" y="5543504"/>
            <a:ext cx="2834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7F7F7F"/>
                </a:solidFill>
                <a:latin typeface="Poppins" pitchFamily="2" charset="77"/>
                <a:cs typeface="Poppins" pitchFamily="2" charset="77"/>
              </a:rPr>
              <a:t>Artigo inserido pela EC 132</a:t>
            </a:r>
          </a:p>
        </p:txBody>
      </p:sp>
    </p:spTree>
    <p:extLst>
      <p:ext uri="{BB962C8B-B14F-4D97-AF65-F5344CB8AC3E}">
        <p14:creationId xmlns:p14="http://schemas.microsoft.com/office/powerpoint/2010/main" val="1626522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47" name="Conector reto 656">
            <a:extLst>
              <a:ext uri="{FF2B5EF4-FFF2-40B4-BE49-F238E27FC236}">
                <a16:creationId xmlns:a16="http://schemas.microsoft.com/office/drawing/2014/main" id="{4552A81F-9195-5260-8085-1D20311EC87B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9724855" y="1830442"/>
            <a:ext cx="0" cy="403308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CaixaDeTexto 258">
            <a:extLst>
              <a:ext uri="{FF2B5EF4-FFF2-40B4-BE49-F238E27FC236}">
                <a16:creationId xmlns:a16="http://schemas.microsoft.com/office/drawing/2014/main" id="{E83698FB-422E-49A4-C64E-1BBE406E722F}"/>
              </a:ext>
            </a:extLst>
          </p:cNvPr>
          <p:cNvSpPr txBox="1"/>
          <p:nvPr/>
        </p:nvSpPr>
        <p:spPr>
          <a:xfrm>
            <a:off x="740337" y="340744"/>
            <a:ext cx="1103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Desenho dos órgãos de julgamento de acordo com o PLP 108</a:t>
            </a:r>
          </a:p>
        </p:txBody>
      </p:sp>
      <p:sp>
        <p:nvSpPr>
          <p:cNvPr id="437" name="Retângulo Arredondado 2">
            <a:extLst>
              <a:ext uri="{FF2B5EF4-FFF2-40B4-BE49-F238E27FC236}">
                <a16:creationId xmlns:a16="http://schemas.microsoft.com/office/drawing/2014/main" id="{C33D4B54-2494-D0BC-B579-2D77C3584B79}"/>
              </a:ext>
            </a:extLst>
          </p:cNvPr>
          <p:cNvSpPr/>
          <p:nvPr/>
        </p:nvSpPr>
        <p:spPr>
          <a:xfrm>
            <a:off x="1852346" y="6140369"/>
            <a:ext cx="8503343" cy="426072"/>
          </a:xfrm>
          <a:prstGeom prst="roundRect">
            <a:avLst/>
          </a:prstGeom>
          <a:solidFill>
            <a:srgbClr val="015C92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8" name="CaixaDeTexto 437">
            <a:extLst>
              <a:ext uri="{FF2B5EF4-FFF2-40B4-BE49-F238E27FC236}">
                <a16:creationId xmlns:a16="http://schemas.microsoft.com/office/drawing/2014/main" id="{EB8F5804-9488-70FB-6284-1A28CBC5D2DE}"/>
              </a:ext>
            </a:extLst>
          </p:cNvPr>
          <p:cNvSpPr txBox="1"/>
          <p:nvPr/>
        </p:nvSpPr>
        <p:spPr>
          <a:xfrm>
            <a:off x="2734063" y="6206100"/>
            <a:ext cx="6602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Instância de Uniformização de jurisprudência Turma de 9 julgadores</a:t>
            </a:r>
          </a:p>
        </p:txBody>
      </p:sp>
      <p:cxnSp>
        <p:nvCxnSpPr>
          <p:cNvPr id="440" name="Conector reto 656">
            <a:extLst>
              <a:ext uri="{FF2B5EF4-FFF2-40B4-BE49-F238E27FC236}">
                <a16:creationId xmlns:a16="http://schemas.microsoft.com/office/drawing/2014/main" id="{5141A2B8-208A-C9CB-2141-5FF97787E600}"/>
              </a:ext>
            </a:extLst>
          </p:cNvPr>
          <p:cNvCxnSpPr>
            <a:cxnSpLocks/>
          </p:cNvCxnSpPr>
          <p:nvPr/>
        </p:nvCxnSpPr>
        <p:spPr>
          <a:xfrm flipH="1">
            <a:off x="10986655" y="1690748"/>
            <a:ext cx="9763" cy="468450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to 667">
            <a:extLst>
              <a:ext uri="{FF2B5EF4-FFF2-40B4-BE49-F238E27FC236}">
                <a16:creationId xmlns:a16="http://schemas.microsoft.com/office/drawing/2014/main" id="{AD16135F-575E-40A3-BD7F-E4F5B95C6767}"/>
              </a:ext>
            </a:extLst>
          </p:cNvPr>
          <p:cNvCxnSpPr>
            <a:cxnSpLocks/>
          </p:cNvCxnSpPr>
          <p:nvPr/>
        </p:nvCxnSpPr>
        <p:spPr>
          <a:xfrm>
            <a:off x="10355689" y="6375369"/>
            <a:ext cx="63096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Conector reto 656">
            <a:extLst>
              <a:ext uri="{FF2B5EF4-FFF2-40B4-BE49-F238E27FC236}">
                <a16:creationId xmlns:a16="http://schemas.microsoft.com/office/drawing/2014/main" id="{6F59F154-25C7-D6E2-5243-608541375D53}"/>
              </a:ext>
            </a:extLst>
          </p:cNvPr>
          <p:cNvCxnSpPr>
            <a:cxnSpLocks/>
          </p:cNvCxnSpPr>
          <p:nvPr/>
        </p:nvCxnSpPr>
        <p:spPr>
          <a:xfrm flipH="1">
            <a:off x="8318522" y="1828204"/>
            <a:ext cx="33058" cy="402738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Conector reto 656">
            <a:extLst>
              <a:ext uri="{FF2B5EF4-FFF2-40B4-BE49-F238E27FC236}">
                <a16:creationId xmlns:a16="http://schemas.microsoft.com/office/drawing/2014/main" id="{2E7C74CA-4EF9-D5BF-D2C8-68ABF5D7A089}"/>
              </a:ext>
            </a:extLst>
          </p:cNvPr>
          <p:cNvCxnSpPr>
            <a:cxnSpLocks/>
            <a:endCxn id="114" idx="2"/>
          </p:cNvCxnSpPr>
          <p:nvPr/>
        </p:nvCxnSpPr>
        <p:spPr>
          <a:xfrm>
            <a:off x="6912191" y="1821902"/>
            <a:ext cx="0" cy="40416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Conector reto 656">
            <a:extLst>
              <a:ext uri="{FF2B5EF4-FFF2-40B4-BE49-F238E27FC236}">
                <a16:creationId xmlns:a16="http://schemas.microsoft.com/office/drawing/2014/main" id="{00A57565-5A80-CCD1-6820-429F5E5E254C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5289586" y="1821902"/>
            <a:ext cx="11506" cy="402973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Conector reto 656">
            <a:extLst>
              <a:ext uri="{FF2B5EF4-FFF2-40B4-BE49-F238E27FC236}">
                <a16:creationId xmlns:a16="http://schemas.microsoft.com/office/drawing/2014/main" id="{353DC742-6FE9-CEB6-1976-0DDA865E9109}"/>
              </a:ext>
            </a:extLst>
          </p:cNvPr>
          <p:cNvCxnSpPr>
            <a:cxnSpLocks/>
            <a:stCxn id="757" idx="2"/>
            <a:endCxn id="21" idx="2"/>
          </p:cNvCxnSpPr>
          <p:nvPr/>
        </p:nvCxnSpPr>
        <p:spPr>
          <a:xfrm>
            <a:off x="3882900" y="1828204"/>
            <a:ext cx="11860" cy="40163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6" name="Conector reto 656">
            <a:extLst>
              <a:ext uri="{FF2B5EF4-FFF2-40B4-BE49-F238E27FC236}">
                <a16:creationId xmlns:a16="http://schemas.microsoft.com/office/drawing/2014/main" id="{A27BC78C-A51A-F6E8-3964-8424F3AC1429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2488428" y="1754099"/>
            <a:ext cx="0" cy="409753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E839E68E-21D8-8E43-5303-B81E8BC1497A}"/>
              </a:ext>
            </a:extLst>
          </p:cNvPr>
          <p:cNvGrpSpPr>
            <a:grpSpLocks/>
          </p:cNvGrpSpPr>
          <p:nvPr/>
        </p:nvGrpSpPr>
        <p:grpSpPr>
          <a:xfrm>
            <a:off x="6276109" y="1972308"/>
            <a:ext cx="4082204" cy="4008693"/>
            <a:chOff x="493241" y="2032457"/>
            <a:chExt cx="2171742" cy="6687241"/>
          </a:xfrm>
          <a:solidFill>
            <a:srgbClr val="53A7D8"/>
          </a:solidFill>
        </p:grpSpPr>
        <p:grpSp>
          <p:nvGrpSpPr>
            <p:cNvPr id="97" name="Agrupar 96">
              <a:extLst>
                <a:ext uri="{FF2B5EF4-FFF2-40B4-BE49-F238E27FC236}">
                  <a16:creationId xmlns:a16="http://schemas.microsoft.com/office/drawing/2014/main" id="{D2ED5EC9-7A8C-2196-D722-ABFADBFC56E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3" y="2032457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78" name="Agrupar 177">
                <a:extLst>
                  <a:ext uri="{FF2B5EF4-FFF2-40B4-BE49-F238E27FC236}">
                    <a16:creationId xmlns:a16="http://schemas.microsoft.com/office/drawing/2014/main" id="{584C234B-16B8-14E7-6301-F24BEDCD3D8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85" name="Retângulo Arredondado 9">
                  <a:extLst>
                    <a:ext uri="{FF2B5EF4-FFF2-40B4-BE49-F238E27FC236}">
                      <a16:creationId xmlns:a16="http://schemas.microsoft.com/office/drawing/2014/main" id="{E5507A7D-E0E4-8715-13DD-DF3651FD43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86" name="CaixaDeTexto 185">
                  <a:extLst>
                    <a:ext uri="{FF2B5EF4-FFF2-40B4-BE49-F238E27FC236}">
                      <a16:creationId xmlns:a16="http://schemas.microsoft.com/office/drawing/2014/main" id="{DEC30F14-542F-59B3-FAD7-474BDB21EA0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AC</a:t>
                  </a:r>
                </a:p>
              </p:txBody>
            </p:sp>
          </p:grpSp>
          <p:grpSp>
            <p:nvGrpSpPr>
              <p:cNvPr id="179" name="Agrupar 178">
                <a:extLst>
                  <a:ext uri="{FF2B5EF4-FFF2-40B4-BE49-F238E27FC236}">
                    <a16:creationId xmlns:a16="http://schemas.microsoft.com/office/drawing/2014/main" id="{7C84E4E6-5A3D-56CC-C4AA-9A9D865286B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83" name="Retângulo Arredondado 9">
                  <a:extLst>
                    <a:ext uri="{FF2B5EF4-FFF2-40B4-BE49-F238E27FC236}">
                      <a16:creationId xmlns:a16="http://schemas.microsoft.com/office/drawing/2014/main" id="{CD0D0CF5-CFDE-8C41-D2FA-708EE07E50D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84" name="CaixaDeTexto 183">
                  <a:extLst>
                    <a:ext uri="{FF2B5EF4-FFF2-40B4-BE49-F238E27FC236}">
                      <a16:creationId xmlns:a16="http://schemas.microsoft.com/office/drawing/2014/main" id="{9391DABD-6D21-FA61-811D-ED92FDC864B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AL</a:t>
                  </a:r>
                </a:p>
              </p:txBody>
            </p:sp>
          </p:grpSp>
          <p:grpSp>
            <p:nvGrpSpPr>
              <p:cNvPr id="180" name="Agrupar 179">
                <a:extLst>
                  <a:ext uri="{FF2B5EF4-FFF2-40B4-BE49-F238E27FC236}">
                    <a16:creationId xmlns:a16="http://schemas.microsoft.com/office/drawing/2014/main" id="{1D618712-4F4C-6F8F-B2A3-78C3612C4AE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81" name="Retângulo Arredondado 9">
                  <a:extLst>
                    <a:ext uri="{FF2B5EF4-FFF2-40B4-BE49-F238E27FC236}">
                      <a16:creationId xmlns:a16="http://schemas.microsoft.com/office/drawing/2014/main" id="{D75351B9-FC77-7231-484B-5E689B023CF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82" name="CaixaDeTexto 181">
                  <a:extLst>
                    <a:ext uri="{FF2B5EF4-FFF2-40B4-BE49-F238E27FC236}">
                      <a16:creationId xmlns:a16="http://schemas.microsoft.com/office/drawing/2014/main" id="{8B0B0F78-F77E-3A9C-4ECE-64191CEEDC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AP</a:t>
                  </a:r>
                </a:p>
              </p:txBody>
            </p:sp>
          </p:grpSp>
        </p:grpSp>
        <p:grpSp>
          <p:nvGrpSpPr>
            <p:cNvPr id="98" name="Agrupar 97">
              <a:extLst>
                <a:ext uri="{FF2B5EF4-FFF2-40B4-BE49-F238E27FC236}">
                  <a16:creationId xmlns:a16="http://schemas.microsoft.com/office/drawing/2014/main" id="{A744CF84-7224-E977-438B-2BB76C42FD0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3" y="2778330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69" name="Agrupar 168">
                <a:extLst>
                  <a:ext uri="{FF2B5EF4-FFF2-40B4-BE49-F238E27FC236}">
                    <a16:creationId xmlns:a16="http://schemas.microsoft.com/office/drawing/2014/main" id="{3F1197F9-DB43-21A6-8DA9-040582C4504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76" name="Retângulo Arredondado 9">
                  <a:extLst>
                    <a:ext uri="{FF2B5EF4-FFF2-40B4-BE49-F238E27FC236}">
                      <a16:creationId xmlns:a16="http://schemas.microsoft.com/office/drawing/2014/main" id="{C026A829-E140-3C4E-0299-5AEC4AD66F6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77" name="CaixaDeTexto 176">
                  <a:extLst>
                    <a:ext uri="{FF2B5EF4-FFF2-40B4-BE49-F238E27FC236}">
                      <a16:creationId xmlns:a16="http://schemas.microsoft.com/office/drawing/2014/main" id="{AEB99999-A896-2CC4-D120-342F75224ED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AM</a:t>
                  </a:r>
                </a:p>
              </p:txBody>
            </p:sp>
          </p:grpSp>
          <p:grpSp>
            <p:nvGrpSpPr>
              <p:cNvPr id="170" name="Agrupar 169">
                <a:extLst>
                  <a:ext uri="{FF2B5EF4-FFF2-40B4-BE49-F238E27FC236}">
                    <a16:creationId xmlns:a16="http://schemas.microsoft.com/office/drawing/2014/main" id="{F694D52C-680C-C015-EBA3-588B4CA3F8E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74" name="Retângulo Arredondado 9">
                  <a:extLst>
                    <a:ext uri="{FF2B5EF4-FFF2-40B4-BE49-F238E27FC236}">
                      <a16:creationId xmlns:a16="http://schemas.microsoft.com/office/drawing/2014/main" id="{CCB76727-7F8A-1C6B-33DB-0D9B2692311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75" name="CaixaDeTexto 174">
                  <a:extLst>
                    <a:ext uri="{FF2B5EF4-FFF2-40B4-BE49-F238E27FC236}">
                      <a16:creationId xmlns:a16="http://schemas.microsoft.com/office/drawing/2014/main" id="{C6D644C0-5995-A3D9-579C-270DE98F57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BA</a:t>
                  </a:r>
                </a:p>
              </p:txBody>
            </p:sp>
          </p:grpSp>
          <p:grpSp>
            <p:nvGrpSpPr>
              <p:cNvPr id="171" name="Agrupar 170">
                <a:extLst>
                  <a:ext uri="{FF2B5EF4-FFF2-40B4-BE49-F238E27FC236}">
                    <a16:creationId xmlns:a16="http://schemas.microsoft.com/office/drawing/2014/main" id="{B4BD0071-6174-5EB2-A6E8-D570DAB9F5F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72" name="Retângulo Arredondado 9">
                  <a:extLst>
                    <a:ext uri="{FF2B5EF4-FFF2-40B4-BE49-F238E27FC236}">
                      <a16:creationId xmlns:a16="http://schemas.microsoft.com/office/drawing/2014/main" id="{36B97B2E-922A-D18A-C7C0-F316CB6E94F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73" name="CaixaDeTexto 172">
                  <a:extLst>
                    <a:ext uri="{FF2B5EF4-FFF2-40B4-BE49-F238E27FC236}">
                      <a16:creationId xmlns:a16="http://schemas.microsoft.com/office/drawing/2014/main" id="{981E0E1F-BE94-FB39-3028-28240B79AD9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CE</a:t>
                  </a:r>
                </a:p>
              </p:txBody>
            </p:sp>
          </p:grpSp>
        </p:grpSp>
        <p:grpSp>
          <p:nvGrpSpPr>
            <p:cNvPr id="99" name="Agrupar 98">
              <a:extLst>
                <a:ext uri="{FF2B5EF4-FFF2-40B4-BE49-F238E27FC236}">
                  <a16:creationId xmlns:a16="http://schemas.microsoft.com/office/drawing/2014/main" id="{14952286-5994-DDAA-BA48-B23D17CED40D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2" y="3536168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60" name="Agrupar 159">
                <a:extLst>
                  <a:ext uri="{FF2B5EF4-FFF2-40B4-BE49-F238E27FC236}">
                    <a16:creationId xmlns:a16="http://schemas.microsoft.com/office/drawing/2014/main" id="{449820CE-5D8B-CB6D-1FAE-FC943F056F8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67" name="Retângulo Arredondado 9">
                  <a:extLst>
                    <a:ext uri="{FF2B5EF4-FFF2-40B4-BE49-F238E27FC236}">
                      <a16:creationId xmlns:a16="http://schemas.microsoft.com/office/drawing/2014/main" id="{0E4FB51C-445E-27AE-8FE7-0C72A4E900C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68" name="CaixaDeTexto 167">
                  <a:extLst>
                    <a:ext uri="{FF2B5EF4-FFF2-40B4-BE49-F238E27FC236}">
                      <a16:creationId xmlns:a16="http://schemas.microsoft.com/office/drawing/2014/main" id="{6DFA082C-1488-9C0D-817E-F33F4E540CB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DF</a:t>
                  </a:r>
                </a:p>
              </p:txBody>
            </p:sp>
          </p:grpSp>
          <p:grpSp>
            <p:nvGrpSpPr>
              <p:cNvPr id="161" name="Agrupar 160">
                <a:extLst>
                  <a:ext uri="{FF2B5EF4-FFF2-40B4-BE49-F238E27FC236}">
                    <a16:creationId xmlns:a16="http://schemas.microsoft.com/office/drawing/2014/main" id="{04EA802B-3554-F3C5-2450-75A059D42F4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65" name="Retângulo Arredondado 9">
                  <a:extLst>
                    <a:ext uri="{FF2B5EF4-FFF2-40B4-BE49-F238E27FC236}">
                      <a16:creationId xmlns:a16="http://schemas.microsoft.com/office/drawing/2014/main" id="{D991E5E2-DB52-5A21-D6F6-432F0E2162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66" name="CaixaDeTexto 165">
                  <a:extLst>
                    <a:ext uri="{FF2B5EF4-FFF2-40B4-BE49-F238E27FC236}">
                      <a16:creationId xmlns:a16="http://schemas.microsoft.com/office/drawing/2014/main" id="{B6888A84-6649-94C2-D2CF-8F6D2F7E208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 dirty="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ES</a:t>
                  </a:r>
                </a:p>
              </p:txBody>
            </p:sp>
          </p:grpSp>
          <p:grpSp>
            <p:nvGrpSpPr>
              <p:cNvPr id="162" name="Agrupar 161">
                <a:extLst>
                  <a:ext uri="{FF2B5EF4-FFF2-40B4-BE49-F238E27FC236}">
                    <a16:creationId xmlns:a16="http://schemas.microsoft.com/office/drawing/2014/main" id="{02008592-C8CE-A922-9FBD-DF146138CEF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63" name="Retângulo Arredondado 9">
                  <a:extLst>
                    <a:ext uri="{FF2B5EF4-FFF2-40B4-BE49-F238E27FC236}">
                      <a16:creationId xmlns:a16="http://schemas.microsoft.com/office/drawing/2014/main" id="{1FC68D7D-3426-33FF-60A5-E9C5F216D69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64" name="CaixaDeTexto 163">
                  <a:extLst>
                    <a:ext uri="{FF2B5EF4-FFF2-40B4-BE49-F238E27FC236}">
                      <a16:creationId xmlns:a16="http://schemas.microsoft.com/office/drawing/2014/main" id="{40A2D7E7-9378-011B-7A01-C9B0AACBE05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25736" y="4450050"/>
                  <a:ext cx="53340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GO</a:t>
                  </a:r>
                </a:p>
              </p:txBody>
            </p:sp>
          </p:grpSp>
        </p:grpSp>
        <p:grpSp>
          <p:nvGrpSpPr>
            <p:cNvPr id="100" name="Agrupar 99">
              <a:extLst>
                <a:ext uri="{FF2B5EF4-FFF2-40B4-BE49-F238E27FC236}">
                  <a16:creationId xmlns:a16="http://schemas.microsoft.com/office/drawing/2014/main" id="{C465995B-118C-0350-8462-A579679DFC7E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4280768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51" name="Agrupar 150">
                <a:extLst>
                  <a:ext uri="{FF2B5EF4-FFF2-40B4-BE49-F238E27FC236}">
                    <a16:creationId xmlns:a16="http://schemas.microsoft.com/office/drawing/2014/main" id="{46CB2ECF-C5C1-59B9-91C6-5B07D998C9A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58" name="Retângulo Arredondado 9">
                  <a:extLst>
                    <a:ext uri="{FF2B5EF4-FFF2-40B4-BE49-F238E27FC236}">
                      <a16:creationId xmlns:a16="http://schemas.microsoft.com/office/drawing/2014/main" id="{C0A7F3C4-D5FB-7A8A-DBD0-2B847C44CB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59" name="CaixaDeTexto 158">
                  <a:extLst>
                    <a:ext uri="{FF2B5EF4-FFF2-40B4-BE49-F238E27FC236}">
                      <a16:creationId xmlns:a16="http://schemas.microsoft.com/office/drawing/2014/main" id="{C992EA9A-70E8-4F60-EA08-E747034A06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MA</a:t>
                  </a:r>
                </a:p>
              </p:txBody>
            </p:sp>
          </p:grpSp>
          <p:grpSp>
            <p:nvGrpSpPr>
              <p:cNvPr id="152" name="Agrupar 151">
                <a:extLst>
                  <a:ext uri="{FF2B5EF4-FFF2-40B4-BE49-F238E27FC236}">
                    <a16:creationId xmlns:a16="http://schemas.microsoft.com/office/drawing/2014/main" id="{11CE8636-6E13-6A0E-C697-E0A60452923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56" name="Retângulo Arredondado 9">
                  <a:extLst>
                    <a:ext uri="{FF2B5EF4-FFF2-40B4-BE49-F238E27FC236}">
                      <a16:creationId xmlns:a16="http://schemas.microsoft.com/office/drawing/2014/main" id="{B53C6E93-9584-7411-3352-C0A73A9D25C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57" name="CaixaDeTexto 156">
                  <a:extLst>
                    <a:ext uri="{FF2B5EF4-FFF2-40B4-BE49-F238E27FC236}">
                      <a16:creationId xmlns:a16="http://schemas.microsoft.com/office/drawing/2014/main" id="{0C8DAAAB-1BEC-99D4-6F7C-FD78EE28C01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MT</a:t>
                  </a:r>
                </a:p>
              </p:txBody>
            </p:sp>
          </p:grpSp>
          <p:grpSp>
            <p:nvGrpSpPr>
              <p:cNvPr id="153" name="Agrupar 152">
                <a:extLst>
                  <a:ext uri="{FF2B5EF4-FFF2-40B4-BE49-F238E27FC236}">
                    <a16:creationId xmlns:a16="http://schemas.microsoft.com/office/drawing/2014/main" id="{B0A1E3B1-8FDA-E5AB-2A07-0D991C7EB4D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54" name="Retângulo Arredondado 9">
                  <a:extLst>
                    <a:ext uri="{FF2B5EF4-FFF2-40B4-BE49-F238E27FC236}">
                      <a16:creationId xmlns:a16="http://schemas.microsoft.com/office/drawing/2014/main" id="{938F2AF3-E764-15B1-567A-99142ECFDB4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55" name="CaixaDeTexto 154">
                  <a:extLst>
                    <a:ext uri="{FF2B5EF4-FFF2-40B4-BE49-F238E27FC236}">
                      <a16:creationId xmlns:a16="http://schemas.microsoft.com/office/drawing/2014/main" id="{43C8F2FA-367F-8D43-96AF-A5BD5BC5335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MS</a:t>
                  </a:r>
                </a:p>
              </p:txBody>
            </p:sp>
          </p:grpSp>
        </p:grpSp>
        <p:grpSp>
          <p:nvGrpSpPr>
            <p:cNvPr id="101" name="Agrupar 100">
              <a:extLst>
                <a:ext uri="{FF2B5EF4-FFF2-40B4-BE49-F238E27FC236}">
                  <a16:creationId xmlns:a16="http://schemas.microsoft.com/office/drawing/2014/main" id="{803D3895-EB61-ECE1-F7A6-60BF52F73C1E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5032812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42" name="Agrupar 141">
                <a:extLst>
                  <a:ext uri="{FF2B5EF4-FFF2-40B4-BE49-F238E27FC236}">
                    <a16:creationId xmlns:a16="http://schemas.microsoft.com/office/drawing/2014/main" id="{A3636140-389F-9F7A-F466-23BEB3AB706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49" name="Retângulo Arredondado 9">
                  <a:extLst>
                    <a:ext uri="{FF2B5EF4-FFF2-40B4-BE49-F238E27FC236}">
                      <a16:creationId xmlns:a16="http://schemas.microsoft.com/office/drawing/2014/main" id="{27B1A36E-D6AA-1C21-9A1E-55A37EC9E52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50" name="CaixaDeTexto 149">
                  <a:extLst>
                    <a:ext uri="{FF2B5EF4-FFF2-40B4-BE49-F238E27FC236}">
                      <a16:creationId xmlns:a16="http://schemas.microsoft.com/office/drawing/2014/main" id="{0F2D3473-B08D-D3D8-ED0C-003465ED977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25737" y="4450052"/>
                  <a:ext cx="53340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MG</a:t>
                  </a:r>
                </a:p>
              </p:txBody>
            </p:sp>
          </p:grpSp>
          <p:grpSp>
            <p:nvGrpSpPr>
              <p:cNvPr id="143" name="Agrupar 142">
                <a:extLst>
                  <a:ext uri="{FF2B5EF4-FFF2-40B4-BE49-F238E27FC236}">
                    <a16:creationId xmlns:a16="http://schemas.microsoft.com/office/drawing/2014/main" id="{CECE9EDF-F826-8913-871E-258E417F58D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47" name="Retângulo Arredondado 9">
                  <a:extLst>
                    <a:ext uri="{FF2B5EF4-FFF2-40B4-BE49-F238E27FC236}">
                      <a16:creationId xmlns:a16="http://schemas.microsoft.com/office/drawing/2014/main" id="{EFBAF8D6-5DA3-3DD9-D3AC-8C6EFC544AB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48" name="CaixaDeTexto 147">
                  <a:extLst>
                    <a:ext uri="{FF2B5EF4-FFF2-40B4-BE49-F238E27FC236}">
                      <a16:creationId xmlns:a16="http://schemas.microsoft.com/office/drawing/2014/main" id="{44B2B74B-F3A7-5887-ABDD-B33552A808A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PA</a:t>
                  </a:r>
                </a:p>
              </p:txBody>
            </p:sp>
          </p:grpSp>
          <p:grpSp>
            <p:nvGrpSpPr>
              <p:cNvPr id="144" name="Agrupar 143">
                <a:extLst>
                  <a:ext uri="{FF2B5EF4-FFF2-40B4-BE49-F238E27FC236}">
                    <a16:creationId xmlns:a16="http://schemas.microsoft.com/office/drawing/2014/main" id="{204F694E-6D4A-1CEA-EFFF-5CC3D019A30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45" name="Retângulo Arredondado 9">
                  <a:extLst>
                    <a:ext uri="{FF2B5EF4-FFF2-40B4-BE49-F238E27FC236}">
                      <a16:creationId xmlns:a16="http://schemas.microsoft.com/office/drawing/2014/main" id="{1B9EA785-8361-BF40-20A5-7BABB4A8FD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46" name="CaixaDeTexto 145">
                  <a:extLst>
                    <a:ext uri="{FF2B5EF4-FFF2-40B4-BE49-F238E27FC236}">
                      <a16:creationId xmlns:a16="http://schemas.microsoft.com/office/drawing/2014/main" id="{5738D132-B966-1CC3-78DD-3D3E6C0A58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PB</a:t>
                  </a:r>
                </a:p>
              </p:txBody>
            </p:sp>
          </p:grpSp>
        </p:grpSp>
        <p:grpSp>
          <p:nvGrpSpPr>
            <p:cNvPr id="102" name="Agrupar 101">
              <a:extLst>
                <a:ext uri="{FF2B5EF4-FFF2-40B4-BE49-F238E27FC236}">
                  <a16:creationId xmlns:a16="http://schemas.microsoft.com/office/drawing/2014/main" id="{D6E0B66E-187D-13C4-6B80-8676C8B6518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5795097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33" name="Agrupar 132">
                <a:extLst>
                  <a:ext uri="{FF2B5EF4-FFF2-40B4-BE49-F238E27FC236}">
                    <a16:creationId xmlns:a16="http://schemas.microsoft.com/office/drawing/2014/main" id="{4BBDA642-D4DD-2F77-13F6-ABB67D54836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40" name="Retângulo Arredondado 9">
                  <a:extLst>
                    <a:ext uri="{FF2B5EF4-FFF2-40B4-BE49-F238E27FC236}">
                      <a16:creationId xmlns:a16="http://schemas.microsoft.com/office/drawing/2014/main" id="{69D2B604-A464-08C7-363D-B404BE45BF2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41" name="CaixaDeTexto 140">
                  <a:extLst>
                    <a:ext uri="{FF2B5EF4-FFF2-40B4-BE49-F238E27FC236}">
                      <a16:creationId xmlns:a16="http://schemas.microsoft.com/office/drawing/2014/main" id="{1E25C529-62A0-D4E8-8E20-B0990B80CE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PR</a:t>
                  </a:r>
                </a:p>
              </p:txBody>
            </p:sp>
          </p:grpSp>
          <p:grpSp>
            <p:nvGrpSpPr>
              <p:cNvPr id="134" name="Agrupar 133">
                <a:extLst>
                  <a:ext uri="{FF2B5EF4-FFF2-40B4-BE49-F238E27FC236}">
                    <a16:creationId xmlns:a16="http://schemas.microsoft.com/office/drawing/2014/main" id="{3A2DF28C-93DA-06F0-D652-5282FE4DBCB2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38" name="Retângulo Arredondado 9">
                  <a:extLst>
                    <a:ext uri="{FF2B5EF4-FFF2-40B4-BE49-F238E27FC236}">
                      <a16:creationId xmlns:a16="http://schemas.microsoft.com/office/drawing/2014/main" id="{921A7720-3768-D38F-09EE-BD26366DC4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39" name="CaixaDeTexto 138">
                  <a:extLst>
                    <a:ext uri="{FF2B5EF4-FFF2-40B4-BE49-F238E27FC236}">
                      <a16:creationId xmlns:a16="http://schemas.microsoft.com/office/drawing/2014/main" id="{39E15066-5BB4-E402-26DD-353E3E31F9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PE</a:t>
                  </a:r>
                </a:p>
              </p:txBody>
            </p:sp>
          </p:grpSp>
          <p:grpSp>
            <p:nvGrpSpPr>
              <p:cNvPr id="135" name="Agrupar 134">
                <a:extLst>
                  <a:ext uri="{FF2B5EF4-FFF2-40B4-BE49-F238E27FC236}">
                    <a16:creationId xmlns:a16="http://schemas.microsoft.com/office/drawing/2014/main" id="{17AC2CF6-AF61-E420-A346-D145FF25B86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36" name="Retângulo Arredondado 9">
                  <a:extLst>
                    <a:ext uri="{FF2B5EF4-FFF2-40B4-BE49-F238E27FC236}">
                      <a16:creationId xmlns:a16="http://schemas.microsoft.com/office/drawing/2014/main" id="{CE7D232F-DCB4-A335-1603-695B7C93BDF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37" name="CaixaDeTexto 136">
                  <a:extLst>
                    <a:ext uri="{FF2B5EF4-FFF2-40B4-BE49-F238E27FC236}">
                      <a16:creationId xmlns:a16="http://schemas.microsoft.com/office/drawing/2014/main" id="{8CFFC73F-975F-3403-6333-E18986BC8DC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PI</a:t>
                  </a:r>
                </a:p>
              </p:txBody>
            </p:sp>
          </p:grpSp>
        </p:grpSp>
        <p:grpSp>
          <p:nvGrpSpPr>
            <p:cNvPr id="103" name="Agrupar 102">
              <a:extLst>
                <a:ext uri="{FF2B5EF4-FFF2-40B4-BE49-F238E27FC236}">
                  <a16:creationId xmlns:a16="http://schemas.microsoft.com/office/drawing/2014/main" id="{2FC32167-60F8-B09B-114D-EC0091310D4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6540970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24" name="Agrupar 123">
                <a:extLst>
                  <a:ext uri="{FF2B5EF4-FFF2-40B4-BE49-F238E27FC236}">
                    <a16:creationId xmlns:a16="http://schemas.microsoft.com/office/drawing/2014/main" id="{F66257EC-A6DA-B892-D69B-ACE3DFD15F62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31" name="Retângulo Arredondado 9">
                  <a:extLst>
                    <a:ext uri="{FF2B5EF4-FFF2-40B4-BE49-F238E27FC236}">
                      <a16:creationId xmlns:a16="http://schemas.microsoft.com/office/drawing/2014/main" id="{1422FEBB-FEB7-6D15-FDC2-E5C39DCC3CE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32" name="CaixaDeTexto 131">
                  <a:extLst>
                    <a:ext uri="{FF2B5EF4-FFF2-40B4-BE49-F238E27FC236}">
                      <a16:creationId xmlns:a16="http://schemas.microsoft.com/office/drawing/2014/main" id="{63AC3C57-9544-277F-3947-EB689C4C9A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RJ</a:t>
                  </a:r>
                </a:p>
              </p:txBody>
            </p:sp>
          </p:grpSp>
          <p:grpSp>
            <p:nvGrpSpPr>
              <p:cNvPr id="125" name="Agrupar 124">
                <a:extLst>
                  <a:ext uri="{FF2B5EF4-FFF2-40B4-BE49-F238E27FC236}">
                    <a16:creationId xmlns:a16="http://schemas.microsoft.com/office/drawing/2014/main" id="{25A11FB0-38DF-22A3-34BD-C234ABA42C6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29" name="Retângulo Arredondado 9">
                  <a:extLst>
                    <a:ext uri="{FF2B5EF4-FFF2-40B4-BE49-F238E27FC236}">
                      <a16:creationId xmlns:a16="http://schemas.microsoft.com/office/drawing/2014/main" id="{CC48B810-660B-DC3C-1651-C1C67D7DD8F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30" name="CaixaDeTexto 129">
                  <a:extLst>
                    <a:ext uri="{FF2B5EF4-FFF2-40B4-BE49-F238E27FC236}">
                      <a16:creationId xmlns:a16="http://schemas.microsoft.com/office/drawing/2014/main" id="{D48AEACD-2CD2-79B5-BD11-391EADC42FC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RN</a:t>
                  </a:r>
                </a:p>
              </p:txBody>
            </p:sp>
          </p:grpSp>
          <p:grpSp>
            <p:nvGrpSpPr>
              <p:cNvPr id="126" name="Agrupar 125">
                <a:extLst>
                  <a:ext uri="{FF2B5EF4-FFF2-40B4-BE49-F238E27FC236}">
                    <a16:creationId xmlns:a16="http://schemas.microsoft.com/office/drawing/2014/main" id="{83159631-61F2-38A6-363E-D5178923B48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27" name="Retângulo Arredondado 9">
                  <a:extLst>
                    <a:ext uri="{FF2B5EF4-FFF2-40B4-BE49-F238E27FC236}">
                      <a16:creationId xmlns:a16="http://schemas.microsoft.com/office/drawing/2014/main" id="{730DA7C3-1C3C-1086-17FE-EC46EB4C4FD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28" name="CaixaDeTexto 127">
                  <a:extLst>
                    <a:ext uri="{FF2B5EF4-FFF2-40B4-BE49-F238E27FC236}">
                      <a16:creationId xmlns:a16="http://schemas.microsoft.com/office/drawing/2014/main" id="{EF9BB6D7-9FA3-7620-EF97-CFAFB458C2F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RS</a:t>
                  </a:r>
                </a:p>
              </p:txBody>
            </p:sp>
          </p:grpSp>
        </p:grpSp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344E792C-B772-A3C4-64EA-21717160E36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7318690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15" name="Agrupar 114">
                <a:extLst>
                  <a:ext uri="{FF2B5EF4-FFF2-40B4-BE49-F238E27FC236}">
                    <a16:creationId xmlns:a16="http://schemas.microsoft.com/office/drawing/2014/main" id="{9DC40E3C-96B2-75AF-3A47-BF38A4BD988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22" name="Retângulo Arredondado 9">
                  <a:extLst>
                    <a:ext uri="{FF2B5EF4-FFF2-40B4-BE49-F238E27FC236}">
                      <a16:creationId xmlns:a16="http://schemas.microsoft.com/office/drawing/2014/main" id="{B3A20A0E-58B1-E312-82AC-2CB23F68520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23" name="CaixaDeTexto 122">
                  <a:extLst>
                    <a:ext uri="{FF2B5EF4-FFF2-40B4-BE49-F238E27FC236}">
                      <a16:creationId xmlns:a16="http://schemas.microsoft.com/office/drawing/2014/main" id="{59EE0417-1A10-45B4-0D34-2E07517069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RO</a:t>
                  </a:r>
                </a:p>
              </p:txBody>
            </p:sp>
          </p:grpSp>
          <p:grpSp>
            <p:nvGrpSpPr>
              <p:cNvPr id="116" name="Agrupar 115">
                <a:extLst>
                  <a:ext uri="{FF2B5EF4-FFF2-40B4-BE49-F238E27FC236}">
                    <a16:creationId xmlns:a16="http://schemas.microsoft.com/office/drawing/2014/main" id="{5BFB2D67-2AAB-3101-3830-1DA84656068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20" name="Retângulo Arredondado 9">
                  <a:extLst>
                    <a:ext uri="{FF2B5EF4-FFF2-40B4-BE49-F238E27FC236}">
                      <a16:creationId xmlns:a16="http://schemas.microsoft.com/office/drawing/2014/main" id="{BBE66B1C-BF24-327D-2481-22A9AA56239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21" name="CaixaDeTexto 120">
                  <a:extLst>
                    <a:ext uri="{FF2B5EF4-FFF2-40B4-BE49-F238E27FC236}">
                      <a16:creationId xmlns:a16="http://schemas.microsoft.com/office/drawing/2014/main" id="{8219C0AC-2F50-1CC0-E181-D572C76DBF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RR</a:t>
                  </a:r>
                </a:p>
              </p:txBody>
            </p:sp>
          </p:grpSp>
          <p:grpSp>
            <p:nvGrpSpPr>
              <p:cNvPr id="117" name="Agrupar 116">
                <a:extLst>
                  <a:ext uri="{FF2B5EF4-FFF2-40B4-BE49-F238E27FC236}">
                    <a16:creationId xmlns:a16="http://schemas.microsoft.com/office/drawing/2014/main" id="{BCB9CB41-018F-6906-8C48-D70C336D45E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18" name="Retângulo Arredondado 9">
                  <a:extLst>
                    <a:ext uri="{FF2B5EF4-FFF2-40B4-BE49-F238E27FC236}">
                      <a16:creationId xmlns:a16="http://schemas.microsoft.com/office/drawing/2014/main" id="{7208878F-C847-D6F2-34D3-918FD25855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19" name="CaixaDeTexto 118">
                  <a:extLst>
                    <a:ext uri="{FF2B5EF4-FFF2-40B4-BE49-F238E27FC236}">
                      <a16:creationId xmlns:a16="http://schemas.microsoft.com/office/drawing/2014/main" id="{7DF50682-6538-BCEA-ED4C-05797CB9560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SC</a:t>
                  </a:r>
                </a:p>
              </p:txBody>
            </p:sp>
          </p:grpSp>
        </p:grpSp>
        <p:grpSp>
          <p:nvGrpSpPr>
            <p:cNvPr id="105" name="Agrupar 104">
              <a:extLst>
                <a:ext uri="{FF2B5EF4-FFF2-40B4-BE49-F238E27FC236}">
                  <a16:creationId xmlns:a16="http://schemas.microsoft.com/office/drawing/2014/main" id="{3A2878B6-5A19-A1A9-70F7-0F33612BFA0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4637" y="8096410"/>
              <a:ext cx="2170346" cy="623288"/>
              <a:chOff x="457570" y="3735421"/>
              <a:chExt cx="2170346" cy="623288"/>
            </a:xfrm>
            <a:grpFill/>
          </p:grpSpPr>
          <p:grpSp>
            <p:nvGrpSpPr>
              <p:cNvPr id="106" name="Agrupar 105">
                <a:extLst>
                  <a:ext uri="{FF2B5EF4-FFF2-40B4-BE49-F238E27FC236}">
                    <a16:creationId xmlns:a16="http://schemas.microsoft.com/office/drawing/2014/main" id="{88B8B894-554F-A349-318F-9D0C4638863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13" name="Retângulo Arredondado 9">
                  <a:extLst>
                    <a:ext uri="{FF2B5EF4-FFF2-40B4-BE49-F238E27FC236}">
                      <a16:creationId xmlns:a16="http://schemas.microsoft.com/office/drawing/2014/main" id="{5E16EA46-B3BB-346A-412D-F21AC06D17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14" name="CaixaDeTexto 113">
                  <a:extLst>
                    <a:ext uri="{FF2B5EF4-FFF2-40B4-BE49-F238E27FC236}">
                      <a16:creationId xmlns:a16="http://schemas.microsoft.com/office/drawing/2014/main" id="{897ED4F8-65E0-1153-BB28-50273A26E0F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SP</a:t>
                  </a:r>
                </a:p>
              </p:txBody>
            </p:sp>
          </p:grpSp>
          <p:grpSp>
            <p:nvGrpSpPr>
              <p:cNvPr id="107" name="Agrupar 106">
                <a:extLst>
                  <a:ext uri="{FF2B5EF4-FFF2-40B4-BE49-F238E27FC236}">
                    <a16:creationId xmlns:a16="http://schemas.microsoft.com/office/drawing/2014/main" id="{2A702D67-8954-2F11-6BEF-3C00049EF93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11" name="Retângulo Arredondado 9">
                  <a:extLst>
                    <a:ext uri="{FF2B5EF4-FFF2-40B4-BE49-F238E27FC236}">
                      <a16:creationId xmlns:a16="http://schemas.microsoft.com/office/drawing/2014/main" id="{BB07CFE7-AEDE-64F8-3434-12680FC9AB5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12" name="CaixaDeTexto 111">
                  <a:extLst>
                    <a:ext uri="{FF2B5EF4-FFF2-40B4-BE49-F238E27FC236}">
                      <a16:creationId xmlns:a16="http://schemas.microsoft.com/office/drawing/2014/main" id="{FD8A6A2D-38F3-35D7-BD3C-30C9A490FE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SE</a:t>
                  </a:r>
                </a:p>
              </p:txBody>
            </p:sp>
          </p:grpSp>
          <p:grpSp>
            <p:nvGrpSpPr>
              <p:cNvPr id="108" name="Agrupar 107">
                <a:extLst>
                  <a:ext uri="{FF2B5EF4-FFF2-40B4-BE49-F238E27FC236}">
                    <a16:creationId xmlns:a16="http://schemas.microsoft.com/office/drawing/2014/main" id="{C3E0AFC7-CAB8-981B-9408-DCE02B81E9B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  <a:grpFill/>
            </p:grpSpPr>
            <p:sp>
              <p:nvSpPr>
                <p:cNvPr id="109" name="Retângulo Arredondado 9">
                  <a:extLst>
                    <a:ext uri="{FF2B5EF4-FFF2-40B4-BE49-F238E27FC236}">
                      <a16:creationId xmlns:a16="http://schemas.microsoft.com/office/drawing/2014/main" id="{E0207544-B35C-879B-12D9-79C1A5EC3A6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53A7D8"/>
                    </a:solidFill>
                  </a:endParaRPr>
                </a:p>
              </p:txBody>
            </p:sp>
            <p:sp>
              <p:nvSpPr>
                <p:cNvPr id="110" name="CaixaDeTexto 109">
                  <a:extLst>
                    <a:ext uri="{FF2B5EF4-FFF2-40B4-BE49-F238E27FC236}">
                      <a16:creationId xmlns:a16="http://schemas.microsoft.com/office/drawing/2014/main" id="{46F5228E-F61D-A823-E584-3B3342891AA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 dirty="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TO</a:t>
                  </a:r>
                </a:p>
              </p:txBody>
            </p:sp>
          </p:grpSp>
        </p:grp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DA84DCD-B337-0956-4616-0A6E499FCE71}"/>
              </a:ext>
            </a:extLst>
          </p:cNvPr>
          <p:cNvGrpSpPr>
            <a:grpSpLocks/>
          </p:cNvGrpSpPr>
          <p:nvPr/>
        </p:nvGrpSpPr>
        <p:grpSpPr>
          <a:xfrm>
            <a:off x="1852346" y="1960417"/>
            <a:ext cx="4082204" cy="4008693"/>
            <a:chOff x="493241" y="2032457"/>
            <a:chExt cx="2171742" cy="6687241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9FD23EA0-44DC-902E-1412-285603CE6A7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3" y="2032457"/>
              <a:ext cx="2170346" cy="623288"/>
              <a:chOff x="457570" y="3735421"/>
              <a:chExt cx="2170346" cy="623288"/>
            </a:xfrm>
          </p:grpSpPr>
          <p:grpSp>
            <p:nvGrpSpPr>
              <p:cNvPr id="87" name="Agrupar 86">
                <a:extLst>
                  <a:ext uri="{FF2B5EF4-FFF2-40B4-BE49-F238E27FC236}">
                    <a16:creationId xmlns:a16="http://schemas.microsoft.com/office/drawing/2014/main" id="{D604D4D5-2612-17C5-D14B-C378241C667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94" name="Retângulo Arredondado 93">
                  <a:extLst>
                    <a:ext uri="{FF2B5EF4-FFF2-40B4-BE49-F238E27FC236}">
                      <a16:creationId xmlns:a16="http://schemas.microsoft.com/office/drawing/2014/main" id="{5277FBC3-5173-E078-102B-FAA1FA14A2E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5" name="CaixaDeTexto 94">
                  <a:extLst>
                    <a:ext uri="{FF2B5EF4-FFF2-40B4-BE49-F238E27FC236}">
                      <a16:creationId xmlns:a16="http://schemas.microsoft.com/office/drawing/2014/main" id="{313128FC-C25F-ED9F-C61C-1A0EC0A2CEC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AC</a:t>
                  </a:r>
                </a:p>
              </p:txBody>
            </p:sp>
          </p:grpSp>
          <p:grpSp>
            <p:nvGrpSpPr>
              <p:cNvPr id="88" name="Agrupar 87">
                <a:extLst>
                  <a:ext uri="{FF2B5EF4-FFF2-40B4-BE49-F238E27FC236}">
                    <a16:creationId xmlns:a16="http://schemas.microsoft.com/office/drawing/2014/main" id="{339641CD-7AD3-5FDB-C50C-7621E187E99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92" name="Retângulo Arredondado 9">
                  <a:extLst>
                    <a:ext uri="{FF2B5EF4-FFF2-40B4-BE49-F238E27FC236}">
                      <a16:creationId xmlns:a16="http://schemas.microsoft.com/office/drawing/2014/main" id="{BFDFE0F5-DDBB-D94C-F1D5-6D6A7FA5AA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3" name="CaixaDeTexto 92">
                  <a:extLst>
                    <a:ext uri="{FF2B5EF4-FFF2-40B4-BE49-F238E27FC236}">
                      <a16:creationId xmlns:a16="http://schemas.microsoft.com/office/drawing/2014/main" id="{92A58B8E-2BE5-EF8A-2B16-E2D6ECF465F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AL</a:t>
                  </a:r>
                </a:p>
              </p:txBody>
            </p:sp>
          </p:grpSp>
          <p:grpSp>
            <p:nvGrpSpPr>
              <p:cNvPr id="89" name="Agrupar 88">
                <a:extLst>
                  <a:ext uri="{FF2B5EF4-FFF2-40B4-BE49-F238E27FC236}">
                    <a16:creationId xmlns:a16="http://schemas.microsoft.com/office/drawing/2014/main" id="{D76B9C55-3885-205C-A744-C0FE0E7D152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90" name="Retângulo Arredondado 9">
                  <a:extLst>
                    <a:ext uri="{FF2B5EF4-FFF2-40B4-BE49-F238E27FC236}">
                      <a16:creationId xmlns:a16="http://schemas.microsoft.com/office/drawing/2014/main" id="{08403793-A6DC-5F23-DC3A-766A90AF13D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1" name="CaixaDeTexto 90">
                  <a:extLst>
                    <a:ext uri="{FF2B5EF4-FFF2-40B4-BE49-F238E27FC236}">
                      <a16:creationId xmlns:a16="http://schemas.microsoft.com/office/drawing/2014/main" id="{6A3987CE-8899-81CD-E0FB-6EBB39698EC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 dirty="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AP</a:t>
                  </a:r>
                </a:p>
              </p:txBody>
            </p:sp>
          </p:grp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26336EE-3C5D-7CEF-F856-30C99570DE79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3" y="2778330"/>
              <a:ext cx="2170346" cy="623288"/>
              <a:chOff x="457570" y="3735421"/>
              <a:chExt cx="2170346" cy="623288"/>
            </a:xfrm>
          </p:grpSpPr>
          <p:grpSp>
            <p:nvGrpSpPr>
              <p:cNvPr id="78" name="Agrupar 77">
                <a:extLst>
                  <a:ext uri="{FF2B5EF4-FFF2-40B4-BE49-F238E27FC236}">
                    <a16:creationId xmlns:a16="http://schemas.microsoft.com/office/drawing/2014/main" id="{C3A85459-03AE-0A03-B647-1EC1E42F9AB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85" name="Retângulo Arredondado 9">
                  <a:extLst>
                    <a:ext uri="{FF2B5EF4-FFF2-40B4-BE49-F238E27FC236}">
                      <a16:creationId xmlns:a16="http://schemas.microsoft.com/office/drawing/2014/main" id="{95CC2C35-E2B2-C5B6-99AF-0592FB63665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6" name="CaixaDeTexto 85">
                  <a:extLst>
                    <a:ext uri="{FF2B5EF4-FFF2-40B4-BE49-F238E27FC236}">
                      <a16:creationId xmlns:a16="http://schemas.microsoft.com/office/drawing/2014/main" id="{FCE42C2F-407F-C099-7C07-DA24CDD8F1D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AM</a:t>
                  </a:r>
                </a:p>
              </p:txBody>
            </p:sp>
          </p:grpSp>
          <p:grpSp>
            <p:nvGrpSpPr>
              <p:cNvPr id="79" name="Agrupar 78">
                <a:extLst>
                  <a:ext uri="{FF2B5EF4-FFF2-40B4-BE49-F238E27FC236}">
                    <a16:creationId xmlns:a16="http://schemas.microsoft.com/office/drawing/2014/main" id="{5025DB74-1C2D-F004-3AE6-842E94FAF15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83" name="Retângulo Arredondado 9">
                  <a:extLst>
                    <a:ext uri="{FF2B5EF4-FFF2-40B4-BE49-F238E27FC236}">
                      <a16:creationId xmlns:a16="http://schemas.microsoft.com/office/drawing/2014/main" id="{996B6D7B-42E5-C128-C08F-1FEFCEE978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4" name="CaixaDeTexto 83">
                  <a:extLst>
                    <a:ext uri="{FF2B5EF4-FFF2-40B4-BE49-F238E27FC236}">
                      <a16:creationId xmlns:a16="http://schemas.microsoft.com/office/drawing/2014/main" id="{AAF3EB40-86E5-C22F-6BC5-D9074BFCE32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BA</a:t>
                  </a:r>
                </a:p>
              </p:txBody>
            </p:sp>
          </p:grpSp>
          <p:grpSp>
            <p:nvGrpSpPr>
              <p:cNvPr id="80" name="Agrupar 79">
                <a:extLst>
                  <a:ext uri="{FF2B5EF4-FFF2-40B4-BE49-F238E27FC236}">
                    <a16:creationId xmlns:a16="http://schemas.microsoft.com/office/drawing/2014/main" id="{D45EF4A8-7A3B-8E2D-A511-BFDAAC287C5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81" name="Retângulo Arredondado 9">
                  <a:extLst>
                    <a:ext uri="{FF2B5EF4-FFF2-40B4-BE49-F238E27FC236}">
                      <a16:creationId xmlns:a16="http://schemas.microsoft.com/office/drawing/2014/main" id="{CDD3A55F-C41C-5BB1-AEF8-2ADF0EEFAAD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CaixaDeTexto 81">
                  <a:extLst>
                    <a:ext uri="{FF2B5EF4-FFF2-40B4-BE49-F238E27FC236}">
                      <a16:creationId xmlns:a16="http://schemas.microsoft.com/office/drawing/2014/main" id="{C37FCDDB-CEC5-C233-7A15-01E8AFBCCC0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CE</a:t>
                  </a:r>
                </a:p>
              </p:txBody>
            </p:sp>
          </p:grp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4B2ED0B-AD54-D5FC-A084-21E9158937BB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2" y="3536168"/>
              <a:ext cx="2170346" cy="623288"/>
              <a:chOff x="457570" y="3735421"/>
              <a:chExt cx="2170346" cy="623288"/>
            </a:xfrm>
          </p:grpSpPr>
          <p:grpSp>
            <p:nvGrpSpPr>
              <p:cNvPr id="69" name="Agrupar 68">
                <a:extLst>
                  <a:ext uri="{FF2B5EF4-FFF2-40B4-BE49-F238E27FC236}">
                    <a16:creationId xmlns:a16="http://schemas.microsoft.com/office/drawing/2014/main" id="{380D57CC-7ADE-DD8D-F441-1A5B69BE9DC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76" name="Retângulo Arredondado 9">
                  <a:extLst>
                    <a:ext uri="{FF2B5EF4-FFF2-40B4-BE49-F238E27FC236}">
                      <a16:creationId xmlns:a16="http://schemas.microsoft.com/office/drawing/2014/main" id="{CBA07368-E81F-C9F1-839B-20566733C9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7" name="CaixaDeTexto 76">
                  <a:extLst>
                    <a:ext uri="{FF2B5EF4-FFF2-40B4-BE49-F238E27FC236}">
                      <a16:creationId xmlns:a16="http://schemas.microsoft.com/office/drawing/2014/main" id="{BB51063E-BA85-3DE3-5847-F93FC7C2E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DF</a:t>
                  </a:r>
                </a:p>
              </p:txBody>
            </p:sp>
          </p:grpSp>
          <p:grpSp>
            <p:nvGrpSpPr>
              <p:cNvPr id="70" name="Agrupar 69">
                <a:extLst>
                  <a:ext uri="{FF2B5EF4-FFF2-40B4-BE49-F238E27FC236}">
                    <a16:creationId xmlns:a16="http://schemas.microsoft.com/office/drawing/2014/main" id="{909529BC-4AED-5C29-54AE-959508ADF02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74" name="Retângulo Arredondado 9">
                  <a:extLst>
                    <a:ext uri="{FF2B5EF4-FFF2-40B4-BE49-F238E27FC236}">
                      <a16:creationId xmlns:a16="http://schemas.microsoft.com/office/drawing/2014/main" id="{70C9180F-893E-F00D-8D1D-0EA8B958E37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5" name="CaixaDeTexto 74">
                  <a:extLst>
                    <a:ext uri="{FF2B5EF4-FFF2-40B4-BE49-F238E27FC236}">
                      <a16:creationId xmlns:a16="http://schemas.microsoft.com/office/drawing/2014/main" id="{BC24C176-474E-EB85-7CDA-901779A992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ES</a:t>
                  </a:r>
                </a:p>
              </p:txBody>
            </p:sp>
          </p:grpSp>
          <p:grpSp>
            <p:nvGrpSpPr>
              <p:cNvPr id="71" name="Agrupar 70">
                <a:extLst>
                  <a:ext uri="{FF2B5EF4-FFF2-40B4-BE49-F238E27FC236}">
                    <a16:creationId xmlns:a16="http://schemas.microsoft.com/office/drawing/2014/main" id="{8163EF1D-112C-88B9-0E08-F6BAFFDCCCD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72" name="Retângulo Arredondado 9">
                  <a:extLst>
                    <a:ext uri="{FF2B5EF4-FFF2-40B4-BE49-F238E27FC236}">
                      <a16:creationId xmlns:a16="http://schemas.microsoft.com/office/drawing/2014/main" id="{C473B9AC-612E-CDAD-96CD-A1B23C86591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3" name="CaixaDeTexto 72">
                  <a:extLst>
                    <a:ext uri="{FF2B5EF4-FFF2-40B4-BE49-F238E27FC236}">
                      <a16:creationId xmlns:a16="http://schemas.microsoft.com/office/drawing/2014/main" id="{66C18F0E-DA51-CE54-77F5-618084722A1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25736" y="4450050"/>
                  <a:ext cx="5334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GO</a:t>
                  </a:r>
                </a:p>
              </p:txBody>
            </p:sp>
          </p:grp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4523045-D51B-4BAC-B40B-A2B547069C8D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4280768"/>
              <a:ext cx="2170346" cy="623288"/>
              <a:chOff x="457570" y="3735421"/>
              <a:chExt cx="2170346" cy="623288"/>
            </a:xfrm>
          </p:grpSpPr>
          <p:grpSp>
            <p:nvGrpSpPr>
              <p:cNvPr id="60" name="Agrupar 59">
                <a:extLst>
                  <a:ext uri="{FF2B5EF4-FFF2-40B4-BE49-F238E27FC236}">
                    <a16:creationId xmlns:a16="http://schemas.microsoft.com/office/drawing/2014/main" id="{8F384960-D448-EFF0-D874-DEDD140DB32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67" name="Retângulo Arredondado 9">
                  <a:extLst>
                    <a:ext uri="{FF2B5EF4-FFF2-40B4-BE49-F238E27FC236}">
                      <a16:creationId xmlns:a16="http://schemas.microsoft.com/office/drawing/2014/main" id="{EE880868-4FEF-8F56-A531-EDB13D9CFDC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8" name="CaixaDeTexto 67">
                  <a:extLst>
                    <a:ext uri="{FF2B5EF4-FFF2-40B4-BE49-F238E27FC236}">
                      <a16:creationId xmlns:a16="http://schemas.microsoft.com/office/drawing/2014/main" id="{FB86B4C4-EB6C-66CA-42F1-4A9CEAD1F6C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MA</a:t>
                  </a:r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AFA90B4E-A51A-C02A-8D33-4BC868F65FE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65" name="Retângulo Arredondado 9">
                  <a:extLst>
                    <a:ext uri="{FF2B5EF4-FFF2-40B4-BE49-F238E27FC236}">
                      <a16:creationId xmlns:a16="http://schemas.microsoft.com/office/drawing/2014/main" id="{3D398331-6ECC-62E7-41BC-E3DB9025773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6" name="CaixaDeTexto 65">
                  <a:extLst>
                    <a:ext uri="{FF2B5EF4-FFF2-40B4-BE49-F238E27FC236}">
                      <a16:creationId xmlns:a16="http://schemas.microsoft.com/office/drawing/2014/main" id="{7940ED83-3C68-6C25-3FC1-1B621C710FF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MT</a:t>
                  </a:r>
                </a:p>
              </p:txBody>
            </p:sp>
          </p:grpSp>
          <p:grpSp>
            <p:nvGrpSpPr>
              <p:cNvPr id="62" name="Agrupar 61">
                <a:extLst>
                  <a:ext uri="{FF2B5EF4-FFF2-40B4-BE49-F238E27FC236}">
                    <a16:creationId xmlns:a16="http://schemas.microsoft.com/office/drawing/2014/main" id="{710F799E-C548-A5E5-6732-905D9135AE8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63" name="Retângulo Arredondado 9">
                  <a:extLst>
                    <a:ext uri="{FF2B5EF4-FFF2-40B4-BE49-F238E27FC236}">
                      <a16:creationId xmlns:a16="http://schemas.microsoft.com/office/drawing/2014/main" id="{27B77B6B-0A65-9C79-7D1F-5E2791F88F0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" name="CaixaDeTexto 63">
                  <a:extLst>
                    <a:ext uri="{FF2B5EF4-FFF2-40B4-BE49-F238E27FC236}">
                      <a16:creationId xmlns:a16="http://schemas.microsoft.com/office/drawing/2014/main" id="{F5447E62-40A0-403D-DCB4-FB71BD10528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MS</a:t>
                  </a:r>
                </a:p>
              </p:txBody>
            </p:sp>
          </p:grp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4D78EEC9-75FE-9967-4A7A-97845AED549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5032812"/>
              <a:ext cx="2170346" cy="623288"/>
              <a:chOff x="457570" y="3735421"/>
              <a:chExt cx="2170346" cy="623288"/>
            </a:xfrm>
          </p:grpSpPr>
          <p:grpSp>
            <p:nvGrpSpPr>
              <p:cNvPr id="51" name="Agrupar 50">
                <a:extLst>
                  <a:ext uri="{FF2B5EF4-FFF2-40B4-BE49-F238E27FC236}">
                    <a16:creationId xmlns:a16="http://schemas.microsoft.com/office/drawing/2014/main" id="{63742FFF-7E5F-5707-1E35-3B528D2640C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58" name="Retângulo Arredondado 9">
                  <a:extLst>
                    <a:ext uri="{FF2B5EF4-FFF2-40B4-BE49-F238E27FC236}">
                      <a16:creationId xmlns:a16="http://schemas.microsoft.com/office/drawing/2014/main" id="{A5DABDA3-34BB-0BE5-FB3F-7E8E2DBE353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9" name="CaixaDeTexto 58">
                  <a:extLst>
                    <a:ext uri="{FF2B5EF4-FFF2-40B4-BE49-F238E27FC236}">
                      <a16:creationId xmlns:a16="http://schemas.microsoft.com/office/drawing/2014/main" id="{E6510EFA-B5B3-4ECE-3670-7BB81D90B5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25737" y="4450052"/>
                  <a:ext cx="5334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MG</a:t>
                  </a:r>
                </a:p>
              </p:txBody>
            </p:sp>
          </p:grpSp>
          <p:grpSp>
            <p:nvGrpSpPr>
              <p:cNvPr id="52" name="Agrupar 51">
                <a:extLst>
                  <a:ext uri="{FF2B5EF4-FFF2-40B4-BE49-F238E27FC236}">
                    <a16:creationId xmlns:a16="http://schemas.microsoft.com/office/drawing/2014/main" id="{2EB88C92-D430-9964-09EE-0B388594724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56" name="Retângulo Arredondado 9">
                  <a:extLst>
                    <a:ext uri="{FF2B5EF4-FFF2-40B4-BE49-F238E27FC236}">
                      <a16:creationId xmlns:a16="http://schemas.microsoft.com/office/drawing/2014/main" id="{7D9671D8-7798-1480-60E9-EA2DCB29E4C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D4CE4696-7D69-7AE3-61D0-DF2E2BD93FD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PA</a:t>
                  </a:r>
                </a:p>
              </p:txBody>
            </p:sp>
          </p:grpSp>
          <p:grpSp>
            <p:nvGrpSpPr>
              <p:cNvPr id="53" name="Agrupar 52">
                <a:extLst>
                  <a:ext uri="{FF2B5EF4-FFF2-40B4-BE49-F238E27FC236}">
                    <a16:creationId xmlns:a16="http://schemas.microsoft.com/office/drawing/2014/main" id="{D77FFCC6-4C19-3200-5B22-40766AA4DD5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54" name="Retângulo Arredondado 9">
                  <a:extLst>
                    <a:ext uri="{FF2B5EF4-FFF2-40B4-BE49-F238E27FC236}">
                      <a16:creationId xmlns:a16="http://schemas.microsoft.com/office/drawing/2014/main" id="{D2F95883-68D9-B38B-AD38-61E7E598642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83CE26C6-4269-F4CE-0241-8CE511C3B6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PB</a:t>
                  </a:r>
                </a:p>
              </p:txBody>
            </p:sp>
          </p:grp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8DEA8FCA-68CF-20E7-EEC9-6C06E5C7C6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5795097"/>
              <a:ext cx="2170346" cy="623288"/>
              <a:chOff x="457570" y="3735421"/>
              <a:chExt cx="2170346" cy="623288"/>
            </a:xfrm>
          </p:grpSpPr>
          <p:grpSp>
            <p:nvGrpSpPr>
              <p:cNvPr id="42" name="Agrupar 41">
                <a:extLst>
                  <a:ext uri="{FF2B5EF4-FFF2-40B4-BE49-F238E27FC236}">
                    <a16:creationId xmlns:a16="http://schemas.microsoft.com/office/drawing/2014/main" id="{2FF770AE-2705-4D80-A37C-E4A798AB324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49" name="Retângulo Arredondado 9">
                  <a:extLst>
                    <a:ext uri="{FF2B5EF4-FFF2-40B4-BE49-F238E27FC236}">
                      <a16:creationId xmlns:a16="http://schemas.microsoft.com/office/drawing/2014/main" id="{23B4993A-8CA7-8AB6-F2EE-460C5CFBCAB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0" name="CaixaDeTexto 49">
                  <a:extLst>
                    <a:ext uri="{FF2B5EF4-FFF2-40B4-BE49-F238E27FC236}">
                      <a16:creationId xmlns:a16="http://schemas.microsoft.com/office/drawing/2014/main" id="{ECC52FCB-B98A-57E6-921F-74987D8282C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PR</a:t>
                  </a:r>
                </a:p>
              </p:txBody>
            </p:sp>
          </p:grpSp>
          <p:grpSp>
            <p:nvGrpSpPr>
              <p:cNvPr id="43" name="Agrupar 42">
                <a:extLst>
                  <a:ext uri="{FF2B5EF4-FFF2-40B4-BE49-F238E27FC236}">
                    <a16:creationId xmlns:a16="http://schemas.microsoft.com/office/drawing/2014/main" id="{19325CE1-BF04-15F3-27F3-6E8BFC24B89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47" name="Retângulo Arredondado 9">
                  <a:extLst>
                    <a:ext uri="{FF2B5EF4-FFF2-40B4-BE49-F238E27FC236}">
                      <a16:creationId xmlns:a16="http://schemas.microsoft.com/office/drawing/2014/main" id="{C7E564B3-4608-3A9D-FD05-F695452F2DB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77F0AE8E-E494-27A8-1764-D91CC89D1FB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 dirty="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PE</a:t>
                  </a:r>
                </a:p>
              </p:txBody>
            </p:sp>
          </p:grpSp>
          <p:grpSp>
            <p:nvGrpSpPr>
              <p:cNvPr id="44" name="Agrupar 43">
                <a:extLst>
                  <a:ext uri="{FF2B5EF4-FFF2-40B4-BE49-F238E27FC236}">
                    <a16:creationId xmlns:a16="http://schemas.microsoft.com/office/drawing/2014/main" id="{02F614DE-3F7B-0BD3-BEF6-2B5540F2AC2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45" name="Retângulo Arredondado 9">
                  <a:extLst>
                    <a:ext uri="{FF2B5EF4-FFF2-40B4-BE49-F238E27FC236}">
                      <a16:creationId xmlns:a16="http://schemas.microsoft.com/office/drawing/2014/main" id="{D5C14A70-A145-BEDC-1C39-EBBD8EA926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3908A409-80F4-4176-718B-AFCE0D5C87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PI</a:t>
                  </a:r>
                </a:p>
              </p:txBody>
            </p:sp>
          </p:grp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FE14028D-77B9-1FCB-7734-26B9ED723462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6540970"/>
              <a:ext cx="2170346" cy="623288"/>
              <a:chOff x="457570" y="3735421"/>
              <a:chExt cx="2170346" cy="623288"/>
            </a:xfrm>
          </p:grpSpPr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AAD3465D-48A5-2620-B737-31438592FA3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40" name="Retângulo Arredondado 9">
                  <a:extLst>
                    <a:ext uri="{FF2B5EF4-FFF2-40B4-BE49-F238E27FC236}">
                      <a16:creationId xmlns:a16="http://schemas.microsoft.com/office/drawing/2014/main" id="{536830D3-7ABB-995F-64D2-EF7F192001B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5D40C58-9CE9-4B79-F6BE-A3361E17CEE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RJ</a:t>
                  </a:r>
                </a:p>
              </p:txBody>
            </p:sp>
          </p:grpSp>
          <p:grpSp>
            <p:nvGrpSpPr>
              <p:cNvPr id="34" name="Agrupar 33">
                <a:extLst>
                  <a:ext uri="{FF2B5EF4-FFF2-40B4-BE49-F238E27FC236}">
                    <a16:creationId xmlns:a16="http://schemas.microsoft.com/office/drawing/2014/main" id="{8DF2EC08-017D-24F3-7B1A-7CC2E1347B8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38" name="Retângulo Arredondado 9">
                  <a:extLst>
                    <a:ext uri="{FF2B5EF4-FFF2-40B4-BE49-F238E27FC236}">
                      <a16:creationId xmlns:a16="http://schemas.microsoft.com/office/drawing/2014/main" id="{02882291-CECE-A111-DCFA-07D632552EC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543B328A-35A3-62B7-1C54-0FE7CD356B2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RN</a:t>
                  </a:r>
                </a:p>
              </p:txBody>
            </p:sp>
          </p:grpSp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463393E8-FDC3-6484-5B2C-384911D11BB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36" name="Retângulo Arredondado 9">
                  <a:extLst>
                    <a:ext uri="{FF2B5EF4-FFF2-40B4-BE49-F238E27FC236}">
                      <a16:creationId xmlns:a16="http://schemas.microsoft.com/office/drawing/2014/main" id="{5B4D3AF2-12E5-DB10-2E9C-A8B0AEBDCF7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E2AC1A9A-8324-7350-0E99-338822144B3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RS</a:t>
                  </a: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51CA8FD-D116-C3E4-4E0F-62AC628EB3A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3241" y="7318690"/>
              <a:ext cx="2170346" cy="623288"/>
              <a:chOff x="457570" y="3735421"/>
              <a:chExt cx="2170346" cy="623288"/>
            </a:xfrm>
          </p:grpSpPr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B50DCC11-FE93-9910-511C-53BDA550BB7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31" name="Retângulo Arredondado 9">
                  <a:extLst>
                    <a:ext uri="{FF2B5EF4-FFF2-40B4-BE49-F238E27FC236}">
                      <a16:creationId xmlns:a16="http://schemas.microsoft.com/office/drawing/2014/main" id="{FE0AAFC2-6B9E-FF90-C027-E23C078B16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C636B447-D3EF-CD70-0AB5-4AA32B3827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RO</a:t>
                  </a:r>
                </a:p>
              </p:txBody>
            </p:sp>
          </p:grpSp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47D22BDC-B132-0FBC-9274-ABF0A21D1A0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29" name="Retângulo Arredondado 9">
                  <a:extLst>
                    <a:ext uri="{FF2B5EF4-FFF2-40B4-BE49-F238E27FC236}">
                      <a16:creationId xmlns:a16="http://schemas.microsoft.com/office/drawing/2014/main" id="{E2DB3AD9-F5C5-A6CE-3502-E263736496F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457C1321-AFB6-8AF2-7406-C29279698A5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RR</a:t>
                  </a:r>
                </a:p>
              </p:txBody>
            </p:sp>
          </p:grpSp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8FC675E0-796B-AB66-B74A-57ADF0A8386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27" name="Retângulo Arredondado 9">
                  <a:extLst>
                    <a:ext uri="{FF2B5EF4-FFF2-40B4-BE49-F238E27FC236}">
                      <a16:creationId xmlns:a16="http://schemas.microsoft.com/office/drawing/2014/main" id="{0BC6EB24-8302-2C61-2EA8-3BA95157422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6D4488E6-878D-440C-B3F7-8EBAD13ACE1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SC</a:t>
                  </a:r>
                </a:p>
              </p:txBody>
            </p:sp>
          </p:grp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109B41B5-1BA7-7B30-A4C6-CF9CA10F07D1}"/>
                </a:ext>
              </a:extLst>
            </p:cNvPr>
            <p:cNvGrpSpPr>
              <a:grpSpLocks/>
            </p:cNvGrpSpPr>
            <p:nvPr/>
          </p:nvGrpSpPr>
          <p:grpSpPr>
            <a:xfrm>
              <a:off x="494637" y="8096410"/>
              <a:ext cx="2170346" cy="623288"/>
              <a:chOff x="457570" y="3735421"/>
              <a:chExt cx="2170346" cy="623288"/>
            </a:xfrm>
          </p:grpSpPr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50A33367-4BA6-C56B-A82F-1EB9BADA048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7570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22" name="Retângulo Arredondado 9">
                  <a:extLst>
                    <a:ext uri="{FF2B5EF4-FFF2-40B4-BE49-F238E27FC236}">
                      <a16:creationId xmlns:a16="http://schemas.microsoft.com/office/drawing/2014/main" id="{28E04DD9-DC7A-6062-4CFE-8DEA773822F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69DE9112-8AD9-0AB4-F77C-FAF4D35B58A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 dirty="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SP</a:t>
                  </a:r>
                </a:p>
              </p:txBody>
            </p:sp>
          </p:grpSp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403C1ED1-2160-9E17-2F43-B859AA7DABF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205742" y="3735421"/>
                <a:ext cx="674002" cy="611397"/>
                <a:chOff x="4555438" y="4342397"/>
                <a:chExt cx="674002" cy="611397"/>
              </a:xfrm>
            </p:grpSpPr>
            <p:sp>
              <p:nvSpPr>
                <p:cNvPr id="20" name="Retângulo Arredondado 9">
                  <a:extLst>
                    <a:ext uri="{FF2B5EF4-FFF2-40B4-BE49-F238E27FC236}">
                      <a16:creationId xmlns:a16="http://schemas.microsoft.com/office/drawing/2014/main" id="{29EDFD20-69A4-00E3-1BF5-765E845738B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261BB49-8C57-0A37-DEB1-053428FFB20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SE</a:t>
                  </a:r>
                </a:p>
              </p:txBody>
            </p:sp>
          </p:grpSp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ED0EAC57-7C0F-8030-E073-31C46EF9E97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953914" y="3747312"/>
                <a:ext cx="674002" cy="611397"/>
                <a:chOff x="4555438" y="4342397"/>
                <a:chExt cx="674002" cy="611397"/>
              </a:xfrm>
            </p:grpSpPr>
            <p:sp>
              <p:nvSpPr>
                <p:cNvPr id="18" name="Retângulo Arredondado 9">
                  <a:extLst>
                    <a:ext uri="{FF2B5EF4-FFF2-40B4-BE49-F238E27FC236}">
                      <a16:creationId xmlns:a16="http://schemas.microsoft.com/office/drawing/2014/main" id="{EC5127E7-C5DF-FCA3-D1E4-AAEAA22357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55438" y="4342397"/>
                  <a:ext cx="674002" cy="611397"/>
                </a:xfrm>
                <a:prstGeom prst="roundRect">
                  <a:avLst/>
                </a:prstGeom>
                <a:solidFill>
                  <a:srgbClr val="88CDF6"/>
                </a:solidFill>
                <a:ln>
                  <a:noFill/>
                </a:ln>
                <a:effectLst>
                  <a:outerShdw blurRad="169715" dist="75973" dir="2700000" algn="tl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D6293708-51DE-2C68-E57C-1595B7C29A9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62823" y="4450052"/>
                  <a:ext cx="4592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pt-BR" sz="1400">
                      <a:solidFill>
                        <a:schemeClr val="bg1"/>
                      </a:solidFill>
                      <a:latin typeface="Poppins" pitchFamily="2" charset="77"/>
                      <a:cs typeface="Poppins" pitchFamily="2" charset="77"/>
                    </a:rPr>
                    <a:t>TO</a:t>
                  </a:r>
                </a:p>
              </p:txBody>
            </p:sp>
          </p:grpSp>
        </p:grpSp>
      </p:grpSp>
      <p:sp>
        <p:nvSpPr>
          <p:cNvPr id="763" name="Retângulo Arredondado 3">
            <a:extLst>
              <a:ext uri="{FF2B5EF4-FFF2-40B4-BE49-F238E27FC236}">
                <a16:creationId xmlns:a16="http://schemas.microsoft.com/office/drawing/2014/main" id="{7D84A15F-90EF-D64D-176A-5F2EFC14830B}"/>
              </a:ext>
            </a:extLst>
          </p:cNvPr>
          <p:cNvSpPr/>
          <p:nvPr/>
        </p:nvSpPr>
        <p:spPr>
          <a:xfrm>
            <a:off x="6250841" y="1536363"/>
            <a:ext cx="4092992" cy="287808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4" name="CaixaDeTexto 763">
            <a:extLst>
              <a:ext uri="{FF2B5EF4-FFF2-40B4-BE49-F238E27FC236}">
                <a16:creationId xmlns:a16="http://schemas.microsoft.com/office/drawing/2014/main" id="{64A5CE44-0E5B-869F-CE54-E19CFCD0FA31}"/>
              </a:ext>
            </a:extLst>
          </p:cNvPr>
          <p:cNvSpPr txBox="1"/>
          <p:nvPr/>
        </p:nvSpPr>
        <p:spPr>
          <a:xfrm>
            <a:off x="6577703" y="1544903"/>
            <a:ext cx="343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CJ 2ª Instância - 9 julgadores por turma</a:t>
            </a:r>
          </a:p>
        </p:txBody>
      </p:sp>
      <p:cxnSp>
        <p:nvCxnSpPr>
          <p:cNvPr id="769" name="Conector reto 667">
            <a:extLst>
              <a:ext uri="{FF2B5EF4-FFF2-40B4-BE49-F238E27FC236}">
                <a16:creationId xmlns:a16="http://schemas.microsoft.com/office/drawing/2014/main" id="{DCCA6C30-8F12-A613-3825-55AA1DA172A4}"/>
              </a:ext>
            </a:extLst>
          </p:cNvPr>
          <p:cNvCxnSpPr>
            <a:cxnSpLocks/>
          </p:cNvCxnSpPr>
          <p:nvPr/>
        </p:nvCxnSpPr>
        <p:spPr>
          <a:xfrm>
            <a:off x="5642373" y="1690748"/>
            <a:ext cx="63096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" name="Oval 21">
            <a:extLst>
              <a:ext uri="{FF2B5EF4-FFF2-40B4-BE49-F238E27FC236}">
                <a16:creationId xmlns:a16="http://schemas.microsoft.com/office/drawing/2014/main" id="{F600F90E-6327-227C-454C-ACADD44A1D7B}"/>
              </a:ext>
            </a:extLst>
          </p:cNvPr>
          <p:cNvSpPr/>
          <p:nvPr/>
        </p:nvSpPr>
        <p:spPr>
          <a:xfrm>
            <a:off x="6209988" y="1627397"/>
            <a:ext cx="126702" cy="126702"/>
          </a:xfrm>
          <a:prstGeom prst="ellipse">
            <a:avLst/>
          </a:prstGeom>
          <a:solidFill>
            <a:srgbClr val="015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74" name="Conector reto 667">
            <a:extLst>
              <a:ext uri="{FF2B5EF4-FFF2-40B4-BE49-F238E27FC236}">
                <a16:creationId xmlns:a16="http://schemas.microsoft.com/office/drawing/2014/main" id="{D2565211-0119-CDD6-7D12-534C43AA031D}"/>
              </a:ext>
            </a:extLst>
          </p:cNvPr>
          <p:cNvCxnSpPr>
            <a:cxnSpLocks/>
            <a:stCxn id="763" idx="3"/>
          </p:cNvCxnSpPr>
          <p:nvPr/>
        </p:nvCxnSpPr>
        <p:spPr>
          <a:xfrm>
            <a:off x="10343833" y="1680267"/>
            <a:ext cx="6525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0" name="Conector reto 465">
            <a:extLst>
              <a:ext uri="{FF2B5EF4-FFF2-40B4-BE49-F238E27FC236}">
                <a16:creationId xmlns:a16="http://schemas.microsoft.com/office/drawing/2014/main" id="{45C61BD6-8655-41E9-A02F-2CBAE7C78444}"/>
              </a:ext>
            </a:extLst>
          </p:cNvPr>
          <p:cNvCxnSpPr>
            <a:cxnSpLocks/>
          </p:cNvCxnSpPr>
          <p:nvPr/>
        </p:nvCxnSpPr>
        <p:spPr>
          <a:xfrm>
            <a:off x="1293068" y="1690748"/>
            <a:ext cx="8651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1" name="Conector reto 460">
            <a:extLst>
              <a:ext uri="{FF2B5EF4-FFF2-40B4-BE49-F238E27FC236}">
                <a16:creationId xmlns:a16="http://schemas.microsoft.com/office/drawing/2014/main" id="{9FC4DC44-924A-91BD-1BDC-C56705E17898}"/>
              </a:ext>
            </a:extLst>
          </p:cNvPr>
          <p:cNvCxnSpPr>
            <a:cxnSpLocks/>
          </p:cNvCxnSpPr>
          <p:nvPr/>
        </p:nvCxnSpPr>
        <p:spPr>
          <a:xfrm>
            <a:off x="1296147" y="1144338"/>
            <a:ext cx="0" cy="5556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3" name="Conector reto 465">
            <a:extLst>
              <a:ext uri="{FF2B5EF4-FFF2-40B4-BE49-F238E27FC236}">
                <a16:creationId xmlns:a16="http://schemas.microsoft.com/office/drawing/2014/main" id="{815E782B-9F06-683B-96C6-84991B7AB992}"/>
              </a:ext>
            </a:extLst>
          </p:cNvPr>
          <p:cNvCxnSpPr>
            <a:cxnSpLocks/>
          </p:cNvCxnSpPr>
          <p:nvPr/>
        </p:nvCxnSpPr>
        <p:spPr>
          <a:xfrm>
            <a:off x="1293068" y="1144338"/>
            <a:ext cx="8651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1" name="Retângulo Arredondado 2">
            <a:extLst>
              <a:ext uri="{FF2B5EF4-FFF2-40B4-BE49-F238E27FC236}">
                <a16:creationId xmlns:a16="http://schemas.microsoft.com/office/drawing/2014/main" id="{E5EA202A-A4F8-A9FE-208B-CECC5DE2BD80}"/>
              </a:ext>
            </a:extLst>
          </p:cNvPr>
          <p:cNvSpPr/>
          <p:nvPr/>
        </p:nvSpPr>
        <p:spPr>
          <a:xfrm>
            <a:off x="1843110" y="982719"/>
            <a:ext cx="9153308" cy="333104"/>
          </a:xfrm>
          <a:prstGeom prst="roundRect">
            <a:avLst/>
          </a:prstGeom>
          <a:solidFill>
            <a:srgbClr val="015C92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72" name="CaixaDeTexto 771">
            <a:extLst>
              <a:ext uri="{FF2B5EF4-FFF2-40B4-BE49-F238E27FC236}">
                <a16:creationId xmlns:a16="http://schemas.microsoft.com/office/drawing/2014/main" id="{9A196C39-600E-26E5-8BC8-C4F5F190D6F2}"/>
              </a:ext>
            </a:extLst>
          </p:cNvPr>
          <p:cNvSpPr txBox="1"/>
          <p:nvPr/>
        </p:nvSpPr>
        <p:spPr>
          <a:xfrm>
            <a:off x="3456097" y="992317"/>
            <a:ext cx="552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Comitê gestor</a:t>
            </a:r>
          </a:p>
        </p:txBody>
      </p:sp>
      <p:sp>
        <p:nvSpPr>
          <p:cNvPr id="757" name="Retângulo Arredondado 3">
            <a:extLst>
              <a:ext uri="{FF2B5EF4-FFF2-40B4-BE49-F238E27FC236}">
                <a16:creationId xmlns:a16="http://schemas.microsoft.com/office/drawing/2014/main" id="{79AB27F3-0CEF-4F98-177B-9E5F89154E34}"/>
              </a:ext>
            </a:extLst>
          </p:cNvPr>
          <p:cNvSpPr/>
          <p:nvPr/>
        </p:nvSpPr>
        <p:spPr>
          <a:xfrm>
            <a:off x="1843110" y="1540396"/>
            <a:ext cx="4079580" cy="287808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8" name="CaixaDeTexto 757">
            <a:extLst>
              <a:ext uri="{FF2B5EF4-FFF2-40B4-BE49-F238E27FC236}">
                <a16:creationId xmlns:a16="http://schemas.microsoft.com/office/drawing/2014/main" id="{1090D99C-456F-D2A4-9E01-2E5DF666F632}"/>
              </a:ext>
            </a:extLst>
          </p:cNvPr>
          <p:cNvSpPr txBox="1"/>
          <p:nvPr/>
        </p:nvSpPr>
        <p:spPr>
          <a:xfrm>
            <a:off x="2010539" y="1557802"/>
            <a:ext cx="376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CJ 1ª instância - 5 julgadores por turma</a:t>
            </a:r>
          </a:p>
        </p:txBody>
      </p:sp>
      <p:sp>
        <p:nvSpPr>
          <p:cNvPr id="439" name="Oval 21">
            <a:extLst>
              <a:ext uri="{FF2B5EF4-FFF2-40B4-BE49-F238E27FC236}">
                <a16:creationId xmlns:a16="http://schemas.microsoft.com/office/drawing/2014/main" id="{F809730A-8E41-5165-0DA0-653C26BD1FC2}"/>
              </a:ext>
            </a:extLst>
          </p:cNvPr>
          <p:cNvSpPr/>
          <p:nvPr/>
        </p:nvSpPr>
        <p:spPr>
          <a:xfrm>
            <a:off x="10281892" y="6311898"/>
            <a:ext cx="126702" cy="126702"/>
          </a:xfrm>
          <a:prstGeom prst="ellipse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668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097477-554E-AE43-4BF7-D847C31FF7BD}"/>
              </a:ext>
            </a:extLst>
          </p:cNvPr>
          <p:cNvSpPr txBox="1"/>
          <p:nvPr/>
        </p:nvSpPr>
        <p:spPr>
          <a:xfrm>
            <a:off x="1465703" y="1963426"/>
            <a:ext cx="5906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Atenção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D6AE1169-D306-4DC1-4292-403B97F6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7" y="1916128"/>
            <a:ext cx="639663" cy="6354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074A-18FB-5053-7F7D-825F5CFB09A9}"/>
              </a:ext>
            </a:extLst>
          </p:cNvPr>
          <p:cNvSpPr txBox="1"/>
          <p:nvPr/>
        </p:nvSpPr>
        <p:spPr>
          <a:xfrm>
            <a:off x="550508" y="2916680"/>
            <a:ext cx="5545492" cy="215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Se cada Estado tiver 1 Câmara de </a:t>
            </a:r>
            <a:b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Julgamento de 1ª. Instância, 1 Câmara </a:t>
            </a:r>
            <a:b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de 2ª. Instância e a Instância de Uniformização só tiver 1 turma teremos um tribunal com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387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julgadores. Se tivermos 2 turmas em cada Câmara o número passa para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774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julgadores.</a:t>
            </a:r>
          </a:p>
        </p:txBody>
      </p:sp>
      <p:pic>
        <p:nvPicPr>
          <p:cNvPr id="7" name="Imagem 6" descr="Forma, Seta&#10;&#10;Descrição gerada automaticamente">
            <a:extLst>
              <a:ext uri="{FF2B5EF4-FFF2-40B4-BE49-F238E27FC236}">
                <a16:creationId xmlns:a16="http://schemas.microsoft.com/office/drawing/2014/main" id="{E2852541-F2D4-9E4A-AA4F-BBAC01C26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506" y="0"/>
            <a:ext cx="4943838" cy="69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8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7637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5CD1AF-26CB-ED15-A7D7-7085766A02CF}"/>
              </a:ext>
            </a:extLst>
          </p:cNvPr>
          <p:cNvSpPr txBox="1"/>
          <p:nvPr/>
        </p:nvSpPr>
        <p:spPr>
          <a:xfrm>
            <a:off x="666092" y="474488"/>
            <a:ext cx="9581493" cy="908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500" b="1" kern="100" dirty="0">
                <a:solidFill>
                  <a:srgbClr val="015C92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Na consulta feita em 23/04/2024, os números de magistrados por Tribunal de Justiça são: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EBADBF5-4010-81EF-515C-8697E3E1F186}"/>
              </a:ext>
            </a:extLst>
          </p:cNvPr>
          <p:cNvSpPr/>
          <p:nvPr/>
        </p:nvSpPr>
        <p:spPr>
          <a:xfrm>
            <a:off x="681858" y="1604024"/>
            <a:ext cx="6101263" cy="4686420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04C002-4BD5-7789-4829-E64BAC1B4AF0}"/>
              </a:ext>
            </a:extLst>
          </p:cNvPr>
          <p:cNvSpPr txBox="1"/>
          <p:nvPr/>
        </p:nvSpPr>
        <p:spPr>
          <a:xfrm>
            <a:off x="1005145" y="1821134"/>
            <a:ext cx="2856019" cy="4268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TJAL – 182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TJAM – 200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TJAP – 82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TJBA – 705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TJCE – 479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TJDFT – 388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TJES – 299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TJGO – 446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TJMA – 348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TJMG – 1034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TJMS – 218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TJMT – 324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TJPA – 373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TJPB – 255 magistrados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362E6A-FE91-E2A7-8AC7-B50EE0936802}"/>
              </a:ext>
            </a:extLst>
          </p:cNvPr>
          <p:cNvSpPr txBox="1"/>
          <p:nvPr/>
        </p:nvSpPr>
        <p:spPr>
          <a:xfrm>
            <a:off x="3890198" y="1821134"/>
            <a:ext cx="2786581" cy="410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TJPB – 255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TJPE – 516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TJPI – 199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TJPR – 937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TJRJ – 869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TJRN – 228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TJRO – 173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TJRR – 54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TJRS – 893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TJSC – 540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TJSE – 156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TJSP – 2544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5"/>
            </a:pP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TJTO – 113 magistrados</a:t>
            </a:r>
            <a:r>
              <a:rPr lang="pt-BR" sz="13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C3675EF0-87A0-8A5D-84C2-265D2A74B37D}"/>
              </a:ext>
            </a:extLst>
          </p:cNvPr>
          <p:cNvSpPr/>
          <p:nvPr/>
        </p:nvSpPr>
        <p:spPr>
          <a:xfrm>
            <a:off x="7196884" y="4519935"/>
            <a:ext cx="4667119" cy="323874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1DE57-7F4E-630A-7828-716CCD3A4535}"/>
              </a:ext>
            </a:extLst>
          </p:cNvPr>
          <p:cNvSpPr txBox="1"/>
          <p:nvPr/>
        </p:nvSpPr>
        <p:spPr>
          <a:xfrm>
            <a:off x="7785276" y="3154181"/>
            <a:ext cx="3635657" cy="54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Observe-se que dos </a:t>
            </a:r>
            <a:br>
              <a:rPr lang="pt-B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sz="1400" b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27 Tribunais de Justiça do Brasil</a:t>
            </a:r>
            <a:r>
              <a:rPr lang="pt-B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,</a:t>
            </a:r>
            <a:endParaRPr lang="pt-BR" sz="1400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9CCB40-7799-E647-999E-D5BD73354A72}"/>
              </a:ext>
            </a:extLst>
          </p:cNvPr>
          <p:cNvSpPr txBox="1"/>
          <p:nvPr/>
        </p:nvSpPr>
        <p:spPr>
          <a:xfrm>
            <a:off x="7004776" y="3703819"/>
            <a:ext cx="51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2000" b="1" kern="100" dirty="0">
                <a:solidFill>
                  <a:srgbClr val="53A7D8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16 possuem número inferior ao </a:t>
            </a:r>
            <a:br>
              <a:rPr lang="pt-BR" sz="2000" b="1" kern="100" dirty="0">
                <a:solidFill>
                  <a:srgbClr val="53A7D8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sz="2000" b="1" kern="100" dirty="0">
                <a:solidFill>
                  <a:srgbClr val="53A7D8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número mínimo de julgadores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7168AB-F892-2A88-6390-F786D54442D3}"/>
              </a:ext>
            </a:extLst>
          </p:cNvPr>
          <p:cNvSpPr txBox="1"/>
          <p:nvPr/>
        </p:nvSpPr>
        <p:spPr>
          <a:xfrm>
            <a:off x="7563858" y="4515782"/>
            <a:ext cx="4078490" cy="28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da proposta do contencioso administrativo do IBS.</a:t>
            </a:r>
            <a:endParaRPr lang="pt-BR" sz="1200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941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51BD01-EC19-4D56-77C9-D3D8F83F12F5}"/>
              </a:ext>
            </a:extLst>
          </p:cNvPr>
          <p:cNvSpPr txBox="1"/>
          <p:nvPr/>
        </p:nvSpPr>
        <p:spPr>
          <a:xfrm>
            <a:off x="621189" y="583572"/>
            <a:ext cx="10213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2ª. Instância do contencioso </a:t>
            </a:r>
            <a:br>
              <a:rPr lang="pt-BR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administrativo federal no CARF: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5B182-3F24-11A0-9DBD-C62B14E702CF}"/>
              </a:ext>
            </a:extLst>
          </p:cNvPr>
          <p:cNvSpPr txBox="1"/>
          <p:nvPr/>
        </p:nvSpPr>
        <p:spPr>
          <a:xfrm>
            <a:off x="1234296" y="1958042"/>
            <a:ext cx="284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3 Seções de Julgamento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B2BA8D-4A62-C0A3-905A-D532D382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3824" y="1915810"/>
            <a:ext cx="403692" cy="4036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C8F3011-FEC5-3D3D-BB00-425C294CD2BE}"/>
              </a:ext>
            </a:extLst>
          </p:cNvPr>
          <p:cNvSpPr txBox="1"/>
          <p:nvPr/>
        </p:nvSpPr>
        <p:spPr>
          <a:xfrm>
            <a:off x="1234296" y="2449360"/>
            <a:ext cx="284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8 turmas ordinárias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2512DBD-969D-7130-8636-8B754C0B3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2830" y="2365752"/>
            <a:ext cx="470306" cy="47030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4C18DA4-6667-37C7-F6CF-EA77003D7882}"/>
              </a:ext>
            </a:extLst>
          </p:cNvPr>
          <p:cNvSpPr txBox="1"/>
          <p:nvPr/>
        </p:nvSpPr>
        <p:spPr>
          <a:xfrm>
            <a:off x="1234296" y="2940678"/>
            <a:ext cx="284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 turmas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extraordinárias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BC6156A-FD32-9B92-B6D4-0676507029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3824" y="2884798"/>
            <a:ext cx="403692" cy="40369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FB6F8C-CD0D-0670-B3D6-64AAADBF7A09}"/>
              </a:ext>
            </a:extLst>
          </p:cNvPr>
          <p:cNvSpPr txBox="1"/>
          <p:nvPr/>
        </p:nvSpPr>
        <p:spPr>
          <a:xfrm>
            <a:off x="1234296" y="3431996"/>
            <a:ext cx="284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6 julgadores em cada turma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5781273-644F-A561-F765-B3734B53F6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2999" y="3309502"/>
            <a:ext cx="470306" cy="47030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560160E-A40B-E52F-4D86-7B416545A508}"/>
              </a:ext>
            </a:extLst>
          </p:cNvPr>
          <p:cNvSpPr txBox="1"/>
          <p:nvPr/>
        </p:nvSpPr>
        <p:spPr>
          <a:xfrm>
            <a:off x="4142875" y="2328406"/>
            <a:ext cx="61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>
                <a:solidFill>
                  <a:schemeClr val="tx2">
                    <a:lumMod val="75000"/>
                    <a:lumOff val="2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=</a:t>
            </a:r>
            <a:endParaRPr lang="pt-BR" sz="6000" b="1">
              <a:solidFill>
                <a:schemeClr val="tx2">
                  <a:lumMod val="75000"/>
                  <a:lumOff val="25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3798CD7-0A7E-91D4-84C8-59A4989490EA}"/>
              </a:ext>
            </a:extLst>
          </p:cNvPr>
          <p:cNvSpPr txBox="1"/>
          <p:nvPr/>
        </p:nvSpPr>
        <p:spPr>
          <a:xfrm>
            <a:off x="5047909" y="2605024"/>
            <a:ext cx="1585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rgbClr val="53A7D8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180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277452-575C-41DD-0F78-BE3F13E7EBE9}"/>
              </a:ext>
            </a:extLst>
          </p:cNvPr>
          <p:cNvSpPr txBox="1"/>
          <p:nvPr/>
        </p:nvSpPr>
        <p:spPr>
          <a:xfrm>
            <a:off x="5118900" y="3267351"/>
            <a:ext cx="1443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julgadores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2B0B16-8E6E-6EE1-4057-8F2886AD2DAA}"/>
              </a:ext>
            </a:extLst>
          </p:cNvPr>
          <p:cNvSpPr txBox="1"/>
          <p:nvPr/>
        </p:nvSpPr>
        <p:spPr>
          <a:xfrm>
            <a:off x="621190" y="4587626"/>
            <a:ext cx="569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2ª. Instância do PLP 108: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F31A8C9-2EE6-0AB5-3B1A-5A3A2E2A310C}"/>
              </a:ext>
            </a:extLst>
          </p:cNvPr>
          <p:cNvSpPr txBox="1"/>
          <p:nvPr/>
        </p:nvSpPr>
        <p:spPr>
          <a:xfrm>
            <a:off x="1547303" y="5370268"/>
            <a:ext cx="50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243 julgadores para 1 único tributo que</a:t>
            </a:r>
          </a:p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deve ser mais simples do que os atuais.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DF73554-2290-6492-7C16-C67B4D6E3613}"/>
              </a:ext>
            </a:extLst>
          </p:cNvPr>
          <p:cNvSpPr txBox="1"/>
          <p:nvPr/>
        </p:nvSpPr>
        <p:spPr>
          <a:xfrm>
            <a:off x="5539556" y="4587626"/>
            <a:ext cx="569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2ª. Instância do CARF: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EF526D2-1938-46FE-3250-65B638939607}"/>
              </a:ext>
            </a:extLst>
          </p:cNvPr>
          <p:cNvSpPr txBox="1"/>
          <p:nvPr/>
        </p:nvSpPr>
        <p:spPr>
          <a:xfrm>
            <a:off x="6465669" y="5356523"/>
            <a:ext cx="50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180 julgadores para todos os tributos 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federais</a:t>
            </a:r>
            <a:endParaRPr lang="pt-BR" sz="140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3D1DE680-2829-F8CA-40AF-1561796DE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807" y="1760032"/>
            <a:ext cx="1057746" cy="1050788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39ECC82E-60CC-E505-C2DE-91C3B7BF1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190" y="5008748"/>
            <a:ext cx="907746" cy="901774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204D4D94-9EAC-9DA5-0497-6EF87CBF3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556" y="4974514"/>
            <a:ext cx="907746" cy="9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67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CF1039B-BA6D-7748-3829-C0A37397B630}"/>
              </a:ext>
            </a:extLst>
          </p:cNvPr>
          <p:cNvSpPr txBox="1"/>
          <p:nvPr/>
        </p:nvSpPr>
        <p:spPr>
          <a:xfrm>
            <a:off x="1790834" y="517061"/>
            <a:ext cx="861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Julgamento CBS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pela estrutura atual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703CF8-4B44-1BE7-E09A-4127D8DAC932}"/>
              </a:ext>
            </a:extLst>
          </p:cNvPr>
          <p:cNvGrpSpPr/>
          <p:nvPr/>
        </p:nvGrpSpPr>
        <p:grpSpPr>
          <a:xfrm>
            <a:off x="3258563" y="1309266"/>
            <a:ext cx="5871514" cy="5031673"/>
            <a:chOff x="457570" y="3014030"/>
            <a:chExt cx="5871514" cy="5031673"/>
          </a:xfrm>
        </p:grpSpPr>
        <p:sp>
          <p:nvSpPr>
            <p:cNvPr id="6" name="Retângulo Arredondado 5">
              <a:extLst>
                <a:ext uri="{FF2B5EF4-FFF2-40B4-BE49-F238E27FC236}">
                  <a16:creationId xmlns:a16="http://schemas.microsoft.com/office/drawing/2014/main" id="{B85D3705-671B-DB3D-9702-63BE8575B2F4}"/>
                </a:ext>
              </a:extLst>
            </p:cNvPr>
            <p:cNvSpPr/>
            <p:nvPr/>
          </p:nvSpPr>
          <p:spPr>
            <a:xfrm>
              <a:off x="457570" y="3014030"/>
              <a:ext cx="5871514" cy="664613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496B8D9-E5B9-1E1D-5C96-4A3B8CF87011}"/>
                </a:ext>
              </a:extLst>
            </p:cNvPr>
            <p:cNvSpPr txBox="1"/>
            <p:nvPr/>
          </p:nvSpPr>
          <p:spPr>
            <a:xfrm>
              <a:off x="648632" y="3146281"/>
              <a:ext cx="5523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20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RFB</a:t>
              </a:r>
            </a:p>
          </p:txBody>
        </p:sp>
        <p:sp>
          <p:nvSpPr>
            <p:cNvPr id="8" name="Retângulo Arredondado 7">
              <a:extLst>
                <a:ext uri="{FF2B5EF4-FFF2-40B4-BE49-F238E27FC236}">
                  <a16:creationId xmlns:a16="http://schemas.microsoft.com/office/drawing/2014/main" id="{8C38C885-BCF1-4679-4B8E-FA87DB9BA6EF}"/>
                </a:ext>
              </a:extLst>
            </p:cNvPr>
            <p:cNvSpPr/>
            <p:nvPr/>
          </p:nvSpPr>
          <p:spPr>
            <a:xfrm>
              <a:off x="457571" y="4324224"/>
              <a:ext cx="1773648" cy="845017"/>
            </a:xfrm>
            <a:prstGeom prst="roundRect">
              <a:avLst/>
            </a:prstGeom>
            <a:solidFill>
              <a:srgbClr val="015C9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Arredondado 8">
              <a:extLst>
                <a:ext uri="{FF2B5EF4-FFF2-40B4-BE49-F238E27FC236}">
                  <a16:creationId xmlns:a16="http://schemas.microsoft.com/office/drawing/2014/main" id="{04064BB7-AE0B-AF54-7FF5-DC0ABEF07E7A}"/>
                </a:ext>
              </a:extLst>
            </p:cNvPr>
            <p:cNvSpPr/>
            <p:nvPr/>
          </p:nvSpPr>
          <p:spPr>
            <a:xfrm>
              <a:off x="3199802" y="4338104"/>
              <a:ext cx="1773648" cy="845017"/>
            </a:xfrm>
            <a:prstGeom prst="roundRect">
              <a:avLst/>
            </a:prstGeom>
            <a:solidFill>
              <a:srgbClr val="015C9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DRJ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F49CD34E-3BDD-7416-1875-34A75007388C}"/>
                </a:ext>
              </a:extLst>
            </p:cNvPr>
            <p:cNvSpPr txBox="1"/>
            <p:nvPr/>
          </p:nvSpPr>
          <p:spPr>
            <a:xfrm>
              <a:off x="2637706" y="4621174"/>
              <a:ext cx="1582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endParaRPr lang="pt-BR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AB8C882-9A04-6E0F-EEDB-CD796E9B0078}"/>
                </a:ext>
              </a:extLst>
            </p:cNvPr>
            <p:cNvSpPr txBox="1"/>
            <p:nvPr/>
          </p:nvSpPr>
          <p:spPr>
            <a:xfrm>
              <a:off x="506238" y="4513453"/>
              <a:ext cx="167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Pequeno valor – Julgador único</a:t>
              </a:r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458C027D-24BF-C3A4-AC2E-097282A0F7B1}"/>
                </a:ext>
              </a:extLst>
            </p:cNvPr>
            <p:cNvSpPr/>
            <p:nvPr/>
          </p:nvSpPr>
          <p:spPr>
            <a:xfrm>
              <a:off x="457571" y="5814358"/>
              <a:ext cx="1773648" cy="845017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ECE737F-B568-21EF-DC3D-B3A2A939FE97}"/>
                </a:ext>
              </a:extLst>
            </p:cNvPr>
            <p:cNvSpPr txBox="1"/>
            <p:nvPr/>
          </p:nvSpPr>
          <p:spPr>
            <a:xfrm>
              <a:off x="457571" y="6003587"/>
              <a:ext cx="177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Pequeno valor – colegiado da DRJ</a:t>
              </a:r>
            </a:p>
          </p:txBody>
        </p:sp>
        <p:sp>
          <p:nvSpPr>
            <p:cNvPr id="16" name="Retângulo Arredondado 15">
              <a:extLst>
                <a:ext uri="{FF2B5EF4-FFF2-40B4-BE49-F238E27FC236}">
                  <a16:creationId xmlns:a16="http://schemas.microsoft.com/office/drawing/2014/main" id="{A6BB44C8-0CFF-EADA-AA00-0214E44AF6B7}"/>
                </a:ext>
              </a:extLst>
            </p:cNvPr>
            <p:cNvSpPr/>
            <p:nvPr/>
          </p:nvSpPr>
          <p:spPr>
            <a:xfrm>
              <a:off x="3312043" y="5814358"/>
              <a:ext cx="1773648" cy="845017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216FFD8-12AA-EE73-21F5-ED121A3AB8A6}"/>
                </a:ext>
              </a:extLst>
            </p:cNvPr>
            <p:cNvSpPr txBox="1"/>
            <p:nvPr/>
          </p:nvSpPr>
          <p:spPr>
            <a:xfrm>
              <a:off x="3375394" y="5963755"/>
              <a:ext cx="177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Turma Ordinária </a:t>
              </a:r>
              <a:r>
                <a:rPr lang="pt-BR" sz="140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Carf</a:t>
              </a:r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– 3ª Seção?</a:t>
              </a:r>
            </a:p>
          </p:txBody>
        </p:sp>
        <p:sp>
          <p:nvSpPr>
            <p:cNvPr id="18" name="Retângulo Arredondado 17">
              <a:extLst>
                <a:ext uri="{FF2B5EF4-FFF2-40B4-BE49-F238E27FC236}">
                  <a16:creationId xmlns:a16="http://schemas.microsoft.com/office/drawing/2014/main" id="{55C0B5A7-BAF1-9063-1184-635696D9BF7F}"/>
                </a:ext>
              </a:extLst>
            </p:cNvPr>
            <p:cNvSpPr/>
            <p:nvPr/>
          </p:nvSpPr>
          <p:spPr>
            <a:xfrm>
              <a:off x="3393327" y="7381090"/>
              <a:ext cx="1773648" cy="664613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F10315E-627B-81FF-92A7-E5398E851C1C}"/>
                </a:ext>
              </a:extLst>
            </p:cNvPr>
            <p:cNvSpPr txBox="1"/>
            <p:nvPr/>
          </p:nvSpPr>
          <p:spPr>
            <a:xfrm>
              <a:off x="3333469" y="7506407"/>
              <a:ext cx="177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CSRF CARF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EDB83988-F08A-F1E2-F7ED-17647FB12FA3}"/>
                </a:ext>
              </a:extLst>
            </p:cNvPr>
            <p:cNvCxnSpPr>
              <a:cxnSpLocks/>
            </p:cNvCxnSpPr>
            <p:nvPr/>
          </p:nvCxnSpPr>
          <p:spPr>
            <a:xfrm>
              <a:off x="4220293" y="3678643"/>
              <a:ext cx="0" cy="64558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8768169D-7092-EBB3-6437-495FFF77AAB2}"/>
                </a:ext>
              </a:extLst>
            </p:cNvPr>
            <p:cNvCxnSpPr>
              <a:cxnSpLocks/>
            </p:cNvCxnSpPr>
            <p:nvPr/>
          </p:nvCxnSpPr>
          <p:spPr>
            <a:xfrm>
              <a:off x="1348083" y="3678643"/>
              <a:ext cx="0" cy="64558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B06539A-4F2E-A7F3-D925-D5F5E1D31CAF}"/>
                </a:ext>
              </a:extLst>
            </p:cNvPr>
            <p:cNvCxnSpPr>
              <a:cxnSpLocks/>
            </p:cNvCxnSpPr>
            <p:nvPr/>
          </p:nvCxnSpPr>
          <p:spPr>
            <a:xfrm>
              <a:off x="1294346" y="5169241"/>
              <a:ext cx="0" cy="645117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D2C58804-E67D-5256-8B61-DE60D61EB73A}"/>
                </a:ext>
              </a:extLst>
            </p:cNvPr>
            <p:cNvCxnSpPr>
              <a:cxnSpLocks/>
            </p:cNvCxnSpPr>
            <p:nvPr/>
          </p:nvCxnSpPr>
          <p:spPr>
            <a:xfrm>
              <a:off x="4220293" y="5169241"/>
              <a:ext cx="0" cy="645117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EA5C726D-4133-7319-48AE-61120B79DF11}"/>
                </a:ext>
              </a:extLst>
            </p:cNvPr>
            <p:cNvCxnSpPr>
              <a:cxnSpLocks/>
            </p:cNvCxnSpPr>
            <p:nvPr/>
          </p:nvCxnSpPr>
          <p:spPr>
            <a:xfrm>
              <a:off x="4190764" y="6659375"/>
              <a:ext cx="0" cy="645117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DCE2FE1-2153-2990-1640-40CD08A9C7F3}"/>
              </a:ext>
            </a:extLst>
          </p:cNvPr>
          <p:cNvSpPr txBox="1"/>
          <p:nvPr/>
        </p:nvSpPr>
        <p:spPr>
          <a:xfrm>
            <a:off x="255639" y="1691148"/>
            <a:ext cx="1936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Atualmente há 10 </a:t>
            </a:r>
            <a:r>
              <a:rPr lang="pt-BR" dirty="0" err="1">
                <a:latin typeface="Poppins" panose="00000500000000000000" pitchFamily="2" charset="0"/>
                <a:cs typeface="Poppins" panose="00000500000000000000" pitchFamily="2" charset="0"/>
              </a:rPr>
              <a:t>DRJs</a:t>
            </a:r>
            <a:r>
              <a:rPr lang="pt-BR" dirty="0">
                <a:latin typeface="Poppins" panose="00000500000000000000" pitchFamily="2" charset="0"/>
                <a:cs typeface="Poppins" panose="00000500000000000000" pitchFamily="2" charset="0"/>
              </a:rPr>
              <a:t> divididas no Brasil em 10 regiões</a:t>
            </a:r>
          </a:p>
        </p:txBody>
      </p:sp>
    </p:spTree>
    <p:extLst>
      <p:ext uri="{BB962C8B-B14F-4D97-AF65-F5344CB8AC3E}">
        <p14:creationId xmlns:p14="http://schemas.microsoft.com/office/powerpoint/2010/main" val="1902307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 descr="Tela de celular&#10;&#10;Descrição gerada automaticamente">
            <a:extLst>
              <a:ext uri="{FF2B5EF4-FFF2-40B4-BE49-F238E27FC236}">
                <a16:creationId xmlns:a16="http://schemas.microsoft.com/office/drawing/2014/main" id="{896C8F22-BD5C-6373-AC05-72343A47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323" y="1408172"/>
            <a:ext cx="2965710" cy="4041656"/>
          </a:xfrm>
          <a:prstGeom prst="rect">
            <a:avLst/>
          </a:prstGeom>
        </p:spPr>
      </p:pic>
      <p:pic>
        <p:nvPicPr>
          <p:cNvPr id="30" name="Imagem 29" descr="Calculadora ao lado de monitor de computador&#10;&#10;Descrição gerada automaticamente">
            <a:extLst>
              <a:ext uri="{FF2B5EF4-FFF2-40B4-BE49-F238E27FC236}">
                <a16:creationId xmlns:a16="http://schemas.microsoft.com/office/drawing/2014/main" id="{F0B24E1A-B275-2928-3063-E448B69F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392" y="1408172"/>
            <a:ext cx="2965710" cy="4041656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3BCFC7F-3EA7-F008-A75D-5969DEDFA31D}"/>
              </a:ext>
            </a:extLst>
          </p:cNvPr>
          <p:cNvSpPr txBox="1"/>
          <p:nvPr/>
        </p:nvSpPr>
        <p:spPr>
          <a:xfrm>
            <a:off x="-275744" y="2612489"/>
            <a:ext cx="59062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Julgamento CBS</a:t>
            </a:r>
            <a:r>
              <a:rPr lang="pt-B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/>
            <a:r>
              <a:rPr lang="pt-BR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vs</a:t>
            </a:r>
            <a:endParaRPr lang="pt-BR" sz="3000" dirty="0">
              <a:solidFill>
                <a:schemeClr val="tx1">
                  <a:lumMod val="50000"/>
                  <a:lumOff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pt-BR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pt-BR" sz="3200" b="1" dirty="0">
                <a:solidFill>
                  <a:srgbClr val="53A7D8"/>
                </a:solidFill>
                <a:latin typeface="Poppins" pitchFamily="2" charset="77"/>
                <a:cs typeface="Poppins" pitchFamily="2" charset="77"/>
              </a:rPr>
              <a:t>Julgamento PLP 108</a:t>
            </a:r>
            <a:br>
              <a:rPr lang="pt-BR" sz="3000" b="1" dirty="0">
                <a:solidFill>
                  <a:srgbClr val="53A7D8"/>
                </a:solidFill>
                <a:latin typeface="Poppins" pitchFamily="2" charset="77"/>
                <a:cs typeface="Poppins" pitchFamily="2" charset="77"/>
              </a:rPr>
            </a:br>
            <a:endParaRPr lang="pt-BR" sz="3000" dirty="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98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89B5554-BCFC-6C82-FFB7-232C90609E8D}"/>
              </a:ext>
            </a:extLst>
          </p:cNvPr>
          <p:cNvSpPr txBox="1"/>
          <p:nvPr/>
        </p:nvSpPr>
        <p:spPr>
          <a:xfrm>
            <a:off x="3089756" y="339020"/>
            <a:ext cx="5906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Proposta</a:t>
            </a:r>
          </a:p>
        </p:txBody>
      </p: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6CF754A5-525C-0FF9-86EC-60F48C83BAB9}"/>
              </a:ext>
            </a:extLst>
          </p:cNvPr>
          <p:cNvSpPr/>
          <p:nvPr/>
        </p:nvSpPr>
        <p:spPr>
          <a:xfrm>
            <a:off x="6585239" y="3043671"/>
            <a:ext cx="4753426" cy="674058"/>
          </a:xfrm>
          <a:prstGeom prst="roundRect">
            <a:avLst/>
          </a:prstGeom>
          <a:solidFill>
            <a:srgbClr val="53A7D8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84119FD-511A-D3F3-B022-BC29E667CB2E}"/>
              </a:ext>
            </a:extLst>
          </p:cNvPr>
          <p:cNvSpPr txBox="1"/>
          <p:nvPr/>
        </p:nvSpPr>
        <p:spPr>
          <a:xfrm>
            <a:off x="6780105" y="3158311"/>
            <a:ext cx="44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Julgamento 1º Instância </a:t>
            </a:r>
            <a:r>
              <a:rPr lang="pt-BR" sz="12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CJs</a:t>
            </a:r>
            <a:r>
              <a: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por regiões formadas por representantes União, Estados e Municípios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14F0910D-D11A-FD6F-AF69-4DDE1FE30A1B}"/>
              </a:ext>
            </a:extLst>
          </p:cNvPr>
          <p:cNvSpPr/>
          <p:nvPr/>
        </p:nvSpPr>
        <p:spPr>
          <a:xfrm>
            <a:off x="845312" y="1108364"/>
            <a:ext cx="10501375" cy="431261"/>
          </a:xfrm>
          <a:prstGeom prst="roundRect">
            <a:avLst/>
          </a:prstGeom>
          <a:solidFill>
            <a:srgbClr val="53A7D8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8C6CB99-4F4D-96F0-E911-70A096843190}"/>
              </a:ext>
            </a:extLst>
          </p:cNvPr>
          <p:cNvSpPr txBox="1"/>
          <p:nvPr/>
        </p:nvSpPr>
        <p:spPr>
          <a:xfrm>
            <a:off x="1187032" y="1164127"/>
            <a:ext cx="987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Administração compartilhada CBS+ IBS para lançar, julgar, cobrar</a:t>
            </a:r>
          </a:p>
        </p:txBody>
      </p:sp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6C45F25A-2E9C-1CDF-0A1D-B4036E4A1F16}"/>
              </a:ext>
            </a:extLst>
          </p:cNvPr>
          <p:cNvSpPr/>
          <p:nvPr/>
        </p:nvSpPr>
        <p:spPr>
          <a:xfrm>
            <a:off x="845312" y="1739853"/>
            <a:ext cx="10501375" cy="4312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2A3C7FA1-8E4D-E61A-3E62-A3FBDAF8A404}"/>
              </a:ext>
            </a:extLst>
          </p:cNvPr>
          <p:cNvSpPr txBox="1"/>
          <p:nvPr/>
        </p:nvSpPr>
        <p:spPr>
          <a:xfrm>
            <a:off x="1187032" y="1855626"/>
            <a:ext cx="987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Fiscalização única lançamento unificado CBS e IBS e decisão unificada sobre o crédito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D7C121F8-0A7F-ED62-BE96-E1D6C70ECF21}"/>
              </a:ext>
            </a:extLst>
          </p:cNvPr>
          <p:cNvSpPr/>
          <p:nvPr/>
        </p:nvSpPr>
        <p:spPr>
          <a:xfrm>
            <a:off x="845312" y="2380544"/>
            <a:ext cx="10501375" cy="4312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E255354A-4FF6-0587-FB60-940D48D27D27}"/>
              </a:ext>
            </a:extLst>
          </p:cNvPr>
          <p:cNvSpPr txBox="1"/>
          <p:nvPr/>
        </p:nvSpPr>
        <p:spPr>
          <a:xfrm>
            <a:off x="1187032" y="2496318"/>
            <a:ext cx="987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Impugnação do lançamento pelo contribuinte ou Manifestação Inconformidade em decisões sobre crédito</a:t>
            </a:r>
          </a:p>
        </p:txBody>
      </p:sp>
      <p:sp>
        <p:nvSpPr>
          <p:cNvPr id="59" name="Retângulo Arredondado 58">
            <a:extLst>
              <a:ext uri="{FF2B5EF4-FFF2-40B4-BE49-F238E27FC236}">
                <a16:creationId xmlns:a16="http://schemas.microsoft.com/office/drawing/2014/main" id="{37D8D89D-29BB-2865-EE66-E6DDDC3D877A}"/>
              </a:ext>
            </a:extLst>
          </p:cNvPr>
          <p:cNvSpPr/>
          <p:nvPr/>
        </p:nvSpPr>
        <p:spPr>
          <a:xfrm>
            <a:off x="845312" y="3049401"/>
            <a:ext cx="4566584" cy="674058"/>
          </a:xfrm>
          <a:prstGeom prst="roundRect">
            <a:avLst/>
          </a:prstGeom>
          <a:solidFill>
            <a:srgbClr val="53A7D8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2AA99B8-53A1-1A59-3AEC-E16AEDE97AA8}"/>
              </a:ext>
            </a:extLst>
          </p:cNvPr>
          <p:cNvSpPr txBox="1"/>
          <p:nvPr/>
        </p:nvSpPr>
        <p:spPr>
          <a:xfrm>
            <a:off x="982814" y="3173185"/>
            <a:ext cx="44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Inicia-se o contencioso – PAF nacional/tribunal administrativo Nacional</a:t>
            </a:r>
          </a:p>
        </p:txBody>
      </p:sp>
      <p:sp>
        <p:nvSpPr>
          <p:cNvPr id="61" name="Retângulo Arredondado 60">
            <a:extLst>
              <a:ext uri="{FF2B5EF4-FFF2-40B4-BE49-F238E27FC236}">
                <a16:creationId xmlns:a16="http://schemas.microsoft.com/office/drawing/2014/main" id="{7D6B3094-C560-2397-B443-F5100C8AAD42}"/>
              </a:ext>
            </a:extLst>
          </p:cNvPr>
          <p:cNvSpPr/>
          <p:nvPr/>
        </p:nvSpPr>
        <p:spPr>
          <a:xfrm>
            <a:off x="845312" y="3955325"/>
            <a:ext cx="10501375" cy="4312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96D790C-3990-E937-1BA8-DD31B5118E9C}"/>
              </a:ext>
            </a:extLst>
          </p:cNvPr>
          <p:cNvSpPr txBox="1"/>
          <p:nvPr/>
        </p:nvSpPr>
        <p:spPr>
          <a:xfrm>
            <a:off x="1187032" y="4071098"/>
            <a:ext cx="987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Recursos Voluntário ou Recurso de Ofício</a:t>
            </a:r>
          </a:p>
        </p:txBody>
      </p: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507CE83C-4AC7-24C8-E6B4-D6B0C33C065C}"/>
              </a:ext>
            </a:extLst>
          </p:cNvPr>
          <p:cNvSpPr/>
          <p:nvPr/>
        </p:nvSpPr>
        <p:spPr>
          <a:xfrm>
            <a:off x="845312" y="4592584"/>
            <a:ext cx="10501375" cy="4312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CD179AF-EB00-B190-7423-C3BC6D6A0B37}"/>
              </a:ext>
            </a:extLst>
          </p:cNvPr>
          <p:cNvSpPr txBox="1"/>
          <p:nvPr/>
        </p:nvSpPr>
        <p:spPr>
          <a:xfrm>
            <a:off x="1187032" y="4647227"/>
            <a:ext cx="987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Órgão paritário por regiões Representantes Fiscos e Contribuintes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EE1B283B-DFC3-6552-57CD-8A2510C7194C}"/>
              </a:ext>
            </a:extLst>
          </p:cNvPr>
          <p:cNvSpPr/>
          <p:nvPr/>
        </p:nvSpPr>
        <p:spPr>
          <a:xfrm>
            <a:off x="845312" y="5234442"/>
            <a:ext cx="10501375" cy="4312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9BF32A9E-6863-ADCF-3061-ED3F18A3EB87}"/>
              </a:ext>
            </a:extLst>
          </p:cNvPr>
          <p:cNvSpPr txBox="1"/>
          <p:nvPr/>
        </p:nvSpPr>
        <p:spPr>
          <a:xfrm>
            <a:off x="1187032" y="5355602"/>
            <a:ext cx="987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Recurso para uniformização jurisprudência</a:t>
            </a:r>
          </a:p>
        </p:txBody>
      </p:sp>
      <p:sp>
        <p:nvSpPr>
          <p:cNvPr id="67" name="Retângulo Arredondado 66">
            <a:extLst>
              <a:ext uri="{FF2B5EF4-FFF2-40B4-BE49-F238E27FC236}">
                <a16:creationId xmlns:a16="http://schemas.microsoft.com/office/drawing/2014/main" id="{B4400296-5EFC-7F31-0964-F58DDCCB5870}"/>
              </a:ext>
            </a:extLst>
          </p:cNvPr>
          <p:cNvSpPr/>
          <p:nvPr/>
        </p:nvSpPr>
        <p:spPr>
          <a:xfrm>
            <a:off x="845312" y="5871056"/>
            <a:ext cx="10501375" cy="431261"/>
          </a:xfrm>
          <a:prstGeom prst="roundRect">
            <a:avLst/>
          </a:prstGeom>
          <a:solidFill>
            <a:srgbClr val="015C92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5B28D19F-F7EF-6FF2-D6F8-D44F0A0363F0}"/>
              </a:ext>
            </a:extLst>
          </p:cNvPr>
          <p:cNvSpPr txBox="1"/>
          <p:nvPr/>
        </p:nvSpPr>
        <p:spPr>
          <a:xfrm>
            <a:off x="1187032" y="5956119"/>
            <a:ext cx="987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Câmara de Uniformização Paritária (?) em BSB (?) dividida em Turmas (?)</a:t>
            </a:r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0BCF3D79-50E0-CD76-6110-77EA716FD6A5}"/>
              </a:ext>
            </a:extLst>
          </p:cNvPr>
          <p:cNvCxnSpPr>
            <a:cxnSpLocks/>
          </p:cNvCxnSpPr>
          <p:nvPr/>
        </p:nvCxnSpPr>
        <p:spPr>
          <a:xfrm>
            <a:off x="6046495" y="1539625"/>
            <a:ext cx="0" cy="20022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FB69B653-B541-140F-1E13-E0D78AA748FE}"/>
              </a:ext>
            </a:extLst>
          </p:cNvPr>
          <p:cNvCxnSpPr>
            <a:cxnSpLocks/>
          </p:cNvCxnSpPr>
          <p:nvPr/>
        </p:nvCxnSpPr>
        <p:spPr>
          <a:xfrm>
            <a:off x="6046495" y="2175962"/>
            <a:ext cx="0" cy="20022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D3B7337-9FAA-270B-5AB8-B9BBA3B44C39}"/>
              </a:ext>
            </a:extLst>
          </p:cNvPr>
          <p:cNvCxnSpPr>
            <a:cxnSpLocks/>
          </p:cNvCxnSpPr>
          <p:nvPr/>
        </p:nvCxnSpPr>
        <p:spPr>
          <a:xfrm>
            <a:off x="6046495" y="2816042"/>
            <a:ext cx="0" cy="113928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7FA058F4-94A8-55F3-BC93-AA1CD79905BD}"/>
              </a:ext>
            </a:extLst>
          </p:cNvPr>
          <p:cNvCxnSpPr>
            <a:cxnSpLocks/>
          </p:cNvCxnSpPr>
          <p:nvPr/>
        </p:nvCxnSpPr>
        <p:spPr>
          <a:xfrm>
            <a:off x="6046495" y="4379666"/>
            <a:ext cx="0" cy="20022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AFAE8551-6ACD-A99C-20EA-C3AB6C76D4DE}"/>
              </a:ext>
            </a:extLst>
          </p:cNvPr>
          <p:cNvCxnSpPr>
            <a:cxnSpLocks/>
          </p:cNvCxnSpPr>
          <p:nvPr/>
        </p:nvCxnSpPr>
        <p:spPr>
          <a:xfrm>
            <a:off x="6046495" y="5010602"/>
            <a:ext cx="0" cy="20022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BFA7A826-F418-576C-A419-56C2AD93860B}"/>
              </a:ext>
            </a:extLst>
          </p:cNvPr>
          <p:cNvCxnSpPr>
            <a:cxnSpLocks/>
          </p:cNvCxnSpPr>
          <p:nvPr/>
        </p:nvCxnSpPr>
        <p:spPr>
          <a:xfrm>
            <a:off x="6046495" y="5659826"/>
            <a:ext cx="0" cy="20022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0626EAE6-3A4F-80EC-AB76-558F712BBD20}"/>
              </a:ext>
            </a:extLst>
          </p:cNvPr>
          <p:cNvSpPr/>
          <p:nvPr/>
        </p:nvSpPr>
        <p:spPr>
          <a:xfrm>
            <a:off x="5334466" y="3192541"/>
            <a:ext cx="126702" cy="126702"/>
          </a:xfrm>
          <a:prstGeom prst="ellipse">
            <a:avLst/>
          </a:prstGeom>
          <a:solidFill>
            <a:srgbClr val="015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F4547704-AE9F-D780-1789-F9E529C71D42}"/>
              </a:ext>
            </a:extLst>
          </p:cNvPr>
          <p:cNvCxnSpPr>
            <a:cxnSpLocks/>
            <a:endCxn id="84" idx="6"/>
          </p:cNvCxnSpPr>
          <p:nvPr/>
        </p:nvCxnSpPr>
        <p:spPr>
          <a:xfrm flipH="1">
            <a:off x="5461168" y="3255892"/>
            <a:ext cx="585327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A41D14FA-6953-84F5-20F5-A0D348406386}"/>
              </a:ext>
            </a:extLst>
          </p:cNvPr>
          <p:cNvSpPr/>
          <p:nvPr/>
        </p:nvSpPr>
        <p:spPr>
          <a:xfrm>
            <a:off x="5974888" y="5803001"/>
            <a:ext cx="126702" cy="126702"/>
          </a:xfrm>
          <a:prstGeom prst="ellipse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80EC628-F932-46DD-9FFD-492EC1768F38}"/>
              </a:ext>
            </a:extLst>
          </p:cNvPr>
          <p:cNvCxnSpPr>
            <a:cxnSpLocks/>
          </p:cNvCxnSpPr>
          <p:nvPr/>
        </p:nvCxnSpPr>
        <p:spPr>
          <a:xfrm flipH="1">
            <a:off x="6046495" y="3560865"/>
            <a:ext cx="585327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66CA5C94-26CE-54AD-E0FB-CCD5A799CE5E}"/>
              </a:ext>
            </a:extLst>
          </p:cNvPr>
          <p:cNvSpPr/>
          <p:nvPr/>
        </p:nvSpPr>
        <p:spPr>
          <a:xfrm>
            <a:off x="6521888" y="3495779"/>
            <a:ext cx="126702" cy="126702"/>
          </a:xfrm>
          <a:prstGeom prst="ellipse">
            <a:avLst/>
          </a:prstGeom>
          <a:solidFill>
            <a:srgbClr val="015C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258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890072-944E-187A-B4B0-2023030BA1B0}"/>
              </a:ext>
            </a:extLst>
          </p:cNvPr>
          <p:cNvSpPr txBox="1"/>
          <p:nvPr/>
        </p:nvSpPr>
        <p:spPr>
          <a:xfrm>
            <a:off x="1873318" y="970996"/>
            <a:ext cx="844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Como sugestões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para os projetos de lei: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B288B3-8342-297D-85DD-9004E1D78C13}"/>
              </a:ext>
            </a:extLst>
          </p:cNvPr>
          <p:cNvSpPr txBox="1"/>
          <p:nvPr/>
        </p:nvSpPr>
        <p:spPr>
          <a:xfrm>
            <a:off x="450544" y="3653160"/>
            <a:ext cx="4121458" cy="193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t-B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Estrutura única de julgamento do CBS e IBS por meio de câmaras de julgamento para primeira e segunda instância divididas por regiões do país, em que representantes da União, dos Estados, Municípios e sociedade civil integrassem as turmas julgadoras (pelo menos de 2ª. Instância e a uniformizadora).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AFA43A-CF63-2EF7-4522-16BDA2DD876C}"/>
              </a:ext>
            </a:extLst>
          </p:cNvPr>
          <p:cNvSpPr txBox="1"/>
          <p:nvPr/>
        </p:nvSpPr>
        <p:spPr>
          <a:xfrm>
            <a:off x="5057305" y="3646146"/>
            <a:ext cx="2842162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t-B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Regras processuais sejam as previstas para o processo administrativo fiscal federal, para uniformização de procedimentos.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7ADB5A-17A2-49B3-35DB-4406FA9E412B}"/>
              </a:ext>
            </a:extLst>
          </p:cNvPr>
          <p:cNvSpPr txBox="1"/>
          <p:nvPr/>
        </p:nvSpPr>
        <p:spPr>
          <a:xfrm>
            <a:off x="8386066" y="3653160"/>
            <a:ext cx="2791421" cy="123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Julgadores, escolhidos por comitê independente, expressamente, possam afastar a ilegalidade dos atos da legislação infralegal.</a:t>
            </a: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B6DAF022-92EB-78F7-A3D1-F24CB55A3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118" y="2735799"/>
            <a:ext cx="715719" cy="711010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C47F4D43-03AC-D218-6D04-D29E8C3E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981" y="2653432"/>
            <a:ext cx="798632" cy="793377"/>
          </a:xfrm>
          <a:prstGeom prst="rect">
            <a:avLst/>
          </a:prstGeom>
        </p:spPr>
      </p:pic>
      <p:pic>
        <p:nvPicPr>
          <p:cNvPr id="10" name="Imagem 9" descr="Mapa&#10;&#10;Descrição gerada automaticamente com confiança média">
            <a:extLst>
              <a:ext uri="{FF2B5EF4-FFF2-40B4-BE49-F238E27FC236}">
                <a16:creationId xmlns:a16="http://schemas.microsoft.com/office/drawing/2014/main" id="{5B851ECD-6EFB-9E54-D28E-AB0FE0773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504" y="2465212"/>
            <a:ext cx="897253" cy="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52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D4FE538A-4EA6-91AC-2A05-6B7395EE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EF8087-C808-6F8B-9B29-71BE03E5CAC2}"/>
              </a:ext>
            </a:extLst>
          </p:cNvPr>
          <p:cNvSpPr txBox="1"/>
          <p:nvPr/>
        </p:nvSpPr>
        <p:spPr>
          <a:xfrm>
            <a:off x="630841" y="4627957"/>
            <a:ext cx="343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Susy</a:t>
            </a:r>
            <a:r>
              <a:rPr lang="pt-BR" b="0" i="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Gomes Hoffmann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5ECA49-0AF9-9DF2-4BDB-594752E8F995}"/>
              </a:ext>
            </a:extLst>
          </p:cNvPr>
          <p:cNvSpPr txBox="1"/>
          <p:nvPr/>
        </p:nvSpPr>
        <p:spPr>
          <a:xfrm>
            <a:off x="630840" y="5076898"/>
            <a:ext cx="580806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</a:t>
            </a:r>
            <a:r>
              <a:rPr lang="pt-BR" sz="1300" i="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dvogada, Mestra e Doutora em Direito Tributário pela PUC-SP</a:t>
            </a:r>
            <a:endParaRPr lang="pt-BR" sz="13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9E22CC4-D2A7-9D4D-2F4A-D8F9CDFF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/>
        </p:blipFill>
        <p:spPr>
          <a:xfrm>
            <a:off x="733631" y="5483359"/>
            <a:ext cx="191319" cy="19131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800B40-3E57-88FF-CB84-DF4458A9E112}"/>
              </a:ext>
            </a:extLst>
          </p:cNvPr>
          <p:cNvSpPr txBox="1"/>
          <p:nvPr/>
        </p:nvSpPr>
        <p:spPr>
          <a:xfrm>
            <a:off x="928751" y="5439007"/>
            <a:ext cx="2292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sgh@ghbp.com.br</a:t>
            </a:r>
          </a:p>
        </p:txBody>
      </p:sp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3C08E518-B759-93A6-9A22-8EFF455116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33631" y="5849830"/>
            <a:ext cx="191319" cy="19131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FA7E398-2F2E-1D74-93B6-C206D1777973}"/>
              </a:ext>
            </a:extLst>
          </p:cNvPr>
          <p:cNvSpPr txBox="1"/>
          <p:nvPr/>
        </p:nvSpPr>
        <p:spPr>
          <a:xfrm>
            <a:off x="928751" y="5798654"/>
            <a:ext cx="1658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(19) 99648-2888</a:t>
            </a:r>
          </a:p>
        </p:txBody>
      </p:sp>
    </p:spTree>
    <p:extLst>
      <p:ext uri="{BB962C8B-B14F-4D97-AF65-F5344CB8AC3E}">
        <p14:creationId xmlns:p14="http://schemas.microsoft.com/office/powerpoint/2010/main" val="42971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EC04096-E7BD-4DD9-7D23-FAE3F8E78C59}"/>
              </a:ext>
            </a:extLst>
          </p:cNvPr>
          <p:cNvSpPr/>
          <p:nvPr/>
        </p:nvSpPr>
        <p:spPr>
          <a:xfrm>
            <a:off x="625264" y="854302"/>
            <a:ext cx="1852122" cy="39340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DCA535-495E-FBF4-E624-A93B539D06A4}"/>
              </a:ext>
            </a:extLst>
          </p:cNvPr>
          <p:cNvSpPr txBox="1"/>
          <p:nvPr/>
        </p:nvSpPr>
        <p:spPr>
          <a:xfrm>
            <a:off x="673647" y="838499"/>
            <a:ext cx="175535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Art. 156-B.</a:t>
            </a:r>
            <a:endParaRPr lang="pt-BR" sz="2300" dirty="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37259E-EF71-135A-9901-ACA4D2C3391F}"/>
              </a:ext>
            </a:extLst>
          </p:cNvPr>
          <p:cNvSpPr txBox="1"/>
          <p:nvPr/>
        </p:nvSpPr>
        <p:spPr>
          <a:xfrm>
            <a:off x="625264" y="1707552"/>
            <a:ext cx="10113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0" i="0" dirty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Os Estados, o Distrito Federal e os Municípios exercerão de forma integrada, exclusivamente por meio do Comitê Gestor do Imposto sobre Bens e Serviços, nos termos e limites estabelecidos nesta Constituição e em lei complementar, as seguintes competências administrativas relativas ao imposto de que trata o art. 156-A: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988EDEA-3C80-69AB-5951-4726D619481E}"/>
              </a:ext>
            </a:extLst>
          </p:cNvPr>
          <p:cNvGrpSpPr/>
          <p:nvPr/>
        </p:nvGrpSpPr>
        <p:grpSpPr>
          <a:xfrm>
            <a:off x="595983" y="3244506"/>
            <a:ext cx="10673896" cy="1736892"/>
            <a:chOff x="595983" y="3795547"/>
            <a:chExt cx="10673896" cy="17368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CA502C-EE46-9CDF-AC7D-0446CDB3F3A5}"/>
                </a:ext>
              </a:extLst>
            </p:cNvPr>
            <p:cNvSpPr/>
            <p:nvPr/>
          </p:nvSpPr>
          <p:spPr>
            <a:xfrm>
              <a:off x="673647" y="3850434"/>
              <a:ext cx="338554" cy="338554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  <a:effectLst>
              <a:outerShdw blurRad="50800" dist="44519" dir="2700000" algn="tl" rotWithShape="0">
                <a:prstClr val="black">
                  <a:alpha val="16548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DA4B1739-973F-7259-99B6-286D347FDDD7}"/>
                </a:ext>
              </a:extLst>
            </p:cNvPr>
            <p:cNvSpPr txBox="1"/>
            <p:nvPr/>
          </p:nvSpPr>
          <p:spPr>
            <a:xfrm>
              <a:off x="595983" y="3892785"/>
              <a:ext cx="482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b="1" dirty="0">
                  <a:solidFill>
                    <a:schemeClr val="bg1">
                      <a:lumMod val="95000"/>
                    </a:schemeClr>
                  </a:solidFill>
                  <a:latin typeface="Poppins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4CDF9E3-1695-99FB-7586-D5B6FCCB9D4D}"/>
                </a:ext>
              </a:extLst>
            </p:cNvPr>
            <p:cNvSpPr txBox="1"/>
            <p:nvPr/>
          </p:nvSpPr>
          <p:spPr>
            <a:xfrm>
              <a:off x="1155955" y="3795547"/>
              <a:ext cx="10113924" cy="409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1500" b="0" i="0" dirty="0">
                  <a:solidFill>
                    <a:schemeClr val="bg1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Poppins" pitchFamily="2" charset="77"/>
                </a:rPr>
                <a:t>editar regulamento único e uniformizar a interpretação e a aplicação da legislação do imposto;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640127-403D-6A72-55AF-2AA4681501F0}"/>
                </a:ext>
              </a:extLst>
            </p:cNvPr>
            <p:cNvSpPr/>
            <p:nvPr/>
          </p:nvSpPr>
          <p:spPr>
            <a:xfrm>
              <a:off x="673647" y="4517682"/>
              <a:ext cx="338554" cy="338554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  <a:effectLst>
              <a:outerShdw blurRad="50800" dist="44519" dir="2700000" algn="tl" rotWithShape="0">
                <a:prstClr val="black">
                  <a:alpha val="16548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3126B30C-A4A4-50A5-D1E9-1CC97517317A}"/>
                </a:ext>
              </a:extLst>
            </p:cNvPr>
            <p:cNvSpPr txBox="1"/>
            <p:nvPr/>
          </p:nvSpPr>
          <p:spPr>
            <a:xfrm>
              <a:off x="595983" y="4560033"/>
              <a:ext cx="482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b="1" dirty="0">
                  <a:solidFill>
                    <a:schemeClr val="bg1">
                      <a:lumMod val="95000"/>
                    </a:schemeClr>
                  </a:solidFill>
                  <a:latin typeface="Poppins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792375EB-362A-A3AF-A74C-6C85E6249A71}"/>
                </a:ext>
              </a:extLst>
            </p:cNvPr>
            <p:cNvSpPr txBox="1"/>
            <p:nvPr/>
          </p:nvSpPr>
          <p:spPr>
            <a:xfrm>
              <a:off x="1155955" y="4462795"/>
              <a:ext cx="1011392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500" b="0" i="0" dirty="0">
                  <a:solidFill>
                    <a:schemeClr val="bg1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Poppins" pitchFamily="2" charset="77"/>
                </a:rPr>
                <a:t>arrecadar o imposto, efetuar as compensações e distribuir o produto da arrecadação entre Estados, Distrito Federal e Municípios;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8DE3D-5427-67F4-4255-59E955BB3E28}"/>
                </a:ext>
              </a:extLst>
            </p:cNvPr>
            <p:cNvSpPr/>
            <p:nvPr/>
          </p:nvSpPr>
          <p:spPr>
            <a:xfrm>
              <a:off x="673647" y="5189711"/>
              <a:ext cx="338554" cy="338554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  <a:effectLst>
              <a:outerShdw blurRad="50800" dist="44519" dir="2700000" algn="tl" rotWithShape="0">
                <a:prstClr val="black">
                  <a:alpha val="16548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F4D1FF2-5BCF-1632-11CB-67A85BAB40BA}"/>
                </a:ext>
              </a:extLst>
            </p:cNvPr>
            <p:cNvSpPr txBox="1"/>
            <p:nvPr/>
          </p:nvSpPr>
          <p:spPr>
            <a:xfrm>
              <a:off x="595983" y="5232062"/>
              <a:ext cx="482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b="1" dirty="0">
                  <a:solidFill>
                    <a:schemeClr val="bg1">
                      <a:lumMod val="95000"/>
                    </a:schemeClr>
                  </a:solidFill>
                  <a:latin typeface="Poppins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D06BD48B-3998-DCD2-BDC3-847C0EB3771F}"/>
                </a:ext>
              </a:extLst>
            </p:cNvPr>
            <p:cNvSpPr txBox="1"/>
            <p:nvPr/>
          </p:nvSpPr>
          <p:spPr>
            <a:xfrm>
              <a:off x="1155955" y="5209274"/>
              <a:ext cx="1011392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500" b="0" i="0" dirty="0">
                  <a:solidFill>
                    <a:schemeClr val="bg1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Poppins" pitchFamily="2" charset="77"/>
                </a:rPr>
                <a:t>Decidir o contencioso administrativo</a:t>
              </a: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706B29-432F-B90B-7515-3522E52C7E49}"/>
              </a:ext>
            </a:extLst>
          </p:cNvPr>
          <p:cNvSpPr/>
          <p:nvPr/>
        </p:nvSpPr>
        <p:spPr>
          <a:xfrm>
            <a:off x="625264" y="5465067"/>
            <a:ext cx="3307758" cy="48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251C91A-2743-FF23-4D35-C3AC1BE360E7}"/>
              </a:ext>
            </a:extLst>
          </p:cNvPr>
          <p:cNvSpPr txBox="1"/>
          <p:nvPr/>
        </p:nvSpPr>
        <p:spPr>
          <a:xfrm>
            <a:off x="837137" y="5543504"/>
            <a:ext cx="2834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7F7F7F"/>
                </a:solidFill>
                <a:latin typeface="Poppins" pitchFamily="2" charset="77"/>
                <a:cs typeface="Poppins" pitchFamily="2" charset="77"/>
              </a:rPr>
              <a:t>Artigo inserido pela EC 132</a:t>
            </a:r>
          </a:p>
        </p:txBody>
      </p:sp>
    </p:spTree>
    <p:extLst>
      <p:ext uri="{BB962C8B-B14F-4D97-AF65-F5344CB8AC3E}">
        <p14:creationId xmlns:p14="http://schemas.microsoft.com/office/powerpoint/2010/main" val="283139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37259E-EF71-135A-9901-ACA4D2C3391F}"/>
              </a:ext>
            </a:extLst>
          </p:cNvPr>
          <p:cNvSpPr txBox="1"/>
          <p:nvPr/>
        </p:nvSpPr>
        <p:spPr>
          <a:xfrm>
            <a:off x="625264" y="1707552"/>
            <a:ext cx="10113924" cy="68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53A7D8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§ 2º Na forma da lei complementar: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706B29-432F-B90B-7515-3522E52C7E49}"/>
              </a:ext>
            </a:extLst>
          </p:cNvPr>
          <p:cNvSpPr/>
          <p:nvPr/>
        </p:nvSpPr>
        <p:spPr>
          <a:xfrm>
            <a:off x="625263" y="5049561"/>
            <a:ext cx="3583179" cy="48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251C91A-2743-FF23-4D35-C3AC1BE360E7}"/>
              </a:ext>
            </a:extLst>
          </p:cNvPr>
          <p:cNvSpPr txBox="1"/>
          <p:nvPr/>
        </p:nvSpPr>
        <p:spPr>
          <a:xfrm>
            <a:off x="673647" y="5127998"/>
            <a:ext cx="344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7F7F7F"/>
                </a:solidFill>
                <a:latin typeface="Poppins" pitchFamily="2" charset="77"/>
                <a:cs typeface="Poppins" pitchFamily="2" charset="77"/>
              </a:rPr>
              <a:t>Artigo 156B inserido pela EC 132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EE2A97-D045-F689-C077-7A9CDDD98B36}"/>
              </a:ext>
            </a:extLst>
          </p:cNvPr>
          <p:cNvSpPr/>
          <p:nvPr/>
        </p:nvSpPr>
        <p:spPr>
          <a:xfrm>
            <a:off x="673647" y="3034988"/>
            <a:ext cx="338554" cy="338554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D4B08B-935A-480B-F70E-05A6C72CA919}"/>
              </a:ext>
            </a:extLst>
          </p:cNvPr>
          <p:cNvSpPr txBox="1"/>
          <p:nvPr/>
        </p:nvSpPr>
        <p:spPr>
          <a:xfrm>
            <a:off x="595983" y="3077339"/>
            <a:ext cx="48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cs typeface="Poppins" pitchFamily="2" charset="77"/>
              </a:rPr>
              <a:t>V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30E3D5-349E-E8E4-8E69-75D8D9E22D34}"/>
              </a:ext>
            </a:extLst>
          </p:cNvPr>
          <p:cNvSpPr txBox="1"/>
          <p:nvPr/>
        </p:nvSpPr>
        <p:spPr>
          <a:xfrm>
            <a:off x="1155955" y="2980101"/>
            <a:ext cx="1011392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0" i="0" strike="noStrike" baseline="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 fiscalização, o lançamento, a cobrança e a representação administrativa ou judicial do imposto </a:t>
            </a:r>
            <a:r>
              <a:rPr lang="pt-BR" sz="1500" b="1" i="0" strike="noStrike" baseline="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serão realizadas pelas administrações tributárias e procuradorias</a:t>
            </a:r>
            <a:r>
              <a:rPr lang="pt-BR" sz="1500" i="0" strike="noStrike" baseline="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BR" sz="1500" b="0" i="0" strike="noStrike" baseline="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dos Estados, do Distrito Federal e dos Municípios, que poderão definir hipóteses de delegação ou de compartilhamento de competências, cabendo ao Comitê Gestor a coordenação dessas atividades administrativas com vistas à integração entre os referidos entes federativos.</a:t>
            </a:r>
            <a:endParaRPr lang="pt-BR" sz="1500" dirty="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2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0A8668-FAD7-22A7-F915-601B78DF421E}"/>
              </a:ext>
            </a:extLst>
          </p:cNvPr>
          <p:cNvSpPr/>
          <p:nvPr/>
        </p:nvSpPr>
        <p:spPr>
          <a:xfrm>
            <a:off x="651612" y="1537532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547F44-40C5-BD28-2C7D-875D6F486BEB}"/>
              </a:ext>
            </a:extLst>
          </p:cNvPr>
          <p:cNvSpPr txBox="1"/>
          <p:nvPr/>
        </p:nvSpPr>
        <p:spPr>
          <a:xfrm>
            <a:off x="580657" y="1623019"/>
            <a:ext cx="658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§ 6º</a:t>
            </a:r>
            <a:endParaRPr lang="pt-BR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28D362-835D-95A7-33E7-813949E88FC2}"/>
              </a:ext>
            </a:extLst>
          </p:cNvPr>
          <p:cNvSpPr txBox="1"/>
          <p:nvPr/>
        </p:nvSpPr>
        <p:spPr>
          <a:xfrm>
            <a:off x="1309695" y="1276769"/>
            <a:ext cx="10278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 Comitê Gestor do Imposto sobre Bens e Serviços, a administração tributária da União e a Procuradoria-Geral da Fazenda Nacional compartilharão informações fiscais relacionadas aos tributos previstos nos </a:t>
            </a:r>
            <a:r>
              <a:rPr lang="pt-BR" sz="1500" b="0" i="0" dirty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arts</a:t>
            </a:r>
            <a:r>
              <a:rPr lang="pt-BR" sz="15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156-A e 195, V, e atuarão com vistas a harmonizar normas, interpretações, obrigações acessórias e procedimentos a eles relativos.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091DF7-E3DB-A666-7025-F2722A1906FC}"/>
              </a:ext>
            </a:extLst>
          </p:cNvPr>
          <p:cNvSpPr/>
          <p:nvPr/>
        </p:nvSpPr>
        <p:spPr>
          <a:xfrm>
            <a:off x="651612" y="2927383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96A141-8ABD-B365-8C71-DE73510D8973}"/>
              </a:ext>
            </a:extLst>
          </p:cNvPr>
          <p:cNvSpPr txBox="1"/>
          <p:nvPr/>
        </p:nvSpPr>
        <p:spPr>
          <a:xfrm>
            <a:off x="580657" y="3012870"/>
            <a:ext cx="658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§ 7º</a:t>
            </a:r>
            <a:endParaRPr lang="pt-BR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93446B-360F-CA2E-EF76-2FD76C2C196A}"/>
              </a:ext>
            </a:extLst>
          </p:cNvPr>
          <p:cNvSpPr txBox="1"/>
          <p:nvPr/>
        </p:nvSpPr>
        <p:spPr>
          <a:xfrm>
            <a:off x="1309695" y="2775797"/>
            <a:ext cx="10278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 Comitê Gestor do Imposto sobre Bens e Serviços e a administração tributária da União </a:t>
            </a:r>
            <a:r>
              <a:rPr lang="pt-BR" sz="1500" b="1" i="0" u="sng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poderão implementar soluções integradas para a administração e cobrança dos tributos previstos nos </a:t>
            </a:r>
            <a:r>
              <a:rPr lang="pt-BR" sz="1500" b="1" i="0" u="sng" dirty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arts</a:t>
            </a:r>
            <a:r>
              <a:rPr lang="pt-BR" sz="1500" b="1" i="0" u="sng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156-A e 195, V.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854094-5B30-AC2E-40DB-7AC622BBDCB3}"/>
              </a:ext>
            </a:extLst>
          </p:cNvPr>
          <p:cNvSpPr/>
          <p:nvPr/>
        </p:nvSpPr>
        <p:spPr>
          <a:xfrm>
            <a:off x="651612" y="4170563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A28925C-A63B-5B3B-9646-938A352655DF}"/>
              </a:ext>
            </a:extLst>
          </p:cNvPr>
          <p:cNvSpPr txBox="1"/>
          <p:nvPr/>
        </p:nvSpPr>
        <p:spPr>
          <a:xfrm>
            <a:off x="580657" y="4256050"/>
            <a:ext cx="658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§ 8º</a:t>
            </a:r>
            <a:endParaRPr lang="pt-BR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BEF09B0-BFE2-0C4B-5DB6-6D80FB503B36}"/>
              </a:ext>
            </a:extLst>
          </p:cNvPr>
          <p:cNvSpPr txBox="1"/>
          <p:nvPr/>
        </p:nvSpPr>
        <p:spPr>
          <a:xfrm>
            <a:off x="1309695" y="4140633"/>
            <a:ext cx="1027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Lei complementar poderá prever a integração do contencioso administrativo relativo aos tributos previstos nos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arts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156-A e 195, V."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7D47315-EE06-DC96-179C-2E1B5830EC60}"/>
              </a:ext>
            </a:extLst>
          </p:cNvPr>
          <p:cNvSpPr/>
          <p:nvPr/>
        </p:nvSpPr>
        <p:spPr>
          <a:xfrm>
            <a:off x="625263" y="5330326"/>
            <a:ext cx="3583179" cy="48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A6FA5BA-3A81-C5E4-5BC6-6C180D45F4DE}"/>
              </a:ext>
            </a:extLst>
          </p:cNvPr>
          <p:cNvSpPr txBox="1"/>
          <p:nvPr/>
        </p:nvSpPr>
        <p:spPr>
          <a:xfrm>
            <a:off x="673647" y="5408763"/>
            <a:ext cx="344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7F7F7F"/>
                </a:solidFill>
                <a:latin typeface="Poppins" pitchFamily="2" charset="77"/>
                <a:cs typeface="Poppins" pitchFamily="2" charset="77"/>
              </a:rPr>
              <a:t>Art. 156-B inserido pela EC 132</a:t>
            </a:r>
          </a:p>
        </p:txBody>
      </p:sp>
    </p:spTree>
    <p:extLst>
      <p:ext uri="{BB962C8B-B14F-4D97-AF65-F5344CB8AC3E}">
        <p14:creationId xmlns:p14="http://schemas.microsoft.com/office/powerpoint/2010/main" val="395496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1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74658B0-4003-6AF5-6157-7E365E7B1F37}"/>
              </a:ext>
            </a:extLst>
          </p:cNvPr>
          <p:cNvSpPr txBox="1"/>
          <p:nvPr/>
        </p:nvSpPr>
        <p:spPr>
          <a:xfrm>
            <a:off x="580657" y="1170039"/>
            <a:ext cx="970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Princípio previsto no inciso XXII do artigo 37 da CF (inserido pela EC 42/2003: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0E74FC-FAFC-7366-3D49-228214FFD2D3}"/>
              </a:ext>
            </a:extLst>
          </p:cNvPr>
          <p:cNvSpPr/>
          <p:nvPr/>
        </p:nvSpPr>
        <p:spPr>
          <a:xfrm>
            <a:off x="662627" y="2157184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09C4DC-AF3C-B014-DFA5-FD1516AC6EB3}"/>
              </a:ext>
            </a:extLst>
          </p:cNvPr>
          <p:cNvSpPr txBox="1"/>
          <p:nvPr/>
        </p:nvSpPr>
        <p:spPr>
          <a:xfrm>
            <a:off x="580657" y="2216566"/>
            <a:ext cx="658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XXII</a:t>
            </a:r>
            <a:endParaRPr lang="pt-BR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D9FFF6A-6B4A-8198-3E0D-41454A5CE89A}"/>
              </a:ext>
            </a:extLst>
          </p:cNvPr>
          <p:cNvSpPr txBox="1"/>
          <p:nvPr/>
        </p:nvSpPr>
        <p:spPr>
          <a:xfrm>
            <a:off x="1309695" y="1996441"/>
            <a:ext cx="10301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as administrações tributárias da União, dos Estados, do Distrito Federal e dos Municípios, atividades essenciais ao funcionamento do Estado, exercidas por servidores de carreiras específicas, terão recursos prioritários para a realização de suas atividades 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 atuarão de forma integrada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inclusive com o compartilhamento de cadastros e de informações fiscais, na forma da lei ou convênio. 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        </a:t>
            </a:r>
            <a:endParaRPr lang="pt-BR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5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0DB8A2-2586-116B-8712-492BC32499FA}"/>
              </a:ext>
            </a:extLst>
          </p:cNvPr>
          <p:cNvSpPr txBox="1"/>
          <p:nvPr/>
        </p:nvSpPr>
        <p:spPr>
          <a:xfrm>
            <a:off x="845574" y="668594"/>
            <a:ext cx="96847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</a:rPr>
              <a:t>Após EC 132, o legislador está com duas opções:</a:t>
            </a:r>
          </a:p>
          <a:p>
            <a:pPr marL="285750" indent="-285750" algn="just">
              <a:buFontTx/>
              <a:buChar char="-"/>
            </a:pPr>
            <a:r>
              <a:rPr lang="pt-BR" sz="2800" dirty="0">
                <a:solidFill>
                  <a:schemeClr val="bg1"/>
                </a:solidFill>
              </a:rPr>
              <a:t>Dois órgãos distintos </a:t>
            </a:r>
            <a:r>
              <a:rPr lang="pt-BR" sz="2800" b="1" i="1" u="sng" dirty="0">
                <a:solidFill>
                  <a:schemeClr val="bg1"/>
                </a:solidFill>
              </a:rPr>
              <a:t>realizando de forma separada</a:t>
            </a:r>
            <a:r>
              <a:rPr lang="pt-BR" sz="2800" dirty="0">
                <a:solidFill>
                  <a:schemeClr val="bg1"/>
                </a:solidFill>
              </a:rPr>
              <a:t> a administração, fiscalização, constituição do crédito tributo, processo administrativo tributário e a cobrança do crédito tributário</a:t>
            </a:r>
          </a:p>
          <a:p>
            <a:pPr algn="just"/>
            <a:r>
              <a:rPr lang="pt-BR" sz="2800" b="1" i="1" u="sng" dirty="0">
                <a:solidFill>
                  <a:schemeClr val="bg1"/>
                </a:solidFill>
              </a:rPr>
              <a:t>Ou</a:t>
            </a:r>
          </a:p>
          <a:p>
            <a:pPr marL="285750" indent="-285750" algn="just">
              <a:buFontTx/>
              <a:buChar char="-"/>
            </a:pPr>
            <a:r>
              <a:rPr lang="pt-BR" sz="2800" dirty="0">
                <a:solidFill>
                  <a:schemeClr val="bg1"/>
                </a:solidFill>
              </a:rPr>
              <a:t>Dois órgãos distintos </a:t>
            </a:r>
            <a:r>
              <a:rPr lang="pt-BR" sz="2800" b="1" i="1" u="sng" dirty="0">
                <a:solidFill>
                  <a:schemeClr val="bg1"/>
                </a:solidFill>
              </a:rPr>
              <a:t>realizando de forma  unificada</a:t>
            </a:r>
            <a:r>
              <a:rPr lang="pt-BR" sz="2800" dirty="0">
                <a:solidFill>
                  <a:schemeClr val="bg1"/>
                </a:solidFill>
              </a:rPr>
              <a:t> a administração, fiscalização, constituição do crédito tributo, processo administrativo tributário e a cobrança do crédito tributário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02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0DB8A2-2586-116B-8712-492BC32499FA}"/>
              </a:ext>
            </a:extLst>
          </p:cNvPr>
          <p:cNvSpPr txBox="1"/>
          <p:nvPr/>
        </p:nvSpPr>
        <p:spPr>
          <a:xfrm>
            <a:off x="1066800" y="1112520"/>
            <a:ext cx="94635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>
                <a:solidFill>
                  <a:schemeClr val="bg1"/>
                </a:solidFill>
              </a:rPr>
              <a:t>PLPs</a:t>
            </a:r>
            <a:r>
              <a:rPr lang="pt-BR" sz="4000" dirty="0">
                <a:solidFill>
                  <a:schemeClr val="bg1"/>
                </a:solidFill>
              </a:rPr>
              <a:t> 68 e 108 – opção pela forma separada</a:t>
            </a:r>
          </a:p>
          <a:p>
            <a:pPr algn="ctr"/>
            <a:endParaRPr lang="pt-BR" sz="4000" dirty="0">
              <a:solidFill>
                <a:schemeClr val="bg1"/>
              </a:solidFill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Ritos diferentes e sem previsão de discussão do crédito para o IBS</a:t>
            </a:r>
          </a:p>
        </p:txBody>
      </p:sp>
    </p:spTree>
    <p:extLst>
      <p:ext uri="{BB962C8B-B14F-4D97-AF65-F5344CB8AC3E}">
        <p14:creationId xmlns:p14="http://schemas.microsoft.com/office/powerpoint/2010/main" val="8778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CA1964-D3F3-C2C5-C2D6-4B6B4EFD40B8}"/>
              </a:ext>
            </a:extLst>
          </p:cNvPr>
          <p:cNvSpPr txBox="1"/>
          <p:nvPr/>
        </p:nvSpPr>
        <p:spPr>
          <a:xfrm>
            <a:off x="660400" y="1624709"/>
            <a:ext cx="10169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500" b="1" dirty="0" err="1">
                <a:solidFill>
                  <a:srgbClr val="53A7D8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Art</a:t>
            </a:r>
            <a:r>
              <a:rPr lang="pt-PT" sz="2500" b="1" dirty="0">
                <a:solidFill>
                  <a:srgbClr val="53A7D8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</a:t>
            </a:r>
            <a:r>
              <a:rPr lang="pt-PT" sz="2500" b="1" spc="-10" dirty="0">
                <a:solidFill>
                  <a:srgbClr val="53A7D8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2500" b="1" dirty="0">
                <a:solidFill>
                  <a:srgbClr val="53A7D8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316.</a:t>
            </a:r>
            <a:r>
              <a:rPr lang="pt-PT" sz="2500" b="1" spc="395" dirty="0">
                <a:solidFill>
                  <a:srgbClr val="53A7D8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2500" b="1" dirty="0">
                <a:solidFill>
                  <a:srgbClr val="53A7D8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Compete:</a:t>
            </a:r>
            <a:endParaRPr lang="pt-BR" sz="2500" b="1" dirty="0">
              <a:solidFill>
                <a:srgbClr val="53A7D8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C43DB87-FD53-B85C-9F30-2B07482DABFD}"/>
              </a:ext>
            </a:extLst>
          </p:cNvPr>
          <p:cNvSpPr/>
          <p:nvPr/>
        </p:nvSpPr>
        <p:spPr>
          <a:xfrm>
            <a:off x="625263" y="854302"/>
            <a:ext cx="2029801" cy="39340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C37726-9E45-378F-B9B5-F556B22E2308}"/>
              </a:ext>
            </a:extLst>
          </p:cNvPr>
          <p:cNvSpPr txBox="1"/>
          <p:nvPr/>
        </p:nvSpPr>
        <p:spPr>
          <a:xfrm>
            <a:off x="673647" y="838499"/>
            <a:ext cx="211362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PLP 68/2024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2E671B-DB75-5EEC-02B0-3C52A5E6E741}"/>
              </a:ext>
            </a:extLst>
          </p:cNvPr>
          <p:cNvSpPr/>
          <p:nvPr/>
        </p:nvSpPr>
        <p:spPr>
          <a:xfrm>
            <a:off x="673647" y="2336256"/>
            <a:ext cx="338554" cy="338554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2B4279-76BC-3156-2257-4FBBB3E0A88A}"/>
              </a:ext>
            </a:extLst>
          </p:cNvPr>
          <p:cNvSpPr txBox="1"/>
          <p:nvPr/>
        </p:nvSpPr>
        <p:spPr>
          <a:xfrm>
            <a:off x="595983" y="2378607"/>
            <a:ext cx="48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A323560-0CEC-448B-850C-DE9C269AEFDE}"/>
              </a:ext>
            </a:extLst>
          </p:cNvPr>
          <p:cNvSpPr txBox="1"/>
          <p:nvPr/>
        </p:nvSpPr>
        <p:spPr>
          <a:xfrm>
            <a:off x="1155955" y="2281369"/>
            <a:ext cx="10113924" cy="40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ao</a:t>
            </a:r>
            <a:r>
              <a:rPr lang="pt-PT" sz="1500" spc="-1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Comitê</a:t>
            </a:r>
            <a:r>
              <a:rPr lang="pt-PT" sz="1500" spc="-1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Gestor</a:t>
            </a:r>
            <a:r>
              <a:rPr lang="pt-PT" sz="1500" spc="-1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do</a:t>
            </a:r>
            <a:r>
              <a:rPr lang="pt-PT" sz="1500" spc="-1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IBS</a:t>
            </a:r>
            <a:r>
              <a:rPr lang="pt-PT" sz="1500" spc="-1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editar</a:t>
            </a:r>
            <a:r>
              <a:rPr lang="pt-PT" sz="1500" spc="-1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</a:t>
            </a:r>
            <a:r>
              <a:rPr lang="pt-PT" sz="1500" spc="-1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regulamento</a:t>
            </a:r>
            <a:r>
              <a:rPr lang="pt-PT" sz="1500" spc="-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do</a:t>
            </a:r>
            <a:r>
              <a:rPr lang="pt-PT" sz="1500" spc="-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IBS;</a:t>
            </a:r>
            <a:r>
              <a:rPr lang="pt-PT" sz="1500" spc="-1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</a:t>
            </a:r>
            <a:endParaRPr lang="pt-BR" sz="1500" b="0" i="0" dirty="0">
              <a:solidFill>
                <a:schemeClr val="bg1"/>
              </a:solidFill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491F48-E0B5-8AAB-F99F-9482965A600B}"/>
              </a:ext>
            </a:extLst>
          </p:cNvPr>
          <p:cNvSpPr/>
          <p:nvPr/>
        </p:nvSpPr>
        <p:spPr>
          <a:xfrm>
            <a:off x="673647" y="2921189"/>
            <a:ext cx="338554" cy="338554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4823A5-93DD-C053-AE84-31A32112BD82}"/>
              </a:ext>
            </a:extLst>
          </p:cNvPr>
          <p:cNvSpPr txBox="1"/>
          <p:nvPr/>
        </p:nvSpPr>
        <p:spPr>
          <a:xfrm>
            <a:off x="595983" y="2963540"/>
            <a:ext cx="48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3FF9AC-7A3C-7117-C112-0D1413CB8552}"/>
              </a:ext>
            </a:extLst>
          </p:cNvPr>
          <p:cNvSpPr txBox="1"/>
          <p:nvPr/>
        </p:nvSpPr>
        <p:spPr>
          <a:xfrm>
            <a:off x="1155955" y="2908204"/>
            <a:ext cx="101139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ao</a:t>
            </a:r>
            <a:r>
              <a:rPr lang="pt-PT" sz="1500" spc="-2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Poder</a:t>
            </a:r>
            <a:r>
              <a:rPr lang="pt-PT" sz="1500" spc="-1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Executivo</a:t>
            </a:r>
            <a:r>
              <a:rPr lang="pt-PT" sz="1500" spc="-1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da</a:t>
            </a:r>
            <a:r>
              <a:rPr lang="pt-PT" sz="1500" spc="-2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União</a:t>
            </a:r>
            <a:r>
              <a:rPr lang="pt-PT" sz="1500" spc="-2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editar</a:t>
            </a:r>
            <a:r>
              <a:rPr lang="pt-PT" sz="1500" spc="-2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</a:t>
            </a:r>
            <a:r>
              <a:rPr lang="pt-PT" sz="1500" spc="-2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regulamento</a:t>
            </a:r>
            <a:r>
              <a:rPr lang="pt-PT" sz="1500" spc="-25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da</a:t>
            </a:r>
            <a:r>
              <a:rPr lang="pt-PT" sz="1500" spc="-2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PT" sz="15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CBS.</a:t>
            </a:r>
            <a:endParaRPr lang="pt-BR" sz="1500" b="0" i="0" dirty="0">
              <a:solidFill>
                <a:schemeClr val="bg1"/>
              </a:solidFill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D6A355B-9889-6EBB-8A10-8CEDB5139D5D}"/>
              </a:ext>
            </a:extLst>
          </p:cNvPr>
          <p:cNvSpPr txBox="1"/>
          <p:nvPr/>
        </p:nvSpPr>
        <p:spPr>
          <a:xfrm>
            <a:off x="625263" y="3817853"/>
            <a:ext cx="106446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§ 1º </a:t>
            </a:r>
            <a:r>
              <a:rPr lang="pt-BR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 disposições comuns ao IBS e à CBS, inclusive suas alterações posteriores, serão aprovadas por ato conjunto do Comitê Gestor do IBS e do Poder Executivo da União e constarão, igualmente, do regulamento do IBS e do regulamento da CBS.</a:t>
            </a:r>
            <a:endParaRPr lang="pt-BR" sz="1500" b="0" i="0" dirty="0">
              <a:solidFill>
                <a:schemeClr val="bg1"/>
              </a:solidFill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08BA8B7-B153-60B0-44F4-3261FCF66322}"/>
              </a:ext>
            </a:extLst>
          </p:cNvPr>
          <p:cNvSpPr txBox="1"/>
          <p:nvPr/>
        </p:nvSpPr>
        <p:spPr>
          <a:xfrm>
            <a:off x="595983" y="4743270"/>
            <a:ext cx="10644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sz="1600" b="1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§ 2º </a:t>
            </a:r>
            <a:r>
              <a:rPr lang="pt-BR" sz="160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Todas as referências feitas ao regulamento neste Livro consideram-se uma remissão:</a:t>
            </a:r>
            <a:br>
              <a:rPr lang="pt-BR" sz="160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</a:br>
            <a:endParaRPr lang="pt-BR" sz="1600" dirty="0">
              <a:solidFill>
                <a:schemeClr val="bg1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rtl="0"/>
            <a:r>
              <a:rPr lang="pt-BR" sz="1600" dirty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I</a:t>
            </a:r>
            <a:r>
              <a:rPr lang="pt-BR" sz="160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 - ao regulamento do IBS, no caso do IBS; e</a:t>
            </a:r>
          </a:p>
          <a:p>
            <a:pPr rtl="0"/>
            <a:r>
              <a:rPr lang="pt-BR" sz="160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II - ao regulamento da CBS, no caso da CBS</a:t>
            </a:r>
          </a:p>
        </p:txBody>
      </p:sp>
    </p:spTree>
    <p:extLst>
      <p:ext uri="{BB962C8B-B14F-4D97-AF65-F5344CB8AC3E}">
        <p14:creationId xmlns:p14="http://schemas.microsoft.com/office/powerpoint/2010/main" val="3006509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16EF20963A0C40A8D969C0E140442C" ma:contentTypeVersion="17" ma:contentTypeDescription="Crie um novo documento." ma:contentTypeScope="" ma:versionID="ba44403af74fe2bc1a8817ef6eb45074">
  <xsd:schema xmlns:xsd="http://www.w3.org/2001/XMLSchema" xmlns:xs="http://www.w3.org/2001/XMLSchema" xmlns:p="http://schemas.microsoft.com/office/2006/metadata/properties" xmlns:ns1="http://schemas.microsoft.com/sharepoint/v3" xmlns:ns2="d3247a65-4b6e-4054-be7a-9fa9b6364cc3" xmlns:ns3="eefe3cac-756d-4aa8-8013-3b33f285f7f6" targetNamespace="http://schemas.microsoft.com/office/2006/metadata/properties" ma:root="true" ma:fieldsID="bb917efdc04af02a54a595d3bf499fe6" ns1:_="" ns2:_="" ns3:_="">
    <xsd:import namespace="http://schemas.microsoft.com/sharepoint/v3"/>
    <xsd:import namespace="d3247a65-4b6e-4054-be7a-9fa9b6364cc3"/>
    <xsd:import namespace="eefe3cac-756d-4aa8-8013-3b33f285f7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47a65-4b6e-4054-be7a-9fa9b6364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96a7fe1-7e11-49b4-a44d-5553bf005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e3cac-756d-4aa8-8013-3b33f285f7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2a30a62-50c6-42ad-987c-2672b7dd93fb}" ma:internalName="TaxCatchAll" ma:showField="CatchAllData" ma:web="eefe3cac-756d-4aa8-8013-3b33f285f7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247a65-4b6e-4054-be7a-9fa9b6364cc3">
      <Terms xmlns="http://schemas.microsoft.com/office/infopath/2007/PartnerControls"/>
    </lcf76f155ced4ddcb4097134ff3c332f>
    <TaxCatchAll xmlns="eefe3cac-756d-4aa8-8013-3b33f285f7f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B0C3CC-6C8A-4B46-BAFA-F4D205FFB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247a65-4b6e-4054-be7a-9fa9b6364cc3"/>
    <ds:schemaRef ds:uri="eefe3cac-756d-4aa8-8013-3b33f285f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4B2A28-F76B-432F-862A-F4DE5C082F07}">
  <ds:schemaRefs>
    <ds:schemaRef ds:uri="http://purl.org/dc/dcmitype/"/>
    <ds:schemaRef ds:uri="http://schemas.microsoft.com/office/2006/documentManagement/types"/>
    <ds:schemaRef ds:uri="eefe3cac-756d-4aa8-8013-3b33f285f7f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d3247a65-4b6e-4054-be7a-9fa9b6364cc3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6F2CF8-EB6A-4F17-AF4E-FB3479C947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2498</Words>
  <Application>Microsoft Office PowerPoint</Application>
  <PresentationFormat>Widescreen</PresentationFormat>
  <Paragraphs>299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Poppins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Rafaela Baena</dc:creator>
  <cp:lastModifiedBy>Juliana Soares Amorim</cp:lastModifiedBy>
  <cp:revision>4</cp:revision>
  <dcterms:created xsi:type="dcterms:W3CDTF">2024-07-26T13:31:23Z</dcterms:created>
  <dcterms:modified xsi:type="dcterms:W3CDTF">2024-10-01T20:17:04Z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0x0101000D16EF20963A0C40A8D969C0E140442C</vt:lpwstr>
  </property>
  <property fmtid="{D5CDD505-2E9C-101B-9397-08002B2CF9AE}" pid="3" name="MediaServiceImageTags">
    <vt:lpwstr/>
  </property>
</Properties>
</file>