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v" ContentType="video/unknown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57" r:id="rId2"/>
    <p:sldId id="359" r:id="rId3"/>
    <p:sldId id="334" r:id="rId4"/>
    <p:sldId id="346" r:id="rId5"/>
    <p:sldId id="352" r:id="rId6"/>
    <p:sldId id="256" r:id="rId7"/>
    <p:sldId id="360" r:id="rId8"/>
    <p:sldId id="258" r:id="rId9"/>
    <p:sldId id="361" r:id="rId10"/>
    <p:sldId id="364" r:id="rId11"/>
    <p:sldId id="257" r:id="rId12"/>
    <p:sldId id="365" r:id="rId13"/>
    <p:sldId id="270" r:id="rId14"/>
    <p:sldId id="827" r:id="rId15"/>
    <p:sldId id="434" r:id="rId16"/>
    <p:sldId id="500" r:id="rId17"/>
    <p:sldId id="725" r:id="rId18"/>
    <p:sldId id="726" r:id="rId19"/>
    <p:sldId id="826" r:id="rId20"/>
    <p:sldId id="828" r:id="rId21"/>
    <p:sldId id="82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74E"/>
    <a:srgbClr val="00A100"/>
    <a:srgbClr val="087E05"/>
    <a:srgbClr val="008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86697"/>
  </p:normalViewPr>
  <p:slideViewPr>
    <p:cSldViewPr snapToGrid="0" snapToObjects="1">
      <p:cViewPr>
        <p:scale>
          <a:sx n="113" d="100"/>
          <a:sy n="113" d="100"/>
        </p:scale>
        <p:origin x="288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53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Notas para apresentação no Senado:</a:t>
            </a:r>
          </a:p>
          <a:p>
            <a:r>
              <a:t>1. Chame a atenção dos parlamentares para o fato de que, além de doenças cardíacas, o AVC e o Alzheimer/Demências dominam a mortalidade mundial. O AVC sozinho mata quase 6 milhões de pessoas anualmente, sendo a segunda causa de morte no planeta.</a:t>
            </a:r>
          </a:p>
          <a:p>
            <a:r>
              <a:t>2. Frise que estas são as principais causas de invalidez permanente. Enquanto a cardiopatia mata de forma aguda, o AVC de grande vaso e o Alzheimer geram pacientes com dependência grave de longa duração, gerando impacto financeiro insustentável no SUS.</a:t>
            </a:r>
          </a:p>
          <a:p>
            <a:r>
              <a:t>3. Conecte este dado epidemiológico global à necessidade urgente de o Brasil investir em terapias celulares e neuroengenharia (como as plataformas do HCFMUSP) para buscar soluções regenerativas de vanguarda que aliviem esta carga social e financeira.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NOTAS DO ORADOR PARA O SENADO:</a:t>
            </a:r>
          </a:p>
          <a:p>
            <a:endParaRPr/>
          </a:p>
          <a:p>
            <a:r>
              <a:t>1. Contexto Geral: Este slide estabelece a justificativa social e epidemiológica para o investimento em pesquisas avançadas (como terapia celular e bioengenharia) no SUS.</a:t>
            </a:r>
          </a:p>
          <a:p>
            <a:endParaRPr/>
          </a:p>
          <a:p>
            <a:r>
              <a:t>2. Carga Absoluta (+21%): Explique que a redução na taxa de mortalidade e o envelhecimento da população criaram um fenômeno paradoxal. O risco de morrer por doenças neurológicas reduziu, mas o volume total de pessoas vivendo com sequelas graves e incapacidade aumentou.</a:t>
            </a:r>
          </a:p>
          <a:p>
            <a:endParaRPr/>
          </a:p>
          <a:p>
            <a:r>
              <a:t>3. AVC (Derrame): É o maior fator de impacto no Brasil, com mais de 2,2 milhões de casos prevalentes e 568.000 pessoas sobrevivendo com incapacidades severas. Esse grupo representa uma demanda gigantesca por reabilitação motora e cognitiva.</a:t>
            </a:r>
          </a:p>
          <a:p>
            <a:endParaRPr/>
          </a:p>
          <a:p>
            <a:r>
              <a:t>4. Terapia Celular e Reabilitação Funcional: Conecte os dados de TCE e TRM (Trauma) com a necessidade de desenvolvimento de tecnologias de ponta, como as pesquisas com células-tronco, estimulação epidural e robótica, para reintegração destes pacientes à sociedade.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NOTAS DO ORADOR PARA O SENADO:</a:t>
            </a:r>
          </a:p>
          <a:p>
            <a:endParaRPr dirty="0"/>
          </a:p>
          <a:p>
            <a:r>
              <a:rPr dirty="0" err="1"/>
              <a:t>Senadores</a:t>
            </a:r>
            <a:r>
              <a:rPr dirty="0"/>
              <a:t>, </a:t>
            </a:r>
            <a:r>
              <a:rPr dirty="0" err="1"/>
              <a:t>este</a:t>
            </a:r>
            <a:r>
              <a:rPr dirty="0"/>
              <a:t> slide </a:t>
            </a:r>
            <a:r>
              <a:rPr dirty="0" err="1"/>
              <a:t>traz</a:t>
            </a:r>
            <a:r>
              <a:rPr dirty="0"/>
              <a:t> a </a:t>
            </a:r>
            <a:r>
              <a:rPr dirty="0" err="1"/>
              <a:t>tradução</a:t>
            </a:r>
            <a:r>
              <a:rPr dirty="0"/>
              <a:t> </a:t>
            </a:r>
            <a:r>
              <a:rPr dirty="0" err="1"/>
              <a:t>mais</a:t>
            </a:r>
            <a:r>
              <a:rPr dirty="0"/>
              <a:t> </a:t>
            </a:r>
            <a:r>
              <a:rPr dirty="0" err="1"/>
              <a:t>fiel</a:t>
            </a:r>
            <a:r>
              <a:rPr dirty="0"/>
              <a:t> e </a:t>
            </a:r>
            <a:r>
              <a:rPr dirty="0" err="1"/>
              <a:t>rigorosa</a:t>
            </a:r>
            <a:r>
              <a:rPr dirty="0"/>
              <a:t> do </a:t>
            </a: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econômico</a:t>
            </a:r>
            <a:r>
              <a:rPr dirty="0"/>
              <a:t> das </a:t>
            </a:r>
            <a:r>
              <a:rPr dirty="0" err="1"/>
              <a:t>principais</a:t>
            </a:r>
            <a:r>
              <a:rPr dirty="0"/>
              <a:t> </a:t>
            </a:r>
            <a:r>
              <a:rPr dirty="0" err="1"/>
              <a:t>patologias</a:t>
            </a:r>
            <a:r>
              <a:rPr dirty="0"/>
              <a:t> </a:t>
            </a:r>
            <a:r>
              <a:rPr dirty="0" err="1"/>
              <a:t>neurológicas</a:t>
            </a:r>
            <a:r>
              <a:rPr dirty="0"/>
              <a:t> no </a:t>
            </a:r>
            <a:r>
              <a:rPr dirty="0" err="1"/>
              <a:t>Brasil</a:t>
            </a:r>
            <a:r>
              <a:rPr dirty="0"/>
              <a:t>, </a:t>
            </a:r>
            <a:r>
              <a:rPr dirty="0" err="1"/>
              <a:t>baseada</a:t>
            </a:r>
            <a:r>
              <a:rPr dirty="0"/>
              <a:t> no </a:t>
            </a:r>
            <a:r>
              <a:rPr dirty="0" err="1"/>
              <a:t>Relatório</a:t>
            </a:r>
            <a:r>
              <a:rPr dirty="0"/>
              <a:t> Técnico de </a:t>
            </a:r>
            <a:r>
              <a:rPr dirty="0" err="1"/>
              <a:t>Judicialização</a:t>
            </a:r>
            <a:r>
              <a:rPr dirty="0"/>
              <a:t> de 2026 e </a:t>
            </a:r>
            <a:r>
              <a:rPr dirty="0" err="1"/>
              <a:t>normalizada</a:t>
            </a:r>
            <a:r>
              <a:rPr dirty="0"/>
              <a:t> para a </a:t>
            </a:r>
            <a:r>
              <a:rPr dirty="0" err="1"/>
              <a:t>nossa</a:t>
            </a:r>
            <a:r>
              <a:rPr dirty="0"/>
              <a:t> </a:t>
            </a:r>
            <a:r>
              <a:rPr dirty="0" err="1"/>
              <a:t>população</a:t>
            </a:r>
            <a:r>
              <a:rPr dirty="0"/>
              <a:t> de 220 </a:t>
            </a:r>
            <a:r>
              <a:rPr dirty="0" err="1"/>
              <a:t>milhões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1. </a:t>
            </a:r>
            <a:r>
              <a:rPr dirty="0" err="1"/>
              <a:t>Demências</a:t>
            </a:r>
            <a:r>
              <a:rPr dirty="0"/>
              <a:t> e Alzheimer </a:t>
            </a:r>
            <a:r>
              <a:rPr dirty="0" err="1"/>
              <a:t>representam</a:t>
            </a:r>
            <a:r>
              <a:rPr dirty="0"/>
              <a:t> um </a:t>
            </a:r>
            <a:r>
              <a:rPr dirty="0" err="1"/>
              <a:t>fardo</a:t>
            </a:r>
            <a:r>
              <a:rPr dirty="0"/>
              <a:t> social </a:t>
            </a:r>
            <a:r>
              <a:rPr dirty="0" err="1"/>
              <a:t>gigantesco</a:t>
            </a:r>
            <a:r>
              <a:rPr dirty="0"/>
              <a:t>, </a:t>
            </a:r>
            <a:r>
              <a:rPr dirty="0" err="1"/>
              <a:t>superando</a:t>
            </a:r>
            <a:r>
              <a:rPr dirty="0"/>
              <a:t> R$ 98 </a:t>
            </a:r>
            <a:r>
              <a:rPr dirty="0" err="1"/>
              <a:t>bilhões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estimativa</a:t>
            </a:r>
            <a:r>
              <a:rPr dirty="0"/>
              <a:t> </a:t>
            </a:r>
            <a:r>
              <a:rPr dirty="0" err="1"/>
              <a:t>direta</a:t>
            </a:r>
            <a:r>
              <a:rPr dirty="0"/>
              <a:t> de 2022, </a:t>
            </a:r>
            <a:r>
              <a:rPr dirty="0" err="1"/>
              <a:t>podendo</a:t>
            </a:r>
            <a:r>
              <a:rPr dirty="0"/>
              <a:t> </a:t>
            </a:r>
            <a:r>
              <a:rPr dirty="0" err="1"/>
              <a:t>chegar</a:t>
            </a:r>
            <a:r>
              <a:rPr dirty="0"/>
              <a:t> a R$ 198 </a:t>
            </a:r>
            <a:r>
              <a:rPr dirty="0" err="1"/>
              <a:t>bilhões</a:t>
            </a:r>
            <a:r>
              <a:rPr dirty="0"/>
              <a:t> </a:t>
            </a:r>
            <a:r>
              <a:rPr dirty="0" err="1"/>
              <a:t>anuais</a:t>
            </a:r>
            <a:r>
              <a:rPr dirty="0"/>
              <a:t> sob a </a:t>
            </a:r>
            <a:r>
              <a:rPr dirty="0" err="1"/>
              <a:t>ótica</a:t>
            </a:r>
            <a:r>
              <a:rPr dirty="0"/>
              <a:t> de </a:t>
            </a:r>
            <a:r>
              <a:rPr dirty="0" err="1"/>
              <a:t>custo</a:t>
            </a:r>
            <a:r>
              <a:rPr dirty="0"/>
              <a:t> social </a:t>
            </a:r>
            <a:r>
              <a:rPr dirty="0" err="1"/>
              <a:t>ampliado</a:t>
            </a:r>
            <a:r>
              <a:rPr dirty="0"/>
              <a:t> (custos </a:t>
            </a:r>
            <a:r>
              <a:rPr dirty="0" err="1"/>
              <a:t>indiretos</a:t>
            </a:r>
            <a:r>
              <a:rPr dirty="0"/>
              <a:t> e </a:t>
            </a:r>
            <a:r>
              <a:rPr dirty="0" err="1"/>
              <a:t>cuidadores</a:t>
            </a:r>
            <a:r>
              <a:rPr dirty="0"/>
              <a:t> </a:t>
            </a:r>
            <a:r>
              <a:rPr dirty="0" err="1"/>
              <a:t>informais</a:t>
            </a:r>
            <a:r>
              <a:rPr dirty="0"/>
              <a:t>).</a:t>
            </a:r>
          </a:p>
          <a:p>
            <a:endParaRPr dirty="0"/>
          </a:p>
          <a:p>
            <a:r>
              <a:rPr dirty="0"/>
              <a:t>2. A </a:t>
            </a:r>
            <a:r>
              <a:rPr dirty="0" err="1"/>
              <a:t>Doença</a:t>
            </a:r>
            <a:r>
              <a:rPr dirty="0"/>
              <a:t> de Parkinson e a </a:t>
            </a:r>
            <a:r>
              <a:rPr dirty="0" err="1"/>
              <a:t>Esclerose</a:t>
            </a:r>
            <a:r>
              <a:rPr dirty="0"/>
              <a:t> </a:t>
            </a:r>
            <a:r>
              <a:rPr dirty="0" err="1"/>
              <a:t>Múltipla</a:t>
            </a:r>
            <a:r>
              <a:rPr dirty="0"/>
              <a:t> </a:t>
            </a:r>
            <a:r>
              <a:rPr dirty="0" err="1"/>
              <a:t>somam</a:t>
            </a:r>
            <a:r>
              <a:rPr dirty="0"/>
              <a:t> </a:t>
            </a:r>
            <a:r>
              <a:rPr dirty="0" err="1"/>
              <a:t>mais</a:t>
            </a:r>
            <a:r>
              <a:rPr dirty="0"/>
              <a:t> de R$ 4,1 </a:t>
            </a:r>
            <a:r>
              <a:rPr dirty="0" err="1"/>
              <a:t>bilhões</a:t>
            </a:r>
            <a:r>
              <a:rPr dirty="0"/>
              <a:t> </a:t>
            </a:r>
            <a:r>
              <a:rPr dirty="0" err="1"/>
              <a:t>anuais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custos </a:t>
            </a:r>
            <a:r>
              <a:rPr dirty="0" err="1"/>
              <a:t>totais</a:t>
            </a:r>
            <a:r>
              <a:rPr dirty="0"/>
              <a:t>, </a:t>
            </a:r>
            <a:r>
              <a:rPr dirty="0" err="1"/>
              <a:t>impulsionados</a:t>
            </a:r>
            <a:r>
              <a:rPr dirty="0"/>
              <a:t> pela </a:t>
            </a:r>
            <a:r>
              <a:rPr dirty="0" err="1"/>
              <a:t>necessidade</a:t>
            </a:r>
            <a:r>
              <a:rPr dirty="0"/>
              <a:t> de </a:t>
            </a:r>
            <a:r>
              <a:rPr dirty="0" err="1"/>
              <a:t>medicamentos</a:t>
            </a:r>
            <a:r>
              <a:rPr dirty="0"/>
              <a:t> de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eficácia</a:t>
            </a:r>
            <a:r>
              <a:rPr dirty="0"/>
              <a:t> e </a:t>
            </a:r>
            <a:r>
              <a:rPr dirty="0" err="1"/>
              <a:t>dispositivos</a:t>
            </a:r>
            <a:r>
              <a:rPr dirty="0"/>
              <a:t> </a:t>
            </a:r>
            <a:r>
              <a:rPr dirty="0" err="1"/>
              <a:t>caros</a:t>
            </a:r>
            <a:r>
              <a:rPr dirty="0"/>
              <a:t> (</a:t>
            </a:r>
            <a:r>
              <a:rPr dirty="0" err="1"/>
              <a:t>como</a:t>
            </a:r>
            <a:r>
              <a:rPr dirty="0"/>
              <a:t> o DBS no Parkinson, que </a:t>
            </a:r>
            <a:r>
              <a:rPr dirty="0" err="1"/>
              <a:t>gera</a:t>
            </a:r>
            <a:r>
              <a:rPr dirty="0"/>
              <a:t> forte </a:t>
            </a:r>
            <a:r>
              <a:rPr dirty="0" err="1"/>
              <a:t>judicialização</a:t>
            </a:r>
            <a:r>
              <a:rPr dirty="0"/>
              <a:t>).</a:t>
            </a:r>
          </a:p>
          <a:p>
            <a:endParaRPr dirty="0"/>
          </a:p>
          <a:p>
            <a:r>
              <a:rPr dirty="0"/>
              <a:t>3. Glioblastoma (</a:t>
            </a:r>
            <a:r>
              <a:rPr dirty="0" err="1"/>
              <a:t>câncer</a:t>
            </a:r>
            <a:r>
              <a:rPr dirty="0"/>
              <a:t> cerebral </a:t>
            </a:r>
            <a:r>
              <a:rPr dirty="0" err="1"/>
              <a:t>agressivo</a:t>
            </a:r>
            <a:r>
              <a:rPr dirty="0"/>
              <a:t>) </a:t>
            </a:r>
            <a:r>
              <a:rPr dirty="0" err="1"/>
              <a:t>exige</a:t>
            </a:r>
            <a:r>
              <a:rPr dirty="0"/>
              <a:t> </a:t>
            </a:r>
            <a:r>
              <a:rPr dirty="0" err="1"/>
              <a:t>mais</a:t>
            </a:r>
            <a:r>
              <a:rPr dirty="0"/>
              <a:t> de R$ 276 </a:t>
            </a:r>
            <a:r>
              <a:rPr dirty="0" err="1"/>
              <a:t>milhões</a:t>
            </a:r>
            <a:r>
              <a:rPr dirty="0"/>
              <a:t> de reais </a:t>
            </a:r>
            <a:r>
              <a:rPr dirty="0" err="1"/>
              <a:t>anuais</a:t>
            </a:r>
            <a:r>
              <a:rPr dirty="0"/>
              <a:t> </a:t>
            </a:r>
            <a:r>
              <a:rPr dirty="0" err="1"/>
              <a:t>apenas</a:t>
            </a:r>
            <a:r>
              <a:rPr dirty="0"/>
              <a:t> para a </a:t>
            </a:r>
            <a:r>
              <a:rPr dirty="0" err="1"/>
              <a:t>cirurgia</a:t>
            </a:r>
            <a:r>
              <a:rPr dirty="0"/>
              <a:t> de </a:t>
            </a:r>
            <a:r>
              <a:rPr dirty="0" err="1"/>
              <a:t>remoção</a:t>
            </a:r>
            <a:r>
              <a:rPr dirty="0"/>
              <a:t> </a:t>
            </a:r>
            <a:r>
              <a:rPr dirty="0" err="1"/>
              <a:t>inicial</a:t>
            </a:r>
            <a:r>
              <a:rPr dirty="0"/>
              <a:t> no SUS, </a:t>
            </a:r>
            <a:r>
              <a:rPr dirty="0" err="1"/>
              <a:t>evidenciando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terapias</a:t>
            </a:r>
            <a:r>
              <a:rPr dirty="0"/>
              <a:t> </a:t>
            </a:r>
            <a:r>
              <a:rPr dirty="0" err="1"/>
              <a:t>adicionais</a:t>
            </a:r>
            <a:r>
              <a:rPr dirty="0"/>
              <a:t> </a:t>
            </a:r>
            <a:r>
              <a:rPr dirty="0" err="1"/>
              <a:t>modificadoras</a:t>
            </a:r>
            <a:r>
              <a:rPr dirty="0"/>
              <a:t> </a:t>
            </a:r>
            <a:r>
              <a:rPr dirty="0" err="1"/>
              <a:t>podem</a:t>
            </a:r>
            <a:r>
              <a:rPr dirty="0"/>
              <a:t> </a:t>
            </a:r>
            <a:r>
              <a:rPr dirty="0" err="1"/>
              <a:t>colapsar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orçamentos</a:t>
            </a:r>
            <a:r>
              <a:rPr dirty="0"/>
              <a:t> </a:t>
            </a:r>
            <a:r>
              <a:rPr dirty="0" err="1"/>
              <a:t>locais</a:t>
            </a:r>
            <a:r>
              <a:rPr dirty="0"/>
              <a:t> se </a:t>
            </a:r>
            <a:r>
              <a:rPr dirty="0" err="1"/>
              <a:t>judicializadas</a:t>
            </a:r>
            <a:r>
              <a:rPr dirty="0"/>
              <a:t> </a:t>
            </a:r>
            <a:r>
              <a:rPr dirty="0" err="1"/>
              <a:t>individualmente</a:t>
            </a:r>
            <a:r>
              <a:rPr dirty="0"/>
              <a:t> a </a:t>
            </a:r>
            <a:r>
              <a:rPr dirty="0" err="1"/>
              <a:t>preços</a:t>
            </a:r>
            <a:r>
              <a:rPr dirty="0"/>
              <a:t> de </a:t>
            </a:r>
            <a:r>
              <a:rPr dirty="0" err="1"/>
              <a:t>importação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4. O </a:t>
            </a:r>
            <a:r>
              <a:rPr dirty="0" err="1"/>
              <a:t>caso</a:t>
            </a:r>
            <a:r>
              <a:rPr dirty="0"/>
              <a:t> do </a:t>
            </a:r>
            <a:r>
              <a:rPr dirty="0" err="1"/>
              <a:t>Zolgensma</a:t>
            </a:r>
            <a:r>
              <a:rPr dirty="0"/>
              <a:t> para AME </a:t>
            </a:r>
            <a:r>
              <a:rPr dirty="0" err="1"/>
              <a:t>ilustra</a:t>
            </a:r>
            <a:r>
              <a:rPr dirty="0"/>
              <a:t> a extrema </a:t>
            </a:r>
            <a:r>
              <a:rPr dirty="0" err="1"/>
              <a:t>vulnerabilidade</a:t>
            </a:r>
            <a:r>
              <a:rPr dirty="0"/>
              <a:t> fiscal do </a:t>
            </a:r>
            <a:r>
              <a:rPr dirty="0" err="1"/>
              <a:t>Ministério</a:t>
            </a:r>
            <a:r>
              <a:rPr dirty="0"/>
              <a:t> da </a:t>
            </a:r>
            <a:r>
              <a:rPr dirty="0" err="1"/>
              <a:t>Saúde</a:t>
            </a:r>
            <a:r>
              <a:rPr dirty="0"/>
              <a:t>: </a:t>
            </a:r>
            <a:r>
              <a:rPr dirty="0" err="1"/>
              <a:t>quase</a:t>
            </a:r>
            <a:r>
              <a:rPr dirty="0"/>
              <a:t> R$ 1 </a:t>
            </a:r>
            <a:r>
              <a:rPr dirty="0" err="1"/>
              <a:t>bilhão</a:t>
            </a:r>
            <a:r>
              <a:rPr dirty="0"/>
              <a:t> </a:t>
            </a:r>
            <a:r>
              <a:rPr dirty="0" err="1"/>
              <a:t>gasto</a:t>
            </a:r>
            <a:r>
              <a:rPr dirty="0"/>
              <a:t> para </a:t>
            </a:r>
            <a:r>
              <a:rPr dirty="0" err="1"/>
              <a:t>apenas</a:t>
            </a:r>
            <a:r>
              <a:rPr dirty="0"/>
              <a:t> 113 </a:t>
            </a:r>
            <a:r>
              <a:rPr dirty="0" err="1"/>
              <a:t>pacientes</a:t>
            </a:r>
            <a:r>
              <a:rPr dirty="0"/>
              <a:t> via </a:t>
            </a:r>
            <a:r>
              <a:rPr dirty="0" err="1"/>
              <a:t>ações</a:t>
            </a:r>
            <a:r>
              <a:rPr dirty="0"/>
              <a:t> </a:t>
            </a:r>
            <a:r>
              <a:rPr dirty="0" err="1"/>
              <a:t>judiciais</a:t>
            </a:r>
            <a:r>
              <a:rPr dirty="0"/>
              <a:t>. </a:t>
            </a:r>
            <a:r>
              <a:rPr dirty="0" err="1"/>
              <a:t>Isso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leva </a:t>
            </a:r>
            <a:r>
              <a:rPr dirty="0" err="1"/>
              <a:t>à</a:t>
            </a:r>
            <a:r>
              <a:rPr dirty="0"/>
              <a:t> </a:t>
            </a:r>
            <a:r>
              <a:rPr dirty="0" err="1"/>
              <a:t>conclusão</a:t>
            </a:r>
            <a:r>
              <a:rPr dirty="0"/>
              <a:t> </a:t>
            </a:r>
            <a:r>
              <a:rPr dirty="0" err="1"/>
              <a:t>inescapável</a:t>
            </a:r>
            <a:r>
              <a:rPr dirty="0"/>
              <a:t>: a </a:t>
            </a:r>
            <a:r>
              <a:rPr dirty="0" err="1"/>
              <a:t>resposta</a:t>
            </a:r>
            <a:r>
              <a:rPr dirty="0"/>
              <a:t> </a:t>
            </a:r>
            <a:r>
              <a:rPr dirty="0" err="1"/>
              <a:t>soberana</a:t>
            </a:r>
            <a:r>
              <a:rPr dirty="0"/>
              <a:t> do Estado </a:t>
            </a:r>
            <a:r>
              <a:rPr dirty="0" err="1"/>
              <a:t>brasileiro</a:t>
            </a:r>
            <a:r>
              <a:rPr dirty="0"/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é</a:t>
            </a:r>
            <a:r>
              <a:rPr dirty="0"/>
              <a:t> </a:t>
            </a:r>
            <a:r>
              <a:rPr dirty="0" err="1"/>
              <a:t>barrar</a:t>
            </a:r>
            <a:r>
              <a:rPr dirty="0"/>
              <a:t> a </a:t>
            </a:r>
            <a:r>
              <a:rPr dirty="0" err="1"/>
              <a:t>inovação</a:t>
            </a:r>
            <a:r>
              <a:rPr dirty="0"/>
              <a:t>, mas sim </a:t>
            </a:r>
            <a:r>
              <a:rPr dirty="0" err="1"/>
              <a:t>investir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plataformas</a:t>
            </a:r>
            <a:r>
              <a:rPr dirty="0"/>
              <a:t> de </a:t>
            </a:r>
            <a:r>
              <a:rPr dirty="0" err="1"/>
              <a:t>desenvolvimento</a:t>
            </a:r>
            <a:r>
              <a:rPr dirty="0"/>
              <a:t> </a:t>
            </a:r>
            <a:r>
              <a:rPr dirty="0" err="1"/>
              <a:t>nacional</a:t>
            </a:r>
            <a:r>
              <a:rPr dirty="0"/>
              <a:t> de </a:t>
            </a:r>
            <a:r>
              <a:rPr dirty="0" err="1"/>
              <a:t>terapias</a:t>
            </a:r>
            <a:r>
              <a:rPr dirty="0"/>
              <a:t> </a:t>
            </a:r>
            <a:r>
              <a:rPr dirty="0" err="1"/>
              <a:t>avançadas</a:t>
            </a:r>
            <a:r>
              <a:rPr dirty="0"/>
              <a:t> (</a:t>
            </a:r>
            <a:r>
              <a:rPr dirty="0" err="1"/>
              <a:t>como</a:t>
            </a:r>
            <a:r>
              <a:rPr dirty="0"/>
              <a:t> a meta </a:t>
            </a:r>
            <a:r>
              <a:rPr dirty="0" err="1"/>
              <a:t>nacional</a:t>
            </a:r>
            <a:r>
              <a:rPr dirty="0"/>
              <a:t> de CAR-T a US$ 35 mil vs. US$ 350-525 mil </a:t>
            </a:r>
            <a:r>
              <a:rPr dirty="0" err="1"/>
              <a:t>comercial</a:t>
            </a:r>
            <a:r>
              <a:rPr dirty="0"/>
              <a:t>), </a:t>
            </a:r>
            <a:r>
              <a:rPr dirty="0" err="1"/>
              <a:t>garantindo</a:t>
            </a:r>
            <a:r>
              <a:rPr dirty="0"/>
              <a:t> </a:t>
            </a:r>
            <a:r>
              <a:rPr dirty="0" err="1"/>
              <a:t>sustentabilidade</a:t>
            </a:r>
            <a:r>
              <a:rPr dirty="0"/>
              <a:t> fiscal </a:t>
            </a:r>
            <a:r>
              <a:rPr dirty="0" err="1"/>
              <a:t>ao</a:t>
            </a:r>
            <a:r>
              <a:rPr dirty="0"/>
              <a:t> SUS e </a:t>
            </a:r>
            <a:r>
              <a:rPr dirty="0" err="1"/>
              <a:t>saúde</a:t>
            </a:r>
            <a:r>
              <a:rPr dirty="0"/>
              <a:t> de </a:t>
            </a:r>
            <a:r>
              <a:rPr dirty="0" err="1"/>
              <a:t>ponta</a:t>
            </a:r>
            <a:r>
              <a:rPr dirty="0"/>
              <a:t> para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cidadãos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Este slide detalha os custos de judicialização de patologias comuns. O Ministério da Saúde gastou R$ 1,9 bilhão em 2024 para cumprir ordens judiciais federais de saúde. No âmbito estadual, medicamentos judicializados consomem quase 33% da verba de assistência farmacêutica. Se a taxa de crescimento da judicialização se mantiver agressiva (10% ao ano devido ao envelhecimento populacional e novas terapias caras de multinacionais), os gastos judiciais da União atingirão impressionantes R$ 33,15 bilhões em 2056. A única alternativa viável para conter isso é a incorporação tecnológica planejada e a soberania científica.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ROTEIRO DE APRESENTAÇÃO - SENADO FEDERAL:</a:t>
            </a:r>
          </a:p>
          <a:p>
            <a:endParaRPr dirty="0"/>
          </a:p>
          <a:p>
            <a:r>
              <a:rPr dirty="0"/>
              <a:t>1. INTRODUÇÃO: </a:t>
            </a:r>
            <a:r>
              <a:rPr dirty="0" err="1"/>
              <a:t>Senadores</a:t>
            </a:r>
            <a:r>
              <a:rPr dirty="0"/>
              <a:t>, </a:t>
            </a:r>
            <a:r>
              <a:rPr dirty="0" err="1"/>
              <a:t>apresentamos</a:t>
            </a:r>
            <a:r>
              <a:rPr dirty="0"/>
              <a:t> </a:t>
            </a:r>
            <a:r>
              <a:rPr dirty="0" err="1"/>
              <a:t>aqui</a:t>
            </a:r>
            <a:r>
              <a:rPr dirty="0"/>
              <a:t> o </a:t>
            </a:r>
            <a:r>
              <a:rPr dirty="0" err="1"/>
              <a:t>projeto</a:t>
            </a:r>
            <a:r>
              <a:rPr dirty="0"/>
              <a:t> </a:t>
            </a:r>
            <a:r>
              <a:rPr dirty="0" err="1"/>
              <a:t>estruturante</a:t>
            </a:r>
            <a:r>
              <a:rPr dirty="0"/>
              <a:t> do HCFMUSP </a:t>
            </a:r>
            <a:r>
              <a:rPr dirty="0" err="1"/>
              <a:t>financiado</a:t>
            </a:r>
            <a:r>
              <a:rPr dirty="0"/>
              <a:t> pela </a:t>
            </a:r>
            <a:r>
              <a:rPr dirty="0" err="1"/>
              <a:t>Emenda</a:t>
            </a:r>
            <a:r>
              <a:rPr dirty="0"/>
              <a:t> </a:t>
            </a:r>
            <a:r>
              <a:rPr dirty="0" err="1"/>
              <a:t>Parlamentar</a:t>
            </a:r>
            <a:r>
              <a:rPr dirty="0"/>
              <a:t> da </a:t>
            </a:r>
            <a:r>
              <a:rPr dirty="0" err="1"/>
              <a:t>Fundação</a:t>
            </a:r>
            <a:r>
              <a:rPr dirty="0"/>
              <a:t> </a:t>
            </a:r>
            <a:r>
              <a:rPr dirty="0" err="1"/>
              <a:t>Faculdade</a:t>
            </a:r>
            <a:r>
              <a:rPr dirty="0"/>
              <a:t> de </a:t>
            </a:r>
            <a:r>
              <a:rPr dirty="0" err="1"/>
              <a:t>Medicina</a:t>
            </a:r>
            <a:r>
              <a:rPr dirty="0"/>
              <a:t> (FFM) junto </a:t>
            </a:r>
            <a:r>
              <a:rPr dirty="0" err="1"/>
              <a:t>ao</a:t>
            </a:r>
            <a:r>
              <a:rPr dirty="0"/>
              <a:t> Fundo Nacional de </a:t>
            </a:r>
            <a:r>
              <a:rPr dirty="0" err="1"/>
              <a:t>Saúde</a:t>
            </a:r>
            <a:r>
              <a:rPr dirty="0"/>
              <a:t> (FNS). </a:t>
            </a:r>
            <a:r>
              <a:rPr dirty="0" err="1"/>
              <a:t>Trata</a:t>
            </a:r>
            <a:r>
              <a:rPr dirty="0"/>
              <a:t>-se de um </a:t>
            </a:r>
            <a:r>
              <a:rPr dirty="0" err="1"/>
              <a:t>investimento</a:t>
            </a:r>
            <a:r>
              <a:rPr dirty="0"/>
              <a:t> </a:t>
            </a:r>
            <a:r>
              <a:rPr dirty="0" err="1"/>
              <a:t>estratégico</a:t>
            </a:r>
            <a:r>
              <a:rPr dirty="0"/>
              <a:t> de R$ 30 </a:t>
            </a:r>
            <a:r>
              <a:rPr dirty="0" err="1"/>
              <a:t>milhões</a:t>
            </a:r>
            <a:r>
              <a:rPr dirty="0"/>
              <a:t> para </a:t>
            </a:r>
            <a:r>
              <a:rPr dirty="0" err="1"/>
              <a:t>viabilizar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estudos</a:t>
            </a:r>
            <a:r>
              <a:rPr dirty="0"/>
              <a:t> de </a:t>
            </a:r>
            <a:r>
              <a:rPr dirty="0" err="1"/>
              <a:t>fases</a:t>
            </a:r>
            <a:r>
              <a:rPr dirty="0"/>
              <a:t> I e </a:t>
            </a:r>
            <a:r>
              <a:rPr dirty="0" err="1"/>
              <a:t>IIa</a:t>
            </a:r>
            <a:r>
              <a:rPr dirty="0"/>
              <a:t> para </a:t>
            </a:r>
            <a:r>
              <a:rPr dirty="0" err="1"/>
              <a:t>quatro</a:t>
            </a:r>
            <a:r>
              <a:rPr dirty="0"/>
              <a:t> </a:t>
            </a:r>
            <a:r>
              <a:rPr dirty="0" err="1"/>
              <a:t>doenças</a:t>
            </a:r>
            <a:r>
              <a:rPr dirty="0"/>
              <a:t> </a:t>
            </a:r>
            <a:r>
              <a:rPr dirty="0" err="1"/>
              <a:t>neurológicas</a:t>
            </a:r>
            <a:r>
              <a:rPr dirty="0"/>
              <a:t> </a:t>
            </a:r>
            <a:r>
              <a:rPr dirty="0" err="1"/>
              <a:t>crônicas</a:t>
            </a:r>
            <a:r>
              <a:rPr dirty="0"/>
              <a:t> </a:t>
            </a:r>
            <a:r>
              <a:rPr dirty="0" err="1"/>
              <a:t>altamente</a:t>
            </a:r>
            <a:r>
              <a:rPr dirty="0"/>
              <a:t> </a:t>
            </a:r>
            <a:r>
              <a:rPr dirty="0" err="1"/>
              <a:t>debilitantes</a:t>
            </a:r>
            <a:r>
              <a:rPr dirty="0"/>
              <a:t>.</a:t>
            </a:r>
          </a:p>
          <a:p>
            <a:endParaRPr dirty="0"/>
          </a:p>
          <a:p>
            <a:r>
              <a:rPr dirty="0"/>
              <a:t>2. SUBPROJETOS CLÍNICOS: </a:t>
            </a:r>
            <a:r>
              <a:rPr dirty="0" err="1"/>
              <a:t>Conforme</a:t>
            </a:r>
            <a:r>
              <a:rPr dirty="0"/>
              <a:t> a </a:t>
            </a:r>
            <a:r>
              <a:rPr dirty="0" err="1"/>
              <a:t>primeira</a:t>
            </a:r>
            <a:r>
              <a:rPr dirty="0"/>
              <a:t> </a:t>
            </a:r>
            <a:r>
              <a:rPr dirty="0" err="1"/>
              <a:t>tabela</a:t>
            </a:r>
            <a:r>
              <a:rPr dirty="0"/>
              <a:t>, a </a:t>
            </a:r>
            <a:r>
              <a:rPr dirty="0" err="1"/>
              <a:t>plataforma</a:t>
            </a:r>
            <a:r>
              <a:rPr dirty="0"/>
              <a:t> </a:t>
            </a:r>
            <a:r>
              <a:rPr dirty="0" err="1"/>
              <a:t>atende</a:t>
            </a:r>
            <a:r>
              <a:rPr dirty="0"/>
              <a:t> Alzheimer, </a:t>
            </a:r>
            <a:r>
              <a:rPr dirty="0" err="1"/>
              <a:t>Esclerose</a:t>
            </a:r>
            <a:r>
              <a:rPr dirty="0"/>
              <a:t> </a:t>
            </a:r>
            <a:r>
              <a:rPr dirty="0" err="1"/>
              <a:t>Múltipla</a:t>
            </a:r>
            <a:r>
              <a:rPr dirty="0"/>
              <a:t>, </a:t>
            </a:r>
            <a:r>
              <a:rPr dirty="0" err="1"/>
              <a:t>Encefalopatia</a:t>
            </a:r>
            <a:r>
              <a:rPr dirty="0"/>
              <a:t> </a:t>
            </a:r>
            <a:r>
              <a:rPr dirty="0" err="1"/>
              <a:t>Pós-Anóxica</a:t>
            </a:r>
            <a:r>
              <a:rPr dirty="0"/>
              <a:t> e </a:t>
            </a:r>
            <a:r>
              <a:rPr dirty="0" err="1"/>
              <a:t>Atrofia</a:t>
            </a:r>
            <a:r>
              <a:rPr dirty="0"/>
              <a:t> de </a:t>
            </a:r>
            <a:r>
              <a:rPr dirty="0" err="1"/>
              <a:t>Múltiplos</a:t>
            </a:r>
            <a:r>
              <a:rPr dirty="0"/>
              <a:t> </a:t>
            </a:r>
            <a:r>
              <a:rPr dirty="0" err="1"/>
              <a:t>Sistemas</a:t>
            </a:r>
            <a:r>
              <a:rPr dirty="0"/>
              <a:t>.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ensaios</a:t>
            </a:r>
            <a:r>
              <a:rPr dirty="0"/>
              <a:t> de </a:t>
            </a:r>
            <a:r>
              <a:rPr dirty="0" err="1"/>
              <a:t>fase</a:t>
            </a:r>
            <a:r>
              <a:rPr dirty="0"/>
              <a:t> I </a:t>
            </a:r>
            <a:r>
              <a:rPr dirty="0" err="1"/>
              <a:t>avaliarão</a:t>
            </a:r>
            <a:r>
              <a:rPr dirty="0"/>
              <a:t> a </a:t>
            </a:r>
            <a:r>
              <a:rPr dirty="0" err="1"/>
              <a:t>segurança</a:t>
            </a:r>
            <a:r>
              <a:rPr dirty="0"/>
              <a:t> com 5 </a:t>
            </a:r>
            <a:r>
              <a:rPr dirty="0" err="1"/>
              <a:t>pacientes</a:t>
            </a:r>
            <a:r>
              <a:rPr dirty="0"/>
              <a:t> por </a:t>
            </a:r>
            <a:r>
              <a:rPr dirty="0" err="1"/>
              <a:t>braço</a:t>
            </a:r>
            <a:r>
              <a:rPr dirty="0"/>
              <a:t>. </a:t>
            </a:r>
            <a:r>
              <a:rPr dirty="0" err="1"/>
              <a:t>Posteriormente</a:t>
            </a:r>
            <a:r>
              <a:rPr dirty="0"/>
              <a:t>, as </a:t>
            </a:r>
            <a:r>
              <a:rPr dirty="0" err="1"/>
              <a:t>fases</a:t>
            </a:r>
            <a:r>
              <a:rPr dirty="0"/>
              <a:t> </a:t>
            </a:r>
            <a:r>
              <a:rPr dirty="0" err="1"/>
              <a:t>IIa</a:t>
            </a:r>
            <a:r>
              <a:rPr dirty="0"/>
              <a:t> </a:t>
            </a:r>
            <a:r>
              <a:rPr dirty="0" err="1"/>
              <a:t>randomizadas</a:t>
            </a:r>
            <a:r>
              <a:rPr dirty="0"/>
              <a:t> de </a:t>
            </a:r>
            <a:r>
              <a:rPr dirty="0" err="1"/>
              <a:t>eficácia</a:t>
            </a:r>
            <a:r>
              <a:rPr dirty="0"/>
              <a:t> </a:t>
            </a:r>
            <a:r>
              <a:rPr dirty="0" err="1"/>
              <a:t>preliminar</a:t>
            </a:r>
            <a:r>
              <a:rPr dirty="0"/>
              <a:t> </a:t>
            </a:r>
            <a:r>
              <a:rPr dirty="0" err="1"/>
              <a:t>incluirão</a:t>
            </a:r>
            <a:r>
              <a:rPr dirty="0"/>
              <a:t> </a:t>
            </a:r>
            <a:r>
              <a:rPr dirty="0" err="1"/>
              <a:t>até</a:t>
            </a:r>
            <a:r>
              <a:rPr dirty="0"/>
              <a:t> 180 </a:t>
            </a:r>
            <a:r>
              <a:rPr dirty="0" err="1"/>
              <a:t>pacientes</a:t>
            </a:r>
            <a:r>
              <a:rPr dirty="0"/>
              <a:t> no total, </a:t>
            </a:r>
            <a:r>
              <a:rPr dirty="0" err="1"/>
              <a:t>utilizando</a:t>
            </a:r>
            <a:r>
              <a:rPr dirty="0"/>
              <a:t> </a:t>
            </a:r>
            <a:r>
              <a:rPr dirty="0" err="1"/>
              <a:t>desfechos</a:t>
            </a:r>
            <a:r>
              <a:rPr dirty="0"/>
              <a:t> e </a:t>
            </a:r>
            <a:r>
              <a:rPr dirty="0" err="1"/>
              <a:t>escalas</a:t>
            </a:r>
            <a:r>
              <a:rPr dirty="0"/>
              <a:t> </a:t>
            </a:r>
            <a:r>
              <a:rPr dirty="0" err="1"/>
              <a:t>clínicas</a:t>
            </a:r>
            <a:r>
              <a:rPr dirty="0"/>
              <a:t> </a:t>
            </a:r>
            <a:r>
              <a:rPr dirty="0" err="1"/>
              <a:t>validadas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o CDR-SB, EDSS, CRS-R e UMSARS.</a:t>
            </a:r>
          </a:p>
          <a:p>
            <a:endParaRPr dirty="0"/>
          </a:p>
          <a:p>
            <a:r>
              <a:rPr dirty="0"/>
              <a:t>3. ORÇAMENTO DA EMENDA: O </a:t>
            </a:r>
            <a:r>
              <a:rPr dirty="0" err="1"/>
              <a:t>plano</a:t>
            </a:r>
            <a:r>
              <a:rPr dirty="0"/>
              <a:t> de </a:t>
            </a:r>
            <a:r>
              <a:rPr dirty="0" err="1"/>
              <a:t>aplicação</a:t>
            </a:r>
            <a:r>
              <a:rPr dirty="0"/>
              <a:t> de </a:t>
            </a:r>
            <a:r>
              <a:rPr dirty="0" err="1"/>
              <a:t>recursos</a:t>
            </a:r>
            <a:r>
              <a:rPr dirty="0"/>
              <a:t> de R$ 30 </a:t>
            </a:r>
            <a:r>
              <a:rPr dirty="0" err="1"/>
              <a:t>milhões</a:t>
            </a:r>
            <a:r>
              <a:rPr dirty="0"/>
              <a:t> </a:t>
            </a:r>
            <a:r>
              <a:rPr dirty="0" err="1"/>
              <a:t>é</a:t>
            </a:r>
            <a:r>
              <a:rPr dirty="0"/>
              <a:t> </a:t>
            </a:r>
            <a:r>
              <a:rPr dirty="0" err="1"/>
              <a:t>rigoroso</a:t>
            </a:r>
            <a:r>
              <a:rPr dirty="0"/>
              <a:t>. </a:t>
            </a:r>
            <a:r>
              <a:rPr dirty="0" err="1"/>
              <a:t>Destinamos</a:t>
            </a:r>
            <a:r>
              <a:rPr dirty="0"/>
              <a:t> R$ 7 </a:t>
            </a:r>
            <a:r>
              <a:rPr dirty="0" err="1"/>
              <a:t>milhões</a:t>
            </a:r>
            <a:r>
              <a:rPr dirty="0"/>
              <a:t> para a </a:t>
            </a:r>
            <a:r>
              <a:rPr dirty="0" err="1"/>
              <a:t>produção</a:t>
            </a:r>
            <a:r>
              <a:rPr dirty="0"/>
              <a:t> </a:t>
            </a:r>
            <a:r>
              <a:rPr dirty="0" err="1"/>
              <a:t>celular</a:t>
            </a:r>
            <a:r>
              <a:rPr dirty="0"/>
              <a:t> </a:t>
            </a:r>
            <a:r>
              <a:rPr dirty="0" err="1"/>
              <a:t>estritamente</a:t>
            </a:r>
            <a:r>
              <a:rPr dirty="0"/>
              <a:t> </a:t>
            </a:r>
            <a:r>
              <a:rPr dirty="0" err="1"/>
              <a:t>padronizada</a:t>
            </a:r>
            <a:r>
              <a:rPr dirty="0"/>
              <a:t> sob </a:t>
            </a:r>
            <a:r>
              <a:rPr dirty="0" err="1"/>
              <a:t>normas</a:t>
            </a:r>
            <a:r>
              <a:rPr dirty="0"/>
              <a:t> da ANVISA (RDC 505 e 836)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laboratórios</a:t>
            </a:r>
            <a:r>
              <a:rPr dirty="0"/>
              <a:t> do LIM26. R$ 6 </a:t>
            </a:r>
            <a:r>
              <a:rPr dirty="0" err="1"/>
              <a:t>milhões</a:t>
            </a:r>
            <a:r>
              <a:rPr dirty="0"/>
              <a:t> </a:t>
            </a:r>
            <a:r>
              <a:rPr dirty="0" err="1"/>
              <a:t>apoiarão</a:t>
            </a:r>
            <a:r>
              <a:rPr dirty="0"/>
              <a:t> a </a:t>
            </a:r>
            <a:r>
              <a:rPr dirty="0" err="1"/>
              <a:t>condução</a:t>
            </a:r>
            <a:r>
              <a:rPr dirty="0"/>
              <a:t> </a:t>
            </a:r>
            <a:r>
              <a:rPr dirty="0" err="1"/>
              <a:t>clínica</a:t>
            </a:r>
            <a:r>
              <a:rPr dirty="0"/>
              <a:t>, R$ 14,5 </a:t>
            </a:r>
            <a:r>
              <a:rPr dirty="0" err="1"/>
              <a:t>milhões</a:t>
            </a:r>
            <a:r>
              <a:rPr dirty="0"/>
              <a:t> </a:t>
            </a:r>
            <a:r>
              <a:rPr dirty="0" err="1"/>
              <a:t>serão</a:t>
            </a:r>
            <a:r>
              <a:rPr dirty="0"/>
              <a:t> </a:t>
            </a:r>
            <a:r>
              <a:rPr dirty="0" err="1"/>
              <a:t>aplicados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infraestrutura</a:t>
            </a:r>
            <a:r>
              <a:rPr dirty="0"/>
              <a:t>, </a:t>
            </a:r>
            <a:r>
              <a:rPr dirty="0" err="1"/>
              <a:t>reagentes</a:t>
            </a:r>
            <a:r>
              <a:rPr dirty="0"/>
              <a:t>, </a:t>
            </a:r>
            <a:r>
              <a:rPr dirty="0" err="1"/>
              <a:t>equipamentos</a:t>
            </a:r>
            <a:r>
              <a:rPr dirty="0"/>
              <a:t> e </a:t>
            </a:r>
            <a:r>
              <a:rPr dirty="0" err="1"/>
              <a:t>biomarcadores</a:t>
            </a:r>
            <a:r>
              <a:rPr dirty="0"/>
              <a:t> de </a:t>
            </a:r>
            <a:r>
              <a:rPr dirty="0" err="1"/>
              <a:t>ponta</a:t>
            </a:r>
            <a:r>
              <a:rPr dirty="0"/>
              <a:t> (</a:t>
            </a:r>
            <a:r>
              <a:rPr dirty="0" err="1"/>
              <a:t>como</a:t>
            </a:r>
            <a:r>
              <a:rPr dirty="0"/>
              <a:t> </a:t>
            </a:r>
            <a:r>
              <a:rPr dirty="0" err="1"/>
              <a:t>qEEG</a:t>
            </a:r>
            <a:r>
              <a:rPr dirty="0"/>
              <a:t> e </a:t>
            </a:r>
            <a:r>
              <a:rPr dirty="0" err="1"/>
              <a:t>ressonância</a:t>
            </a:r>
            <a:r>
              <a:rPr dirty="0"/>
              <a:t> </a:t>
            </a:r>
            <a:r>
              <a:rPr dirty="0" err="1"/>
              <a:t>volumétrica</a:t>
            </a:r>
            <a:r>
              <a:rPr dirty="0"/>
              <a:t>), e R$ 8,5 </a:t>
            </a:r>
            <a:r>
              <a:rPr dirty="0" err="1"/>
              <a:t>milhões</a:t>
            </a:r>
            <a:r>
              <a:rPr dirty="0"/>
              <a:t> </a:t>
            </a:r>
            <a:r>
              <a:rPr dirty="0" err="1"/>
              <a:t>financiarão</a:t>
            </a:r>
            <a:r>
              <a:rPr dirty="0"/>
              <a:t> RH </a:t>
            </a:r>
            <a:r>
              <a:rPr dirty="0" err="1"/>
              <a:t>especializado</a:t>
            </a:r>
            <a:r>
              <a:rPr dirty="0"/>
              <a:t>, </a:t>
            </a:r>
            <a:r>
              <a:rPr dirty="0" err="1"/>
              <a:t>farmacovigilância</a:t>
            </a:r>
            <a:r>
              <a:rPr dirty="0"/>
              <a:t> e auditoria de dados.</a:t>
            </a:r>
          </a:p>
          <a:p>
            <a:endParaRPr dirty="0"/>
          </a:p>
          <a:p>
            <a:r>
              <a:rPr dirty="0"/>
              <a:t>4. FUNDAMENTO BIOLÓGICO: </a:t>
            </a:r>
            <a:r>
              <a:rPr dirty="0" err="1"/>
              <a:t>À</a:t>
            </a:r>
            <a:r>
              <a:rPr dirty="0"/>
              <a:t> </a:t>
            </a:r>
            <a:r>
              <a:rPr dirty="0" err="1"/>
              <a:t>direita</a:t>
            </a:r>
            <a:r>
              <a:rPr dirty="0"/>
              <a:t>, </a:t>
            </a:r>
            <a:r>
              <a:rPr dirty="0" err="1"/>
              <a:t>podemos</a:t>
            </a:r>
            <a:r>
              <a:rPr dirty="0"/>
              <a:t> </a:t>
            </a:r>
            <a:r>
              <a:rPr dirty="0" err="1"/>
              <a:t>visualizar</a:t>
            </a:r>
            <a:r>
              <a:rPr dirty="0"/>
              <a:t> o </a:t>
            </a:r>
            <a:r>
              <a:rPr dirty="0" err="1"/>
              <a:t>diagrama</a:t>
            </a:r>
            <a:r>
              <a:rPr dirty="0"/>
              <a:t> </a:t>
            </a:r>
            <a:r>
              <a:rPr dirty="0" err="1"/>
              <a:t>científico</a:t>
            </a:r>
            <a:r>
              <a:rPr dirty="0"/>
              <a:t> de </a:t>
            </a:r>
            <a:r>
              <a:rPr dirty="0" err="1"/>
              <a:t>diferenciação</a:t>
            </a:r>
            <a:r>
              <a:rPr dirty="0"/>
              <a:t> </a:t>
            </a:r>
            <a:r>
              <a:rPr dirty="0" err="1"/>
              <a:t>celular</a:t>
            </a:r>
            <a:r>
              <a:rPr dirty="0"/>
              <a:t> de </a:t>
            </a:r>
            <a:r>
              <a:rPr dirty="0" err="1"/>
              <a:t>autoria</a:t>
            </a:r>
            <a:r>
              <a:rPr dirty="0"/>
              <a:t> do </a:t>
            </a:r>
            <a:r>
              <a:rPr dirty="0" err="1"/>
              <a:t>nosso</a:t>
            </a:r>
            <a:r>
              <a:rPr dirty="0"/>
              <a:t> </a:t>
            </a:r>
            <a:r>
              <a:rPr dirty="0" err="1"/>
              <a:t>grupo</a:t>
            </a:r>
            <a:r>
              <a:rPr dirty="0"/>
              <a:t> (LIM26). </a:t>
            </a:r>
            <a:r>
              <a:rPr dirty="0" err="1"/>
              <a:t>Nosso</a:t>
            </a:r>
            <a:r>
              <a:rPr dirty="0"/>
              <a:t> </a:t>
            </a:r>
            <a:r>
              <a:rPr dirty="0" err="1"/>
              <a:t>grande</a:t>
            </a:r>
            <a:r>
              <a:rPr dirty="0"/>
              <a:t> </a:t>
            </a:r>
            <a:r>
              <a:rPr dirty="0" err="1"/>
              <a:t>diferencial</a:t>
            </a:r>
            <a:r>
              <a:rPr dirty="0"/>
              <a:t> </a:t>
            </a:r>
            <a:r>
              <a:rPr dirty="0" err="1"/>
              <a:t>é</a:t>
            </a:r>
            <a:r>
              <a:rPr dirty="0"/>
              <a:t> a </a:t>
            </a:r>
            <a:r>
              <a:rPr dirty="0" err="1"/>
              <a:t>indução</a:t>
            </a:r>
            <a:r>
              <a:rPr dirty="0"/>
              <a:t> </a:t>
            </a:r>
            <a:r>
              <a:rPr dirty="0" err="1"/>
              <a:t>celular</a:t>
            </a:r>
            <a:r>
              <a:rPr dirty="0"/>
              <a:t> </a:t>
            </a:r>
            <a:r>
              <a:rPr dirty="0" err="1"/>
              <a:t>controlada</a:t>
            </a:r>
            <a:r>
              <a:rPr dirty="0"/>
              <a:t> com </a:t>
            </a:r>
            <a:r>
              <a:rPr dirty="0" err="1"/>
              <a:t>bFGF</a:t>
            </a:r>
            <a:r>
              <a:rPr dirty="0"/>
              <a:t> e EGF.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vez</a:t>
            </a:r>
            <a:r>
              <a:rPr dirty="0"/>
              <a:t> de </a:t>
            </a:r>
            <a:r>
              <a:rPr dirty="0" err="1"/>
              <a:t>injetar</a:t>
            </a:r>
            <a:r>
              <a:rPr dirty="0"/>
              <a:t>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indiferenciadas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totalmente</a:t>
            </a:r>
            <a:r>
              <a:rPr dirty="0"/>
              <a:t> </a:t>
            </a:r>
            <a:r>
              <a:rPr dirty="0" err="1"/>
              <a:t>formadas</a:t>
            </a:r>
            <a:r>
              <a:rPr dirty="0"/>
              <a:t>, </a:t>
            </a:r>
            <a:r>
              <a:rPr dirty="0" err="1"/>
              <a:t>nós</a:t>
            </a:r>
            <a:r>
              <a:rPr dirty="0"/>
              <a:t> </a:t>
            </a:r>
            <a:r>
              <a:rPr dirty="0" err="1"/>
              <a:t>estabilizamos</a:t>
            </a:r>
            <a:r>
              <a:rPr dirty="0"/>
              <a:t> as </a:t>
            </a:r>
            <a:r>
              <a:rPr dirty="0" err="1"/>
              <a:t>células</a:t>
            </a:r>
            <a:r>
              <a:rPr dirty="0"/>
              <a:t> no '</a:t>
            </a:r>
            <a:r>
              <a:rPr dirty="0" err="1"/>
              <a:t>estado</a:t>
            </a:r>
            <a:r>
              <a:rPr dirty="0"/>
              <a:t> </a:t>
            </a:r>
            <a:r>
              <a:rPr dirty="0" err="1"/>
              <a:t>neuroblástico</a:t>
            </a:r>
            <a:r>
              <a:rPr dirty="0"/>
              <a:t> </a:t>
            </a:r>
            <a:r>
              <a:rPr dirty="0" err="1"/>
              <a:t>intermediário</a:t>
            </a:r>
            <a:r>
              <a:rPr dirty="0"/>
              <a:t>'. </a:t>
            </a:r>
            <a:r>
              <a:rPr dirty="0" err="1"/>
              <a:t>Isso</a:t>
            </a:r>
            <a:r>
              <a:rPr dirty="0"/>
              <a:t> </a:t>
            </a:r>
            <a:r>
              <a:rPr dirty="0" err="1"/>
              <a:t>permite</a:t>
            </a:r>
            <a:r>
              <a:rPr dirty="0"/>
              <a:t> que </a:t>
            </a:r>
            <a:r>
              <a:rPr dirty="0" err="1"/>
              <a:t>elas</a:t>
            </a:r>
            <a:r>
              <a:rPr dirty="0"/>
              <a:t> </a:t>
            </a:r>
            <a:r>
              <a:rPr dirty="0" err="1"/>
              <a:t>sejam</a:t>
            </a:r>
            <a:r>
              <a:rPr dirty="0"/>
              <a:t> </a:t>
            </a:r>
            <a:r>
              <a:rPr dirty="0" err="1"/>
              <a:t>pequenas</a:t>
            </a:r>
            <a:r>
              <a:rPr dirty="0"/>
              <a:t> o </a:t>
            </a:r>
            <a:r>
              <a:rPr dirty="0" err="1"/>
              <a:t>suficiente</a:t>
            </a:r>
            <a:r>
              <a:rPr dirty="0"/>
              <a:t> para </a:t>
            </a:r>
            <a:r>
              <a:rPr dirty="0" err="1"/>
              <a:t>passarem</a:t>
            </a:r>
            <a:r>
              <a:rPr dirty="0"/>
              <a:t> com </a:t>
            </a:r>
            <a:r>
              <a:rPr dirty="0" err="1"/>
              <a:t>segurança</a:t>
            </a:r>
            <a:r>
              <a:rPr dirty="0"/>
              <a:t> pela via </a:t>
            </a:r>
            <a:r>
              <a:rPr dirty="0" err="1"/>
              <a:t>intratecal</a:t>
            </a:r>
            <a:r>
              <a:rPr dirty="0"/>
              <a:t> </a:t>
            </a:r>
            <a:r>
              <a:rPr dirty="0" err="1"/>
              <a:t>sem</a:t>
            </a:r>
            <a:r>
              <a:rPr dirty="0"/>
              <a:t> </a:t>
            </a:r>
            <a:r>
              <a:rPr dirty="0" err="1"/>
              <a:t>entupir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cateteres</a:t>
            </a:r>
            <a:r>
              <a:rPr dirty="0"/>
              <a:t> e, </a:t>
            </a:r>
            <a:r>
              <a:rPr dirty="0" err="1"/>
              <a:t>ao</a:t>
            </a:r>
            <a:r>
              <a:rPr dirty="0"/>
              <a:t> </a:t>
            </a:r>
            <a:r>
              <a:rPr dirty="0" err="1"/>
              <a:t>mesmo</a:t>
            </a:r>
            <a:r>
              <a:rPr dirty="0"/>
              <a:t> tempo, </a:t>
            </a:r>
            <a:r>
              <a:rPr dirty="0" err="1"/>
              <a:t>já</a:t>
            </a:r>
            <a:r>
              <a:rPr dirty="0"/>
              <a:t> </a:t>
            </a:r>
            <a:r>
              <a:rPr dirty="0" err="1"/>
              <a:t>estejam</a:t>
            </a:r>
            <a:r>
              <a:rPr dirty="0"/>
              <a:t> </a:t>
            </a:r>
            <a:r>
              <a:rPr dirty="0" err="1"/>
              <a:t>programadas</a:t>
            </a:r>
            <a:r>
              <a:rPr dirty="0"/>
              <a:t> para se </a:t>
            </a:r>
            <a:r>
              <a:rPr dirty="0" err="1"/>
              <a:t>integrarem</a:t>
            </a:r>
            <a:r>
              <a:rPr dirty="0"/>
              <a:t> e </a:t>
            </a:r>
            <a:r>
              <a:rPr dirty="0" err="1"/>
              <a:t>agirem</a:t>
            </a:r>
            <a:r>
              <a:rPr dirty="0"/>
              <a:t> de forma </a:t>
            </a:r>
            <a:r>
              <a:rPr dirty="0" err="1"/>
              <a:t>protetora</a:t>
            </a:r>
            <a:r>
              <a:rPr dirty="0"/>
              <a:t> e </a:t>
            </a:r>
            <a:r>
              <a:rPr dirty="0" err="1"/>
              <a:t>parácrina</a:t>
            </a:r>
            <a:r>
              <a:rPr dirty="0"/>
              <a:t> no </a:t>
            </a:r>
            <a:r>
              <a:rPr dirty="0" err="1"/>
              <a:t>sistema</a:t>
            </a:r>
            <a:r>
              <a:rPr dirty="0"/>
              <a:t> </a:t>
            </a:r>
            <a:r>
              <a:rPr dirty="0" err="1"/>
              <a:t>nervoso</a:t>
            </a:r>
            <a:r>
              <a:rPr dirty="0"/>
              <a:t> central.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More </a:t>
            </a:r>
            <a:r>
              <a:rPr lang="pt-BR" dirty="0" err="1"/>
              <a:t>importantly</a:t>
            </a:r>
            <a:r>
              <a:rPr lang="pt-BR" dirty="0"/>
              <a:t>, 7 out </a:t>
            </a:r>
            <a:r>
              <a:rPr lang="pt-BR" dirty="0" err="1"/>
              <a:t>of</a:t>
            </a:r>
            <a:r>
              <a:rPr lang="pt-BR" dirty="0"/>
              <a:t> 37 </a:t>
            </a:r>
            <a:r>
              <a:rPr lang="pt-BR" dirty="0" err="1"/>
              <a:t>enrolled</a:t>
            </a:r>
            <a:r>
              <a:rPr lang="pt-BR" dirty="0"/>
              <a:t> </a:t>
            </a:r>
            <a:r>
              <a:rPr lang="pt-BR" dirty="0" err="1"/>
              <a:t>patients</a:t>
            </a:r>
            <a:r>
              <a:rPr lang="pt-BR" dirty="0"/>
              <a:t> (19%, 5 GBM </a:t>
            </a:r>
            <a:r>
              <a:rPr lang="pt-BR" dirty="0" err="1"/>
              <a:t>and</a:t>
            </a:r>
            <a:r>
              <a:rPr lang="pt-BR" dirty="0"/>
              <a:t> 2 astro 4) are </a:t>
            </a:r>
            <a:r>
              <a:rPr lang="pt-BR" dirty="0" err="1"/>
              <a:t>alive</a:t>
            </a:r>
            <a:r>
              <a:rPr lang="pt-BR" dirty="0"/>
              <a:t> </a:t>
            </a:r>
            <a:r>
              <a:rPr lang="pt-BR" dirty="0" err="1"/>
              <a:t>until</a:t>
            </a:r>
            <a:r>
              <a:rPr lang="pt-BR" dirty="0"/>
              <a:t> </a:t>
            </a:r>
            <a:r>
              <a:rPr lang="pt-BR" dirty="0" err="1"/>
              <a:t>today</a:t>
            </a:r>
            <a:r>
              <a:rPr lang="pt-BR" dirty="0"/>
              <a:t>, </a:t>
            </a:r>
            <a:r>
              <a:rPr lang="pt-BR" dirty="0" err="1"/>
              <a:t>mean</a:t>
            </a:r>
            <a:r>
              <a:rPr lang="pt-BR" dirty="0"/>
              <a:t> OS 48 </a:t>
            </a:r>
            <a:r>
              <a:rPr lang="pt-BR" dirty="0" err="1"/>
              <a:t>months</a:t>
            </a:r>
            <a:r>
              <a:rPr lang="pt-BR" dirty="0"/>
              <a:t>, 34 </a:t>
            </a:r>
            <a:r>
              <a:rPr lang="pt-BR" dirty="0" err="1"/>
              <a:t>months</a:t>
            </a:r>
            <a:r>
              <a:rPr lang="pt-BR" dirty="0"/>
              <a:t> </a:t>
            </a:r>
            <a:r>
              <a:rPr lang="pt-BR" dirty="0" err="1"/>
              <a:t>after</a:t>
            </a:r>
            <a:r>
              <a:rPr lang="pt-BR" dirty="0"/>
              <a:t> </a:t>
            </a:r>
            <a:r>
              <a:rPr lang="pt-BR" dirty="0" err="1"/>
              <a:t>vaccination</a:t>
            </a:r>
            <a:r>
              <a:rPr lang="pt-BR" dirty="0"/>
              <a:t> </a:t>
            </a:r>
            <a:r>
              <a:rPr lang="pt-BR" dirty="0" err="1"/>
              <a:t>began</a:t>
            </a:r>
            <a:r>
              <a:rPr lang="pt-BR" dirty="0"/>
              <a:t>.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indicate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might</a:t>
            </a:r>
            <a:r>
              <a:rPr lang="pt-BR" dirty="0"/>
              <a:t> </a:t>
            </a:r>
            <a:r>
              <a:rPr lang="pt-BR" dirty="0" err="1"/>
              <a:t>be</a:t>
            </a:r>
            <a:r>
              <a:rPr lang="pt-BR" dirty="0"/>
              <a:t> </a:t>
            </a:r>
            <a:r>
              <a:rPr lang="pt-BR" dirty="0" err="1"/>
              <a:t>dealing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a </a:t>
            </a:r>
            <a:r>
              <a:rPr lang="pt-BR" dirty="0" err="1"/>
              <a:t>very</a:t>
            </a:r>
            <a:r>
              <a:rPr lang="pt-BR" dirty="0"/>
              <a:t> </a:t>
            </a:r>
            <a:r>
              <a:rPr lang="pt-BR" dirty="0" err="1"/>
              <a:t>diferent</a:t>
            </a:r>
            <a:r>
              <a:rPr lang="pt-BR" dirty="0"/>
              <a:t> approach for HGG, </a:t>
            </a:r>
            <a:r>
              <a:rPr lang="pt-BR" dirty="0" err="1"/>
              <a:t>centered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patient’s</a:t>
            </a:r>
            <a:r>
              <a:rPr lang="pt-BR" dirty="0"/>
              <a:t> </a:t>
            </a:r>
            <a:r>
              <a:rPr lang="pt-BR" dirty="0" err="1"/>
              <a:t>reaction</a:t>
            </a:r>
            <a:r>
              <a:rPr lang="pt-BR" dirty="0"/>
              <a:t> </a:t>
            </a:r>
            <a:r>
              <a:rPr lang="pt-BR" dirty="0" err="1"/>
              <a:t>against</a:t>
            </a:r>
            <a:r>
              <a:rPr lang="pt-BR" dirty="0"/>
              <a:t> tumor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in tumor </a:t>
            </a:r>
            <a:r>
              <a:rPr lang="pt-BR" dirty="0" err="1"/>
              <a:t>characteristics</a:t>
            </a:r>
            <a:r>
              <a:rPr lang="pt-BR" dirty="0"/>
              <a:t>.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very</a:t>
            </a:r>
            <a:r>
              <a:rPr lang="pt-BR" dirty="0"/>
              <a:t> </a:t>
            </a:r>
            <a:r>
              <a:rPr lang="pt-BR" dirty="0" err="1"/>
              <a:t>motivating</a:t>
            </a:r>
            <a:r>
              <a:rPr lang="pt-BR" dirty="0"/>
              <a:t>,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think</a:t>
            </a:r>
            <a:r>
              <a:rPr lang="pt-BR" dirty="0"/>
              <a:t> </a:t>
            </a:r>
            <a:r>
              <a:rPr lang="pt-BR" dirty="0" err="1"/>
              <a:t>other</a:t>
            </a:r>
            <a:r>
              <a:rPr lang="pt-BR" dirty="0"/>
              <a:t> </a:t>
            </a:r>
            <a:r>
              <a:rPr lang="pt-BR" dirty="0" err="1"/>
              <a:t>studies</a:t>
            </a:r>
            <a:r>
              <a:rPr lang="pt-BR" dirty="0"/>
              <a:t> are </a:t>
            </a:r>
            <a:r>
              <a:rPr lang="pt-BR" dirty="0" err="1"/>
              <a:t>urgent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confirm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results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eventually</a:t>
            </a:r>
            <a:r>
              <a:rPr lang="pt-BR" dirty="0"/>
              <a:t> improve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strategy</a:t>
            </a:r>
            <a:r>
              <a:rPr lang="pt-BR" dirty="0"/>
              <a:t>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3199CD-3E1B-4AE6-990F-76F925F5EA9F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6109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25347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jpeg"/><Relationship Id="rId12" Type="http://schemas.openxmlformats.org/officeDocument/2006/relationships/image" Target="../media/image28.jp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tif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t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3.jpeg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" Type="http://schemas.openxmlformats.org/officeDocument/2006/relationships/image" Target="../media/image29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emf"/><Relationship Id="rId15" Type="http://schemas.openxmlformats.org/officeDocument/2006/relationships/image" Target="../media/image41.png"/><Relationship Id="rId10" Type="http://schemas.openxmlformats.org/officeDocument/2006/relationships/image" Target="../media/image36.jpeg"/><Relationship Id="rId19" Type="http://schemas.openxmlformats.org/officeDocument/2006/relationships/image" Target="../media/image44.png"/><Relationship Id="rId4" Type="http://schemas.openxmlformats.org/officeDocument/2006/relationships/image" Target="../media/image30.emf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video" Target="../media/media5.mp4"/><Relationship Id="rId13" Type="http://schemas.openxmlformats.org/officeDocument/2006/relationships/image" Target="../media/image52.png"/><Relationship Id="rId3" Type="http://schemas.microsoft.com/office/2007/relationships/media" Target="../media/media3.MP4"/><Relationship Id="rId7" Type="http://schemas.microsoft.com/office/2007/relationships/media" Target="../media/media5.mp4"/><Relationship Id="rId12" Type="http://schemas.openxmlformats.org/officeDocument/2006/relationships/image" Target="../media/image51.png"/><Relationship Id="rId2" Type="http://schemas.openxmlformats.org/officeDocument/2006/relationships/video" Target="../media/media2.mp4"/><Relationship Id="rId16" Type="http://schemas.openxmlformats.org/officeDocument/2006/relationships/image" Target="../media/image55.png"/><Relationship Id="rId1" Type="http://schemas.microsoft.com/office/2007/relationships/media" Target="../media/media2.mp4"/><Relationship Id="rId6" Type="http://schemas.openxmlformats.org/officeDocument/2006/relationships/video" Target="../media/media4.mp4"/><Relationship Id="rId11" Type="http://schemas.openxmlformats.org/officeDocument/2006/relationships/slideLayout" Target="../slideLayouts/slideLayout7.xml"/><Relationship Id="rId5" Type="http://schemas.microsoft.com/office/2007/relationships/media" Target="../media/media4.mp4"/><Relationship Id="rId15" Type="http://schemas.openxmlformats.org/officeDocument/2006/relationships/image" Target="../media/image54.png"/><Relationship Id="rId10" Type="http://schemas.openxmlformats.org/officeDocument/2006/relationships/video" Target="../media/media6.mp4"/><Relationship Id="rId4" Type="http://schemas.openxmlformats.org/officeDocument/2006/relationships/video" Target="../media/media3.MP4"/><Relationship Id="rId9" Type="http://schemas.microsoft.com/office/2007/relationships/media" Target="../media/media6.mp4"/><Relationship Id="rId1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5" descr="FMUS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904" y="108808"/>
            <a:ext cx="1759558" cy="1685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63" y="288482"/>
            <a:ext cx="871745" cy="128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1826795" y="2844044"/>
            <a:ext cx="8358758" cy="2998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254061"/>
                </a:solidFill>
              </a:rPr>
              <a:t>Terapias</a:t>
            </a:r>
            <a:r>
              <a:rPr lang="en-US" sz="2800" b="1" dirty="0">
                <a:solidFill>
                  <a:srgbClr val="254061"/>
                </a:solidFill>
              </a:rPr>
              <a:t> </a:t>
            </a:r>
            <a:r>
              <a:rPr lang="en-US" sz="2800" b="1" dirty="0" err="1">
                <a:solidFill>
                  <a:srgbClr val="254061"/>
                </a:solidFill>
              </a:rPr>
              <a:t>Celulares</a:t>
            </a:r>
            <a:r>
              <a:rPr lang="en-US" sz="2800" b="1" dirty="0">
                <a:solidFill>
                  <a:srgbClr val="254061"/>
                </a:solidFill>
              </a:rPr>
              <a:t> </a:t>
            </a:r>
            <a:r>
              <a:rPr lang="en-US" sz="2800" b="1" dirty="0" err="1">
                <a:solidFill>
                  <a:srgbClr val="254061"/>
                </a:solidFill>
              </a:rPr>
              <a:t>Avançadas</a:t>
            </a:r>
            <a:r>
              <a:rPr lang="en-US" sz="2800" b="1" dirty="0">
                <a:solidFill>
                  <a:srgbClr val="254061"/>
                </a:solidFill>
              </a:rPr>
              <a:t> </a:t>
            </a:r>
            <a:r>
              <a:rPr lang="en-US" sz="2800" b="1" dirty="0" err="1">
                <a:solidFill>
                  <a:srgbClr val="254061"/>
                </a:solidFill>
              </a:rPr>
              <a:t>em</a:t>
            </a:r>
            <a:r>
              <a:rPr lang="en-US" sz="2800" b="1" dirty="0">
                <a:solidFill>
                  <a:srgbClr val="254061"/>
                </a:solidFill>
              </a:rPr>
              <a:t> </a:t>
            </a:r>
            <a:r>
              <a:rPr lang="en-US" sz="2800" b="1" dirty="0" err="1">
                <a:solidFill>
                  <a:srgbClr val="254061"/>
                </a:solidFill>
              </a:rPr>
              <a:t>Neurologia</a:t>
            </a:r>
            <a:endParaRPr lang="en-US" sz="2800" b="1" dirty="0">
              <a:solidFill>
                <a:srgbClr val="25406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fr-FR" dirty="0" err="1">
                <a:solidFill>
                  <a:srgbClr val="262673"/>
                </a:solidFill>
              </a:rPr>
              <a:t>Resumo</a:t>
            </a:r>
            <a:r>
              <a:rPr lang="fr-FR" dirty="0">
                <a:solidFill>
                  <a:srgbClr val="262673"/>
                </a:solidFill>
              </a:rPr>
              <a:t> de </a:t>
            </a:r>
            <a:r>
              <a:rPr lang="fr-FR" dirty="0" err="1">
                <a:solidFill>
                  <a:srgbClr val="262673"/>
                </a:solidFill>
              </a:rPr>
              <a:t>uma</a:t>
            </a:r>
            <a:r>
              <a:rPr lang="fr-FR" dirty="0">
                <a:solidFill>
                  <a:srgbClr val="262673"/>
                </a:solidFill>
              </a:rPr>
              <a:t> importante demanda </a:t>
            </a:r>
            <a:r>
              <a:rPr lang="fr-FR" dirty="0" err="1">
                <a:solidFill>
                  <a:srgbClr val="262673"/>
                </a:solidFill>
              </a:rPr>
              <a:t>ao</a:t>
            </a:r>
            <a:r>
              <a:rPr lang="fr-FR" dirty="0">
                <a:solidFill>
                  <a:srgbClr val="262673"/>
                </a:solidFill>
              </a:rPr>
              <a:t> </a:t>
            </a:r>
            <a:r>
              <a:rPr lang="fr-FR" dirty="0" err="1">
                <a:solidFill>
                  <a:srgbClr val="262673"/>
                </a:solidFill>
              </a:rPr>
              <a:t>Senado</a:t>
            </a:r>
            <a:r>
              <a:rPr lang="fr-FR" dirty="0">
                <a:solidFill>
                  <a:srgbClr val="262673"/>
                </a:solidFill>
              </a:rPr>
              <a:t> </a:t>
            </a:r>
            <a:r>
              <a:rPr lang="fr-FR" dirty="0" err="1">
                <a:solidFill>
                  <a:srgbClr val="262673"/>
                </a:solidFill>
              </a:rPr>
              <a:t>Federal</a:t>
            </a:r>
            <a:endParaRPr lang="fr-FR" dirty="0">
              <a:solidFill>
                <a:srgbClr val="262673"/>
              </a:solidFill>
            </a:endParaRPr>
          </a:p>
          <a:p>
            <a:pPr algn="r">
              <a:spcBef>
                <a:spcPct val="50000"/>
              </a:spcBef>
            </a:pPr>
            <a:endParaRPr lang="fr-FR" sz="2400" dirty="0">
              <a:solidFill>
                <a:srgbClr val="262673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fr-FR" sz="2000" dirty="0">
                <a:solidFill>
                  <a:srgbClr val="262673"/>
                </a:solidFill>
              </a:rPr>
              <a:t>PROF. DR. GUILHERME LEPSKI</a:t>
            </a:r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fr-FR" sz="1400" dirty="0" err="1">
                <a:solidFill>
                  <a:srgbClr val="262673"/>
                </a:solidFill>
              </a:rPr>
              <a:t>Professor</a:t>
            </a:r>
            <a:r>
              <a:rPr lang="fr-FR" sz="1400" dirty="0">
                <a:solidFill>
                  <a:srgbClr val="262673"/>
                </a:solidFill>
              </a:rPr>
              <a:t> livre-</a:t>
            </a:r>
            <a:r>
              <a:rPr lang="fr-FR" sz="1400" dirty="0" err="1">
                <a:solidFill>
                  <a:srgbClr val="262673"/>
                </a:solidFill>
              </a:rPr>
              <a:t>docente</a:t>
            </a:r>
            <a:r>
              <a:rPr lang="fr-FR" sz="1400" dirty="0">
                <a:solidFill>
                  <a:srgbClr val="262673"/>
                </a:solidFill>
              </a:rPr>
              <a:t>, </a:t>
            </a:r>
            <a:r>
              <a:rPr lang="fr-FR" sz="1400" dirty="0" err="1">
                <a:solidFill>
                  <a:srgbClr val="262673"/>
                </a:solidFill>
              </a:rPr>
              <a:t>Departamento</a:t>
            </a:r>
            <a:r>
              <a:rPr lang="fr-FR" sz="1400" dirty="0">
                <a:solidFill>
                  <a:srgbClr val="262673"/>
                </a:solidFill>
              </a:rPr>
              <a:t> de </a:t>
            </a:r>
            <a:r>
              <a:rPr lang="fr-FR" sz="1400" dirty="0" err="1">
                <a:solidFill>
                  <a:srgbClr val="262673"/>
                </a:solidFill>
              </a:rPr>
              <a:t>Neurologia</a:t>
            </a:r>
            <a:r>
              <a:rPr lang="fr-FR" sz="1400" dirty="0">
                <a:solidFill>
                  <a:srgbClr val="262673"/>
                </a:solidFill>
              </a:rPr>
              <a:t> FMUSP</a:t>
            </a:r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fr-FR" sz="1400" dirty="0" err="1">
                <a:solidFill>
                  <a:srgbClr val="262673"/>
                </a:solidFill>
              </a:rPr>
              <a:t>Professor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docente-privado</a:t>
            </a:r>
            <a:r>
              <a:rPr lang="fr-FR" sz="1400" dirty="0">
                <a:solidFill>
                  <a:srgbClr val="262673"/>
                </a:solidFill>
              </a:rPr>
              <a:t>, </a:t>
            </a:r>
            <a:r>
              <a:rPr lang="fr-FR" sz="1400" dirty="0" err="1">
                <a:solidFill>
                  <a:srgbClr val="262673"/>
                </a:solidFill>
              </a:rPr>
              <a:t>Departamento</a:t>
            </a:r>
            <a:r>
              <a:rPr lang="fr-FR" sz="1400" dirty="0">
                <a:solidFill>
                  <a:srgbClr val="262673"/>
                </a:solidFill>
              </a:rPr>
              <a:t> de </a:t>
            </a:r>
            <a:r>
              <a:rPr lang="fr-FR" sz="1400" dirty="0" err="1">
                <a:solidFill>
                  <a:srgbClr val="262673"/>
                </a:solidFill>
              </a:rPr>
              <a:t>Neurocirurgia</a:t>
            </a:r>
            <a:r>
              <a:rPr lang="fr-FR" sz="1400" dirty="0">
                <a:solidFill>
                  <a:srgbClr val="262673"/>
                </a:solidFill>
              </a:rPr>
              <a:t>, Uni Tübingen, </a:t>
            </a:r>
            <a:r>
              <a:rPr lang="fr-FR" sz="1400" dirty="0" err="1">
                <a:solidFill>
                  <a:srgbClr val="262673"/>
                </a:solidFill>
              </a:rPr>
              <a:t>Alemanha</a:t>
            </a:r>
            <a:endParaRPr lang="fr-FR" sz="1400" dirty="0">
              <a:solidFill>
                <a:srgbClr val="262673"/>
              </a:solidFill>
            </a:endParaRPr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fr-FR" sz="1400" dirty="0" err="1">
                <a:solidFill>
                  <a:srgbClr val="262673"/>
                </a:solidFill>
              </a:rPr>
              <a:t>Doutor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em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Ciências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pelo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Depto</a:t>
            </a:r>
            <a:r>
              <a:rPr lang="fr-FR" sz="1400" dirty="0">
                <a:solidFill>
                  <a:srgbClr val="262673"/>
                </a:solidFill>
              </a:rPr>
              <a:t> de </a:t>
            </a:r>
            <a:r>
              <a:rPr lang="fr-FR" sz="1400" dirty="0" err="1">
                <a:solidFill>
                  <a:srgbClr val="262673"/>
                </a:solidFill>
              </a:rPr>
              <a:t>Neurologia</a:t>
            </a:r>
            <a:r>
              <a:rPr lang="fr-FR" sz="1400" dirty="0">
                <a:solidFill>
                  <a:srgbClr val="262673"/>
                </a:solidFill>
              </a:rPr>
              <a:t> FMUSP</a:t>
            </a:r>
          </a:p>
          <a:p>
            <a:pPr algn="r">
              <a:lnSpc>
                <a:spcPct val="70000"/>
              </a:lnSpc>
              <a:spcBef>
                <a:spcPct val="50000"/>
              </a:spcBef>
            </a:pPr>
            <a:r>
              <a:rPr lang="fr-FR" sz="1400" dirty="0" err="1">
                <a:solidFill>
                  <a:srgbClr val="262673"/>
                </a:solidFill>
              </a:rPr>
              <a:t>Doutor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em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Medicina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pelo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Departamento</a:t>
            </a:r>
            <a:r>
              <a:rPr lang="fr-FR" sz="1400" dirty="0">
                <a:solidFill>
                  <a:srgbClr val="262673"/>
                </a:solidFill>
              </a:rPr>
              <a:t> de </a:t>
            </a:r>
            <a:r>
              <a:rPr lang="fr-FR" sz="1400" dirty="0" err="1">
                <a:solidFill>
                  <a:srgbClr val="262673"/>
                </a:solidFill>
              </a:rPr>
              <a:t>Neurocirurgia</a:t>
            </a:r>
            <a:r>
              <a:rPr lang="fr-FR" sz="1400" dirty="0">
                <a:solidFill>
                  <a:srgbClr val="262673"/>
                </a:solidFill>
              </a:rPr>
              <a:t> </a:t>
            </a:r>
            <a:r>
              <a:rPr lang="fr-FR" sz="1400" dirty="0" err="1">
                <a:solidFill>
                  <a:srgbClr val="262673"/>
                </a:solidFill>
              </a:rPr>
              <a:t>Funcional</a:t>
            </a:r>
            <a:r>
              <a:rPr lang="fr-FR" sz="1400" dirty="0">
                <a:solidFill>
                  <a:srgbClr val="262673"/>
                </a:solidFill>
              </a:rPr>
              <a:t> Uni Freiburg, </a:t>
            </a:r>
            <a:r>
              <a:rPr lang="fr-FR" sz="1400" dirty="0" err="1">
                <a:solidFill>
                  <a:srgbClr val="262673"/>
                </a:solidFill>
              </a:rPr>
              <a:t>Alemanha</a:t>
            </a:r>
            <a:endParaRPr lang="fr-FR" sz="1400" dirty="0">
              <a:solidFill>
                <a:srgbClr val="262673"/>
              </a:solidFill>
            </a:endParaRPr>
          </a:p>
        </p:txBody>
      </p:sp>
      <p:pic>
        <p:nvPicPr>
          <p:cNvPr id="1026" name="Picture 2" descr="HC - Hospital das Clínicas FMUSP">
            <a:extLst>
              <a:ext uri="{FF2B5EF4-FFF2-40B4-BE49-F238E27FC236}">
                <a16:creationId xmlns:a16="http://schemas.microsoft.com/office/drawing/2014/main" id="{D7B667D2-2A75-684F-8322-92F9B0870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80" y="258277"/>
            <a:ext cx="2749550" cy="15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C - Hospital das Clínicas FMUSP">
            <a:extLst>
              <a:ext uri="{FF2B5EF4-FFF2-40B4-BE49-F238E27FC236}">
                <a16:creationId xmlns:a16="http://schemas.microsoft.com/office/drawing/2014/main" id="{35D603A4-77BC-154F-B0AC-5EFBE94EB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228" y="258277"/>
            <a:ext cx="2230767" cy="153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364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12851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400"/>
              </a:spcAft>
              <a:defRPr sz="2800" b="1">
                <a:solidFill>
                  <a:srgbClr val="1E293B"/>
                </a:solidFill>
                <a:latin typeface="Georgia"/>
              </a:defRPr>
            </a:pPr>
            <a:r>
              <a:rPr dirty="0" err="1"/>
              <a:t>Nossa</a:t>
            </a:r>
            <a:r>
              <a:rPr dirty="0"/>
              <a:t> </a:t>
            </a:r>
            <a:r>
              <a:rPr dirty="0" err="1"/>
              <a:t>Experiência</a:t>
            </a:r>
            <a:r>
              <a:rPr dirty="0"/>
              <a:t> de </a:t>
            </a:r>
            <a:r>
              <a:rPr dirty="0" err="1"/>
              <a:t>Vanguarda</a:t>
            </a:r>
            <a:r>
              <a:rPr dirty="0"/>
              <a:t> com </a:t>
            </a:r>
            <a:r>
              <a:rPr dirty="0" err="1"/>
              <a:t>Terapias</a:t>
            </a:r>
            <a:r>
              <a:rPr dirty="0"/>
              <a:t> </a:t>
            </a:r>
            <a:r>
              <a:rPr dirty="0" err="1"/>
              <a:t>Celulares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Neurologia</a:t>
            </a:r>
            <a:endParaRPr dirty="0"/>
          </a:p>
          <a:p>
            <a:pPr algn="ctr">
              <a:defRPr sz="1400">
                <a:solidFill>
                  <a:srgbClr val="0D9488"/>
                </a:solidFill>
                <a:latin typeface="Verdana"/>
              </a:defRPr>
            </a:pPr>
            <a:r>
              <a:rPr dirty="0" err="1"/>
              <a:t>Portfólio</a:t>
            </a:r>
            <a:r>
              <a:rPr dirty="0"/>
              <a:t> de </a:t>
            </a:r>
            <a:r>
              <a:rPr dirty="0" err="1"/>
              <a:t>ensaios</a:t>
            </a:r>
            <a:r>
              <a:rPr dirty="0"/>
              <a:t> </a:t>
            </a:r>
            <a:r>
              <a:rPr dirty="0" err="1"/>
              <a:t>clínicos</a:t>
            </a:r>
            <a:r>
              <a:rPr dirty="0"/>
              <a:t> e </a:t>
            </a:r>
            <a:r>
              <a:rPr dirty="0" err="1"/>
              <a:t>pesquisas</a:t>
            </a:r>
            <a:r>
              <a:rPr dirty="0"/>
              <a:t> </a:t>
            </a:r>
            <a:r>
              <a:rPr dirty="0" err="1"/>
              <a:t>translacionais</a:t>
            </a:r>
            <a:r>
              <a:rPr dirty="0"/>
              <a:t> de </a:t>
            </a:r>
            <a:r>
              <a:rPr dirty="0" err="1"/>
              <a:t>nossa</a:t>
            </a:r>
            <a:r>
              <a:rPr dirty="0"/>
              <a:t> </a:t>
            </a:r>
            <a:r>
              <a:rPr dirty="0" err="1"/>
              <a:t>equipe</a:t>
            </a:r>
            <a:r>
              <a:rPr dirty="0"/>
              <a:t> </a:t>
            </a:r>
            <a:r>
              <a:rPr dirty="0" err="1"/>
              <a:t>mapeados</a:t>
            </a:r>
            <a:r>
              <a:rPr dirty="0"/>
              <a:t> para as </a:t>
            </a:r>
            <a:r>
              <a:rPr dirty="0" err="1"/>
              <a:t>principais</a:t>
            </a:r>
            <a:r>
              <a:rPr dirty="0"/>
              <a:t> </a:t>
            </a:r>
            <a:r>
              <a:rPr dirty="0" err="1"/>
              <a:t>condições</a:t>
            </a:r>
            <a:r>
              <a:rPr dirty="0"/>
              <a:t> </a:t>
            </a:r>
            <a:r>
              <a:rPr dirty="0" err="1"/>
              <a:t>tratadas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508760"/>
            <a:ext cx="2123785" cy="480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20000" dist="2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30352" y="1581912"/>
            <a:ext cx="1977481" cy="381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dendritic_vaccine_can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1673352"/>
            <a:ext cx="1977481" cy="12344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0352" y="1673352"/>
            <a:ext cx="1977481" cy="1234440"/>
          </a:xfrm>
          <a:prstGeom prst="rect">
            <a:avLst/>
          </a:prstGeom>
          <a:noFill/>
          <a:ln w="12700">
            <a:solidFill>
              <a:srgbClr val="DF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30352" y="2971800"/>
            <a:ext cx="1977481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1100" b="1">
                <a:solidFill>
                  <a:srgbClr val="0D9488"/>
                </a:solidFill>
                <a:latin typeface="Georgia"/>
              </a:defRPr>
            </a:pPr>
            <a:r>
              <a:t>CÂNCER CEREBRAL</a:t>
            </a:r>
          </a:p>
          <a:p>
            <a:pPr>
              <a:defRPr sz="750" i="1">
                <a:solidFill>
                  <a:srgbClr val="64748B"/>
                </a:solidFill>
                <a:latin typeface="Verdana"/>
              </a:defRPr>
            </a:pPr>
            <a:r>
              <a:t>Lepski et al. (2023) | Peres et al. (2025) | Nataly Lepski (2024)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3749040"/>
            <a:ext cx="1977481" cy="22087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Ensaio</a:t>
            </a:r>
            <a:r>
              <a:rPr dirty="0"/>
              <a:t> </a:t>
            </a:r>
            <a:r>
              <a:rPr dirty="0" err="1"/>
              <a:t>Clínico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II </a:t>
            </a:r>
            <a:r>
              <a:rPr dirty="0" err="1"/>
              <a:t>utilizando</a:t>
            </a:r>
            <a:r>
              <a:rPr dirty="0"/>
              <a:t> </a:t>
            </a:r>
            <a:r>
              <a:rPr dirty="0" err="1"/>
              <a:t>imunoterapia</a:t>
            </a:r>
            <a:r>
              <a:rPr dirty="0"/>
              <a:t> com </a:t>
            </a:r>
            <a:r>
              <a:rPr dirty="0" err="1"/>
              <a:t>vacinas</a:t>
            </a:r>
            <a:r>
              <a:rPr dirty="0"/>
              <a:t> de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dendríticas</a:t>
            </a:r>
            <a:r>
              <a:rPr dirty="0"/>
              <a:t> (DCs) </a:t>
            </a:r>
            <a:r>
              <a:rPr lang="pt-BR" dirty="0"/>
              <a:t>para </a:t>
            </a:r>
            <a:r>
              <a:rPr dirty="0"/>
              <a:t>glioblastoma.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Aumento</a:t>
            </a:r>
            <a:r>
              <a:rPr dirty="0"/>
              <a:t> de +75%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sobrevida</a:t>
            </a:r>
            <a:r>
              <a:rPr dirty="0"/>
              <a:t> global </a:t>
            </a:r>
            <a:r>
              <a:rPr dirty="0" err="1"/>
              <a:t>em</a:t>
            </a:r>
            <a:r>
              <a:rPr dirty="0"/>
              <a:t> Glioblastoma (28 meses) e de +200%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Astrocitoma</a:t>
            </a:r>
            <a:r>
              <a:rPr dirty="0"/>
              <a:t> Grau 4 (60 meses), </a:t>
            </a:r>
            <a:r>
              <a:rPr dirty="0" err="1"/>
              <a:t>preservando</a:t>
            </a:r>
            <a:r>
              <a:rPr dirty="0"/>
              <a:t> </a:t>
            </a:r>
            <a:r>
              <a:rPr dirty="0" err="1"/>
              <a:t>qualidade</a:t>
            </a:r>
            <a:r>
              <a:rPr dirty="0"/>
              <a:t> de </a:t>
            </a:r>
            <a:r>
              <a:rPr dirty="0" err="1"/>
              <a:t>vida</a:t>
            </a:r>
            <a:r>
              <a:rPr dirty="0"/>
              <a:t> e </a:t>
            </a:r>
            <a:r>
              <a:rPr dirty="0" err="1"/>
              <a:t>independência</a:t>
            </a:r>
            <a:r>
              <a:rPr dirty="0"/>
              <a:t> </a:t>
            </a:r>
            <a:r>
              <a:rPr dirty="0" err="1"/>
              <a:t>funcional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Desenvolvimento</a:t>
            </a:r>
            <a:r>
              <a:rPr dirty="0"/>
              <a:t> de rede neural artificial para </a:t>
            </a:r>
            <a:r>
              <a:rPr dirty="0" err="1"/>
              <a:t>prever</a:t>
            </a:r>
            <a:r>
              <a:rPr dirty="0"/>
              <a:t> a </a:t>
            </a:r>
            <a:r>
              <a:rPr dirty="0" err="1"/>
              <a:t>resposta</a:t>
            </a:r>
            <a:r>
              <a:rPr dirty="0"/>
              <a:t> </a:t>
            </a:r>
            <a:r>
              <a:rPr dirty="0" err="1"/>
              <a:t>clínica</a:t>
            </a:r>
            <a:r>
              <a:rPr dirty="0"/>
              <a:t> e a </a:t>
            </a:r>
            <a:r>
              <a:rPr dirty="0" err="1"/>
              <a:t>sobrevida</a:t>
            </a:r>
            <a:r>
              <a:rPr dirty="0"/>
              <a:t> </a:t>
            </a:r>
            <a:r>
              <a:rPr dirty="0" err="1"/>
              <a:t>baseada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biomarcadores</a:t>
            </a:r>
            <a:r>
              <a:rPr dirty="0"/>
              <a:t> </a:t>
            </a:r>
            <a:r>
              <a:rPr dirty="0" err="1"/>
              <a:t>tumorais</a:t>
            </a:r>
            <a:r>
              <a:rPr dirty="0"/>
              <a:t> (TAMs </a:t>
            </a:r>
            <a:r>
              <a:rPr dirty="0" err="1"/>
              <a:t>expressando</a:t>
            </a:r>
            <a:r>
              <a:rPr dirty="0"/>
              <a:t> PD-L1/CD86).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5577" y="1508760"/>
            <a:ext cx="2123785" cy="480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20000" dist="2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18729" y="1581912"/>
            <a:ext cx="1977481" cy="381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parkinson_dbs_cel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729" y="1673352"/>
            <a:ext cx="1977481" cy="123444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18729" y="1673352"/>
            <a:ext cx="1977481" cy="1234440"/>
          </a:xfrm>
          <a:prstGeom prst="rect">
            <a:avLst/>
          </a:prstGeom>
          <a:noFill/>
          <a:ln w="12700">
            <a:solidFill>
              <a:srgbClr val="DF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818729" y="2971800"/>
            <a:ext cx="1977481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1100" b="1">
                <a:solidFill>
                  <a:srgbClr val="0D9488"/>
                </a:solidFill>
                <a:latin typeface="Georgia"/>
              </a:defRPr>
            </a:pPr>
            <a:r>
              <a:t>DOENÇA DE PARKINSON</a:t>
            </a:r>
          </a:p>
          <a:p>
            <a:pPr>
              <a:defRPr sz="750" i="1">
                <a:solidFill>
                  <a:srgbClr val="64748B"/>
                </a:solidFill>
                <a:latin typeface="Verdana"/>
              </a:defRPr>
            </a:pPr>
            <a:r>
              <a:t>Furlanetti &amp; Lepski (2015) | Lepski et al. (Revisão)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18729" y="3749040"/>
            <a:ext cx="1977481" cy="19262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Abordagem</a:t>
            </a:r>
            <a:r>
              <a:rPr dirty="0"/>
              <a:t> </a:t>
            </a:r>
            <a:r>
              <a:rPr dirty="0" err="1"/>
              <a:t>combinada</a:t>
            </a:r>
            <a:r>
              <a:rPr dirty="0"/>
              <a:t> de </a:t>
            </a:r>
            <a:r>
              <a:rPr dirty="0" err="1"/>
              <a:t>Estimulação</a:t>
            </a:r>
            <a:r>
              <a:rPr dirty="0"/>
              <a:t> Cerebral Profunda (DBS) no </a:t>
            </a:r>
            <a:r>
              <a:rPr dirty="0" err="1"/>
              <a:t>núcleo</a:t>
            </a:r>
            <a:r>
              <a:rPr dirty="0"/>
              <a:t> </a:t>
            </a:r>
            <a:r>
              <a:rPr dirty="0" err="1"/>
              <a:t>subtalâmico</a:t>
            </a:r>
            <a:r>
              <a:rPr dirty="0"/>
              <a:t> de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frequência</a:t>
            </a:r>
            <a:r>
              <a:rPr dirty="0"/>
              <a:t> e </a:t>
            </a:r>
            <a:r>
              <a:rPr dirty="0" err="1"/>
              <a:t>transplante</a:t>
            </a:r>
            <a:r>
              <a:rPr dirty="0"/>
              <a:t> de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dopaminérgicas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A </a:t>
            </a:r>
            <a:r>
              <a:rPr dirty="0" err="1"/>
              <a:t>neuromodulação</a:t>
            </a:r>
            <a:r>
              <a:rPr dirty="0"/>
              <a:t> </a:t>
            </a:r>
            <a:r>
              <a:rPr dirty="0" err="1"/>
              <a:t>ativa</a:t>
            </a:r>
            <a:r>
              <a:rPr dirty="0"/>
              <a:t> </a:t>
            </a:r>
            <a:r>
              <a:rPr dirty="0" err="1"/>
              <a:t>provou</a:t>
            </a:r>
            <a:r>
              <a:rPr dirty="0"/>
              <a:t> </a:t>
            </a:r>
            <a:r>
              <a:rPr dirty="0" err="1"/>
              <a:t>acelerar</a:t>
            </a:r>
            <a:r>
              <a:rPr dirty="0"/>
              <a:t> a </a:t>
            </a:r>
            <a:r>
              <a:rPr dirty="0" err="1"/>
              <a:t>diferenciação</a:t>
            </a:r>
            <a:r>
              <a:rPr dirty="0"/>
              <a:t>, </a:t>
            </a:r>
            <a:r>
              <a:rPr dirty="0" err="1"/>
              <a:t>sobrevivência</a:t>
            </a:r>
            <a:r>
              <a:rPr dirty="0"/>
              <a:t> e </a:t>
            </a:r>
            <a:r>
              <a:rPr dirty="0" err="1"/>
              <a:t>integração</a:t>
            </a:r>
            <a:r>
              <a:rPr dirty="0"/>
              <a:t> de </a:t>
            </a:r>
            <a:r>
              <a:rPr dirty="0" err="1"/>
              <a:t>enxertos</a:t>
            </a:r>
            <a:r>
              <a:rPr dirty="0"/>
              <a:t> </a:t>
            </a:r>
            <a:r>
              <a:rPr dirty="0" err="1"/>
              <a:t>dopaminérgicos</a:t>
            </a:r>
            <a:r>
              <a:rPr dirty="0"/>
              <a:t> in vivo</a:t>
            </a:r>
            <a:endParaRPr lang="pt-BR" dirty="0"/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Estabelece</a:t>
            </a:r>
            <a:r>
              <a:rPr dirty="0"/>
              <a:t> base </a:t>
            </a:r>
            <a:r>
              <a:rPr dirty="0" err="1"/>
              <a:t>mecânica</a:t>
            </a:r>
            <a:r>
              <a:rPr dirty="0"/>
              <a:t> para </a:t>
            </a:r>
            <a:r>
              <a:rPr dirty="0" err="1"/>
              <a:t>otimizar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desfechos</a:t>
            </a:r>
            <a:r>
              <a:rPr dirty="0"/>
              <a:t> </a:t>
            </a:r>
            <a:r>
              <a:rPr dirty="0" err="1"/>
              <a:t>motores</a:t>
            </a:r>
            <a:r>
              <a:rPr dirty="0"/>
              <a:t> e </a:t>
            </a:r>
            <a:r>
              <a:rPr dirty="0" err="1"/>
              <a:t>funcionais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ensaios</a:t>
            </a:r>
            <a:r>
              <a:rPr dirty="0"/>
              <a:t> de </a:t>
            </a:r>
            <a:r>
              <a:rPr dirty="0" err="1"/>
              <a:t>regeneração</a:t>
            </a:r>
            <a:r>
              <a:rPr dirty="0"/>
              <a:t> </a:t>
            </a:r>
            <a:r>
              <a:rPr dirty="0" err="1"/>
              <a:t>celular</a:t>
            </a:r>
            <a:endParaRPr dirty="0"/>
          </a:p>
        </p:txBody>
      </p:sp>
      <p:sp>
        <p:nvSpPr>
          <p:cNvPr id="15" name="Rounded Rectangle 14"/>
          <p:cNvSpPr/>
          <p:nvPr/>
        </p:nvSpPr>
        <p:spPr>
          <a:xfrm>
            <a:off x="5033954" y="1508760"/>
            <a:ext cx="2123785" cy="480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20000" dist="2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107106" y="1581912"/>
            <a:ext cx="1977481" cy="381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spinal_cord_regener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106" y="1673352"/>
            <a:ext cx="1977481" cy="123444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107106" y="1673352"/>
            <a:ext cx="1977481" cy="1234440"/>
          </a:xfrm>
          <a:prstGeom prst="rect">
            <a:avLst/>
          </a:prstGeom>
          <a:noFill/>
          <a:ln w="12700">
            <a:solidFill>
              <a:srgbClr val="DF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107106" y="2971800"/>
            <a:ext cx="1977481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1100" b="1">
                <a:solidFill>
                  <a:srgbClr val="0D9488"/>
                </a:solidFill>
                <a:latin typeface="Georgia"/>
              </a:defRPr>
            </a:pPr>
            <a:r>
              <a:t>LESÃO MEDULAR (TRM)</a:t>
            </a:r>
          </a:p>
          <a:p>
            <a:pPr>
              <a:defRPr sz="750" i="1">
                <a:solidFill>
                  <a:srgbClr val="64748B"/>
                </a:solidFill>
                <a:latin typeface="Verdana"/>
              </a:defRPr>
            </a:pPr>
            <a:r>
              <a:t>Batista &amp; Lepski (2019) | Lepski et al. (EES Mechanics)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07106" y="3749040"/>
            <a:ext cx="1977481" cy="19262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Transplante</a:t>
            </a:r>
            <a:r>
              <a:rPr dirty="0"/>
              <a:t> </a:t>
            </a:r>
            <a:r>
              <a:rPr dirty="0" err="1"/>
              <a:t>intramedular</a:t>
            </a:r>
            <a:r>
              <a:rPr dirty="0"/>
              <a:t> de </a:t>
            </a:r>
            <a:r>
              <a:rPr dirty="0" err="1"/>
              <a:t>progenitores</a:t>
            </a:r>
            <a:r>
              <a:rPr dirty="0"/>
              <a:t> </a:t>
            </a:r>
            <a:r>
              <a:rPr dirty="0" err="1"/>
              <a:t>neuronais</a:t>
            </a:r>
            <a:r>
              <a:rPr dirty="0"/>
              <a:t> </a:t>
            </a:r>
            <a:r>
              <a:rPr dirty="0" err="1"/>
              <a:t>fetais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modelos</a:t>
            </a:r>
            <a:r>
              <a:rPr dirty="0"/>
              <a:t> de </a:t>
            </a:r>
            <a:r>
              <a:rPr dirty="0" err="1"/>
              <a:t>traumatismo</a:t>
            </a:r>
            <a:r>
              <a:rPr dirty="0"/>
              <a:t> </a:t>
            </a:r>
            <a:r>
              <a:rPr dirty="0" err="1"/>
              <a:t>raquimedular</a:t>
            </a:r>
            <a:r>
              <a:rPr dirty="0"/>
              <a:t> </a:t>
            </a:r>
            <a:r>
              <a:rPr dirty="0" err="1"/>
              <a:t>crônico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Demonstrou</a:t>
            </a:r>
            <a:r>
              <a:rPr dirty="0"/>
              <a:t> a </a:t>
            </a:r>
            <a:r>
              <a:rPr dirty="0" err="1"/>
              <a:t>diferenciação</a:t>
            </a:r>
            <a:r>
              <a:rPr dirty="0"/>
              <a:t> das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transplantadas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neurônios</a:t>
            </a:r>
            <a:r>
              <a:rPr dirty="0"/>
              <a:t> </a:t>
            </a:r>
            <a:r>
              <a:rPr dirty="0" err="1"/>
              <a:t>inibitórios</a:t>
            </a:r>
            <a:r>
              <a:rPr dirty="0"/>
              <a:t> </a:t>
            </a:r>
            <a:r>
              <a:rPr dirty="0" err="1"/>
              <a:t>GABAérgicos</a:t>
            </a:r>
            <a:r>
              <a:rPr dirty="0"/>
              <a:t> e </a:t>
            </a:r>
            <a:r>
              <a:rPr dirty="0" err="1"/>
              <a:t>serotonérgicos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Resultou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inibição</a:t>
            </a:r>
            <a:r>
              <a:rPr dirty="0"/>
              <a:t> </a:t>
            </a:r>
            <a:r>
              <a:rPr dirty="0" err="1"/>
              <a:t>seletiva</a:t>
            </a:r>
            <a:r>
              <a:rPr dirty="0"/>
              <a:t> e </a:t>
            </a:r>
            <a:r>
              <a:rPr dirty="0" err="1"/>
              <a:t>reversão</a:t>
            </a:r>
            <a:r>
              <a:rPr dirty="0"/>
              <a:t> </a:t>
            </a:r>
            <a:r>
              <a:rPr dirty="0" err="1"/>
              <a:t>robusta</a:t>
            </a:r>
            <a:r>
              <a:rPr dirty="0"/>
              <a:t> da </a:t>
            </a:r>
            <a:r>
              <a:rPr dirty="0" err="1"/>
              <a:t>dor</a:t>
            </a:r>
            <a:r>
              <a:rPr dirty="0"/>
              <a:t> </a:t>
            </a:r>
            <a:r>
              <a:rPr dirty="0" err="1"/>
              <a:t>neuropática</a:t>
            </a:r>
            <a:r>
              <a:rPr dirty="0"/>
              <a:t> </a:t>
            </a:r>
            <a:r>
              <a:rPr dirty="0" err="1"/>
              <a:t>crônica</a:t>
            </a:r>
            <a:r>
              <a:rPr dirty="0"/>
              <a:t> </a:t>
            </a:r>
            <a:r>
              <a:rPr dirty="0" err="1"/>
              <a:t>intratável</a:t>
            </a:r>
            <a:r>
              <a:rPr dirty="0"/>
              <a:t> </a:t>
            </a:r>
            <a:r>
              <a:rPr dirty="0" err="1"/>
              <a:t>pós-traumática</a:t>
            </a:r>
            <a:r>
              <a:rPr dirty="0"/>
              <a:t>, </a:t>
            </a:r>
            <a:r>
              <a:rPr dirty="0" err="1"/>
              <a:t>resolvendo</a:t>
            </a:r>
            <a:r>
              <a:rPr dirty="0"/>
              <a:t> graves </a:t>
            </a:r>
            <a:r>
              <a:rPr dirty="0" err="1"/>
              <a:t>sequelas</a:t>
            </a:r>
            <a:r>
              <a:rPr dirty="0"/>
              <a:t> </a:t>
            </a:r>
            <a:r>
              <a:rPr dirty="0" err="1"/>
              <a:t>sensitivas</a:t>
            </a:r>
            <a:r>
              <a:rPr dirty="0"/>
              <a:t> de trauma.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22332" y="1508760"/>
            <a:ext cx="2123785" cy="480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20000" dist="2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395484" y="1581912"/>
            <a:ext cx="1977481" cy="381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 descr="qeeg_brain_activit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5484" y="1673352"/>
            <a:ext cx="1977481" cy="123444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395484" y="1673352"/>
            <a:ext cx="1977481" cy="1234440"/>
          </a:xfrm>
          <a:prstGeom prst="rect">
            <a:avLst/>
          </a:prstGeom>
          <a:noFill/>
          <a:ln w="12700">
            <a:solidFill>
              <a:srgbClr val="DF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395484" y="2971800"/>
            <a:ext cx="1977481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1100" b="1">
                <a:solidFill>
                  <a:srgbClr val="0D9488"/>
                </a:solidFill>
                <a:latin typeface="Georgia"/>
              </a:defRPr>
            </a:pPr>
            <a:r>
              <a:t>ENCEFALOPATIA CRÔNICA</a:t>
            </a:r>
          </a:p>
          <a:p>
            <a:pPr>
              <a:defRPr sz="750" i="1">
                <a:solidFill>
                  <a:srgbClr val="64748B"/>
                </a:solidFill>
                <a:latin typeface="Verdana"/>
              </a:defRPr>
            </a:pPr>
            <a:r>
              <a:t>Arévalo &amp; Lepski (Frontiers 2026) - Case Report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5484" y="3749040"/>
            <a:ext cx="1977481" cy="2468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Relato</a:t>
            </a:r>
            <a:r>
              <a:rPr dirty="0"/>
              <a:t> de </a:t>
            </a:r>
            <a:r>
              <a:rPr dirty="0" err="1"/>
              <a:t>caso</a:t>
            </a:r>
            <a:r>
              <a:rPr dirty="0"/>
              <a:t> de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compassivo</a:t>
            </a:r>
            <a:r>
              <a:rPr dirty="0"/>
              <a:t> de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estromais</a:t>
            </a:r>
            <a:r>
              <a:rPr dirty="0"/>
              <a:t> </a:t>
            </a:r>
            <a:r>
              <a:rPr dirty="0" err="1"/>
              <a:t>mesenquimais</a:t>
            </a:r>
            <a:r>
              <a:rPr dirty="0"/>
              <a:t> (MSCs) </a:t>
            </a:r>
            <a:r>
              <a:rPr dirty="0" err="1"/>
              <a:t>autólogas</a:t>
            </a:r>
            <a:r>
              <a:rPr dirty="0"/>
              <a:t> </a:t>
            </a:r>
            <a:r>
              <a:rPr dirty="0" err="1"/>
              <a:t>infundidas</a:t>
            </a:r>
            <a:r>
              <a:rPr dirty="0"/>
              <a:t> por via </a:t>
            </a:r>
            <a:r>
              <a:rPr dirty="0" err="1"/>
              <a:t>intratrecal</a:t>
            </a:r>
            <a:r>
              <a:rPr dirty="0"/>
              <a:t> para sequela de </a:t>
            </a:r>
            <a:r>
              <a:rPr dirty="0" err="1"/>
              <a:t>anóxia</a:t>
            </a:r>
            <a:r>
              <a:rPr dirty="0"/>
              <a:t> cerebral grave.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Primeiro</a:t>
            </a:r>
            <a:r>
              <a:rPr dirty="0"/>
              <a:t> </a:t>
            </a:r>
            <a:r>
              <a:rPr dirty="0" err="1"/>
              <a:t>protocolo</a:t>
            </a:r>
            <a:r>
              <a:rPr dirty="0"/>
              <a:t> </a:t>
            </a:r>
            <a:r>
              <a:rPr dirty="0" err="1"/>
              <a:t>autorizado</a:t>
            </a:r>
            <a:r>
              <a:rPr dirty="0"/>
              <a:t> pela ANVISA no </a:t>
            </a:r>
            <a:r>
              <a:rPr dirty="0" err="1"/>
              <a:t>Brasil</a:t>
            </a:r>
            <a:r>
              <a:rPr dirty="0"/>
              <a:t> com </a:t>
            </a:r>
            <a:r>
              <a:rPr dirty="0" err="1"/>
              <a:t>monitorização</a:t>
            </a:r>
            <a:r>
              <a:rPr dirty="0"/>
              <a:t> </a:t>
            </a:r>
            <a:r>
              <a:rPr dirty="0" err="1"/>
              <a:t>quantitativa</a:t>
            </a:r>
            <a:r>
              <a:rPr dirty="0"/>
              <a:t> por </a:t>
            </a:r>
            <a:r>
              <a:rPr dirty="0" err="1"/>
              <a:t>qEEG</a:t>
            </a:r>
            <a:r>
              <a:rPr dirty="0"/>
              <a:t> e </a:t>
            </a:r>
            <a:r>
              <a:rPr dirty="0" err="1"/>
              <a:t>sLORETA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Demonstrou</a:t>
            </a:r>
            <a:r>
              <a:rPr dirty="0"/>
              <a:t> </a:t>
            </a:r>
            <a:r>
              <a:rPr dirty="0" err="1"/>
              <a:t>segurança</a:t>
            </a:r>
            <a:r>
              <a:rPr dirty="0"/>
              <a:t> </a:t>
            </a:r>
            <a:r>
              <a:rPr dirty="0" err="1"/>
              <a:t>absoluta</a:t>
            </a:r>
            <a:r>
              <a:rPr dirty="0"/>
              <a:t> e </a:t>
            </a:r>
            <a:r>
              <a:rPr dirty="0" err="1"/>
              <a:t>melhoras</a:t>
            </a:r>
            <a:r>
              <a:rPr dirty="0"/>
              <a:t> </a:t>
            </a:r>
            <a:r>
              <a:rPr dirty="0" err="1"/>
              <a:t>comportamentais</a:t>
            </a:r>
            <a:r>
              <a:rPr dirty="0"/>
              <a:t> </a:t>
            </a:r>
            <a:r>
              <a:rPr dirty="0" err="1"/>
              <a:t>consistentes</a:t>
            </a:r>
            <a:r>
              <a:rPr dirty="0"/>
              <a:t> (</a:t>
            </a:r>
            <a:r>
              <a:rPr dirty="0" err="1"/>
              <a:t>comunicação</a:t>
            </a:r>
            <a:r>
              <a:rPr dirty="0"/>
              <a:t> </a:t>
            </a:r>
            <a:r>
              <a:rPr dirty="0" err="1"/>
              <a:t>piscando</a:t>
            </a:r>
            <a:r>
              <a:rPr dirty="0"/>
              <a:t> e </a:t>
            </a:r>
            <a:r>
              <a:rPr dirty="0" err="1"/>
              <a:t>sincronia</a:t>
            </a:r>
            <a:r>
              <a:rPr dirty="0"/>
              <a:t> </a:t>
            </a:r>
            <a:r>
              <a:rPr dirty="0" err="1"/>
              <a:t>emocional</a:t>
            </a:r>
            <a:r>
              <a:rPr dirty="0"/>
              <a:t>), </a:t>
            </a:r>
            <a:r>
              <a:rPr dirty="0" err="1"/>
              <a:t>correlacionadas</a:t>
            </a:r>
            <a:r>
              <a:rPr dirty="0"/>
              <a:t> com </a:t>
            </a:r>
            <a:r>
              <a:rPr dirty="0" err="1"/>
              <a:t>reorganização</a:t>
            </a:r>
            <a:r>
              <a:rPr dirty="0"/>
              <a:t> </a:t>
            </a:r>
            <a:r>
              <a:rPr dirty="0" err="1"/>
              <a:t>elétrica</a:t>
            </a:r>
            <a:r>
              <a:rPr dirty="0"/>
              <a:t> cortical.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610709" y="1508760"/>
            <a:ext cx="2123785" cy="4800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  <a:effectLst>
            <a:outerShdw blurRad="120000" dist="20000" dir="54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9683861" y="1581912"/>
            <a:ext cx="1977481" cy="381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neural_stem_cell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3861" y="1673352"/>
            <a:ext cx="1977481" cy="123444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9683861" y="1673352"/>
            <a:ext cx="1977481" cy="1234440"/>
          </a:xfrm>
          <a:prstGeom prst="rect">
            <a:avLst/>
          </a:prstGeom>
          <a:noFill/>
          <a:ln w="12700">
            <a:solidFill>
              <a:srgbClr val="DFE7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683861" y="2971800"/>
            <a:ext cx="1977481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 sz="1100" b="1">
                <a:solidFill>
                  <a:srgbClr val="0D9488"/>
                </a:solidFill>
                <a:latin typeface="Georgia"/>
              </a:defRPr>
            </a:pPr>
            <a:r>
              <a:t>PERSPECTIVAS FUTURAS</a:t>
            </a:r>
          </a:p>
          <a:p>
            <a:pPr>
              <a:defRPr sz="750" i="1">
                <a:solidFill>
                  <a:srgbClr val="64748B"/>
                </a:solidFill>
                <a:latin typeface="Verdana"/>
              </a:defRPr>
            </a:pPr>
            <a:r>
              <a:t>Lepski &amp; Arévalo (2026) - Clinical Review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83861" y="3749040"/>
            <a:ext cx="1977481" cy="2468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Ampla</a:t>
            </a:r>
            <a:r>
              <a:rPr dirty="0"/>
              <a:t> </a:t>
            </a:r>
            <a:r>
              <a:rPr dirty="0" err="1"/>
              <a:t>revisão</a:t>
            </a:r>
            <a:r>
              <a:rPr dirty="0"/>
              <a:t> </a:t>
            </a:r>
            <a:r>
              <a:rPr dirty="0" err="1"/>
              <a:t>integrativa</a:t>
            </a:r>
            <a:r>
              <a:rPr dirty="0"/>
              <a:t> </a:t>
            </a:r>
            <a:r>
              <a:rPr dirty="0" err="1"/>
              <a:t>estabelecendo</a:t>
            </a:r>
            <a:r>
              <a:rPr dirty="0"/>
              <a:t> as </a:t>
            </a:r>
            <a:r>
              <a:rPr dirty="0" err="1"/>
              <a:t>diretrizes</a:t>
            </a:r>
            <a:r>
              <a:rPr dirty="0"/>
              <a:t> </a:t>
            </a:r>
            <a:r>
              <a:rPr dirty="0" err="1"/>
              <a:t>clínicas</a:t>
            </a:r>
            <a:r>
              <a:rPr dirty="0"/>
              <a:t> de </a:t>
            </a:r>
            <a:r>
              <a:rPr dirty="0" err="1"/>
              <a:t>segurança</a:t>
            </a:r>
            <a:r>
              <a:rPr dirty="0"/>
              <a:t> e </a:t>
            </a:r>
            <a:r>
              <a:rPr dirty="0" err="1"/>
              <a:t>eficácia</a:t>
            </a:r>
            <a:r>
              <a:rPr dirty="0"/>
              <a:t> das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mesenquimais</a:t>
            </a:r>
            <a:r>
              <a:rPr dirty="0"/>
              <a:t> (MSCs)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neurologia</a:t>
            </a:r>
            <a:r>
              <a:rPr dirty="0"/>
              <a:t> </a:t>
            </a:r>
            <a:r>
              <a:rPr dirty="0" err="1"/>
              <a:t>humana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Descreve</a:t>
            </a:r>
            <a:r>
              <a:rPr dirty="0"/>
              <a:t> que o </a:t>
            </a:r>
            <a:r>
              <a:rPr dirty="0" err="1"/>
              <a:t>mecanismo</a:t>
            </a:r>
            <a:r>
              <a:rPr dirty="0"/>
              <a:t> de </a:t>
            </a:r>
            <a:r>
              <a:rPr dirty="0" err="1"/>
              <a:t>ação</a:t>
            </a:r>
            <a:r>
              <a:rPr dirty="0"/>
              <a:t> </a:t>
            </a:r>
            <a:r>
              <a:rPr dirty="0" err="1"/>
              <a:t>primário</a:t>
            </a:r>
            <a:r>
              <a:rPr dirty="0"/>
              <a:t> se </a:t>
            </a:r>
            <a:r>
              <a:rPr dirty="0" err="1"/>
              <a:t>dá</a:t>
            </a:r>
            <a:r>
              <a:rPr dirty="0"/>
              <a:t> </a:t>
            </a:r>
            <a:r>
              <a:rPr dirty="0" err="1"/>
              <a:t>através</a:t>
            </a:r>
            <a:r>
              <a:rPr dirty="0"/>
              <a:t> da </a:t>
            </a:r>
            <a:r>
              <a:rPr dirty="0" err="1"/>
              <a:t>modulação</a:t>
            </a:r>
            <a:r>
              <a:rPr dirty="0"/>
              <a:t> </a:t>
            </a:r>
            <a:r>
              <a:rPr dirty="0" err="1"/>
              <a:t>parácrina</a:t>
            </a:r>
            <a:r>
              <a:rPr dirty="0"/>
              <a:t> (</a:t>
            </a:r>
            <a:r>
              <a:rPr dirty="0" err="1"/>
              <a:t>efeito</a:t>
            </a:r>
            <a:r>
              <a:rPr dirty="0"/>
              <a:t> bystander) e </a:t>
            </a:r>
            <a:r>
              <a:rPr dirty="0" err="1"/>
              <a:t>liberação</a:t>
            </a:r>
            <a:r>
              <a:rPr dirty="0"/>
              <a:t> de </a:t>
            </a:r>
            <a:r>
              <a:rPr dirty="0" err="1"/>
              <a:t>fatores</a:t>
            </a:r>
            <a:r>
              <a:rPr dirty="0"/>
              <a:t> </a:t>
            </a:r>
            <a:r>
              <a:rPr dirty="0" err="1"/>
              <a:t>tróficos</a:t>
            </a:r>
            <a:r>
              <a:rPr dirty="0"/>
              <a:t> anti-</a:t>
            </a:r>
            <a:r>
              <a:rPr dirty="0" err="1"/>
              <a:t>inflamatórios</a:t>
            </a:r>
            <a:r>
              <a:rPr dirty="0"/>
              <a:t>, e </a:t>
            </a:r>
            <a:r>
              <a:rPr dirty="0" err="1"/>
              <a:t>não</a:t>
            </a:r>
            <a:r>
              <a:rPr dirty="0"/>
              <a:t> por </a:t>
            </a:r>
            <a:r>
              <a:rPr dirty="0" err="1"/>
              <a:t>transdiferenciação</a:t>
            </a:r>
            <a:r>
              <a:rPr dirty="0"/>
              <a:t> </a:t>
            </a:r>
            <a:r>
              <a:rPr dirty="0" err="1"/>
              <a:t>direta</a:t>
            </a:r>
            <a:r>
              <a:rPr dirty="0"/>
              <a:t>.</a:t>
            </a:r>
          </a:p>
          <a:p>
            <a:pPr>
              <a:lnSpc>
                <a:spcPct val="108000"/>
              </a:lnSpc>
              <a:spcAft>
                <a:spcPts val="400"/>
              </a:spcAft>
              <a:defRPr sz="85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Defende</a:t>
            </a:r>
            <a:r>
              <a:rPr dirty="0"/>
              <a:t> a </a:t>
            </a:r>
            <a:r>
              <a:rPr dirty="0" err="1"/>
              <a:t>padronização</a:t>
            </a:r>
            <a:r>
              <a:rPr dirty="0"/>
              <a:t> de </a:t>
            </a:r>
            <a:r>
              <a:rPr dirty="0" err="1"/>
              <a:t>protocolos</a:t>
            </a:r>
            <a:r>
              <a:rPr dirty="0"/>
              <a:t> GMP </a:t>
            </a:r>
            <a:r>
              <a:rPr dirty="0" err="1"/>
              <a:t>nacionais</a:t>
            </a:r>
            <a:r>
              <a:rPr dirty="0"/>
              <a:t> e </a:t>
            </a:r>
            <a:r>
              <a:rPr dirty="0" err="1"/>
              <a:t>monitorização</a:t>
            </a:r>
            <a:r>
              <a:rPr dirty="0"/>
              <a:t> de </a:t>
            </a:r>
            <a:r>
              <a:rPr dirty="0" err="1"/>
              <a:t>biomarcadores</a:t>
            </a:r>
            <a:r>
              <a:rPr dirty="0"/>
              <a:t> para </a:t>
            </a:r>
            <a:r>
              <a:rPr dirty="0" err="1"/>
              <a:t>mitigar</a:t>
            </a:r>
            <a:r>
              <a:rPr dirty="0"/>
              <a:t> custos de </a:t>
            </a:r>
            <a:r>
              <a:rPr dirty="0" err="1"/>
              <a:t>judicialização</a:t>
            </a:r>
            <a:r>
              <a:rPr dirty="0"/>
              <a:t> e </a:t>
            </a:r>
            <a:r>
              <a:rPr dirty="0" err="1"/>
              <a:t>risco</a:t>
            </a:r>
            <a:r>
              <a:rPr dirty="0"/>
              <a:t> do SUS.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850">
                <a:solidFill>
                  <a:srgbClr val="64748B"/>
                </a:solidFill>
                <a:latin typeface="Verdana"/>
              </a:defRPr>
            </a:pPr>
            <a:r>
              <a:t>Grupo de Pesquisa Translacional em Terapia Celular - HCFMUSP | Documentação Científica de Experiência e Translação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6976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800" b="1">
                <a:solidFill>
                  <a:srgbClr val="1E293B"/>
                </a:solidFill>
                <a:latin typeface="Georgia"/>
              </a:defRPr>
            </a:pPr>
            <a:r>
              <a:rPr dirty="0" err="1"/>
              <a:t>Desenvolvimento</a:t>
            </a:r>
            <a:r>
              <a:rPr dirty="0"/>
              <a:t> de </a:t>
            </a:r>
            <a:r>
              <a:rPr dirty="0" err="1"/>
              <a:t>Terapia</a:t>
            </a:r>
            <a:r>
              <a:rPr dirty="0"/>
              <a:t> </a:t>
            </a:r>
            <a:r>
              <a:rPr dirty="0" err="1"/>
              <a:t>Celular</a:t>
            </a:r>
            <a:r>
              <a:rPr lang="pt-BR" dirty="0"/>
              <a:t> (MSC)</a:t>
            </a:r>
            <a:r>
              <a:rPr dirty="0"/>
              <a:t> </a:t>
            </a:r>
            <a:r>
              <a:rPr lang="pt-BR" dirty="0"/>
              <a:t>em Neurologia</a:t>
            </a:r>
            <a:endParaRPr dirty="0"/>
          </a:p>
          <a:p>
            <a:pPr algn="ctr">
              <a:spcBef>
                <a:spcPts val="400"/>
              </a:spcBef>
              <a:defRPr sz="1400">
                <a:solidFill>
                  <a:srgbClr val="64748B"/>
                </a:solidFill>
                <a:latin typeface="Verdana"/>
              </a:defRPr>
            </a:pPr>
            <a:r>
              <a:rPr dirty="0"/>
              <a:t>Plataforma </a:t>
            </a:r>
            <a:r>
              <a:rPr dirty="0" err="1"/>
              <a:t>integrada</a:t>
            </a:r>
            <a:r>
              <a:rPr dirty="0"/>
              <a:t> de </a:t>
            </a:r>
            <a:r>
              <a:rPr dirty="0" err="1"/>
              <a:t>ensaios</a:t>
            </a:r>
            <a:r>
              <a:rPr dirty="0"/>
              <a:t> </a:t>
            </a:r>
            <a:r>
              <a:rPr dirty="0" err="1"/>
              <a:t>clínicos</a:t>
            </a:r>
            <a:r>
              <a:rPr dirty="0"/>
              <a:t> e </a:t>
            </a:r>
            <a:r>
              <a:rPr dirty="0" err="1"/>
              <a:t>fomento</a:t>
            </a:r>
            <a:r>
              <a:rPr dirty="0"/>
              <a:t> de </a:t>
            </a:r>
            <a:r>
              <a:rPr dirty="0" err="1"/>
              <a:t>emenda</a:t>
            </a:r>
            <a:r>
              <a:rPr dirty="0"/>
              <a:t> </a:t>
            </a:r>
            <a:r>
              <a:rPr dirty="0" err="1"/>
              <a:t>parlamentar</a:t>
            </a:r>
            <a:r>
              <a:rPr dirty="0"/>
              <a:t> (FNS/FFM)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234440"/>
            <a:ext cx="11277295" cy="3175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6583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0D9488"/>
                </a:solidFill>
                <a:latin typeface="Georgia"/>
              </a:defRPr>
            </a:pPr>
            <a:r>
              <a:t>I. Subprojetos Clínicos de Terapia Celular (Plataforma HCFMUSP)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918706"/>
              </p:ext>
            </p:extLst>
          </p:nvPr>
        </p:nvGraphicFramePr>
        <p:xfrm>
          <a:off x="457200" y="1737360"/>
          <a:ext cx="6583680" cy="1963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Verdana"/>
                        </a:rPr>
                        <a:t>Braço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Verdana"/>
                        </a:rPr>
                        <a:t>Condição Clínica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Verdana"/>
                        </a:rPr>
                        <a:t>Amostra (Fase I / IIa / IIb)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FFFFFF"/>
                          </a:solidFill>
                          <a:latin typeface="Verdana"/>
                        </a:rPr>
                        <a:t>Endpoint </a:t>
                      </a:r>
                      <a:r>
                        <a:rPr sz="1000" b="1" dirty="0" err="1">
                          <a:solidFill>
                            <a:srgbClr val="FFFFFF"/>
                          </a:solidFill>
                          <a:latin typeface="Verdana"/>
                        </a:rPr>
                        <a:t>Primário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Verdana"/>
                        </a:rPr>
                        <a:t> (Tempo)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950" b="1">
                          <a:solidFill>
                            <a:srgbClr val="1E293B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Doença de Alzheimer (leve/mod)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b="1" dirty="0">
                          <a:solidFill>
                            <a:srgbClr val="1E293B"/>
                          </a:solidFill>
                          <a:latin typeface="Verdana"/>
                        </a:rPr>
                        <a:t>5 / 60 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/ 246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pacientes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Mudança CDR-SB (18 meses)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950" b="1">
                          <a:solidFill>
                            <a:srgbClr val="1E293B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Esclerose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Múltipla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Progressiva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b="1" dirty="0">
                          <a:solidFill>
                            <a:srgbClr val="1E293B"/>
                          </a:solidFill>
                          <a:latin typeface="Verdana"/>
                        </a:rPr>
                        <a:t>5 / 40 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/ 82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pacientes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Mudança EDSS (24 meses)</a:t>
                      </a: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950" b="1">
                          <a:solidFill>
                            <a:srgbClr val="1E293B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Encefalopatia Pós-Anóxica Crônica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b="1" dirty="0">
                          <a:solidFill>
                            <a:srgbClr val="1E293B"/>
                          </a:solidFill>
                          <a:latin typeface="Verdana"/>
                        </a:rPr>
                        <a:t>5 / 40 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/ 72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pacientes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Mudança CRS-R (6 meses)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950" b="1">
                          <a:solidFill>
                            <a:srgbClr val="1E293B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Atrofia de Múltiplos Sistemas (MSA)</a:t>
                      </a: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b="1" dirty="0">
                          <a:solidFill>
                            <a:srgbClr val="1E293B"/>
                          </a:solidFill>
                          <a:latin typeface="Verdana"/>
                        </a:rPr>
                        <a:t>5 / 40 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/ 82 </a:t>
                      </a:r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pacientes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Mudança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 UMSARS (12 meses)</a:t>
                      </a: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3794760"/>
            <a:ext cx="6583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0D9488"/>
                </a:solidFill>
                <a:latin typeface="Georgia"/>
              </a:defRPr>
            </a:pPr>
            <a:r>
              <a:t>II. Resumo da Emenda Parlamentar e Orçamento (FNS / FFM)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4160520"/>
          <a:ext cx="6583680" cy="2347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Verdana"/>
                        </a:rPr>
                        <a:t>Dados da Emenda Parlamentar (FFM/FNS)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Verdana"/>
                        </a:rPr>
                        <a:t>Valor / Distribuição dos Recursos (Prazo: 48m)</a:t>
                      </a:r>
                    </a:p>
                  </a:txBody>
                  <a:tcPr marL="76200" marR="76200" marT="50800" marB="50800" anchor="ctr"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950" dirty="0" err="1">
                          <a:solidFill>
                            <a:srgbClr val="1E293B"/>
                          </a:solidFill>
                          <a:latin typeface="Verdana"/>
                        </a:rPr>
                        <a:t>Beneficiário</a:t>
                      </a:r>
                      <a:r>
                        <a:rPr sz="950" dirty="0">
                          <a:solidFill>
                            <a:srgbClr val="1E293B"/>
                          </a:solidFill>
                          <a:latin typeface="Verdana"/>
                        </a:rPr>
                        <a:t> &amp; CNPJ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1E293B"/>
                          </a:solidFill>
                          <a:latin typeface="Verdana"/>
                        </a:rPr>
                        <a:t>Fundação Faculdade de Medicina - FFM (56.577.059/0001-00)</a:t>
                      </a: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en-US" sz="950" b="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Natureza</a:t>
                      </a:r>
                      <a:r>
                        <a:rPr lang="en-US" sz="95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950" b="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jurídica</a:t>
                      </a:r>
                      <a:r>
                        <a:rPr lang="pt-BR" sz="950" b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sz="950" b="0" dirty="0">
                        <a:solidFill>
                          <a:srgbClr val="1E293B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50" dirty="0">
                          <a:solidFill>
                            <a:srgbClr val="1E293B"/>
                          </a:solidFill>
                          <a:latin typeface="Verdana"/>
                        </a:rPr>
                        <a:t>Fundação privada sem fins lucrativos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pt-BR" sz="950" b="0" dirty="0">
                          <a:solidFill>
                            <a:srgbClr val="1E293B"/>
                          </a:solidFill>
                          <a:latin typeface="Verdana"/>
                        </a:rPr>
                        <a:t>Órgão concedente / área técnica</a:t>
                      </a:r>
                      <a:endParaRPr sz="950" b="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50" dirty="0">
                          <a:solidFill>
                            <a:srgbClr val="1E293B"/>
                          </a:solidFill>
                          <a:latin typeface="Verdana"/>
                        </a:rPr>
                        <a:t>Min. da Saúde / FNS / SECTICS / Departamento de Ciência e Tecnologia – DECIT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pt-BR" sz="950" b="0" dirty="0">
                          <a:solidFill>
                            <a:srgbClr val="1E293B"/>
                          </a:solidFill>
                          <a:latin typeface="Verdana"/>
                        </a:rPr>
                        <a:t>Programa</a:t>
                      </a:r>
                      <a:endParaRPr sz="950" b="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50" dirty="0">
                          <a:solidFill>
                            <a:srgbClr val="1E293B"/>
                          </a:solidFill>
                          <a:latin typeface="Verdana"/>
                        </a:rPr>
                        <a:t>5120 – Pesquisa, Desenvolvimento, Inovação, Produção e Avaliação de Tecnologias em Saúde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lang="pt-BR" sz="950" b="0" dirty="0">
                          <a:solidFill>
                            <a:srgbClr val="1E293B"/>
                          </a:solidFill>
                          <a:latin typeface="Verdana"/>
                        </a:rPr>
                        <a:t>Duração</a:t>
                      </a:r>
                      <a:endParaRPr sz="950" b="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950" dirty="0">
                          <a:solidFill>
                            <a:srgbClr val="1E293B"/>
                          </a:solidFill>
                          <a:latin typeface="Verdana"/>
                        </a:rPr>
                        <a:t>48 meses</a:t>
                      </a:r>
                      <a:endParaRPr sz="950" dirty="0">
                        <a:solidFill>
                          <a:srgbClr val="1E293B"/>
                        </a:solidFill>
                        <a:latin typeface="Verdana"/>
                      </a:endParaRPr>
                    </a:p>
                  </a:txBody>
                  <a:tcPr marL="76200" marR="76200" marT="50800" marB="50800" anchor="ctr">
                    <a:solidFill>
                      <a:srgbClr val="EB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3786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96969" y="6508496"/>
            <a:ext cx="785446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B91C1C"/>
                </a:solidFill>
                <a:latin typeface="Verdana"/>
              </a:defRPr>
            </a:pPr>
            <a:r>
              <a:rPr dirty="0"/>
              <a:t>VALOR TOTAL </a:t>
            </a:r>
            <a:r>
              <a:rPr lang="pt-BR" dirty="0"/>
              <a:t>NECESSARIO</a:t>
            </a:r>
            <a:r>
              <a:rPr dirty="0"/>
              <a:t>: R$ 30.000.000,00 | </a:t>
            </a:r>
            <a:r>
              <a:rPr dirty="0" err="1"/>
              <a:t>Ação</a:t>
            </a:r>
            <a:r>
              <a:rPr dirty="0"/>
              <a:t> </a:t>
            </a:r>
            <a:r>
              <a:rPr dirty="0" err="1"/>
              <a:t>Orçamentária</a:t>
            </a:r>
            <a:r>
              <a:rPr dirty="0"/>
              <a:t>: 10.571.5120.21BF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137160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0D9488"/>
                </a:solidFill>
                <a:latin typeface="Georgia"/>
              </a:defRPr>
            </a:pPr>
            <a:r>
              <a:t>III. Fundamento Biológico da Indução Neural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0" y="1737360"/>
            <a:ext cx="438912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452360" y="4480560"/>
            <a:ext cx="4114800" cy="1508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50" b="1">
                <a:solidFill>
                  <a:srgbClr val="1E293B"/>
                </a:solidFill>
                <a:latin typeface="Georgia"/>
              </a:defRPr>
            </a:pPr>
            <a:r>
              <a:rPr dirty="0" err="1"/>
              <a:t>Modelo</a:t>
            </a:r>
            <a:r>
              <a:rPr dirty="0"/>
              <a:t> Experimental HCFMUSP:</a:t>
            </a:r>
          </a:p>
          <a:p>
            <a:pPr>
              <a:lnSpc>
                <a:spcPct val="115000"/>
              </a:lnSpc>
              <a:spcBef>
                <a:spcPts val="400"/>
              </a:spcBef>
              <a:defRPr sz="950">
                <a:solidFill>
                  <a:srgbClr val="64748B"/>
                </a:solidFill>
                <a:latin typeface="Verdana"/>
              </a:defRPr>
            </a:pPr>
            <a:r>
              <a:rPr dirty="0"/>
              <a:t>O </a:t>
            </a:r>
            <a:r>
              <a:rPr dirty="0" err="1"/>
              <a:t>protocolo</a:t>
            </a:r>
            <a:r>
              <a:rPr dirty="0"/>
              <a:t> </a:t>
            </a:r>
            <a:r>
              <a:rPr dirty="0" err="1"/>
              <a:t>utiliza</a:t>
            </a:r>
            <a:r>
              <a:rPr dirty="0"/>
              <a:t> </a:t>
            </a:r>
            <a:r>
              <a:rPr dirty="0" err="1"/>
              <a:t>indução</a:t>
            </a:r>
            <a:r>
              <a:rPr dirty="0"/>
              <a:t> </a:t>
            </a:r>
            <a:r>
              <a:rPr dirty="0" err="1"/>
              <a:t>celular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meio</a:t>
            </a:r>
            <a:r>
              <a:rPr dirty="0"/>
              <a:t> livre de </a:t>
            </a:r>
            <a:r>
              <a:rPr dirty="0" err="1"/>
              <a:t>soro</a:t>
            </a:r>
            <a:r>
              <a:rPr dirty="0"/>
              <a:t> com EGF e </a:t>
            </a:r>
            <a:r>
              <a:rPr dirty="0" err="1"/>
              <a:t>bFGF</a:t>
            </a:r>
            <a:r>
              <a:rPr dirty="0"/>
              <a:t>. O </a:t>
            </a:r>
            <a:r>
              <a:rPr dirty="0" err="1"/>
              <a:t>objetivo</a:t>
            </a:r>
            <a:r>
              <a:rPr dirty="0"/>
              <a:t> </a:t>
            </a:r>
            <a:r>
              <a:rPr dirty="0" err="1"/>
              <a:t>pré-implante</a:t>
            </a:r>
            <a:r>
              <a:rPr dirty="0"/>
              <a:t> </a:t>
            </a:r>
            <a:r>
              <a:rPr dirty="0" err="1"/>
              <a:t>é</a:t>
            </a:r>
            <a:r>
              <a:rPr dirty="0"/>
              <a:t> </a:t>
            </a:r>
            <a:r>
              <a:rPr dirty="0" err="1"/>
              <a:t>atingir</a:t>
            </a:r>
            <a:r>
              <a:rPr dirty="0"/>
              <a:t> o </a:t>
            </a:r>
            <a:r>
              <a:rPr dirty="0" err="1"/>
              <a:t>estado</a:t>
            </a:r>
            <a:r>
              <a:rPr dirty="0"/>
              <a:t> </a:t>
            </a:r>
            <a:r>
              <a:rPr dirty="0" err="1"/>
              <a:t>neuroblástico</a:t>
            </a:r>
            <a:r>
              <a:rPr dirty="0"/>
              <a:t> </a:t>
            </a:r>
            <a:r>
              <a:rPr dirty="0" err="1"/>
              <a:t>intermediário</a:t>
            </a:r>
            <a:r>
              <a:rPr dirty="0"/>
              <a:t> (C): </a:t>
            </a:r>
            <a:r>
              <a:rPr dirty="0" err="1"/>
              <a:t>células</a:t>
            </a:r>
            <a:r>
              <a:rPr dirty="0"/>
              <a:t> </a:t>
            </a:r>
            <a:r>
              <a:rPr dirty="0" err="1"/>
              <a:t>fusiformes</a:t>
            </a:r>
            <a:r>
              <a:rPr dirty="0"/>
              <a:t> de </a:t>
            </a:r>
            <a:r>
              <a:rPr dirty="0" err="1"/>
              <a:t>tamanho</a:t>
            </a:r>
            <a:r>
              <a:rPr dirty="0"/>
              <a:t> </a:t>
            </a:r>
            <a:r>
              <a:rPr dirty="0" err="1"/>
              <a:t>reduzido</a:t>
            </a:r>
            <a:r>
              <a:rPr dirty="0"/>
              <a:t> com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plasticidade</a:t>
            </a:r>
            <a:r>
              <a:rPr dirty="0"/>
              <a:t> e </a:t>
            </a:r>
            <a:r>
              <a:rPr dirty="0" err="1"/>
              <a:t>sobrevivência</a:t>
            </a:r>
            <a:r>
              <a:rPr dirty="0"/>
              <a:t> </a:t>
            </a:r>
            <a:r>
              <a:rPr dirty="0" err="1"/>
              <a:t>pós-infusão</a:t>
            </a:r>
            <a:r>
              <a:rPr dirty="0"/>
              <a:t>, </a:t>
            </a:r>
            <a:r>
              <a:rPr dirty="0" err="1"/>
              <a:t>evitando</a:t>
            </a:r>
            <a:r>
              <a:rPr dirty="0"/>
              <a:t> a </a:t>
            </a:r>
            <a:r>
              <a:rPr dirty="0" err="1"/>
              <a:t>diferenciação</a:t>
            </a:r>
            <a:r>
              <a:rPr dirty="0"/>
              <a:t> </a:t>
            </a:r>
            <a:r>
              <a:rPr dirty="0" err="1"/>
              <a:t>completa</a:t>
            </a:r>
            <a:r>
              <a:rPr dirty="0"/>
              <a:t> in vitro (D), que </a:t>
            </a:r>
            <a:r>
              <a:rPr dirty="0" err="1"/>
              <a:t>inviabilizaria</a:t>
            </a:r>
            <a:r>
              <a:rPr dirty="0"/>
              <a:t> a </a:t>
            </a:r>
            <a:r>
              <a:rPr dirty="0" err="1"/>
              <a:t>injeção</a:t>
            </a:r>
            <a:r>
              <a:rPr dirty="0"/>
              <a:t> </a:t>
            </a:r>
            <a:r>
              <a:rPr dirty="0" err="1"/>
              <a:t>intratrecal</a:t>
            </a:r>
            <a:r>
              <a:rPr dirty="0"/>
              <a:t>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E93871E-AF9F-524A-A9EC-D933AF0F0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173" y="2070100"/>
            <a:ext cx="3849936" cy="23190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CBDB075-1245-9B4C-859F-3B8CAF4C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117" y="2076497"/>
            <a:ext cx="5790046" cy="361706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F386BC-44C6-6D40-9983-B27803D42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87" y="185016"/>
            <a:ext cx="6729268" cy="278795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303E292-6DF6-AE4F-B7E3-D4E2E7628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147" y="2972974"/>
            <a:ext cx="5624657" cy="364637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0173F44-7C99-4D43-83F7-B02AA8D60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100" y="3206750"/>
            <a:ext cx="1778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7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C6B0C59-9BAF-6140-B097-6E33D681C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59" y="1542218"/>
            <a:ext cx="5104097" cy="470788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7A31ACD-8603-9A44-A231-CE77FE21165B}"/>
              </a:ext>
            </a:extLst>
          </p:cNvPr>
          <p:cNvSpPr txBox="1"/>
          <p:nvPr/>
        </p:nvSpPr>
        <p:spPr>
          <a:xfrm>
            <a:off x="1708150" y="215243"/>
            <a:ext cx="8775700" cy="461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pt-BR" sz="2531" dirty="0" err="1">
                <a:solidFill>
                  <a:srgbClr val="000000"/>
                </a:solidFill>
                <a:sym typeface="Helvetica Light"/>
              </a:rPr>
              <a:t>International</a:t>
            </a:r>
            <a:r>
              <a:rPr lang="pt-BR" sz="2531" dirty="0">
                <a:solidFill>
                  <a:srgbClr val="000000"/>
                </a:solidFill>
                <a:sym typeface="Helvetica Light"/>
              </a:rPr>
              <a:t> </a:t>
            </a:r>
            <a:r>
              <a:rPr lang="pt-BR" sz="2531" dirty="0" err="1">
                <a:solidFill>
                  <a:srgbClr val="000000"/>
                </a:solidFill>
                <a:sym typeface="Helvetica Light"/>
              </a:rPr>
              <a:t>Neuroscience</a:t>
            </a:r>
            <a:r>
              <a:rPr lang="pt-BR" sz="2531" dirty="0">
                <a:solidFill>
                  <a:srgbClr val="000000"/>
                </a:solidFill>
                <a:sym typeface="Helvetica Light"/>
              </a:rPr>
              <a:t> </a:t>
            </a:r>
            <a:r>
              <a:rPr lang="pt-BR" sz="2531" dirty="0" err="1">
                <a:solidFill>
                  <a:srgbClr val="000000"/>
                </a:solidFill>
                <a:sym typeface="Helvetica Light"/>
              </a:rPr>
              <a:t>Institute</a:t>
            </a:r>
            <a:r>
              <a:rPr lang="pt-BR" sz="2531" dirty="0">
                <a:solidFill>
                  <a:srgbClr val="000000"/>
                </a:solidFill>
                <a:sym typeface="Helvetica Light"/>
              </a:rPr>
              <a:t>/ Hannover, Alemanha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799E7E-3AF5-A64D-8DD7-80E42ABB1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3280" y="3636487"/>
            <a:ext cx="2262523" cy="3016697"/>
          </a:xfrm>
          <a:prstGeom prst="rect">
            <a:avLst/>
          </a:prstGeom>
        </p:spPr>
      </p:pic>
      <p:pic>
        <p:nvPicPr>
          <p:cNvPr id="9" name="Picture 2" descr="Resultado de imagem para PET MRI">
            <a:extLst>
              <a:ext uri="{FF2B5EF4-FFF2-40B4-BE49-F238E27FC236}">
                <a16:creationId xmlns:a16="http://schemas.microsoft.com/office/drawing/2014/main" id="{5C8D7D72-40DC-B64B-8A77-C0779971F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36114" y="649611"/>
            <a:ext cx="2947692" cy="213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m para PET MRI">
            <a:extLst>
              <a:ext uri="{FF2B5EF4-FFF2-40B4-BE49-F238E27FC236}">
                <a16:creationId xmlns:a16="http://schemas.microsoft.com/office/drawing/2014/main" id="{D8FA63C9-C4BE-E448-AEF4-6D6CCCFA2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236114" y="2828353"/>
            <a:ext cx="2947692" cy="1375590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sultado de imagem para geodesic EEG">
            <a:extLst>
              <a:ext uri="{FF2B5EF4-FFF2-40B4-BE49-F238E27FC236}">
                <a16:creationId xmlns:a16="http://schemas.microsoft.com/office/drawing/2014/main" id="{920220D6-98C9-2C4B-8CE1-0BA27FC6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8292"/>
            <a:ext cx="3543951" cy="158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droppedImage.tiff">
            <a:extLst>
              <a:ext uri="{FF2B5EF4-FFF2-40B4-BE49-F238E27FC236}">
                <a16:creationId xmlns:a16="http://schemas.microsoft.com/office/drawing/2014/main" id="{3E52A6FF-4613-084C-A07F-306015FC6A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3280" y="703218"/>
            <a:ext cx="2600416" cy="347907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D1766C2B-60CD-284B-B0F2-9204E3B73B2C}"/>
              </a:ext>
            </a:extLst>
          </p:cNvPr>
          <p:cNvGrpSpPr/>
          <p:nvPr/>
        </p:nvGrpSpPr>
        <p:grpSpPr>
          <a:xfrm>
            <a:off x="994655" y="1110043"/>
            <a:ext cx="9670978" cy="3257359"/>
            <a:chOff x="994655" y="1110043"/>
            <a:chExt cx="9670978" cy="3257359"/>
          </a:xfrm>
        </p:grpSpPr>
        <p:pic>
          <p:nvPicPr>
            <p:cNvPr id="14" name="imriUKT.m4v">
              <a:extLst>
                <a:ext uri="{FF2B5EF4-FFF2-40B4-BE49-F238E27FC236}">
                  <a16:creationId xmlns:a16="http://schemas.microsoft.com/office/drawing/2014/main" id="{38245004-6257-C846-8459-C43BEB2FDEF5}"/>
                </a:ext>
              </a:extLst>
            </p:cNvPr>
            <p:cNvPicPr>
              <a:picLocks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5404602" y="1245999"/>
              <a:ext cx="5261031" cy="312140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" name="IMG_1054.jpg">
              <a:extLst>
                <a:ext uri="{FF2B5EF4-FFF2-40B4-BE49-F238E27FC236}">
                  <a16:creationId xmlns:a16="http://schemas.microsoft.com/office/drawing/2014/main" id="{7FF5F462-CC39-4D45-8994-C7AA296EA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94655" y="1110043"/>
              <a:ext cx="4141315" cy="3093900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7C611EE1-384B-D04C-B8B7-FC3D3D07144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440" y="1215475"/>
            <a:ext cx="6913756" cy="518531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B4E36E9-A19B-F241-B396-6B385C81DBEB}"/>
              </a:ext>
            </a:extLst>
          </p:cNvPr>
          <p:cNvSpPr txBox="1"/>
          <p:nvPr/>
        </p:nvSpPr>
        <p:spPr>
          <a:xfrm>
            <a:off x="2133600" y="215210"/>
            <a:ext cx="80391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sym typeface="Helvetica Light"/>
              </a:rPr>
              <a:t>Tempo para Instituto Nacional de Neurociências, Brasil ??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  <a:sym typeface="Helvetica Light"/>
              </a:rPr>
              <a:t>Hospital + ICT nacional</a:t>
            </a:r>
          </a:p>
        </p:txBody>
      </p:sp>
    </p:spTree>
    <p:extLst>
      <p:ext uri="{BB962C8B-B14F-4D97-AF65-F5344CB8AC3E}">
        <p14:creationId xmlns:p14="http://schemas.microsoft.com/office/powerpoint/2010/main" val="27946063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Logo Fiocruz | NEGP">
            <a:extLst>
              <a:ext uri="{FF2B5EF4-FFF2-40B4-BE49-F238E27FC236}">
                <a16:creationId xmlns:a16="http://schemas.microsoft.com/office/drawing/2014/main" id="{9375B2F9-AD43-D042-99F6-033B3D562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23" y="4912084"/>
            <a:ext cx="2385449" cy="168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C6B0C59-9BAF-6140-B097-6E33D681C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201" y="2287729"/>
            <a:ext cx="3004962" cy="27717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7A31ACD-8603-9A44-A231-CE77FE21165B}"/>
              </a:ext>
            </a:extLst>
          </p:cNvPr>
          <p:cNvSpPr txBox="1"/>
          <p:nvPr/>
        </p:nvSpPr>
        <p:spPr>
          <a:xfrm>
            <a:off x="2397973" y="238603"/>
            <a:ext cx="6538347" cy="5030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pt-BR" sz="2800" b="1" dirty="0">
                <a:solidFill>
                  <a:srgbClr val="000000"/>
                </a:solidFill>
                <a:sym typeface="Helvetica Light"/>
              </a:rPr>
              <a:t>Rede de Desenvolvimento ICT</a:t>
            </a:r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8756FE40-8352-394E-865E-433B75BF3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421" y="905493"/>
            <a:ext cx="788875" cy="1370958"/>
          </a:xfrm>
          <a:prstGeom prst="rect">
            <a:avLst/>
          </a:prstGeom>
        </p:spPr>
      </p:pic>
      <p:pic>
        <p:nvPicPr>
          <p:cNvPr id="17" name="Bild 12">
            <a:extLst>
              <a:ext uri="{FF2B5EF4-FFF2-40B4-BE49-F238E27FC236}">
                <a16:creationId xmlns:a16="http://schemas.microsoft.com/office/drawing/2014/main" id="{8E47F385-C637-1849-B421-384371B24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7841" y="976246"/>
            <a:ext cx="1867335" cy="957608"/>
          </a:xfrm>
          <a:prstGeom prst="rect">
            <a:avLst/>
          </a:prstGeom>
        </p:spPr>
      </p:pic>
      <p:pic>
        <p:nvPicPr>
          <p:cNvPr id="18" name="Picture 2" descr="Emblema da Universidade de Friburgo">
            <a:extLst>
              <a:ext uri="{FF2B5EF4-FFF2-40B4-BE49-F238E27FC236}">
                <a16:creationId xmlns:a16="http://schemas.microsoft.com/office/drawing/2014/main" id="{3C0E1B32-AE6E-7A41-AA2D-3B625D6E8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88" y="722928"/>
            <a:ext cx="1397966" cy="13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3116FAF8-8BA7-6F46-9B82-69BAE0CC5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014" y="652175"/>
            <a:ext cx="1524233" cy="178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New York University Logo, PNG, Symbol, History, Meaning">
            <a:extLst>
              <a:ext uri="{FF2B5EF4-FFF2-40B4-BE49-F238E27FC236}">
                <a16:creationId xmlns:a16="http://schemas.microsoft.com/office/drawing/2014/main" id="{2FA8899D-6ABA-4343-9720-86FE80A19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0" r="28577"/>
          <a:stretch/>
        </p:blipFill>
        <p:spPr bwMode="auto">
          <a:xfrm>
            <a:off x="7497106" y="1132477"/>
            <a:ext cx="1362808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iversity of Tsukuba : Rankings, Fees &amp; Courses Details ...">
            <a:extLst>
              <a:ext uri="{FF2B5EF4-FFF2-40B4-BE49-F238E27FC236}">
                <a16:creationId xmlns:a16="http://schemas.microsoft.com/office/drawing/2014/main" id="{3B6D27FB-BD31-AF4B-8760-1035A37ED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7511" y="555111"/>
            <a:ext cx="22733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anual de aplicação - Portal CNPq">
            <a:extLst>
              <a:ext uri="{FF2B5EF4-FFF2-40B4-BE49-F238E27FC236}">
                <a16:creationId xmlns:a16="http://schemas.microsoft.com/office/drawing/2014/main" id="{DE4785AD-F968-654A-9D3D-4C72A69F4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88" y="3714634"/>
            <a:ext cx="2069889" cy="113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APESP regulamenta uso de marca e logotipo">
            <a:extLst>
              <a:ext uri="{FF2B5EF4-FFF2-40B4-BE49-F238E27FC236}">
                <a16:creationId xmlns:a16="http://schemas.microsoft.com/office/drawing/2014/main" id="{CB56935D-2266-F74C-8F4D-84D79F29E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89" y="2524211"/>
            <a:ext cx="1841882" cy="100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Eventos - CONFAP — Conselho Nacional das Fundações Estaduais ...">
            <a:extLst>
              <a:ext uri="{FF2B5EF4-FFF2-40B4-BE49-F238E27FC236}">
                <a16:creationId xmlns:a16="http://schemas.microsoft.com/office/drawing/2014/main" id="{2B5BCDBA-4934-A342-9E3C-A051CCC6C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3" t="15897" r="25262" b="15632"/>
          <a:stretch/>
        </p:blipFill>
        <p:spPr bwMode="auto">
          <a:xfrm>
            <a:off x="2594567" y="3247624"/>
            <a:ext cx="1524234" cy="116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ANVISA Logo PNG Vector (EPS) Free Download">
            <a:extLst>
              <a:ext uri="{FF2B5EF4-FFF2-40B4-BE49-F238E27FC236}">
                <a16:creationId xmlns:a16="http://schemas.microsoft.com/office/drawing/2014/main" id="{29E83B66-EA9C-9543-B2A8-68AA510A8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11" y="5016523"/>
            <a:ext cx="1477956" cy="142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ans logo - Sonho Seguro">
            <a:extLst>
              <a:ext uri="{FF2B5EF4-FFF2-40B4-BE49-F238E27FC236}">
                <a16:creationId xmlns:a16="http://schemas.microsoft.com/office/drawing/2014/main" id="{C0CBF11D-4C35-6F48-B000-528F5CE7E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130" y="5035919"/>
            <a:ext cx="2385448" cy="140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Instituto Butantan Logo | SVG | Alphabet, Letter B Logo">
            <a:extLst>
              <a:ext uri="{FF2B5EF4-FFF2-40B4-BE49-F238E27FC236}">
                <a16:creationId xmlns:a16="http://schemas.microsoft.com/office/drawing/2014/main" id="{DF993103-7BB3-AA44-A0C1-D69E4D2FD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284" y="5089036"/>
            <a:ext cx="1606333" cy="1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>
            <a:extLst>
              <a:ext uri="{FF2B5EF4-FFF2-40B4-BE49-F238E27FC236}">
                <a16:creationId xmlns:a16="http://schemas.microsoft.com/office/drawing/2014/main" id="{E1FD5D9E-5677-B546-9B08-AE0A957993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62300" y="823798"/>
            <a:ext cx="871745" cy="1286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18" name="Picture 22" descr="University of California, San Francisco UCSF Logo PNG Vector ...">
            <a:extLst>
              <a:ext uri="{FF2B5EF4-FFF2-40B4-BE49-F238E27FC236}">
                <a16:creationId xmlns:a16="http://schemas.microsoft.com/office/drawing/2014/main" id="{AC3E5CA2-F50D-0844-8A97-72583A651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263" y="2592572"/>
            <a:ext cx="2162014" cy="216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Bedrijfskundestudenten Radboud Universiteit (@bedrijfskundestudenten.radbouduniversiteit) • Facebook">
            <a:extLst>
              <a:ext uri="{FF2B5EF4-FFF2-40B4-BE49-F238E27FC236}">
                <a16:creationId xmlns:a16="http://schemas.microsoft.com/office/drawing/2014/main" id="{5D273FF3-1B8C-A644-86CE-F81BFF872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849" y="3247624"/>
            <a:ext cx="1967471" cy="185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90743D53-F6E7-F144-A3BE-FA7CA804D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070" y="4786909"/>
            <a:ext cx="18796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32682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pasted-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744" y="1850461"/>
            <a:ext cx="3487705" cy="26258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pasted-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479" y="2611758"/>
            <a:ext cx="3487705" cy="3729162"/>
          </a:xfrm>
          <a:prstGeom prst="rect">
            <a:avLst/>
          </a:prstGeom>
          <a:ln w="12700">
            <a:miter lim="400000"/>
          </a:ln>
        </p:spPr>
      </p:pic>
      <p:sp>
        <p:nvSpPr>
          <p:cNvPr id="327" name="Shape 327"/>
          <p:cNvSpPr/>
          <p:nvPr/>
        </p:nvSpPr>
        <p:spPr>
          <a:xfrm>
            <a:off x="2608294" y="346434"/>
            <a:ext cx="7080369" cy="94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718" tIns="35718" rIns="35718" bIns="35718" anchor="ctr">
            <a:sp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pPr algn="ctr"/>
            <a:r>
              <a:rPr lang="pt-BR" sz="2822" b="1" dirty="0"/>
              <a:t>Porquê investimento em pesquisa e desenvolvimento em Neurociências?</a:t>
            </a:r>
            <a:endParaRPr sz="2822" b="1" dirty="0"/>
          </a:p>
        </p:txBody>
      </p:sp>
    </p:spTree>
    <p:extLst>
      <p:ext uri="{BB962C8B-B14F-4D97-AF65-F5344CB8AC3E}">
        <p14:creationId xmlns:p14="http://schemas.microsoft.com/office/powerpoint/2010/main" val="131787510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84517B06-0299-2C41-842B-6DD4D7D7E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50" y="637279"/>
            <a:ext cx="4394210" cy="329565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D405BA-0776-E94B-84B7-B08240469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37" y="995197"/>
            <a:ext cx="2816036" cy="3754715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A8105D79-FEDA-FC4F-8FDC-ADD4B0699D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6" b="21374"/>
          <a:stretch/>
        </p:blipFill>
        <p:spPr>
          <a:xfrm>
            <a:off x="2365609" y="3550706"/>
            <a:ext cx="3440760" cy="277413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97E2EE02-8B18-EA45-8F3C-FB66830349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07" y="2529425"/>
            <a:ext cx="3041690" cy="4055587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4E8DC304-637A-394D-AB5F-55A3C5C56AC3}"/>
              </a:ext>
            </a:extLst>
          </p:cNvPr>
          <p:cNvSpPr txBox="1"/>
          <p:nvPr/>
        </p:nvSpPr>
        <p:spPr>
          <a:xfrm>
            <a:off x="1260764" y="178756"/>
            <a:ext cx="9850581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40" b="1" dirty="0"/>
              <a:t>Pacientes que venceram o câncer cerebral [por meio de terapia com DC</a:t>
            </a:r>
          </a:p>
        </p:txBody>
      </p:sp>
    </p:spTree>
    <p:extLst>
      <p:ext uri="{BB962C8B-B14F-4D97-AF65-F5344CB8AC3E}">
        <p14:creationId xmlns:p14="http://schemas.microsoft.com/office/powerpoint/2010/main" val="163283379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2025-09-25-11-18-49" descr="VIDEO-2025-09-25-11-18-49">
            <a:hlinkClick r:id="" action="ppaction://media"/>
            <a:extLst>
              <a:ext uri="{FF2B5EF4-FFF2-40B4-BE49-F238E27FC236}">
                <a16:creationId xmlns:a16="http://schemas.microsoft.com/office/drawing/2014/main" id="{C020B6F5-ECB3-8A47-BCC7-28FAB6E82A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67597" y="2299735"/>
            <a:ext cx="2434602" cy="4365913"/>
          </a:xfrm>
          <a:prstGeom prst="rect">
            <a:avLst/>
          </a:prstGeom>
        </p:spPr>
      </p:pic>
      <p:pic>
        <p:nvPicPr>
          <p:cNvPr id="4" name="046d9fcf-80f7-41b2-9814-d76590f65d66" descr="046d9fcf-80f7-41b2-9814-d76590f65d66">
            <a:hlinkClick r:id="" action="ppaction://media"/>
            <a:extLst>
              <a:ext uri="{FF2B5EF4-FFF2-40B4-BE49-F238E27FC236}">
                <a16:creationId xmlns:a16="http://schemas.microsoft.com/office/drawing/2014/main" id="{D52D7E09-E3A6-654C-BD33-5539AE0822A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702199" y="2299735"/>
            <a:ext cx="2454815" cy="4365913"/>
          </a:xfrm>
          <a:prstGeom prst="rect">
            <a:avLst/>
          </a:prstGeom>
        </p:spPr>
      </p:pic>
      <p:pic>
        <p:nvPicPr>
          <p:cNvPr id="6" name="10.6cb4ef99-4dbd-41b1-b322-5683159be330" descr="10.6cb4ef99-4dbd-41b1-b322-5683159be330">
            <a:hlinkClick r:id="" action="ppaction://media"/>
            <a:extLst>
              <a:ext uri="{FF2B5EF4-FFF2-40B4-BE49-F238E27FC236}">
                <a16:creationId xmlns:a16="http://schemas.microsoft.com/office/drawing/2014/main" id="{3E0B19C6-95FA-7F4A-AFC3-1312327C3A0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864095" y="192352"/>
            <a:ext cx="5183761" cy="2851069"/>
          </a:xfrm>
          <a:prstGeom prst="rect">
            <a:avLst/>
          </a:prstGeom>
        </p:spPr>
      </p:pic>
      <p:pic>
        <p:nvPicPr>
          <p:cNvPr id="7" name="12.IMG_3117_otikJS" descr="12.IMG_3117_otikJS">
            <a:hlinkClick r:id="" action="ppaction://media"/>
            <a:extLst>
              <a:ext uri="{FF2B5EF4-FFF2-40B4-BE49-F238E27FC236}">
                <a16:creationId xmlns:a16="http://schemas.microsoft.com/office/drawing/2014/main" id="{99C1039C-6A3B-F045-B4A8-06A8FAFD3921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580454" y="2498628"/>
            <a:ext cx="2343949" cy="4167020"/>
          </a:xfrm>
          <a:prstGeom prst="rect">
            <a:avLst/>
          </a:prstGeom>
        </p:spPr>
      </p:pic>
      <p:pic>
        <p:nvPicPr>
          <p:cNvPr id="8" name="14.VIDEO-2022-10-20-07-50-18 2" descr="14.VIDEO-2022-10-20-07-50-18 2">
            <a:hlinkClick r:id="" action="ppaction://media"/>
            <a:extLst>
              <a:ext uri="{FF2B5EF4-FFF2-40B4-BE49-F238E27FC236}">
                <a16:creationId xmlns:a16="http://schemas.microsoft.com/office/drawing/2014/main" id="{1D6B6DF6-E6D6-DA48-9CEF-8DCA050A8B1F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125639" y="2498628"/>
            <a:ext cx="2358417" cy="416702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D7BA16E-A476-3340-9A85-2B91C7FEA43B}"/>
              </a:ext>
            </a:extLst>
          </p:cNvPr>
          <p:cNvSpPr txBox="1"/>
          <p:nvPr/>
        </p:nvSpPr>
        <p:spPr>
          <a:xfrm>
            <a:off x="-32155" y="198724"/>
            <a:ext cx="3896250" cy="126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40" b="1" dirty="0"/>
              <a:t>Pacientes que venceram a paralisia após implante de </a:t>
            </a:r>
            <a:r>
              <a:rPr lang="pt-BR" sz="2540" b="1" dirty="0" err="1"/>
              <a:t>neuro</a:t>
            </a:r>
            <a:r>
              <a:rPr lang="pt-BR" sz="2540" b="1" dirty="0"/>
              <a:t>-modulador </a:t>
            </a:r>
          </a:p>
        </p:txBody>
      </p:sp>
    </p:spTree>
    <p:extLst>
      <p:ext uri="{BB962C8B-B14F-4D97-AF65-F5344CB8AC3E}">
        <p14:creationId xmlns:p14="http://schemas.microsoft.com/office/powerpoint/2010/main" val="12879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2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2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2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9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video>
              <p:cMediaNode vol="80000" mute="1">
                <p:cTn id="1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video>
              <p:cMediaNode vol="80000" mute="1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2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5659B91-2A9C-C443-9B3E-E40C4CF8A382}"/>
              </a:ext>
            </a:extLst>
          </p:cNvPr>
          <p:cNvSpPr txBox="1"/>
          <p:nvPr/>
        </p:nvSpPr>
        <p:spPr>
          <a:xfrm>
            <a:off x="1170708" y="350424"/>
            <a:ext cx="9850581" cy="87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40" b="1" dirty="0"/>
              <a:t>Pacientes que venceram paralisias por meio de interfaces cérebro-máquina</a:t>
            </a:r>
          </a:p>
        </p:txBody>
      </p:sp>
      <p:pic>
        <p:nvPicPr>
          <p:cNvPr id="4" name="exoskeleton short" descr="exoskeleton short">
            <a:hlinkClick r:id="" action="ppaction://media"/>
            <a:extLst>
              <a:ext uri="{FF2B5EF4-FFF2-40B4-BE49-F238E27FC236}">
                <a16:creationId xmlns:a16="http://schemas.microsoft.com/office/drawing/2014/main" id="{8D6316A1-0547-7B46-A80B-F9333C10B9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0553" y="1303949"/>
            <a:ext cx="9250893" cy="5203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5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E199A0C-49E8-7F44-B4D7-90A83EC25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332" y="3064132"/>
            <a:ext cx="2912754" cy="339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2A72E48-2860-F042-8767-CC9DC8CF9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04489"/>
            <a:ext cx="9144000" cy="268224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5DE03AF-78A1-7F4E-A6F5-68D0EB058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195" y="3255202"/>
            <a:ext cx="4534562" cy="298214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094538B-44B2-5840-A82B-A90475E613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024" y="2007304"/>
            <a:ext cx="6819332" cy="392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2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05840"/>
          </a:xfrm>
          <a:prstGeom prst="rect">
            <a:avLst/>
          </a:prstGeom>
          <a:noFill/>
        </p:spPr>
        <p:txBody>
          <a:bodyPr wrap="square" lIns="0" tIns="0" bIns="0">
            <a:spAutoFit/>
          </a:bodyPr>
          <a:lstStyle/>
          <a:p>
            <a:pPr>
              <a:defRPr sz="2600" b="1">
                <a:solidFill>
                  <a:srgbClr val="1E293B"/>
                </a:solidFill>
                <a:latin typeface="Georgia"/>
              </a:defRPr>
            </a:pPr>
            <a:r>
              <a:t>Acidente Vascular Cerebral e Alzheimer Lideram Mortes Neurológicas no Mundo</a:t>
            </a:r>
          </a:p>
          <a:p>
            <a:pPr>
              <a:spcBef>
                <a:spcPts val="400"/>
              </a:spcBef>
              <a:defRPr sz="1400">
                <a:solidFill>
                  <a:srgbClr val="64748B"/>
                </a:solidFill>
                <a:latin typeface="Verdana"/>
              </a:defRPr>
            </a:pPr>
            <a:r>
              <a:t>As 10 principais causas globais de morte em 2016 e a posição crítica das patologias do sistema nervoso central (OMS)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0480" y="13716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i="1">
                <a:solidFill>
                  <a:srgbClr val="64748B"/>
                </a:solidFill>
                <a:latin typeface="Verdana"/>
              </a:defRPr>
            </a:pPr>
            <a:r>
              <a:t>Número de Mortes (em milhões)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664208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Doença Cardíaca Isquêmica</a:t>
            </a:r>
          </a:p>
        </p:txBody>
      </p:sp>
      <p:sp>
        <p:nvSpPr>
          <p:cNvPr id="5" name="Rectangle 4"/>
          <p:cNvSpPr/>
          <p:nvPr/>
        </p:nvSpPr>
        <p:spPr>
          <a:xfrm>
            <a:off x="3840480" y="1737360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840480" y="1737360"/>
            <a:ext cx="4469587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355787" y="1664208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9.4 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084832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1">
                <a:solidFill>
                  <a:srgbClr val="1E293B"/>
                </a:solidFill>
                <a:latin typeface="Verdana"/>
              </a:defRPr>
            </a:pPr>
            <a:r>
              <a:t>Acidente Vascular Cerebral (AVC)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0480" y="2157984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840480" y="2157984"/>
            <a:ext cx="2757830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44030" y="2084832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E293B"/>
                </a:solidFill>
                <a:latin typeface="Verdana"/>
              </a:defRPr>
            </a:pPr>
            <a:r>
              <a:t>5.8 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505456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Doença Pulmonar Obstrutiva Crônica (DPOC)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40480" y="2578608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840480" y="2578608"/>
            <a:ext cx="1426464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312664" y="2505456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3.0 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2926080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Infecções Respiratórias Inferiores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40480" y="2999232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840480" y="2999232"/>
            <a:ext cx="1426464" cy="256032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312664" y="292608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3.0 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3346704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1">
                <a:solidFill>
                  <a:srgbClr val="1E293B"/>
                </a:solidFill>
                <a:latin typeface="Verdana"/>
              </a:defRPr>
            </a:pPr>
            <a:r>
              <a:t>Doença de Alzheimer e Outras Demências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840480" y="3419856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3840480" y="3419856"/>
            <a:ext cx="950976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837176" y="3346704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1E293B"/>
                </a:solidFill>
                <a:latin typeface="Verdana"/>
              </a:defRPr>
            </a:pPr>
            <a:r>
              <a:t>2.0 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3767328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Cânceres de Traqueia, Brônquios e Pulmão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40480" y="3840480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840480" y="3840480"/>
            <a:ext cx="808329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694529" y="3767328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1.7 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4187952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Diabetes Mellitus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40480" y="4261104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840480" y="4261104"/>
            <a:ext cx="760780" cy="25603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646980" y="4187952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1.6 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7200" y="4608576"/>
            <a:ext cx="3291840" cy="26161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rPr lang="pt-BR" b="1" dirty="0">
                <a:solidFill>
                  <a:srgbClr val="000000"/>
                </a:solidFill>
              </a:rPr>
              <a:t>Traumatismo </a:t>
            </a:r>
            <a:r>
              <a:rPr lang="pt-BR" b="1" dirty="0" err="1">
                <a:solidFill>
                  <a:srgbClr val="000000"/>
                </a:solidFill>
              </a:rPr>
              <a:t>craniencefálico</a:t>
            </a:r>
            <a:endParaRPr b="1" dirty="0">
              <a:solidFill>
                <a:srgbClr val="0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40480" y="4681728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3840480" y="4681728"/>
            <a:ext cx="665683" cy="256032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551883" y="4608576"/>
            <a:ext cx="619080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rPr b="1">
                <a:solidFill>
                  <a:srgbClr val="000000"/>
                </a:solidFill>
              </a:rPr>
              <a:t>1.4 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5029200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Doenças Diarreicas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840480" y="5102352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3840480" y="5102352"/>
            <a:ext cx="665683" cy="256032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4551883" y="5029200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1.4 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" y="5449824"/>
            <a:ext cx="3291840" cy="411480"/>
          </a:xfrm>
          <a:prstGeom prst="rect">
            <a:avLst/>
          </a:prstGeom>
          <a:noFill/>
        </p:spPr>
        <p:txBody>
          <a:bodyPr wrap="square" rIns="137160">
            <a:spAutoFit/>
          </a:bodyPr>
          <a:lstStyle/>
          <a:p>
            <a:pPr algn="r">
              <a:defRPr sz="1100" b="0">
                <a:solidFill>
                  <a:srgbClr val="64748B"/>
                </a:solidFill>
                <a:latin typeface="Verdana"/>
              </a:defRPr>
            </a:pPr>
            <a:r>
              <a:t>Tuberculose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40480" y="5522976"/>
            <a:ext cx="4754880" cy="256032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3840480" y="5522976"/>
            <a:ext cx="618134" cy="256032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504334" y="5449824"/>
            <a:ext cx="914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64748B"/>
                </a:solidFill>
                <a:latin typeface="Verdana"/>
              </a:defRPr>
            </a:pPr>
            <a:r>
              <a:t>1.3 M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961120" y="1371600"/>
            <a:ext cx="2773375" cy="4663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098280" y="1508760"/>
            <a:ext cx="2499055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200" b="1">
                <a:solidFill>
                  <a:srgbClr val="0D9488"/>
                </a:solidFill>
                <a:latin typeface="Verdana"/>
              </a:defRPr>
            </a:pPr>
            <a:r>
              <a:rPr dirty="0"/>
              <a:t>ANÁLISE ESTRATÉGICA</a:t>
            </a:r>
          </a:p>
          <a:p>
            <a:pPr>
              <a:spcAft>
                <a:spcPts val="1000"/>
              </a:spcAft>
              <a:defRPr sz="100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lang="pt-BR" dirty="0"/>
              <a:t>Impacto da Neurologia:</a:t>
            </a:r>
            <a:br>
              <a:rPr dirty="0"/>
            </a:br>
            <a:r>
              <a:rPr dirty="0"/>
              <a:t>Das 10 </a:t>
            </a:r>
            <a:r>
              <a:rPr dirty="0" err="1"/>
              <a:t>principais</a:t>
            </a:r>
            <a:r>
              <a:rPr dirty="0"/>
              <a:t> </a:t>
            </a:r>
            <a:r>
              <a:rPr dirty="0" err="1"/>
              <a:t>causas</a:t>
            </a:r>
            <a:r>
              <a:rPr dirty="0"/>
              <a:t> de </a:t>
            </a:r>
            <a:r>
              <a:rPr dirty="0" err="1"/>
              <a:t>morte</a:t>
            </a:r>
            <a:r>
              <a:rPr dirty="0"/>
              <a:t> no </a:t>
            </a:r>
            <a:r>
              <a:rPr dirty="0" err="1"/>
              <a:t>mundo</a:t>
            </a:r>
            <a:r>
              <a:rPr dirty="0"/>
              <a:t>, </a:t>
            </a:r>
            <a:r>
              <a:rPr dirty="0" err="1"/>
              <a:t>duas</a:t>
            </a:r>
            <a:r>
              <a:rPr dirty="0"/>
              <a:t> </a:t>
            </a:r>
            <a:r>
              <a:rPr dirty="0" err="1"/>
              <a:t>são</a:t>
            </a:r>
            <a:r>
              <a:rPr dirty="0"/>
              <a:t> </a:t>
            </a:r>
            <a:r>
              <a:rPr dirty="0" err="1"/>
              <a:t>patologias</a:t>
            </a:r>
            <a:r>
              <a:rPr dirty="0"/>
              <a:t> </a:t>
            </a:r>
            <a:r>
              <a:rPr dirty="0" err="1"/>
              <a:t>primárias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degenerativas</a:t>
            </a:r>
            <a:r>
              <a:rPr dirty="0"/>
              <a:t> do Sistema </a:t>
            </a:r>
            <a:r>
              <a:rPr dirty="0" err="1"/>
              <a:t>Nervoso</a:t>
            </a:r>
            <a:r>
              <a:rPr dirty="0"/>
              <a:t> Central: o AVC (2ª </a:t>
            </a:r>
            <a:r>
              <a:rPr dirty="0" err="1"/>
              <a:t>colocada</a:t>
            </a:r>
            <a:r>
              <a:rPr dirty="0"/>
              <a:t> global com 5,8 </a:t>
            </a:r>
            <a:r>
              <a:rPr dirty="0" err="1"/>
              <a:t>milhões</a:t>
            </a:r>
            <a:r>
              <a:rPr dirty="0"/>
              <a:t> de </a:t>
            </a:r>
            <a:r>
              <a:rPr dirty="0" err="1"/>
              <a:t>mortes</a:t>
            </a:r>
            <a:r>
              <a:rPr dirty="0"/>
              <a:t>) e as </a:t>
            </a:r>
            <a:r>
              <a:rPr dirty="0" err="1"/>
              <a:t>Demências</a:t>
            </a:r>
            <a:r>
              <a:rPr dirty="0"/>
              <a:t>/Alzheimer (5ª </a:t>
            </a:r>
            <a:r>
              <a:rPr dirty="0" err="1"/>
              <a:t>colocada</a:t>
            </a:r>
            <a:r>
              <a:rPr dirty="0"/>
              <a:t> com 2,0 </a:t>
            </a:r>
            <a:r>
              <a:rPr dirty="0" err="1"/>
              <a:t>milhões</a:t>
            </a:r>
            <a:r>
              <a:rPr dirty="0"/>
              <a:t>)</a:t>
            </a:r>
            <a:r>
              <a:rPr lang="pt-BR" dirty="0"/>
              <a:t>, na 8ª posição tem-se o TCE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000">
                <a:solidFill>
                  <a:srgbClr val="1E293B"/>
                </a:solidFill>
                <a:latin typeface="Verdana"/>
              </a:defRPr>
            </a:pPr>
            <a:r>
              <a:rPr dirty="0"/>
              <a:t>• </a:t>
            </a:r>
            <a:r>
              <a:rPr dirty="0" err="1"/>
              <a:t>Transição</a:t>
            </a:r>
            <a:r>
              <a:rPr dirty="0"/>
              <a:t> </a:t>
            </a:r>
            <a:r>
              <a:rPr dirty="0" err="1"/>
              <a:t>Demográfica</a:t>
            </a:r>
            <a:r>
              <a:rPr dirty="0"/>
              <a:t>:</a:t>
            </a:r>
            <a:br>
              <a:rPr dirty="0"/>
            </a:br>
            <a:r>
              <a:rPr dirty="0"/>
              <a:t>O </a:t>
            </a:r>
            <a:r>
              <a:rPr dirty="0" err="1"/>
              <a:t>envelhecimento</a:t>
            </a:r>
            <a:r>
              <a:rPr dirty="0"/>
              <a:t> global </a:t>
            </a:r>
            <a:r>
              <a:rPr dirty="0" err="1"/>
              <a:t>acelerado</a:t>
            </a:r>
            <a:r>
              <a:rPr dirty="0"/>
              <a:t> </a:t>
            </a:r>
            <a:r>
              <a:rPr dirty="0" err="1"/>
              <a:t>empurra</a:t>
            </a:r>
            <a:r>
              <a:rPr dirty="0"/>
              <a:t> </a:t>
            </a:r>
            <a:r>
              <a:rPr dirty="0" err="1"/>
              <a:t>doenças</a:t>
            </a:r>
            <a:r>
              <a:rPr dirty="0"/>
              <a:t> </a:t>
            </a:r>
            <a:r>
              <a:rPr dirty="0" err="1"/>
              <a:t>neurodegenerativas</a:t>
            </a:r>
            <a:r>
              <a:rPr dirty="0"/>
              <a:t> </a:t>
            </a:r>
            <a:r>
              <a:rPr dirty="0" err="1"/>
              <a:t>como</a:t>
            </a:r>
            <a:r>
              <a:rPr dirty="0"/>
              <a:t> o Alzheimer para o topo das </a:t>
            </a:r>
            <a:r>
              <a:rPr dirty="0" err="1"/>
              <a:t>causas</a:t>
            </a:r>
            <a:r>
              <a:rPr dirty="0"/>
              <a:t> de </a:t>
            </a:r>
            <a:r>
              <a:rPr dirty="0" err="1"/>
              <a:t>mortalidade</a:t>
            </a:r>
            <a:r>
              <a:rPr dirty="0"/>
              <a:t> e </a:t>
            </a:r>
            <a:r>
              <a:rPr dirty="0" err="1"/>
              <a:t>anos</a:t>
            </a:r>
            <a:r>
              <a:rPr dirty="0"/>
              <a:t> de </a:t>
            </a:r>
            <a:r>
              <a:rPr dirty="0" err="1"/>
              <a:t>incapacidade</a:t>
            </a:r>
            <a:r>
              <a:rPr dirty="0"/>
              <a:t> (DALYs), </a:t>
            </a:r>
            <a:r>
              <a:rPr dirty="0" err="1"/>
              <a:t>justificando</a:t>
            </a:r>
            <a:r>
              <a:rPr dirty="0"/>
              <a:t> </a:t>
            </a:r>
            <a:r>
              <a:rPr dirty="0" err="1"/>
              <a:t>investimentos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terapias</a:t>
            </a:r>
            <a:r>
              <a:rPr dirty="0"/>
              <a:t> de </a:t>
            </a:r>
            <a:r>
              <a:rPr dirty="0" err="1"/>
              <a:t>vanguarda</a:t>
            </a:r>
            <a:r>
              <a:rPr dirty="0"/>
              <a:t>.</a:t>
            </a:r>
          </a:p>
          <a:p>
            <a:pPr>
              <a:spcAft>
                <a:spcPts val="600"/>
              </a:spcAft>
              <a:defRPr sz="1100" b="1">
                <a:solidFill>
                  <a:srgbClr val="1E293B"/>
                </a:solidFill>
                <a:latin typeface="Verdana"/>
              </a:defRPr>
            </a:pPr>
            <a:r>
              <a:rPr dirty="0" err="1"/>
              <a:t>Grupos</a:t>
            </a:r>
            <a:r>
              <a:rPr dirty="0"/>
              <a:t> de </a:t>
            </a:r>
            <a:r>
              <a:rPr dirty="0" err="1"/>
              <a:t>Causas</a:t>
            </a:r>
            <a:r>
              <a:rPr dirty="0"/>
              <a:t>:</a:t>
            </a:r>
          </a:p>
          <a:p>
            <a:pPr>
              <a:spcAft>
                <a:spcPts val="400"/>
              </a:spcAft>
              <a:defRPr sz="1000" b="1">
                <a:solidFill>
                  <a:srgbClr val="0D9488"/>
                </a:solidFill>
                <a:latin typeface="Verdana"/>
              </a:defRPr>
            </a:pPr>
            <a:r>
              <a:rPr dirty="0"/>
              <a:t>■ </a:t>
            </a:r>
            <a:r>
              <a:rPr dirty="0" err="1"/>
              <a:t>Doenças</a:t>
            </a:r>
            <a:r>
              <a:rPr dirty="0"/>
              <a:t>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Transmissíveis</a:t>
            </a:r>
            <a:endParaRPr dirty="0"/>
          </a:p>
          <a:p>
            <a:pPr>
              <a:spcAft>
                <a:spcPts val="400"/>
              </a:spcAft>
              <a:defRPr sz="1000" b="1">
                <a:solidFill>
                  <a:srgbClr val="E11D48"/>
                </a:solidFill>
                <a:latin typeface="Verdana"/>
              </a:defRPr>
            </a:pPr>
            <a:r>
              <a:rPr dirty="0"/>
              <a:t>■ </a:t>
            </a:r>
            <a:r>
              <a:rPr dirty="0" err="1"/>
              <a:t>Transmissíveis</a:t>
            </a:r>
            <a:r>
              <a:rPr dirty="0"/>
              <a:t> / </a:t>
            </a:r>
            <a:r>
              <a:rPr dirty="0" err="1"/>
              <a:t>Neonatais</a:t>
            </a:r>
            <a:endParaRPr dirty="0"/>
          </a:p>
          <a:p>
            <a:pPr>
              <a:defRPr sz="1000" b="1">
                <a:solidFill>
                  <a:srgbClr val="F59E0B"/>
                </a:solidFill>
                <a:latin typeface="Verdana"/>
              </a:defRPr>
            </a:pPr>
            <a:r>
              <a:rPr dirty="0"/>
              <a:t>■ </a:t>
            </a:r>
            <a:r>
              <a:rPr dirty="0" err="1"/>
              <a:t>Lesões</a:t>
            </a:r>
            <a:r>
              <a:rPr dirty="0"/>
              <a:t> e </a:t>
            </a:r>
            <a:r>
              <a:rPr dirty="0" err="1"/>
              <a:t>Acidentes</a:t>
            </a:r>
            <a:endParaRPr dirty="0"/>
          </a:p>
        </p:txBody>
      </p:sp>
      <p:sp>
        <p:nvSpPr>
          <p:cNvPr id="46" name="TextBox 45"/>
          <p:cNvSpPr txBox="1"/>
          <p:nvPr/>
        </p:nvSpPr>
        <p:spPr>
          <a:xfrm>
            <a:off x="457200" y="6217920"/>
            <a:ext cx="1127729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>
                <a:solidFill>
                  <a:srgbClr val="64748B"/>
                </a:solidFill>
                <a:latin typeface="Verdana"/>
              </a:defRPr>
            </a:pPr>
            <a:r>
              <a:t>Fonte: Global Health Estimates (GHE) 2016: Deaths by Cause, Age, Sex, by Country and Region, 2000-2016. Genebra, Organização Mundial da Saúde (OMS); 2018.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4D379F9-07FB-D142-8D8C-AEA8603F8AE7}"/>
              </a:ext>
            </a:extLst>
          </p:cNvPr>
          <p:cNvSpPr txBox="1"/>
          <p:nvPr/>
        </p:nvSpPr>
        <p:spPr>
          <a:xfrm>
            <a:off x="3242665" y="283585"/>
            <a:ext cx="4828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87E05"/>
                </a:solidFill>
              </a:rPr>
              <a:t>Os orgulhos nacionais</a:t>
            </a:r>
          </a:p>
        </p:txBody>
      </p:sp>
      <p:pic>
        <p:nvPicPr>
          <p:cNvPr id="5124" name="Picture 4" descr="logo Embraer">
            <a:extLst>
              <a:ext uri="{FF2B5EF4-FFF2-40B4-BE49-F238E27FC236}">
                <a16:creationId xmlns:a16="http://schemas.microsoft.com/office/drawing/2014/main" id="{2A751ACB-06FC-204A-9616-39E4330AD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54" y="1003085"/>
            <a:ext cx="23368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o lado da Embraer, refinaria da Petrobras inicia testes de produção de Combustível Sustentável de Aviação">
            <a:extLst>
              <a:ext uri="{FF2B5EF4-FFF2-40B4-BE49-F238E27FC236}">
                <a16:creationId xmlns:a16="http://schemas.microsoft.com/office/drawing/2014/main" id="{59182801-563E-2E44-8941-352B90E0C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359" y="3772072"/>
            <a:ext cx="3485826" cy="232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arros voadores: Embraer anuncia produção do primeiro protótipo de eVTOL este ano">
            <a:extLst>
              <a:ext uri="{FF2B5EF4-FFF2-40B4-BE49-F238E27FC236}">
                <a16:creationId xmlns:a16="http://schemas.microsoft.com/office/drawing/2014/main" id="{76005074-95FB-7946-887E-4E14203CD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3" y="2204634"/>
            <a:ext cx="2656022" cy="354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etrobras Logo PNG Vectors Free Download">
            <a:extLst>
              <a:ext uri="{FF2B5EF4-FFF2-40B4-BE49-F238E27FC236}">
                <a16:creationId xmlns:a16="http://schemas.microsoft.com/office/drawing/2014/main" id="{5BD56731-126B-4B41-A386-CABE429FC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780" y="3428999"/>
            <a:ext cx="1378328" cy="133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Embrapa e ministérios assinam acordos de cooperação técnica - Revista Cultivar">
            <a:extLst>
              <a:ext uri="{FF2B5EF4-FFF2-40B4-BE49-F238E27FC236}">
                <a16:creationId xmlns:a16="http://schemas.microsoft.com/office/drawing/2014/main" id="{06655A96-10EC-5B4A-A9DD-97C0F07ED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880" y="4129007"/>
            <a:ext cx="37719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Usina Hidrelétrica de Itaipu – Wikipédia, a enciclopédia livre">
            <a:extLst>
              <a:ext uri="{FF2B5EF4-FFF2-40B4-BE49-F238E27FC236}">
                <a16:creationId xmlns:a16="http://schemas.microsoft.com/office/drawing/2014/main" id="{093EB8C0-DB2F-8444-ACD1-618651D74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956" y="1393135"/>
            <a:ext cx="3747823" cy="237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Itaipú Binacional - Earth Charter">
            <a:extLst>
              <a:ext uri="{FF2B5EF4-FFF2-40B4-BE49-F238E27FC236}">
                <a16:creationId xmlns:a16="http://schemas.microsoft.com/office/drawing/2014/main" id="{240339AB-CB25-6B4A-B7C3-31380AAC4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879" y="453335"/>
            <a:ext cx="23749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D95CB068-413C-244D-97E3-C636F599CFE7}"/>
              </a:ext>
            </a:extLst>
          </p:cNvPr>
          <p:cNvGrpSpPr/>
          <p:nvPr/>
        </p:nvGrpSpPr>
        <p:grpSpPr>
          <a:xfrm>
            <a:off x="3402276" y="1069969"/>
            <a:ext cx="4828951" cy="5432938"/>
            <a:chOff x="3402276" y="1069969"/>
            <a:chExt cx="4828951" cy="5432938"/>
          </a:xfrm>
        </p:grpSpPr>
        <p:pic>
          <p:nvPicPr>
            <p:cNvPr id="5136" name="Picture 16">
              <a:extLst>
                <a:ext uri="{FF2B5EF4-FFF2-40B4-BE49-F238E27FC236}">
                  <a16:creationId xmlns:a16="http://schemas.microsoft.com/office/drawing/2014/main" id="{6134CBEF-FEFD-AA4B-B950-60A796FA61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2276" y="1673956"/>
              <a:ext cx="4828951" cy="48289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95FCBD46-3857-9941-8D5F-7CA510148D11}"/>
                </a:ext>
              </a:extLst>
            </p:cNvPr>
            <p:cNvSpPr txBox="1"/>
            <p:nvPr/>
          </p:nvSpPr>
          <p:spPr>
            <a:xfrm>
              <a:off x="3954703" y="1069969"/>
              <a:ext cx="37240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>
                  <a:solidFill>
                    <a:srgbClr val="0070C0"/>
                  </a:solidFill>
                  <a:latin typeface="Krungthep" panose="02000400000000000000" pitchFamily="2" charset="-34"/>
                  <a:ea typeface="Krungthep" panose="02000400000000000000" pitchFamily="2" charset="-34"/>
                  <a:cs typeface="Krungthep" panose="02000400000000000000" pitchFamily="2" charset="-34"/>
                </a:rPr>
                <a:t>Neurociências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716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D773374-4AA3-BC4E-9250-9F3E063454EE}"/>
              </a:ext>
            </a:extLst>
          </p:cNvPr>
          <p:cNvSpPr txBox="1"/>
          <p:nvPr/>
        </p:nvSpPr>
        <p:spPr>
          <a:xfrm>
            <a:off x="4003391" y="1905506"/>
            <a:ext cx="383649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accent1"/>
                </a:solidFill>
              </a:rPr>
              <a:t>Obrigado!!!</a:t>
            </a:r>
          </a:p>
          <a:p>
            <a:pPr algn="ctr"/>
            <a:endParaRPr lang="pt-BR" sz="4800" b="1" dirty="0">
              <a:solidFill>
                <a:schemeClr val="accent1"/>
              </a:solidFill>
            </a:endParaRPr>
          </a:p>
          <a:p>
            <a:pPr algn="ctr"/>
            <a:endParaRPr lang="pt-BR" sz="4800" b="1" dirty="0">
              <a:solidFill>
                <a:schemeClr val="accent1"/>
              </a:solidFill>
            </a:endParaRPr>
          </a:p>
          <a:p>
            <a:pPr algn="ctr"/>
            <a:r>
              <a:rPr lang="pt-BR" sz="4800" b="1" dirty="0" err="1">
                <a:solidFill>
                  <a:schemeClr val="accent1"/>
                </a:solidFill>
              </a:rPr>
              <a:t>lepski@usp.br</a:t>
            </a:r>
            <a:endParaRPr lang="pt-BR" sz="4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63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6F43941-85A0-494E-8DA6-F4D16906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713" y="134747"/>
            <a:ext cx="8118574" cy="640476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4FB6122-C15D-4340-947C-C0CD79D575A4}"/>
              </a:ext>
            </a:extLst>
          </p:cNvPr>
          <p:cNvSpPr txBox="1"/>
          <p:nvPr/>
        </p:nvSpPr>
        <p:spPr>
          <a:xfrm>
            <a:off x="4231532" y="3686783"/>
            <a:ext cx="17898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874E"/>
                </a:solidFill>
              </a:rPr>
              <a:t>10-14 anos perdidos por morte precoce ou </a:t>
            </a:r>
            <a:r>
              <a:rPr lang="pt-BR" b="1" dirty="0" err="1">
                <a:solidFill>
                  <a:srgbClr val="00874E"/>
                </a:solidFill>
              </a:rPr>
              <a:t>deficiencia</a:t>
            </a:r>
            <a:r>
              <a:rPr lang="pt-BR" b="1" dirty="0">
                <a:solidFill>
                  <a:srgbClr val="00874E"/>
                </a:solidFill>
              </a:rPr>
              <a:t> a cada 1.000 habitantes</a:t>
            </a:r>
          </a:p>
        </p:txBody>
      </p:sp>
    </p:spTree>
    <p:extLst>
      <p:ext uri="{BB962C8B-B14F-4D97-AF65-F5344CB8AC3E}">
        <p14:creationId xmlns:p14="http://schemas.microsoft.com/office/powerpoint/2010/main" val="261859842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86B3ED2-A12A-9D4A-B462-D06D234B4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289" y="1191606"/>
            <a:ext cx="7947422" cy="4822031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DF97C51A-792D-DA41-B00F-4E19E9816D86}"/>
              </a:ext>
            </a:extLst>
          </p:cNvPr>
          <p:cNvSpPr txBox="1"/>
          <p:nvPr/>
        </p:nvSpPr>
        <p:spPr>
          <a:xfrm>
            <a:off x="457200" y="320040"/>
            <a:ext cx="11277295" cy="5950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200"/>
              </a:spcAft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lang="pt-BR" dirty="0"/>
              <a:t>Incidência global de câncer do Sistema Nervoso</a:t>
            </a:r>
            <a:endParaRPr dirty="0"/>
          </a:p>
          <a:p>
            <a:pPr algn="ctr">
              <a:defRPr sz="1300">
                <a:solidFill>
                  <a:srgbClr val="475569"/>
                </a:solidFill>
                <a:latin typeface="Arial"/>
              </a:defRPr>
            </a:pPr>
            <a:r>
              <a:rPr lang="pt-BR" dirty="0"/>
              <a:t>Global </a:t>
            </a:r>
            <a:r>
              <a:rPr lang="pt-BR" dirty="0" err="1"/>
              <a:t>Burden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Disease</a:t>
            </a:r>
            <a:r>
              <a:rPr lang="pt-BR" dirty="0"/>
              <a:t> Project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48941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A715983-43FD-2D4C-B96D-9362E1EF2261}"/>
              </a:ext>
            </a:extLst>
          </p:cNvPr>
          <p:cNvSpPr txBox="1"/>
          <p:nvPr/>
        </p:nvSpPr>
        <p:spPr>
          <a:xfrm>
            <a:off x="3648966" y="6205367"/>
            <a:ext cx="5331965" cy="331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r>
              <a:rPr lang="pt-BR" sz="1687" dirty="0" err="1"/>
              <a:t>https</a:t>
            </a:r>
            <a:r>
              <a:rPr lang="pt-BR" sz="1687" dirty="0"/>
              <a:t>://</a:t>
            </a:r>
            <a:r>
              <a:rPr lang="pt-BR" sz="1687" dirty="0" err="1"/>
              <a:t>vizhub.healthdata.org</a:t>
            </a:r>
            <a:r>
              <a:rPr lang="pt-BR" sz="1687" dirty="0"/>
              <a:t>/</a:t>
            </a:r>
            <a:r>
              <a:rPr lang="pt-BR" sz="1687" dirty="0" err="1"/>
              <a:t>gbd</a:t>
            </a:r>
            <a:r>
              <a:rPr lang="pt-BR" sz="1687" dirty="0"/>
              <a:t>-compare/</a:t>
            </a:r>
            <a:endParaRPr lang="pt-BR" sz="1687" dirty="0">
              <a:solidFill>
                <a:srgbClr val="000000"/>
              </a:solidFill>
              <a:sym typeface="Helvetica Light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D45C5CF8-4EC6-234D-8A19-65211B62E0DC}"/>
              </a:ext>
            </a:extLst>
          </p:cNvPr>
          <p:cNvGrpSpPr/>
          <p:nvPr/>
        </p:nvGrpSpPr>
        <p:grpSpPr>
          <a:xfrm>
            <a:off x="244829" y="1356475"/>
            <a:ext cx="5624950" cy="4399556"/>
            <a:chOff x="1735253" y="241102"/>
            <a:chExt cx="4360747" cy="3246947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894EB20-33D2-634A-966F-5647EF9416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64"/>
            <a:stretch/>
          </p:blipFill>
          <p:spPr>
            <a:xfrm>
              <a:off x="1735253" y="241102"/>
              <a:ext cx="4360747" cy="3246947"/>
            </a:xfrm>
            <a:prstGeom prst="rect">
              <a:avLst/>
            </a:prstGeom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3BC88F0B-553C-7749-A870-27A2C82FCFF6}"/>
                </a:ext>
              </a:extLst>
            </p:cNvPr>
            <p:cNvSpPr txBox="1"/>
            <p:nvPr/>
          </p:nvSpPr>
          <p:spPr>
            <a:xfrm>
              <a:off x="4374313" y="851918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 err="1">
                  <a:solidFill>
                    <a:srgbClr val="000000"/>
                  </a:solidFill>
                  <a:sym typeface="Helvetica Light"/>
                </a:rPr>
                <a:t>Stroke</a:t>
              </a:r>
              <a:endParaRPr lang="pt-BR" sz="1406" dirty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8F135D1D-BD1B-7548-9B74-B4C3024149D6}"/>
                </a:ext>
              </a:extLst>
            </p:cNvPr>
            <p:cNvSpPr txBox="1"/>
            <p:nvPr/>
          </p:nvSpPr>
          <p:spPr>
            <a:xfrm>
              <a:off x="4592594" y="2165042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Alzheimer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AB87569-5C97-2241-957C-102DA1E50EC6}"/>
                </a:ext>
              </a:extLst>
            </p:cNvPr>
            <p:cNvSpPr txBox="1"/>
            <p:nvPr/>
          </p:nvSpPr>
          <p:spPr>
            <a:xfrm>
              <a:off x="4592594" y="2682291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Parkinson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722C608-1A1D-5D43-8CAF-34A81AB0EA31}"/>
                </a:ext>
              </a:extLst>
            </p:cNvPr>
            <p:cNvSpPr txBox="1"/>
            <p:nvPr/>
          </p:nvSpPr>
          <p:spPr>
            <a:xfrm>
              <a:off x="2946314" y="2691006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Epilepsia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109C651-D324-0345-81A4-693C8725D643}"/>
                </a:ext>
              </a:extLst>
            </p:cNvPr>
            <p:cNvSpPr txBox="1"/>
            <p:nvPr/>
          </p:nvSpPr>
          <p:spPr>
            <a:xfrm>
              <a:off x="1990247" y="390253"/>
              <a:ext cx="2129072" cy="46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2531" b="1" dirty="0">
                  <a:solidFill>
                    <a:srgbClr val="000000"/>
                  </a:solidFill>
                  <a:sym typeface="Helvetica Light"/>
                </a:rPr>
                <a:t>Prevalência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765BD39-0E77-3D4D-BD7D-BC7B549C7B6E}"/>
              </a:ext>
            </a:extLst>
          </p:cNvPr>
          <p:cNvGrpSpPr/>
          <p:nvPr/>
        </p:nvGrpSpPr>
        <p:grpSpPr>
          <a:xfrm>
            <a:off x="5869779" y="1356475"/>
            <a:ext cx="5937131" cy="4486461"/>
            <a:chOff x="5068846" y="3438449"/>
            <a:chExt cx="4544078" cy="3419551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8B9100FD-8895-404B-94A4-6E7D7840F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662"/>
            <a:stretch/>
          </p:blipFill>
          <p:spPr>
            <a:xfrm>
              <a:off x="5068846" y="3438449"/>
              <a:ext cx="4544078" cy="3419551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974608A-4F32-DD46-BEEC-A76E4BFEDDA6}"/>
                </a:ext>
              </a:extLst>
            </p:cNvPr>
            <p:cNvSpPr txBox="1"/>
            <p:nvPr/>
          </p:nvSpPr>
          <p:spPr>
            <a:xfrm>
              <a:off x="7923505" y="3955731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 err="1">
                  <a:solidFill>
                    <a:srgbClr val="000000"/>
                  </a:solidFill>
                  <a:sym typeface="Helvetica Light"/>
                </a:rPr>
                <a:t>Stroke</a:t>
              </a:r>
              <a:endParaRPr lang="pt-BR" sz="1406" dirty="0">
                <a:solidFill>
                  <a:srgbClr val="000000"/>
                </a:solidFill>
                <a:sym typeface="Helvetica Light"/>
              </a:endParaRP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7533FC61-6866-6D46-99CC-0FEC08F088CF}"/>
                </a:ext>
              </a:extLst>
            </p:cNvPr>
            <p:cNvSpPr txBox="1"/>
            <p:nvPr/>
          </p:nvSpPr>
          <p:spPr>
            <a:xfrm>
              <a:off x="8141786" y="5268856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Alzheimer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E5DF2A5F-8E7C-8E4B-BE37-D0D93FC04001}"/>
                </a:ext>
              </a:extLst>
            </p:cNvPr>
            <p:cNvSpPr txBox="1"/>
            <p:nvPr/>
          </p:nvSpPr>
          <p:spPr>
            <a:xfrm>
              <a:off x="8141786" y="5786104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Parkinson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D650814-07B6-BD41-814D-8C7BF069613A}"/>
                </a:ext>
              </a:extLst>
            </p:cNvPr>
            <p:cNvSpPr txBox="1"/>
            <p:nvPr/>
          </p:nvSpPr>
          <p:spPr>
            <a:xfrm>
              <a:off x="6495506" y="5794819"/>
              <a:ext cx="1389063" cy="2884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1406" dirty="0">
                  <a:solidFill>
                    <a:srgbClr val="000000"/>
                  </a:solidFill>
                  <a:sym typeface="Helvetica Light"/>
                </a:rPr>
                <a:t>Epilepsia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B844915-0C56-3D4F-A9D0-F51FAC6BAA37}"/>
                </a:ext>
              </a:extLst>
            </p:cNvPr>
            <p:cNvSpPr txBox="1"/>
            <p:nvPr/>
          </p:nvSpPr>
          <p:spPr>
            <a:xfrm>
              <a:off x="5633724" y="3585214"/>
              <a:ext cx="2508063" cy="46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9" tIns="35719" rIns="35719" bIns="35719" numCol="1" spcCol="38100" rtlCol="0" anchor="ctr">
              <a:spAutoFit/>
            </a:bodyPr>
            <a:lstStyle/>
            <a:p>
              <a:pPr algn="ctr" defTabSz="410751" hangingPunct="0"/>
              <a:r>
                <a:rPr lang="pt-BR" sz="2531" b="1" dirty="0">
                  <a:solidFill>
                    <a:srgbClr val="000000"/>
                  </a:solidFill>
                  <a:sym typeface="Helvetica Light"/>
                </a:rPr>
                <a:t>Anos com </a:t>
              </a:r>
              <a:r>
                <a:rPr lang="pt-BR" sz="2531" b="1" dirty="0" err="1">
                  <a:solidFill>
                    <a:srgbClr val="000000"/>
                  </a:solidFill>
                  <a:sym typeface="Helvetica Light"/>
                </a:rPr>
                <a:t>incap</a:t>
              </a:r>
              <a:r>
                <a:rPr lang="pt-BR" sz="2531" b="1" dirty="0">
                  <a:solidFill>
                    <a:srgbClr val="000000"/>
                  </a:solidFill>
                  <a:sym typeface="Helvetica Light"/>
                </a:rPr>
                <a:t>.</a:t>
              </a:r>
            </a:p>
          </p:txBody>
        </p:sp>
      </p:grpSp>
      <p:sp>
        <p:nvSpPr>
          <p:cNvPr id="19" name="TextBox 1">
            <a:extLst>
              <a:ext uri="{FF2B5EF4-FFF2-40B4-BE49-F238E27FC236}">
                <a16:creationId xmlns:a16="http://schemas.microsoft.com/office/drawing/2014/main" id="{1C905502-31D6-6C43-BBF1-AB9A55D90224}"/>
              </a:ext>
            </a:extLst>
          </p:cNvPr>
          <p:cNvSpPr txBox="1"/>
          <p:nvPr/>
        </p:nvSpPr>
        <p:spPr>
          <a:xfrm>
            <a:off x="457200" y="320040"/>
            <a:ext cx="11277295" cy="5950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200"/>
              </a:spcAft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lang="pt-BR" dirty="0"/>
              <a:t>Prevalência e incapacidade por doença e por faixa etária</a:t>
            </a:r>
            <a:endParaRPr dirty="0"/>
          </a:p>
          <a:p>
            <a:pPr algn="ctr">
              <a:defRPr sz="1300">
                <a:solidFill>
                  <a:srgbClr val="475569"/>
                </a:solidFill>
                <a:latin typeface="Arial"/>
              </a:defRPr>
            </a:pPr>
            <a:r>
              <a:rPr lang="pt-BR" dirty="0"/>
              <a:t>Global </a:t>
            </a:r>
            <a:r>
              <a:rPr lang="pt-BR" dirty="0" err="1"/>
              <a:t>Burden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Disease</a:t>
            </a:r>
            <a:r>
              <a:rPr lang="pt-BR" dirty="0"/>
              <a:t> Project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66903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20040"/>
            <a:ext cx="11277295" cy="9643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200"/>
              </a:spcAft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/>
              <a:t>Envelhecimento</a:t>
            </a:r>
            <a:r>
              <a:rPr dirty="0"/>
              <a:t> </a:t>
            </a:r>
            <a:r>
              <a:rPr dirty="0" err="1"/>
              <a:t>Populacional</a:t>
            </a:r>
            <a:r>
              <a:rPr dirty="0"/>
              <a:t> </a:t>
            </a:r>
            <a:r>
              <a:rPr dirty="0" err="1"/>
              <a:t>Eleva</a:t>
            </a:r>
            <a:r>
              <a:rPr dirty="0"/>
              <a:t> Carga </a:t>
            </a:r>
            <a:r>
              <a:rPr dirty="0" err="1"/>
              <a:t>Absoluta</a:t>
            </a:r>
            <a:r>
              <a:rPr dirty="0"/>
              <a:t> de </a:t>
            </a:r>
            <a:r>
              <a:rPr dirty="0" err="1"/>
              <a:t>Doenças</a:t>
            </a:r>
            <a:r>
              <a:rPr dirty="0"/>
              <a:t> </a:t>
            </a:r>
            <a:r>
              <a:rPr dirty="0" err="1"/>
              <a:t>Neurológicas</a:t>
            </a:r>
            <a:r>
              <a:rPr dirty="0"/>
              <a:t> no </a:t>
            </a:r>
            <a:r>
              <a:rPr dirty="0" err="1"/>
              <a:t>Brasil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21%</a:t>
            </a:r>
          </a:p>
          <a:p>
            <a:pPr algn="ctr">
              <a:defRPr sz="1300">
                <a:solidFill>
                  <a:srgbClr val="475569"/>
                </a:solidFill>
                <a:latin typeface="Arial"/>
              </a:defRPr>
            </a:pPr>
            <a:r>
              <a:rPr dirty="0" err="1"/>
              <a:t>Análise</a:t>
            </a:r>
            <a:r>
              <a:rPr dirty="0"/>
              <a:t> de </a:t>
            </a:r>
            <a:r>
              <a:rPr dirty="0" err="1"/>
              <a:t>prevalência</a:t>
            </a:r>
            <a:r>
              <a:rPr dirty="0"/>
              <a:t> </a:t>
            </a:r>
            <a:r>
              <a:rPr dirty="0" err="1"/>
              <a:t>nacional</a:t>
            </a:r>
            <a:r>
              <a:rPr dirty="0"/>
              <a:t>, </a:t>
            </a:r>
            <a:r>
              <a:rPr dirty="0" err="1"/>
              <a:t>novos</a:t>
            </a:r>
            <a:r>
              <a:rPr dirty="0"/>
              <a:t> </a:t>
            </a:r>
            <a:r>
              <a:rPr dirty="0" err="1"/>
              <a:t>casos</a:t>
            </a:r>
            <a:r>
              <a:rPr dirty="0"/>
              <a:t> </a:t>
            </a:r>
            <a:r>
              <a:rPr dirty="0" err="1"/>
              <a:t>anuais</a:t>
            </a:r>
            <a:r>
              <a:rPr dirty="0"/>
              <a:t> e </a:t>
            </a:r>
            <a:r>
              <a:rPr dirty="0" err="1"/>
              <a:t>evolução</a:t>
            </a:r>
            <a:r>
              <a:rPr dirty="0"/>
              <a:t> </a:t>
            </a:r>
            <a:r>
              <a:rPr dirty="0" err="1"/>
              <a:t>histórica</a:t>
            </a:r>
            <a:r>
              <a:rPr dirty="0"/>
              <a:t> de DALYs (1990–2016)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417320"/>
            <a:ext cx="11277295" cy="1905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5486400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350" b="1">
                <a:solidFill>
                  <a:srgbClr val="0F766E"/>
                </a:solidFill>
                <a:latin typeface="Arial"/>
              </a:defRPr>
            </a:pPr>
            <a:r>
              <a:t>Maiores Prevalências e Incidências no Brasil (2016)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1920240"/>
          <a:ext cx="54864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Arial"/>
                        </a:rPr>
                        <a:t>Condição Neurológica</a:t>
                      </a:r>
                    </a:p>
                  </a:txBody>
                  <a:tcPr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Arial"/>
                        </a:rPr>
                        <a:t>Casos Prevalentes</a:t>
                      </a:r>
                    </a:p>
                  </a:txBody>
                  <a:tcPr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Arial"/>
                        </a:rPr>
                        <a:t>Incidência ou Detalhe</a:t>
                      </a:r>
                    </a:p>
                  </a:txBody>
                  <a:tcPr>
                    <a:solidFill>
                      <a:srgbClr val="0F76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AVC (Derrame)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991B1B"/>
                          </a:solidFill>
                          <a:latin typeface="Arial"/>
                        </a:rPr>
                        <a:t>2.231.000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258.000 novos casos/ano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Demências (Alzheimer)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1.691.024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Crescimento acelerado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Traumatismo Craniano (TCE)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1.608.456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Origem em traumas externos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Epilepsia Idiopática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825.349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Impacto em jovens e adultos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Traumatismo Medular (TRM)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507.588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Alto índice de sequelas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Doença de Parkinson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128.836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Acometimento de idosos</a:t>
                      </a:r>
                    </a:p>
                  </a:txBody>
                  <a:tcPr marL="76200" marR="76200" marT="38100" marB="38100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/>
                      <a:r>
                        <a:rPr sz="950" b="1">
                          <a:solidFill>
                            <a:srgbClr val="0F172A"/>
                          </a:solidFill>
                          <a:latin typeface="Arial"/>
                        </a:rPr>
                        <a:t>Tumores do SNC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10.521 (Incidência)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50">
                          <a:solidFill>
                            <a:srgbClr val="0F172A"/>
                          </a:solidFill>
                          <a:latin typeface="Arial"/>
                        </a:rPr>
                        <a:t>Novos casos anuais</a:t>
                      </a:r>
                    </a:p>
                  </a:txBody>
                  <a:tcPr marL="76200" marR="76200" marT="38100" marB="3810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6080760"/>
            <a:ext cx="8426987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850" i="1">
                <a:solidFill>
                  <a:srgbClr val="475569"/>
                </a:solidFill>
                <a:latin typeface="Arial"/>
              </a:defRPr>
            </a:pPr>
            <a:r>
              <a:rPr sz="1600" dirty="0">
                <a:solidFill>
                  <a:srgbClr val="FF0000"/>
                </a:solidFill>
              </a:rPr>
              <a:t>*Casos </a:t>
            </a:r>
            <a:r>
              <a:rPr sz="1600" dirty="0" err="1">
                <a:solidFill>
                  <a:srgbClr val="FF0000"/>
                </a:solidFill>
              </a:rPr>
              <a:t>prevalentes</a:t>
            </a:r>
            <a:r>
              <a:rPr sz="1600" dirty="0">
                <a:solidFill>
                  <a:srgbClr val="FF0000"/>
                </a:solidFill>
              </a:rPr>
              <a:t> no </a:t>
            </a:r>
            <a:r>
              <a:rPr sz="1600" dirty="0" err="1">
                <a:solidFill>
                  <a:srgbClr val="FF0000"/>
                </a:solidFill>
              </a:rPr>
              <a:t>Brasil</a:t>
            </a:r>
            <a:r>
              <a:rPr sz="1600" dirty="0">
                <a:solidFill>
                  <a:srgbClr val="FF0000"/>
                </a:solidFill>
              </a:rPr>
              <a:t> (</a:t>
            </a:r>
            <a:r>
              <a:rPr sz="1600" dirty="0" err="1">
                <a:solidFill>
                  <a:srgbClr val="FF0000"/>
                </a:solidFill>
              </a:rPr>
              <a:t>ano</a:t>
            </a:r>
            <a:r>
              <a:rPr sz="1600" dirty="0">
                <a:solidFill>
                  <a:srgbClr val="FF0000"/>
                </a:solidFill>
              </a:rPr>
              <a:t>-base 2016), </a:t>
            </a:r>
            <a:r>
              <a:rPr sz="1600" dirty="0" err="1">
                <a:solidFill>
                  <a:srgbClr val="FF0000"/>
                </a:solidFill>
              </a:rPr>
              <a:t>somando</a:t>
            </a:r>
            <a:r>
              <a:rPr sz="1600" dirty="0">
                <a:solidFill>
                  <a:srgbClr val="FF0000"/>
                </a:solidFill>
              </a:rPr>
              <a:t> </a:t>
            </a:r>
            <a:r>
              <a:rPr sz="1600" dirty="0" err="1">
                <a:solidFill>
                  <a:srgbClr val="FF0000"/>
                </a:solidFill>
              </a:rPr>
              <a:t>mais</a:t>
            </a:r>
            <a:r>
              <a:rPr sz="1600" dirty="0">
                <a:solidFill>
                  <a:srgbClr val="FF0000"/>
                </a:solidFill>
              </a:rPr>
              <a:t> de 6,99 </a:t>
            </a:r>
            <a:r>
              <a:rPr sz="1600" dirty="0" err="1">
                <a:solidFill>
                  <a:srgbClr val="FF0000"/>
                </a:solidFill>
              </a:rPr>
              <a:t>milhões</a:t>
            </a:r>
            <a:r>
              <a:rPr sz="1600" dirty="0">
                <a:solidFill>
                  <a:srgbClr val="FF0000"/>
                </a:solidFill>
              </a:rPr>
              <a:t> de </a:t>
            </a:r>
            <a:r>
              <a:rPr sz="1600" dirty="0" err="1">
                <a:solidFill>
                  <a:srgbClr val="FF0000"/>
                </a:solidFill>
              </a:rPr>
              <a:t>pacientes</a:t>
            </a:r>
            <a:r>
              <a:rPr sz="1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0" y="1554480"/>
            <a:ext cx="5486400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>
              <a:defRPr sz="1350" b="1">
                <a:solidFill>
                  <a:srgbClr val="0F766E"/>
                </a:solidFill>
                <a:latin typeface="Arial"/>
              </a:defRPr>
            </a:pPr>
            <a:r>
              <a:t>Evolução da Carga Global de Doenças (DALYs) no Brasil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920240"/>
            <a:ext cx="548640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137160" rIns="228600" bIns="137160" rtlCol="0" anchor="ctr"/>
          <a:lstStyle/>
          <a:p>
            <a:pPr algn="ctr">
              <a:spcAft>
                <a:spcPts val="400"/>
              </a:spcAft>
              <a:defRPr sz="1150" b="1">
                <a:solidFill>
                  <a:srgbClr val="0F766E"/>
                </a:solidFill>
                <a:latin typeface="Arial"/>
              </a:defRPr>
            </a:pPr>
            <a:r>
              <a:t>Impacto Absoluto (Crescimento no Período 1990–2016)</a:t>
            </a:r>
          </a:p>
          <a:p>
            <a:pPr>
              <a:spcAft>
                <a:spcPts val="400"/>
              </a:spcAft>
              <a:defRPr sz="1700" b="1">
                <a:solidFill>
                  <a:srgbClr val="991B1B"/>
                </a:solidFill>
                <a:latin typeface="Georgia"/>
              </a:defRPr>
            </a:pPr>
            <a:r>
              <a:t>Aumento Real de +21% em DALYs Absolutos</a:t>
            </a:r>
          </a:p>
          <a:p>
            <a:pPr>
              <a:defRPr sz="950">
                <a:solidFill>
                  <a:srgbClr val="0F172A"/>
                </a:solidFill>
                <a:latin typeface="Arial"/>
              </a:defRPr>
            </a:pPr>
            <a:r>
              <a:t>O total nacional de DALYs (anos de vida perdidos ajustados por incapacidade) subiu de 5,18 milhões em 1990 para 6,28 milhões em 2016. Esse crescimento reflete diretamente o envelhecimento e o crescimento populacional, elevando expressivamente o custo e a demanda de alta complexidade no SUS.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3950970"/>
            <a:ext cx="548640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137160" rIns="228600" bIns="137160" rtlCol="0" anchor="ctr"/>
          <a:lstStyle/>
          <a:p>
            <a:pPr algn="ctr">
              <a:spcAft>
                <a:spcPts val="400"/>
              </a:spcAft>
              <a:defRPr sz="1150" b="1">
                <a:solidFill>
                  <a:srgbClr val="0F766E"/>
                </a:solidFill>
                <a:latin typeface="Arial"/>
              </a:defRPr>
            </a:pPr>
            <a:r>
              <a:t>Taxa Padronizada por Idade (Eficácia Epidemiológica)</a:t>
            </a:r>
          </a:p>
          <a:p>
            <a:pPr>
              <a:spcAft>
                <a:spcPts val="400"/>
              </a:spcAft>
              <a:defRPr sz="1700" b="1">
                <a:solidFill>
                  <a:srgbClr val="0F766E"/>
                </a:solidFill>
                <a:latin typeface="Georgia"/>
              </a:defRPr>
            </a:pPr>
            <a:r>
              <a:t>Queda de -36% na Taxa Padronizada</a:t>
            </a:r>
          </a:p>
          <a:p>
            <a:pPr>
              <a:defRPr sz="950">
                <a:solidFill>
                  <a:srgbClr val="0F172A"/>
                </a:solidFill>
                <a:latin typeface="Arial"/>
              </a:defRPr>
            </a:pPr>
            <a:r>
              <a:t>A taxa caiu de 5.215 para 3.341 DALYs por 100.000 hab. Isso indica avanços significativos no controle de fatores de risco individuais (ex: hipertensão no AVC) e melhores tratamentos clínicos. Porém, o volume bruto de pacientes continuou a crescer em razão da transição demográfica.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1277295" cy="32004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850" b="1">
                <a:solidFill>
                  <a:srgbClr val="475569"/>
                </a:solidFill>
                <a:latin typeface="Arial"/>
              </a:defRPr>
            </a:pPr>
            <a:r>
              <a:t>Fontes: GBD 2016 Neurology Collaborators / Lancet Neurology (2019) | Dados Consolidados para o Brasil via International Neuroscience Institute (INI-SP)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05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800" b="1">
                <a:solidFill>
                  <a:srgbClr val="1E293B"/>
                </a:solidFill>
                <a:latin typeface="Georgia"/>
              </a:defRPr>
            </a:pPr>
            <a:r>
              <a:rPr dirty="0" err="1"/>
              <a:t>Impacto</a:t>
            </a:r>
            <a:r>
              <a:rPr dirty="0"/>
              <a:t> </a:t>
            </a:r>
            <a:r>
              <a:rPr dirty="0" err="1"/>
              <a:t>Financeiro</a:t>
            </a:r>
            <a:r>
              <a:rPr dirty="0"/>
              <a:t> das </a:t>
            </a:r>
            <a:r>
              <a:rPr dirty="0" err="1"/>
              <a:t>Condições</a:t>
            </a:r>
            <a:r>
              <a:rPr dirty="0"/>
              <a:t> </a:t>
            </a:r>
            <a:r>
              <a:rPr dirty="0" err="1"/>
              <a:t>Neurológicas</a:t>
            </a:r>
            <a:r>
              <a:rPr dirty="0"/>
              <a:t> no </a:t>
            </a:r>
            <a:r>
              <a:rPr dirty="0" err="1"/>
              <a:t>Brasil</a:t>
            </a:r>
            <a:endParaRPr dirty="0"/>
          </a:p>
          <a:p>
            <a:pPr>
              <a:spcBef>
                <a:spcPts val="400"/>
              </a:spcBef>
              <a:defRPr sz="1300">
                <a:solidFill>
                  <a:srgbClr val="0D9488"/>
                </a:solidFill>
                <a:latin typeface="Verdana"/>
              </a:defRPr>
            </a:pPr>
            <a:r>
              <a:rPr dirty="0" err="1"/>
              <a:t>Valores</a:t>
            </a:r>
            <a:r>
              <a:rPr dirty="0"/>
              <a:t> </a:t>
            </a:r>
            <a:r>
              <a:rPr dirty="0" err="1"/>
              <a:t>normalizados</a:t>
            </a:r>
            <a:r>
              <a:rPr dirty="0"/>
              <a:t> para a </a:t>
            </a:r>
            <a:r>
              <a:rPr dirty="0" err="1"/>
              <a:t>população</a:t>
            </a:r>
            <a:r>
              <a:rPr dirty="0"/>
              <a:t> </a:t>
            </a:r>
            <a:r>
              <a:rPr dirty="0" err="1"/>
              <a:t>brasileira</a:t>
            </a:r>
            <a:r>
              <a:rPr dirty="0"/>
              <a:t> de 220 </a:t>
            </a:r>
            <a:r>
              <a:rPr dirty="0" err="1"/>
              <a:t>milhões</a:t>
            </a:r>
            <a:r>
              <a:rPr dirty="0"/>
              <a:t> de </a:t>
            </a:r>
            <a:r>
              <a:rPr dirty="0" err="1"/>
              <a:t>habitantes</a:t>
            </a:r>
            <a:r>
              <a:rPr dirty="0"/>
              <a:t>, </a:t>
            </a:r>
            <a:r>
              <a:rPr dirty="0" err="1"/>
              <a:t>baseados</a:t>
            </a:r>
            <a:r>
              <a:rPr dirty="0"/>
              <a:t> no </a:t>
            </a:r>
            <a:r>
              <a:rPr dirty="0" err="1"/>
              <a:t>Relatório</a:t>
            </a:r>
            <a:r>
              <a:rPr dirty="0"/>
              <a:t> Técnico de </a:t>
            </a:r>
            <a:r>
              <a:rPr dirty="0" err="1"/>
              <a:t>Judicialização</a:t>
            </a:r>
            <a:r>
              <a:rPr dirty="0"/>
              <a:t> (2026)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371600"/>
            <a:ext cx="11277295" cy="3175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767409"/>
              </p:ext>
            </p:extLst>
          </p:nvPr>
        </p:nvGraphicFramePr>
        <p:xfrm>
          <a:off x="400050" y="1645920"/>
          <a:ext cx="1133444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73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l">
                        <a:defRPr sz="1200" b="1">
                          <a:solidFill>
                            <a:srgbClr val="FFFFFF"/>
                          </a:solidFill>
                          <a:latin typeface="Georgia"/>
                        </a:defRPr>
                      </a:pPr>
                      <a:r>
                        <a:rPr sz="1200" dirty="0" err="1"/>
                        <a:t>Condição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Neurológica</a:t>
                      </a:r>
                      <a:endParaRPr sz="1200" dirty="0"/>
                    </a:p>
                  </a:txBody>
                  <a:tcPr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  <a:latin typeface="Georgia"/>
                        </a:defRPr>
                      </a:pPr>
                      <a:r>
                        <a:rPr sz="1200" dirty="0" err="1"/>
                        <a:t>Parâmetro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Unitário</a:t>
                      </a:r>
                      <a:r>
                        <a:rPr sz="1200" dirty="0"/>
                        <a:t> / Original</a:t>
                      </a:r>
                    </a:p>
                  </a:txBody>
                  <a:tcPr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  <a:latin typeface="Georgia"/>
                        </a:defRPr>
                      </a:pPr>
                      <a:r>
                        <a:rPr sz="1200" dirty="0" err="1"/>
                        <a:t>Prevalência</a:t>
                      </a:r>
                      <a:r>
                        <a:rPr sz="1200" dirty="0"/>
                        <a:t> / Casos</a:t>
                      </a:r>
                      <a:br>
                        <a:rPr sz="1200" dirty="0"/>
                      </a:br>
                      <a:endParaRPr sz="1200" dirty="0"/>
                    </a:p>
                  </a:txBody>
                  <a:tcPr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  <a:latin typeface="Georgia"/>
                        </a:defRPr>
                      </a:pPr>
                      <a:r>
                        <a:rPr sz="1200" dirty="0" err="1"/>
                        <a:t>Custo</a:t>
                      </a:r>
                      <a:r>
                        <a:rPr sz="1200" dirty="0"/>
                        <a:t> Total </a:t>
                      </a:r>
                      <a:r>
                        <a:rPr sz="1200" dirty="0" err="1"/>
                        <a:t>Estimado</a:t>
                      </a:r>
                      <a:br>
                        <a:rPr sz="1200" dirty="0"/>
                      </a:br>
                      <a:endParaRPr sz="1200" dirty="0"/>
                    </a:p>
                  </a:txBody>
                  <a:tcPr anchor="ctr"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FFFFFF"/>
                          </a:solidFill>
                          <a:latin typeface="Georgia"/>
                        </a:defRPr>
                      </a:pPr>
                      <a:r>
                        <a:rPr sz="1200" dirty="0" err="1"/>
                        <a:t>Principais</a:t>
                      </a:r>
                      <a:r>
                        <a:rPr sz="1200" dirty="0"/>
                        <a:t> </a:t>
                      </a:r>
                      <a:r>
                        <a:rPr sz="1200" dirty="0" err="1"/>
                        <a:t>Vetores</a:t>
                      </a:r>
                      <a:r>
                        <a:rPr sz="1200" dirty="0"/>
                        <a:t> de </a:t>
                      </a:r>
                      <a:r>
                        <a:rPr sz="1200" dirty="0" err="1"/>
                        <a:t>Custo</a:t>
                      </a:r>
                      <a:r>
                        <a:rPr sz="1200" dirty="0"/>
                        <a:t> e </a:t>
                      </a:r>
                      <a:r>
                        <a:rPr sz="1200" dirty="0" err="1"/>
                        <a:t>Judicialização</a:t>
                      </a:r>
                      <a:endParaRPr sz="1200" dirty="0"/>
                    </a:p>
                  </a:txBody>
                  <a:tcPr anchor="ctr">
                    <a:solidFill>
                      <a:srgbClr val="0D94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Alzheimer / </a:t>
                      </a:r>
                      <a:r>
                        <a:rPr sz="1050" dirty="0" err="1"/>
                        <a:t>Demências</a:t>
                      </a: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R$ 96,7 bi/</a:t>
                      </a:r>
                      <a:r>
                        <a:rPr sz="1050" dirty="0" err="1"/>
                        <a:t>ano</a:t>
                      </a:r>
                      <a:r>
                        <a:rPr sz="1050" dirty="0"/>
                        <a:t> (Nacional 2022)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1,98 </a:t>
                      </a:r>
                      <a:r>
                        <a:rPr sz="1050" dirty="0" err="1"/>
                        <a:t>milhão</a:t>
                      </a:r>
                      <a:r>
                        <a:rPr sz="1050" dirty="0"/>
                        <a:t> de </a:t>
                      </a:r>
                      <a:r>
                        <a:rPr sz="1050" dirty="0" err="1"/>
                        <a:t>pacientes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D9488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R$ 98,95 bi/</a:t>
                      </a:r>
                      <a:r>
                        <a:rPr sz="1050" dirty="0" err="1"/>
                        <a:t>ano</a:t>
                      </a:r>
                      <a:r>
                        <a:rPr sz="1050" dirty="0"/>
                        <a:t> (Carga </a:t>
                      </a:r>
                      <a:r>
                        <a:rPr sz="1050" dirty="0" err="1"/>
                        <a:t>Nac</a:t>
                      </a:r>
                      <a:r>
                        <a:rPr sz="1050" dirty="0"/>
                        <a:t>.)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Custos indiretos dominam (78% devido a cuidados informais e perda de produtividade). Risco de anticorpos anti-amiloide.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Doença de Parkinson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br>
                        <a:rPr sz="1050" dirty="0"/>
                      </a:br>
                      <a:r>
                        <a:rPr sz="1050" dirty="0"/>
                        <a:t>R$ 21.587,40 / </a:t>
                      </a:r>
                      <a:r>
                        <a:rPr sz="1050" dirty="0" err="1"/>
                        <a:t>pac.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ano</a:t>
                      </a:r>
                      <a:endParaRPr sz="1050"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141.720 </a:t>
                      </a:r>
                      <a:r>
                        <a:rPr sz="1050" dirty="0" err="1"/>
                        <a:t>pacientes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D9488"/>
                          </a:solidFill>
                          <a:latin typeface="Verdana"/>
                        </a:defRPr>
                      </a:pPr>
                      <a:r>
                        <a:rPr sz="1050"/>
                        <a:t>R$ 3,06 bilhões / ano</a:t>
                      </a:r>
                      <a:br>
                        <a:rPr sz="1050"/>
                      </a:br>
                      <a:r>
                        <a:rPr sz="1050"/>
                        <a:t>(Total Direto + Indireto)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DBS (</a:t>
                      </a:r>
                      <a:r>
                        <a:rPr sz="1050" dirty="0" err="1"/>
                        <a:t>Estimulação</a:t>
                      </a:r>
                      <a:r>
                        <a:rPr sz="1050" dirty="0"/>
                        <a:t> Cerebral Profunda) e </a:t>
                      </a:r>
                      <a:r>
                        <a:rPr sz="1050" dirty="0" err="1"/>
                        <a:t>reabilitação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motora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intensiva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são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os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maiores</a:t>
                      </a:r>
                      <a:r>
                        <a:rPr sz="1050" dirty="0"/>
                        <a:t> custos.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Esclerose Múltipla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R$ 33.872 / </a:t>
                      </a:r>
                      <a:r>
                        <a:rPr sz="1050" dirty="0" err="1"/>
                        <a:t>pac.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ano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31.900 </a:t>
                      </a:r>
                      <a:r>
                        <a:rPr sz="1050" dirty="0" err="1"/>
                        <a:t>pacientes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D9488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R$ 1,08 </a:t>
                      </a:r>
                      <a:r>
                        <a:rPr sz="1050" dirty="0" err="1"/>
                        <a:t>bilhão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ano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Medicamentos modificadores de alta eficácia fora do PCDT e terapias imunológicas concentram os litígios no SUS.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Glioblastoma (SNC)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R$ 22.372 / </a:t>
                      </a:r>
                      <a:r>
                        <a:rPr sz="1050" dirty="0" err="1"/>
                        <a:t>internação</a:t>
                      </a:r>
                      <a:br>
                        <a:rPr sz="1050" dirty="0"/>
                      </a:br>
                      <a:r>
                        <a:rPr sz="1050" dirty="0"/>
                        <a:t>(</a:t>
                      </a:r>
                      <a:r>
                        <a:rPr sz="1050" dirty="0" err="1"/>
                        <a:t>Custo</a:t>
                      </a:r>
                      <a:r>
                        <a:rPr sz="1050" dirty="0"/>
                        <a:t> de </a:t>
                      </a:r>
                      <a:r>
                        <a:rPr sz="1050" dirty="0" err="1"/>
                        <a:t>cirurgia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inicial</a:t>
                      </a:r>
                      <a:r>
                        <a:rPr sz="1050" dirty="0"/>
                        <a:t> SUS)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12.340 </a:t>
                      </a:r>
                      <a:r>
                        <a:rPr sz="1050" dirty="0" err="1"/>
                        <a:t>novos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casos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ano</a:t>
                      </a:r>
                      <a:br>
                        <a:rPr sz="1050" dirty="0"/>
                      </a:br>
                      <a:endParaRPr sz="1050" dirty="0"/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D9488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R$ 276,07 </a:t>
                      </a:r>
                      <a:r>
                        <a:rPr sz="1050" dirty="0" err="1"/>
                        <a:t>milhões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ano</a:t>
                      </a:r>
                      <a:br>
                        <a:rPr sz="1050" dirty="0"/>
                      </a:br>
                      <a:r>
                        <a:rPr sz="1050" dirty="0"/>
                        <a:t>(</a:t>
                      </a:r>
                      <a:r>
                        <a:rPr sz="1050" dirty="0" err="1"/>
                        <a:t>Apenas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internação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cirúrgica</a:t>
                      </a:r>
                      <a:r>
                        <a:rPr sz="1050" dirty="0"/>
                        <a:t>)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Alto </a:t>
                      </a:r>
                      <a:r>
                        <a:rPr sz="1050" dirty="0" err="1"/>
                        <a:t>custo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cirúrgico</a:t>
                      </a:r>
                      <a:r>
                        <a:rPr sz="1050" dirty="0"/>
                        <a:t> e </a:t>
                      </a:r>
                      <a:r>
                        <a:rPr sz="1050" dirty="0" err="1"/>
                        <a:t>rápida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progressão</a:t>
                      </a:r>
                      <a:r>
                        <a:rPr sz="1050" dirty="0"/>
                        <a:t>. </a:t>
                      </a:r>
                      <a:r>
                        <a:rPr sz="1050" dirty="0" err="1"/>
                        <a:t>Quimioterapia</a:t>
                      </a:r>
                      <a:r>
                        <a:rPr sz="1050" dirty="0"/>
                        <a:t> (</a:t>
                      </a:r>
                      <a:r>
                        <a:rPr sz="1050" dirty="0" err="1"/>
                        <a:t>Temozolomida</a:t>
                      </a:r>
                      <a:r>
                        <a:rPr sz="1050" dirty="0"/>
                        <a:t>)</a:t>
                      </a:r>
                      <a:r>
                        <a:rPr lang="pt-BR" sz="1050" dirty="0"/>
                        <a:t> e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radioterapia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não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capturados</a:t>
                      </a:r>
                      <a:r>
                        <a:rPr sz="1050" dirty="0"/>
                        <a:t> no valor SUS.</a:t>
                      </a:r>
                    </a:p>
                  </a:txBody>
                  <a:tcPr anchor="ctr"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AME (Doença Rara)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R$ 8,36 </a:t>
                      </a:r>
                      <a:r>
                        <a:rPr sz="1050" dirty="0" err="1"/>
                        <a:t>milhões</a:t>
                      </a:r>
                      <a:r>
                        <a:rPr sz="1050" dirty="0"/>
                        <a:t> / </a:t>
                      </a:r>
                      <a:r>
                        <a:rPr sz="1050" dirty="0" err="1"/>
                        <a:t>decisão</a:t>
                      </a:r>
                      <a:br>
                        <a:rPr sz="1050" dirty="0"/>
                      </a:br>
                      <a:r>
                        <a:rPr sz="1050" dirty="0"/>
                        <a:t>(</a:t>
                      </a:r>
                      <a:r>
                        <a:rPr sz="1050" dirty="0" err="1"/>
                        <a:t>Média</a:t>
                      </a:r>
                      <a:r>
                        <a:rPr sz="1050" dirty="0"/>
                        <a:t> federal - </a:t>
                      </a:r>
                      <a:r>
                        <a:rPr sz="1050" dirty="0" err="1"/>
                        <a:t>Zolgensma</a:t>
                      </a:r>
                      <a:r>
                        <a:rPr sz="1050" dirty="0"/>
                        <a:t>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/>
                        <a:t>113 decisões federais</a:t>
                      </a:r>
                      <a:br>
                        <a:rPr sz="1050"/>
                      </a:br>
                      <a:r>
                        <a:rPr sz="1050"/>
                        <a:t>(Histórico acumulado)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0D9488"/>
                          </a:solidFill>
                          <a:latin typeface="Verdana"/>
                        </a:defRPr>
                      </a:pPr>
                      <a:r>
                        <a:rPr sz="1050" dirty="0"/>
                        <a:t>R$ 944,8 </a:t>
                      </a:r>
                      <a:r>
                        <a:rPr sz="1050" dirty="0" err="1"/>
                        <a:t>milhões</a:t>
                      </a:r>
                      <a:br>
                        <a:rPr sz="1050" dirty="0"/>
                      </a:br>
                      <a:r>
                        <a:rPr sz="1050" dirty="0"/>
                        <a:t>(</a:t>
                      </a:r>
                      <a:r>
                        <a:rPr sz="1050" dirty="0" err="1"/>
                        <a:t>Gasto</a:t>
                      </a:r>
                      <a:r>
                        <a:rPr sz="1050" dirty="0"/>
                        <a:t> federal </a:t>
                      </a:r>
                      <a:r>
                        <a:rPr sz="1050" dirty="0" err="1"/>
                        <a:t>acumulado</a:t>
                      </a:r>
                      <a:r>
                        <a:rPr sz="1050" dirty="0"/>
                        <a:t>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50">
                          <a:solidFill>
                            <a:srgbClr val="1E293B"/>
                          </a:solidFill>
                          <a:latin typeface="Verdana"/>
                        </a:defRPr>
                      </a:pPr>
                      <a:r>
                        <a:rPr sz="1050" dirty="0"/>
                        <a:t>Caso </a:t>
                      </a:r>
                      <a:r>
                        <a:rPr sz="1050" dirty="0" err="1"/>
                        <a:t>paradigmático</a:t>
                      </a:r>
                      <a:r>
                        <a:rPr sz="1050" dirty="0"/>
                        <a:t> de </a:t>
                      </a:r>
                      <a:r>
                        <a:rPr sz="1050" dirty="0" err="1"/>
                        <a:t>judicialização</a:t>
                      </a:r>
                      <a:r>
                        <a:rPr sz="1050" dirty="0"/>
                        <a:t> de </a:t>
                      </a:r>
                      <a:r>
                        <a:rPr sz="1050" dirty="0" err="1"/>
                        <a:t>terapia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gênica</a:t>
                      </a:r>
                      <a:r>
                        <a:rPr sz="1050" dirty="0"/>
                        <a:t> </a:t>
                      </a:r>
                      <a:r>
                        <a:rPr sz="1050" dirty="0" err="1"/>
                        <a:t>ultracara</a:t>
                      </a:r>
                      <a:r>
                        <a:rPr sz="1050" dirty="0"/>
                        <a:t>. 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217920"/>
            <a:ext cx="11277295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50">
                <a:solidFill>
                  <a:srgbClr val="64748B"/>
                </a:solidFill>
                <a:latin typeface="Verdana"/>
              </a:defRPr>
            </a:pPr>
            <a:r>
              <a:rPr dirty="0"/>
              <a:t>Fontes: </a:t>
            </a:r>
            <a:r>
              <a:rPr dirty="0" err="1"/>
              <a:t>Relatório</a:t>
            </a:r>
            <a:r>
              <a:rPr dirty="0"/>
              <a:t> Técnico de </a:t>
            </a:r>
            <a:r>
              <a:rPr dirty="0" err="1"/>
              <a:t>Judicialização</a:t>
            </a:r>
            <a:r>
              <a:rPr dirty="0"/>
              <a:t> de </a:t>
            </a:r>
            <a:r>
              <a:rPr dirty="0" err="1"/>
              <a:t>Doenças</a:t>
            </a:r>
            <a:r>
              <a:rPr dirty="0"/>
              <a:t> </a:t>
            </a:r>
            <a:r>
              <a:rPr dirty="0" err="1"/>
              <a:t>Neurológicas</a:t>
            </a:r>
            <a:r>
              <a:rPr dirty="0"/>
              <a:t> (2026) | da Mata et al., (2025) [Alzheimer] | Paiva et al., (2022) [Glioblastoma] | </a:t>
            </a:r>
            <a:r>
              <a:rPr dirty="0" err="1"/>
              <a:t>Chieffi</a:t>
            </a:r>
            <a:r>
              <a:rPr dirty="0"/>
              <a:t> et al., (2024) [</a:t>
            </a:r>
            <a:r>
              <a:rPr dirty="0" err="1"/>
              <a:t>Zolgensma</a:t>
            </a:r>
            <a:r>
              <a:rPr dirty="0"/>
              <a:t>/AME] | </a:t>
            </a:r>
            <a:r>
              <a:rPr dirty="0" err="1"/>
              <a:t>Ipea</a:t>
            </a:r>
            <a:r>
              <a:rPr dirty="0"/>
              <a:t>/</a:t>
            </a:r>
            <a:r>
              <a:rPr dirty="0" err="1"/>
              <a:t>Ipea-Mins.Saúde</a:t>
            </a:r>
            <a:r>
              <a:rPr dirty="0"/>
              <a:t> (2025).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65760"/>
            <a:ext cx="11277295" cy="10972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</a:pPr>
            <a:r>
              <a:rPr sz="2400" b="1">
                <a:solidFill>
                  <a:srgbClr val="1E293B"/>
                </a:solidFill>
                <a:latin typeface="Georgia"/>
              </a:rPr>
              <a:t>Judicialização no SUS: Impacto Fiscal nas Doenças Neurológicas</a:t>
            </a:r>
          </a:p>
          <a:p>
            <a:r>
              <a:rPr sz="1200">
                <a:solidFill>
                  <a:srgbClr val="64748B"/>
                </a:solidFill>
                <a:latin typeface="Verdana"/>
              </a:rPr>
              <a:t>Despesas bilionárias imprevisíveis impulsionadas por medicamentos e dispositivos judiciais de alto custo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88720"/>
            <a:ext cx="11277295" cy="254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57200" y="1645920"/>
            <a:ext cx="5303520" cy="20116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D9488"/>
            </a:solidFill>
          </a:ln>
          <a:effectLst>
            <a:outerShdw blurRad="150000" dist="30000" dir="5400000">
              <a:srgbClr val="000000">
                <a:alpha val="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1783080"/>
            <a:ext cx="4754880" cy="1737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800" b="1">
                <a:solidFill>
                  <a:srgbClr val="0D9488"/>
                </a:solidFill>
                <a:latin typeface="Georgia"/>
              </a:rPr>
              <a:t>R$ 1,9 Bilhão</a:t>
            </a:r>
          </a:p>
          <a:p>
            <a:pPr>
              <a:spcBef>
                <a:spcPts val="400"/>
              </a:spcBef>
            </a:pPr>
            <a:r>
              <a:rPr sz="950">
                <a:solidFill>
                  <a:srgbClr val="1E293B"/>
                </a:solidFill>
                <a:latin typeface="Verdana"/>
              </a:rPr>
              <a:t>Gastos Federais com Judicialização em Saúde (2024)</a:t>
            </a:r>
            <a:br/>
            <a:r>
              <a:t>Decisões judiciais federais geram enorme imprevisibilidade financeira e canibalizam o planejamento de compras centralizadas do SUS.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4023360"/>
            <a:ext cx="5303520" cy="20116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64748B"/>
            </a:solidFill>
          </a:ln>
          <a:effectLst>
            <a:outerShdw blurRad="150000" dist="30000" dir="5400000">
              <a:srgbClr val="000000">
                <a:alpha val="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4160520"/>
            <a:ext cx="4754880" cy="1737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2800" b="1">
                <a:solidFill>
                  <a:srgbClr val="64748B"/>
                </a:solidFill>
                <a:latin typeface="Georgia"/>
              </a:rPr>
              <a:t>32,9% do Orçamento</a:t>
            </a:r>
          </a:p>
          <a:p>
            <a:pPr>
              <a:spcBef>
                <a:spcPts val="400"/>
              </a:spcBef>
            </a:pPr>
            <a:r>
              <a:rPr sz="950">
                <a:solidFill>
                  <a:srgbClr val="1E293B"/>
                </a:solidFill>
                <a:latin typeface="Verdana"/>
              </a:rPr>
              <a:t>Fardo Médio nos Orçamentos Estaduais de Farmácia</a:t>
            </a:r>
            <a:br/>
            <a:r>
              <a:t>Em diversos estados, um terço das verbas de assistência farmacêutica é direcionado para atender ordens judiciais individuais de altíssimo custo.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1282" y="1639411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 dirty="0" err="1">
                <a:solidFill>
                  <a:srgbClr val="1E293B"/>
                </a:solidFill>
                <a:latin typeface="Georgia"/>
              </a:rPr>
              <a:t>Projeção</a:t>
            </a:r>
            <a:r>
              <a:rPr sz="1400" b="1" dirty="0">
                <a:solidFill>
                  <a:srgbClr val="1E293B"/>
                </a:solidFill>
                <a:latin typeface="Georgia"/>
              </a:rPr>
              <a:t> de </a:t>
            </a:r>
            <a:r>
              <a:rPr sz="1400" b="1" dirty="0" err="1">
                <a:solidFill>
                  <a:srgbClr val="1E293B"/>
                </a:solidFill>
                <a:latin typeface="Georgia"/>
              </a:rPr>
              <a:t>Gastos</a:t>
            </a:r>
            <a:r>
              <a:rPr sz="1400" b="1" dirty="0">
                <a:solidFill>
                  <a:srgbClr val="1E293B"/>
                </a:solidFill>
                <a:latin typeface="Georgia"/>
              </a:rPr>
              <a:t> </a:t>
            </a:r>
            <a:r>
              <a:rPr sz="1400" b="1" dirty="0" err="1">
                <a:solidFill>
                  <a:srgbClr val="1E293B"/>
                </a:solidFill>
                <a:latin typeface="Georgia"/>
              </a:rPr>
              <a:t>Federais</a:t>
            </a:r>
            <a:r>
              <a:rPr sz="1400" b="1" dirty="0">
                <a:solidFill>
                  <a:srgbClr val="1E293B"/>
                </a:solidFill>
                <a:latin typeface="Georgia"/>
              </a:rPr>
              <a:t> </a:t>
            </a:r>
            <a:r>
              <a:rPr sz="1400" b="1" dirty="0" err="1">
                <a:solidFill>
                  <a:srgbClr val="1E293B"/>
                </a:solidFill>
                <a:latin typeface="Georgia"/>
              </a:rPr>
              <a:t>Judiciais</a:t>
            </a:r>
            <a:r>
              <a:rPr sz="1400" b="1" dirty="0">
                <a:solidFill>
                  <a:srgbClr val="1E293B"/>
                </a:solidFill>
                <a:latin typeface="Georgia"/>
              </a:rPr>
              <a:t> (2026–2056)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E72B0FB8-E1AE-0047-BC0C-36CAE9992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406" y="2272982"/>
            <a:ext cx="5699455" cy="35007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0733D3C3-2D5F-EC47-BEFE-3C2CCDD4CE87}"/>
              </a:ext>
            </a:extLst>
          </p:cNvPr>
          <p:cNvSpPr txBox="1"/>
          <p:nvPr/>
        </p:nvSpPr>
        <p:spPr>
          <a:xfrm>
            <a:off x="457200" y="365760"/>
            <a:ext cx="11277295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800" b="1">
                <a:solidFill>
                  <a:srgbClr val="1E293B"/>
                </a:solidFill>
                <a:latin typeface="Georgia"/>
              </a:defRPr>
            </a:pPr>
            <a:r>
              <a:rPr lang="pt-BR" dirty="0"/>
              <a:t>Terapias celulares avançadas: estado clínico e ordens de grandeza de custo</a:t>
            </a:r>
            <a:endParaRPr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FDDCA10-EEA0-8247-89D5-ACBE4454F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321088"/>
              </p:ext>
            </p:extLst>
          </p:nvPr>
        </p:nvGraphicFramePr>
        <p:xfrm>
          <a:off x="642937" y="1414462"/>
          <a:ext cx="10858502" cy="5066509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697019">
                  <a:extLst>
                    <a:ext uri="{9D8B030D-6E8A-4147-A177-3AD203B41FA5}">
                      <a16:colId xmlns:a16="http://schemas.microsoft.com/office/drawing/2014/main" val="914674579"/>
                    </a:ext>
                  </a:extLst>
                </a:gridCol>
                <a:gridCol w="2035885">
                  <a:extLst>
                    <a:ext uri="{9D8B030D-6E8A-4147-A177-3AD203B41FA5}">
                      <a16:colId xmlns:a16="http://schemas.microsoft.com/office/drawing/2014/main" val="3420922403"/>
                    </a:ext>
                  </a:extLst>
                </a:gridCol>
                <a:gridCol w="2290371">
                  <a:extLst>
                    <a:ext uri="{9D8B030D-6E8A-4147-A177-3AD203B41FA5}">
                      <a16:colId xmlns:a16="http://schemas.microsoft.com/office/drawing/2014/main" val="3209381691"/>
                    </a:ext>
                  </a:extLst>
                </a:gridCol>
                <a:gridCol w="2290371">
                  <a:extLst>
                    <a:ext uri="{9D8B030D-6E8A-4147-A177-3AD203B41FA5}">
                      <a16:colId xmlns:a16="http://schemas.microsoft.com/office/drawing/2014/main" val="3372136482"/>
                    </a:ext>
                  </a:extLst>
                </a:gridCol>
                <a:gridCol w="2544856">
                  <a:extLst>
                    <a:ext uri="{9D8B030D-6E8A-4147-A177-3AD203B41FA5}">
                      <a16:colId xmlns:a16="http://schemas.microsoft.com/office/drawing/2014/main" val="1779710233"/>
                    </a:ext>
                  </a:extLst>
                </a:gridCol>
              </a:tblGrid>
              <a:tr h="3493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Plataforma</a:t>
                      </a:r>
                      <a:endParaRPr lang="pt-BR" sz="2000" dirty="0">
                        <a:effectLst/>
                        <a:latin typeface="Georgia" panose="020405020504050203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Aplicações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neurológicas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relevantes</a:t>
                      </a:r>
                      <a:endParaRPr lang="pt-BR" sz="2000" dirty="0">
                        <a:effectLst/>
                        <a:latin typeface="Georgia" panose="020405020504050203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Estágio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clínico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em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2026</a:t>
                      </a:r>
                      <a:endParaRPr lang="pt-BR" sz="2000" dirty="0">
                        <a:effectLst/>
                        <a:latin typeface="Georgia" panose="020405020504050203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Referência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de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custo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/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preço</a:t>
                      </a:r>
                      <a:endParaRPr lang="pt-BR" sz="2000" dirty="0">
                        <a:effectLst/>
                        <a:latin typeface="Georgia" panose="020405020504050203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84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Leitura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para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política</a:t>
                      </a:r>
                      <a:r>
                        <a:rPr lang="en-US" sz="1200" dirty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Georgia" panose="02040502050405020303" pitchFamily="18" charset="0"/>
                        </a:rPr>
                        <a:t>pública</a:t>
                      </a:r>
                      <a:endParaRPr lang="pt-BR" sz="2000" dirty="0">
                        <a:effectLst/>
                        <a:latin typeface="Georgia" panose="02040502050405020303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84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434429"/>
                  </a:ext>
                </a:extLst>
              </a:tr>
              <a:tr h="1241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iPSC -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progenitores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dopaminérgicos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48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Parkinson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48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Fase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I/II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publicada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;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estudo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Kyoto com 7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pacientes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outros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produtos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derivados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iPSC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desenvolvimento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[7,8]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48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Não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há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preço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comercial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validado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depende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banco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celular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diferenciação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QC, GMP,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criopreservação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48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usar “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preço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por dose”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especulativo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Planejar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infraestrutura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compartilhada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fabricação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escalável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48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00340"/>
                  </a:ext>
                </a:extLst>
              </a:tr>
              <a:tr h="813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Células-tronco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/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células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neurais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para Alzheimer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Alzheimer/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demências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Pesquisa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clínica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inicial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com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diferentes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fontes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; iPSC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terapêutica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ainda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aprovado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[16,17]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Sem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preço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confiável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estabelecido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Alto risco de judicialização futura caso pequenos estudos mostrem sinais precoces de benefício.</a:t>
                      </a:r>
                      <a:endParaRPr lang="pt-BR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268037482"/>
                  </a:ext>
                </a:extLst>
              </a:tr>
              <a:tr h="813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células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dendríticas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Glioblastoma e outros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tumores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Múltiplos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ensaios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fase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I-II/III;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diferentes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métodos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carregamento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antigênico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[12,13,18]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Serviços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internacionais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anunciam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~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EUR 20-38 mil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até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USD 100 mil por dose, USD 300 mil por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paciente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[11]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autóloga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é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intensiva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obra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QC;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padronização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escala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determinantes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621184"/>
                  </a:ext>
                </a:extLst>
              </a:tr>
              <a:tr h="10273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CAR-T</a:t>
                      </a:r>
                      <a:endParaRPr lang="pt-BR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Glioblastoma,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linfoma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SNC/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óculo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-cerebral;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potencial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futuro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neuroimunologia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Ensaios precoces em GBM; estudo Brasil-França planejado para linfoma óculo-cerebral. [19,20]</a:t>
                      </a:r>
                      <a:endParaRPr lang="pt-BR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Benchmark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comercial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~US$ 350-525 mil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pelo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produt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;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programa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nacional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divulgou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meta ~US$ 35 mil/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paciente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[9,10,15]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Produção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nacional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pode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reduzir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drasticamente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preço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aquisição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mas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exige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centros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habilitados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UTI,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toxicidade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rastreabilidade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498584357"/>
                  </a:ext>
                </a:extLst>
              </a:tr>
              <a:tr h="598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CAR-NK /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células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imunes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de nova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geração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Tumores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do SNC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Pré-clínico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/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primeiros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estudos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diversas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indicações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Sem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preço</a:t>
                      </a:r>
                      <a:r>
                        <a:rPr lang="en-US" sz="11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b="1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consolidado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Potencial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“off-the-shelf”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pode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reduzir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custo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tempo de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fabricação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, mas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ainda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incerto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5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402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24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D3DC0AFA5F365409AC94D4E33D66A90" ma:contentTypeVersion="14" ma:contentTypeDescription="Crie um novo documento." ma:contentTypeScope="" ma:versionID="96401c06b4ce69e32ea8780dc1b2d9ca">
  <xsd:schema xmlns:xsd="http://www.w3.org/2001/XMLSchema" xmlns:xs="http://www.w3.org/2001/XMLSchema" xmlns:p="http://schemas.microsoft.com/office/2006/metadata/properties" xmlns:ns2="65c3da86-9ecc-4788-90f4-77b0ed5eca1d" xmlns:ns3="f1a1b4cd-c6ba-4df7-a47f-7c59c3e3b68e" targetNamespace="http://schemas.microsoft.com/office/2006/metadata/properties" ma:root="true" ma:fieldsID="4b90855d9b029c837d360e1613de27d0" ns2:_="" ns3:_="">
    <xsd:import namespace="65c3da86-9ecc-4788-90f4-77b0ed5eca1d"/>
    <xsd:import namespace="f1a1b4cd-c6ba-4df7-a47f-7c59c3e3b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3da86-9ecc-4788-90f4-77b0ed5eca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a1b4cd-c6ba-4df7-a47f-7c59c3e3b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b6b84d11-ccfb-4467-b5ba-8c26293716c9}" ma:internalName="TaxCatchAll" ma:showField="CatchAllData" ma:web="f1a1b4cd-c6ba-4df7-a47f-7c59c3e3b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1a1b4cd-c6ba-4df7-a47f-7c59c3e3b68e" xsi:nil="true"/>
    <lcf76f155ced4ddcb4097134ff3c332f xmlns="65c3da86-9ecc-4788-90f4-77b0ed5eca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DF7F733-2C59-451F-8561-4CE84150A776}"/>
</file>

<file path=customXml/itemProps2.xml><?xml version="1.0" encoding="utf-8"?>
<ds:datastoreItem xmlns:ds="http://schemas.openxmlformats.org/officeDocument/2006/customXml" ds:itemID="{2FC45836-5237-4990-BC5E-41B0C0120B96}"/>
</file>

<file path=customXml/itemProps3.xml><?xml version="1.0" encoding="utf-8"?>
<ds:datastoreItem xmlns:ds="http://schemas.openxmlformats.org/officeDocument/2006/customXml" ds:itemID="{31B498E0-D483-4CFB-8EC4-02801EDB7864}"/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3322</Words>
  <Application>Microsoft Macintosh PowerPoint</Application>
  <PresentationFormat>Widescreen</PresentationFormat>
  <Paragraphs>280</Paragraphs>
  <Slides>21</Slides>
  <Notes>6</Notes>
  <HiddenSlides>0</HiddenSlides>
  <MMClips>7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Calibri</vt:lpstr>
      <vt:lpstr>Georgia</vt:lpstr>
      <vt:lpstr>Krungthep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/>
  <cp:keywords/>
  <dc:description>generated using python-pptx</dc:description>
  <cp:lastModifiedBy>Guilherme Lepski</cp:lastModifiedBy>
  <cp:revision>17</cp:revision>
  <dcterms:created xsi:type="dcterms:W3CDTF">2013-01-27T09:14:16Z</dcterms:created>
  <dcterms:modified xsi:type="dcterms:W3CDTF">2026-09-01T16:55:39Z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0x0101005D3DC0AFA5F365409AC94D4E33D66A90</vt:lpwstr>
  </property>
</Properties>
</file>