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82" r:id="rId2"/>
    <p:sldId id="394" r:id="rId3"/>
    <p:sldId id="397" r:id="rId4"/>
    <p:sldId id="393" r:id="rId5"/>
    <p:sldId id="399" r:id="rId6"/>
    <p:sldId id="365" r:id="rId7"/>
    <p:sldId id="391" r:id="rId8"/>
    <p:sldId id="389" r:id="rId9"/>
    <p:sldId id="388" r:id="rId10"/>
    <p:sldId id="392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40" r:id="rId30"/>
    <p:sldId id="341" r:id="rId31"/>
    <p:sldId id="342" r:id="rId32"/>
    <p:sldId id="343" r:id="rId33"/>
    <p:sldId id="386" r:id="rId34"/>
    <p:sldId id="387" r:id="rId35"/>
    <p:sldId id="385" r:id="rId36"/>
    <p:sldId id="400" r:id="rId37"/>
    <p:sldId id="401" r:id="rId38"/>
    <p:sldId id="372" r:id="rId39"/>
    <p:sldId id="398" r:id="rId40"/>
    <p:sldId id="402" r:id="rId41"/>
    <p:sldId id="281" r:id="rId42"/>
  </p:sldIdLst>
  <p:sldSz cx="9144000" cy="6858000" type="screen4x3"/>
  <p:notesSz cx="8115300" cy="132588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78" autoAdjust="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24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ery\Desktop\Em%20andamento\Dados%20SSP%20Gr&#225;ficos%2096-13\Gr&#225;ficos%2096-13\graf_oc_tip81-13homicidio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ery\Desktop\Em%20andamento\Dados%20SSP%20Gr&#225;ficos%2096-13\Gr&#225;ficos%2096-13\graf_oc_tip81-13homicidio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ery\Desktop\Em%20andamento\Dados%20SSP%20Gr&#225;ficos%2096-13\Gr&#225;ficos%2096-13\graf_oc_tip81-13homicidio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ery\Desktop\Em%20andamento\Dados%20SSP%20Gr&#225;ficos%2096-13\Gr&#225;ficos%2096-13\graf_oc_tip81-13homicidio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ery\Desktop\Em%20andamento\Dados%20SSP%20Gr&#225;ficos%2096-13\Gr&#225;ficos%2096-13\graf_oc_tip81-13homicidi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pt-BR" sz="1800" dirty="0">
                <a:latin typeface="Times New Roman" pitchFamily="18" charset="0"/>
                <a:cs typeface="Times New Roman" pitchFamily="18" charset="0"/>
              </a:rPr>
              <a:t>Evolução das taxas de homicídios dolosos, por 100 mil habitantes, Município</a:t>
            </a:r>
            <a:r>
              <a:rPr lang="pt-BR" sz="1800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1800" baseline="0" dirty="0" smtClean="0"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pt-BR" sz="1800" dirty="0">
                <a:latin typeface="Times New Roman" pitchFamily="18" charset="0"/>
                <a:cs typeface="Times New Roman" pitchFamily="18" charset="0"/>
              </a:rPr>
              <a:t>São Paulo</a:t>
            </a:r>
            <a:r>
              <a:rPr lang="pt-BR" sz="1800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pt-BR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t-BR" sz="1800" dirty="0" smtClean="0">
                <a:latin typeface="Times New Roman" pitchFamily="18" charset="0"/>
                <a:cs typeface="Times New Roman" pitchFamily="18" charset="0"/>
              </a:rPr>
              <a:t>1981-2013</a:t>
            </a:r>
            <a:endParaRPr lang="pt-BR" sz="18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2611011188946974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8718182003802631E-2"/>
          <c:y val="0.22337571727584593"/>
          <c:w val="0.91408210193048856"/>
          <c:h val="0.55735804018589563"/>
        </c:manualLayout>
      </c:layout>
      <c:lineChart>
        <c:grouping val="standard"/>
        <c:varyColors val="0"/>
        <c:ser>
          <c:idx val="1"/>
          <c:order val="0"/>
          <c:tx>
            <c:strRef>
              <c:f>hom_dol!$A$7</c:f>
              <c:strCache>
                <c:ptCount val="1"/>
                <c:pt idx="0">
                  <c:v>Capital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hom_dol!$B$2:$AH$2</c:f>
              <c:numCache>
                <c:formatCode>General</c:formatCode>
                <c:ptCount val="33"/>
                <c:pt idx="0">
                  <c:v>1981</c:v>
                </c:pt>
                <c:pt idx="1">
                  <c:v>1982</c:v>
                </c:pt>
                <c:pt idx="2">
                  <c:v>1983</c:v>
                </c:pt>
                <c:pt idx="3">
                  <c:v>1984</c:v>
                </c:pt>
                <c:pt idx="4">
                  <c:v>1985</c:v>
                </c:pt>
                <c:pt idx="5">
                  <c:v>1986</c:v>
                </c:pt>
                <c:pt idx="6">
                  <c:v>1987</c:v>
                </c:pt>
                <c:pt idx="7">
                  <c:v>1988</c:v>
                </c:pt>
                <c:pt idx="8">
                  <c:v>1989</c:v>
                </c:pt>
                <c:pt idx="9">
                  <c:v>1990</c:v>
                </c:pt>
                <c:pt idx="10">
                  <c:v>1991</c:v>
                </c:pt>
                <c:pt idx="11">
                  <c:v>1992</c:v>
                </c:pt>
                <c:pt idx="12">
                  <c:v>1993</c:v>
                </c:pt>
                <c:pt idx="13">
                  <c:v>1994</c:v>
                </c:pt>
                <c:pt idx="14">
                  <c:v>1995</c:v>
                </c:pt>
                <c:pt idx="15">
                  <c:v>1996</c:v>
                </c:pt>
                <c:pt idx="16">
                  <c:v>1997</c:v>
                </c:pt>
                <c:pt idx="17">
                  <c:v>1998</c:v>
                </c:pt>
                <c:pt idx="18">
                  <c:v>1999</c:v>
                </c:pt>
                <c:pt idx="19">
                  <c:v>2000</c:v>
                </c:pt>
                <c:pt idx="20">
                  <c:v>2001</c:v>
                </c:pt>
                <c:pt idx="21">
                  <c:v>2002</c:v>
                </c:pt>
                <c:pt idx="22">
                  <c:v>2003</c:v>
                </c:pt>
                <c:pt idx="23">
                  <c:v>2004</c:v>
                </c:pt>
                <c:pt idx="24">
                  <c:v>2005</c:v>
                </c:pt>
                <c:pt idx="25">
                  <c:v>2006</c:v>
                </c:pt>
                <c:pt idx="26">
                  <c:v>2007</c:v>
                </c:pt>
                <c:pt idx="27">
                  <c:v>2008</c:v>
                </c:pt>
                <c:pt idx="28">
                  <c:v>2009</c:v>
                </c:pt>
                <c:pt idx="29">
                  <c:v>2010</c:v>
                </c:pt>
                <c:pt idx="30">
                  <c:v>2011</c:v>
                </c:pt>
                <c:pt idx="31">
                  <c:v>2012</c:v>
                </c:pt>
                <c:pt idx="32">
                  <c:v>2013</c:v>
                </c:pt>
              </c:numCache>
            </c:numRef>
          </c:cat>
          <c:val>
            <c:numRef>
              <c:f>hom_dol!$B$3:$AH$3</c:f>
              <c:numCache>
                <c:formatCode>0.0</c:formatCode>
                <c:ptCount val="33"/>
                <c:pt idx="0">
                  <c:v>14.576537600417621</c:v>
                </c:pt>
                <c:pt idx="1">
                  <c:v>14.674265826339548</c:v>
                </c:pt>
                <c:pt idx="2">
                  <c:v>22.843708553848842</c:v>
                </c:pt>
                <c:pt idx="3">
                  <c:v>26.618659444309362</c:v>
                </c:pt>
                <c:pt idx="4">
                  <c:v>27.053948304969076</c:v>
                </c:pt>
                <c:pt idx="5">
                  <c:v>28.283107760177689</c:v>
                </c:pt>
                <c:pt idx="6">
                  <c:v>31.137806725853153</c:v>
                </c:pt>
                <c:pt idx="7">
                  <c:v>29.766663506016826</c:v>
                </c:pt>
                <c:pt idx="8">
                  <c:v>35.801235365713815</c:v>
                </c:pt>
                <c:pt idx="9">
                  <c:v>35.164091207978522</c:v>
                </c:pt>
                <c:pt idx="10">
                  <c:v>34.773890115131543</c:v>
                </c:pt>
                <c:pt idx="11">
                  <c:v>29.286659328146687</c:v>
                </c:pt>
                <c:pt idx="12">
                  <c:v>34.007473868775762</c:v>
                </c:pt>
                <c:pt idx="13">
                  <c:v>40.133764346376182</c:v>
                </c:pt>
                <c:pt idx="14">
                  <c:v>45.06267328657605</c:v>
                </c:pt>
                <c:pt idx="15">
                  <c:v>46.631747634798295</c:v>
                </c:pt>
                <c:pt idx="16">
                  <c:v>44.926989941011762</c:v>
                </c:pt>
                <c:pt idx="17">
                  <c:v>47.040995338212007</c:v>
                </c:pt>
                <c:pt idx="18">
                  <c:v>52.433660242075511</c:v>
                </c:pt>
                <c:pt idx="19">
                  <c:v>51.091538542988687</c:v>
                </c:pt>
                <c:pt idx="20">
                  <c:v>49.157430805025605</c:v>
                </c:pt>
                <c:pt idx="21">
                  <c:v>43.632323571507783</c:v>
                </c:pt>
                <c:pt idx="22">
                  <c:v>39.893886747910734</c:v>
                </c:pt>
                <c:pt idx="23">
                  <c:v>31.236389726269802</c:v>
                </c:pt>
                <c:pt idx="24">
                  <c:v>22.723145847899588</c:v>
                </c:pt>
                <c:pt idx="25">
                  <c:v>18.136319153168206</c:v>
                </c:pt>
                <c:pt idx="26">
                  <c:v>13.957096357687918</c:v>
                </c:pt>
                <c:pt idx="27">
                  <c:v>11.384792837333771</c:v>
                </c:pt>
                <c:pt idx="28">
                  <c:v>11.076096994733449</c:v>
                </c:pt>
                <c:pt idx="29">
                  <c:v>10.634908482433216</c:v>
                </c:pt>
                <c:pt idx="30">
                  <c:v>9.0078534515062341</c:v>
                </c:pt>
                <c:pt idx="31">
                  <c:v>12.022025616405648</c:v>
                </c:pt>
                <c:pt idx="32">
                  <c:v>10.274084800513704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3811840"/>
        <c:axId val="73813376"/>
      </c:lineChart>
      <c:catAx>
        <c:axId val="73811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wordArtVert"/>
          <a:lstStyle/>
          <a:p>
            <a:pPr>
              <a:defRPr sz="800">
                <a:latin typeface="Times New Roman" pitchFamily="18" charset="0"/>
                <a:cs typeface="Times New Roman" pitchFamily="18" charset="0"/>
              </a:defRPr>
            </a:pPr>
            <a:endParaRPr lang="pt-BR"/>
          </a:p>
        </c:txPr>
        <c:crossAx val="7381337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73813376"/>
        <c:scaling>
          <c:orientation val="minMax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pt-BR"/>
          </a:p>
        </c:txPr>
        <c:crossAx val="738118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/>
          <a:lstStyle/>
          <a:p>
            <a:pPr>
              <a:defRPr sz="1800">
                <a:latin typeface="Times New Roman" pitchFamily="18" charset="0"/>
                <a:cs typeface="Times New Roman" pitchFamily="18" charset="0"/>
              </a:defRPr>
            </a:pPr>
            <a:r>
              <a:rPr lang="pt-BR" sz="1800" dirty="0">
                <a:latin typeface="Times New Roman" pitchFamily="18" charset="0"/>
                <a:cs typeface="Times New Roman" pitchFamily="18" charset="0"/>
              </a:rPr>
              <a:t>Evolução das taxas de homicídios dolosos, por 100 mil habitantes, Município</a:t>
            </a:r>
            <a:r>
              <a:rPr lang="pt-BR" sz="1800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1800" baseline="0" dirty="0" smtClean="0"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pt-BR" sz="1800" dirty="0">
                <a:latin typeface="Times New Roman" pitchFamily="18" charset="0"/>
                <a:cs typeface="Times New Roman" pitchFamily="18" charset="0"/>
              </a:rPr>
              <a:t>São Paulo</a:t>
            </a:r>
            <a:r>
              <a:rPr lang="pt-BR" sz="1800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pt-BR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t-BR" sz="1800" dirty="0" smtClean="0">
                <a:latin typeface="Times New Roman" pitchFamily="18" charset="0"/>
                <a:cs typeface="Times New Roman" pitchFamily="18" charset="0"/>
              </a:rPr>
              <a:t>1981-2013</a:t>
            </a:r>
            <a:endParaRPr lang="pt-BR" sz="18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2611011188946974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8718182003802631E-2"/>
          <c:y val="0.22337571727584585"/>
          <c:w val="0.91408210193048856"/>
          <c:h val="0.55735804018589563"/>
        </c:manualLayout>
      </c:layout>
      <c:lineChart>
        <c:grouping val="standard"/>
        <c:varyColors val="0"/>
        <c:ser>
          <c:idx val="1"/>
          <c:order val="0"/>
          <c:tx>
            <c:strRef>
              <c:f>hom_dol!$A$7</c:f>
              <c:strCache>
                <c:ptCount val="1"/>
                <c:pt idx="0">
                  <c:v>Capital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hom_dol!$B$2:$AH$2</c:f>
              <c:numCache>
                <c:formatCode>General</c:formatCode>
                <c:ptCount val="33"/>
                <c:pt idx="0">
                  <c:v>1981</c:v>
                </c:pt>
                <c:pt idx="1">
                  <c:v>1982</c:v>
                </c:pt>
                <c:pt idx="2">
                  <c:v>1983</c:v>
                </c:pt>
                <c:pt idx="3">
                  <c:v>1984</c:v>
                </c:pt>
                <c:pt idx="4">
                  <c:v>1985</c:v>
                </c:pt>
                <c:pt idx="5">
                  <c:v>1986</c:v>
                </c:pt>
                <c:pt idx="6">
                  <c:v>1987</c:v>
                </c:pt>
                <c:pt idx="7">
                  <c:v>1988</c:v>
                </c:pt>
                <c:pt idx="8">
                  <c:v>1989</c:v>
                </c:pt>
                <c:pt idx="9">
                  <c:v>1990</c:v>
                </c:pt>
                <c:pt idx="10">
                  <c:v>1991</c:v>
                </c:pt>
                <c:pt idx="11">
                  <c:v>1992</c:v>
                </c:pt>
                <c:pt idx="12">
                  <c:v>1993</c:v>
                </c:pt>
                <c:pt idx="13">
                  <c:v>1994</c:v>
                </c:pt>
                <c:pt idx="14">
                  <c:v>1995</c:v>
                </c:pt>
                <c:pt idx="15">
                  <c:v>1996</c:v>
                </c:pt>
                <c:pt idx="16">
                  <c:v>1997</c:v>
                </c:pt>
                <c:pt idx="17">
                  <c:v>1998</c:v>
                </c:pt>
                <c:pt idx="18">
                  <c:v>1999</c:v>
                </c:pt>
                <c:pt idx="19">
                  <c:v>2000</c:v>
                </c:pt>
                <c:pt idx="20">
                  <c:v>2001</c:v>
                </c:pt>
                <c:pt idx="21">
                  <c:v>2002</c:v>
                </c:pt>
                <c:pt idx="22">
                  <c:v>2003</c:v>
                </c:pt>
                <c:pt idx="23">
                  <c:v>2004</c:v>
                </c:pt>
                <c:pt idx="24">
                  <c:v>2005</c:v>
                </c:pt>
                <c:pt idx="25">
                  <c:v>2006</c:v>
                </c:pt>
                <c:pt idx="26">
                  <c:v>2007</c:v>
                </c:pt>
                <c:pt idx="27">
                  <c:v>2008</c:v>
                </c:pt>
                <c:pt idx="28">
                  <c:v>2009</c:v>
                </c:pt>
                <c:pt idx="29">
                  <c:v>2010</c:v>
                </c:pt>
                <c:pt idx="30">
                  <c:v>2011</c:v>
                </c:pt>
                <c:pt idx="31">
                  <c:v>2012</c:v>
                </c:pt>
                <c:pt idx="32">
                  <c:v>2013</c:v>
                </c:pt>
              </c:numCache>
            </c:numRef>
          </c:cat>
          <c:val>
            <c:numRef>
              <c:f>hom_dol!$B$3:$AH$3</c:f>
              <c:numCache>
                <c:formatCode>0.0</c:formatCode>
                <c:ptCount val="33"/>
                <c:pt idx="0">
                  <c:v>14.576537600417625</c:v>
                </c:pt>
                <c:pt idx="1">
                  <c:v>14.674265826339548</c:v>
                </c:pt>
                <c:pt idx="2">
                  <c:v>22.843708553848842</c:v>
                </c:pt>
                <c:pt idx="3">
                  <c:v>26.618659444309362</c:v>
                </c:pt>
                <c:pt idx="4">
                  <c:v>27.053948304969076</c:v>
                </c:pt>
                <c:pt idx="5">
                  <c:v>28.283107760177689</c:v>
                </c:pt>
                <c:pt idx="6">
                  <c:v>31.137806725853167</c:v>
                </c:pt>
                <c:pt idx="7">
                  <c:v>29.766663506016826</c:v>
                </c:pt>
                <c:pt idx="8">
                  <c:v>35.801235365713801</c:v>
                </c:pt>
                <c:pt idx="9">
                  <c:v>35.164091207978522</c:v>
                </c:pt>
                <c:pt idx="10">
                  <c:v>34.773890115131543</c:v>
                </c:pt>
                <c:pt idx="11">
                  <c:v>29.286659328146687</c:v>
                </c:pt>
                <c:pt idx="12">
                  <c:v>34.007473868775762</c:v>
                </c:pt>
                <c:pt idx="13">
                  <c:v>40.133764346376182</c:v>
                </c:pt>
                <c:pt idx="14">
                  <c:v>45.062673286576064</c:v>
                </c:pt>
                <c:pt idx="15">
                  <c:v>46.631747634798295</c:v>
                </c:pt>
                <c:pt idx="16">
                  <c:v>44.926989941011762</c:v>
                </c:pt>
                <c:pt idx="17">
                  <c:v>47.040995338212007</c:v>
                </c:pt>
                <c:pt idx="18">
                  <c:v>52.433660242075511</c:v>
                </c:pt>
                <c:pt idx="19">
                  <c:v>51.091538542988708</c:v>
                </c:pt>
                <c:pt idx="20">
                  <c:v>49.157430805025605</c:v>
                </c:pt>
                <c:pt idx="21">
                  <c:v>43.632323571507783</c:v>
                </c:pt>
                <c:pt idx="22">
                  <c:v>39.893886747910734</c:v>
                </c:pt>
                <c:pt idx="23">
                  <c:v>31.236389726269802</c:v>
                </c:pt>
                <c:pt idx="24">
                  <c:v>22.723145847899588</c:v>
                </c:pt>
                <c:pt idx="25">
                  <c:v>18.136319153168206</c:v>
                </c:pt>
                <c:pt idx="26">
                  <c:v>13.957096357687927</c:v>
                </c:pt>
                <c:pt idx="27">
                  <c:v>11.384792837333775</c:v>
                </c:pt>
                <c:pt idx="28">
                  <c:v>11.076096994733453</c:v>
                </c:pt>
                <c:pt idx="29">
                  <c:v>10.634908482433211</c:v>
                </c:pt>
                <c:pt idx="30">
                  <c:v>9.0078534515062341</c:v>
                </c:pt>
                <c:pt idx="31">
                  <c:v>12.022025616405653</c:v>
                </c:pt>
                <c:pt idx="32">
                  <c:v>10.274084800513704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3886336"/>
        <c:axId val="73900416"/>
      </c:lineChart>
      <c:catAx>
        <c:axId val="73886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wordArtVert"/>
          <a:lstStyle/>
          <a:p>
            <a:pPr>
              <a:defRPr sz="800">
                <a:latin typeface="Times New Roman" pitchFamily="18" charset="0"/>
                <a:cs typeface="Times New Roman" pitchFamily="18" charset="0"/>
              </a:defRPr>
            </a:pPr>
            <a:endParaRPr lang="pt-BR"/>
          </a:p>
        </c:txPr>
        <c:crossAx val="7390041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73900416"/>
        <c:scaling>
          <c:orientation val="minMax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pt-BR"/>
          </a:p>
        </c:txPr>
        <c:crossAx val="738863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/>
          <a:lstStyle/>
          <a:p>
            <a:pPr>
              <a:defRPr sz="1800">
                <a:latin typeface="Times New Roman" pitchFamily="18" charset="0"/>
                <a:cs typeface="Times New Roman" pitchFamily="18" charset="0"/>
              </a:defRPr>
            </a:pPr>
            <a:r>
              <a:rPr lang="pt-BR" sz="1800" dirty="0">
                <a:latin typeface="Times New Roman" pitchFamily="18" charset="0"/>
                <a:cs typeface="Times New Roman" pitchFamily="18" charset="0"/>
              </a:rPr>
              <a:t>Evolução das taxas de homicídios dolosos, por 100 mil habitantes, Município</a:t>
            </a:r>
            <a:r>
              <a:rPr lang="pt-BR" sz="1800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1800" baseline="0" dirty="0" smtClean="0"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pt-BR" sz="1800" dirty="0">
                <a:latin typeface="Times New Roman" pitchFamily="18" charset="0"/>
                <a:cs typeface="Times New Roman" pitchFamily="18" charset="0"/>
              </a:rPr>
              <a:t>São Paulo</a:t>
            </a:r>
            <a:r>
              <a:rPr lang="pt-BR" sz="1800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pt-BR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t-BR" sz="1800" dirty="0" smtClean="0">
                <a:latin typeface="Times New Roman" pitchFamily="18" charset="0"/>
                <a:cs typeface="Times New Roman" pitchFamily="18" charset="0"/>
              </a:rPr>
              <a:t>1981-2013</a:t>
            </a:r>
            <a:endParaRPr lang="pt-BR" sz="18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2611011188946974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8718182003802631E-2"/>
          <c:y val="0.22337571727584604"/>
          <c:w val="0.91408210193048856"/>
          <c:h val="0.55735804018589563"/>
        </c:manualLayout>
      </c:layout>
      <c:lineChart>
        <c:grouping val="standard"/>
        <c:varyColors val="0"/>
        <c:ser>
          <c:idx val="1"/>
          <c:order val="0"/>
          <c:tx>
            <c:strRef>
              <c:f>hom_dol!$A$7</c:f>
              <c:strCache>
                <c:ptCount val="1"/>
                <c:pt idx="0">
                  <c:v>Capital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hom_dol!$B$2:$AH$2</c:f>
              <c:numCache>
                <c:formatCode>General</c:formatCode>
                <c:ptCount val="33"/>
                <c:pt idx="0">
                  <c:v>1981</c:v>
                </c:pt>
                <c:pt idx="1">
                  <c:v>1982</c:v>
                </c:pt>
                <c:pt idx="2">
                  <c:v>1983</c:v>
                </c:pt>
                <c:pt idx="3">
                  <c:v>1984</c:v>
                </c:pt>
                <c:pt idx="4">
                  <c:v>1985</c:v>
                </c:pt>
                <c:pt idx="5">
                  <c:v>1986</c:v>
                </c:pt>
                <c:pt idx="6">
                  <c:v>1987</c:v>
                </c:pt>
                <c:pt idx="7">
                  <c:v>1988</c:v>
                </c:pt>
                <c:pt idx="8">
                  <c:v>1989</c:v>
                </c:pt>
                <c:pt idx="9">
                  <c:v>1990</c:v>
                </c:pt>
                <c:pt idx="10">
                  <c:v>1991</c:v>
                </c:pt>
                <c:pt idx="11">
                  <c:v>1992</c:v>
                </c:pt>
                <c:pt idx="12">
                  <c:v>1993</c:v>
                </c:pt>
                <c:pt idx="13">
                  <c:v>1994</c:v>
                </c:pt>
                <c:pt idx="14">
                  <c:v>1995</c:v>
                </c:pt>
                <c:pt idx="15">
                  <c:v>1996</c:v>
                </c:pt>
                <c:pt idx="16">
                  <c:v>1997</c:v>
                </c:pt>
                <c:pt idx="17">
                  <c:v>1998</c:v>
                </c:pt>
                <c:pt idx="18">
                  <c:v>1999</c:v>
                </c:pt>
                <c:pt idx="19">
                  <c:v>2000</c:v>
                </c:pt>
                <c:pt idx="20">
                  <c:v>2001</c:v>
                </c:pt>
                <c:pt idx="21">
                  <c:v>2002</c:v>
                </c:pt>
                <c:pt idx="22">
                  <c:v>2003</c:v>
                </c:pt>
                <c:pt idx="23">
                  <c:v>2004</c:v>
                </c:pt>
                <c:pt idx="24">
                  <c:v>2005</c:v>
                </c:pt>
                <c:pt idx="25">
                  <c:v>2006</c:v>
                </c:pt>
                <c:pt idx="26">
                  <c:v>2007</c:v>
                </c:pt>
                <c:pt idx="27">
                  <c:v>2008</c:v>
                </c:pt>
                <c:pt idx="28">
                  <c:v>2009</c:v>
                </c:pt>
                <c:pt idx="29">
                  <c:v>2010</c:v>
                </c:pt>
                <c:pt idx="30">
                  <c:v>2011</c:v>
                </c:pt>
                <c:pt idx="31">
                  <c:v>2012</c:v>
                </c:pt>
                <c:pt idx="32">
                  <c:v>2013</c:v>
                </c:pt>
              </c:numCache>
            </c:numRef>
          </c:cat>
          <c:val>
            <c:numRef>
              <c:f>hom_dol!$B$3:$AH$3</c:f>
              <c:numCache>
                <c:formatCode>0.0</c:formatCode>
                <c:ptCount val="33"/>
                <c:pt idx="0">
                  <c:v>14.576537600417616</c:v>
                </c:pt>
                <c:pt idx="1">
                  <c:v>14.67426582633955</c:v>
                </c:pt>
                <c:pt idx="2">
                  <c:v>22.843708553848842</c:v>
                </c:pt>
                <c:pt idx="3">
                  <c:v>26.618659444309362</c:v>
                </c:pt>
                <c:pt idx="4">
                  <c:v>27.053948304969076</c:v>
                </c:pt>
                <c:pt idx="5">
                  <c:v>28.283107760177689</c:v>
                </c:pt>
                <c:pt idx="6">
                  <c:v>31.137806725853139</c:v>
                </c:pt>
                <c:pt idx="7">
                  <c:v>29.766663506016833</c:v>
                </c:pt>
                <c:pt idx="8">
                  <c:v>35.801235365713829</c:v>
                </c:pt>
                <c:pt idx="9">
                  <c:v>35.164091207978522</c:v>
                </c:pt>
                <c:pt idx="10">
                  <c:v>34.773890115131543</c:v>
                </c:pt>
                <c:pt idx="11">
                  <c:v>29.286659328146687</c:v>
                </c:pt>
                <c:pt idx="12">
                  <c:v>34.007473868775762</c:v>
                </c:pt>
                <c:pt idx="13">
                  <c:v>40.133764346376182</c:v>
                </c:pt>
                <c:pt idx="14">
                  <c:v>45.062673286576036</c:v>
                </c:pt>
                <c:pt idx="15">
                  <c:v>46.631747634798295</c:v>
                </c:pt>
                <c:pt idx="16">
                  <c:v>44.926989941011762</c:v>
                </c:pt>
                <c:pt idx="17">
                  <c:v>47.040995338211992</c:v>
                </c:pt>
                <c:pt idx="18">
                  <c:v>52.433660242075511</c:v>
                </c:pt>
                <c:pt idx="19">
                  <c:v>51.091538542988673</c:v>
                </c:pt>
                <c:pt idx="20">
                  <c:v>49.157430805025605</c:v>
                </c:pt>
                <c:pt idx="21">
                  <c:v>43.632323571507783</c:v>
                </c:pt>
                <c:pt idx="22">
                  <c:v>39.893886747910734</c:v>
                </c:pt>
                <c:pt idx="23">
                  <c:v>31.236389726269802</c:v>
                </c:pt>
                <c:pt idx="24">
                  <c:v>22.723145847899588</c:v>
                </c:pt>
                <c:pt idx="25">
                  <c:v>18.136319153168206</c:v>
                </c:pt>
                <c:pt idx="26">
                  <c:v>13.957096357687909</c:v>
                </c:pt>
                <c:pt idx="27">
                  <c:v>11.384792837333766</c:v>
                </c:pt>
                <c:pt idx="28">
                  <c:v>11.076096994733446</c:v>
                </c:pt>
                <c:pt idx="29">
                  <c:v>10.634908482433222</c:v>
                </c:pt>
                <c:pt idx="30">
                  <c:v>9.0078534515062341</c:v>
                </c:pt>
                <c:pt idx="31">
                  <c:v>12.022025616405644</c:v>
                </c:pt>
                <c:pt idx="32">
                  <c:v>10.274084800513704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029952"/>
        <c:axId val="90526848"/>
      </c:lineChart>
      <c:catAx>
        <c:axId val="82029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wordArtVert"/>
          <a:lstStyle/>
          <a:p>
            <a:pPr>
              <a:defRPr sz="800">
                <a:latin typeface="Times New Roman" pitchFamily="18" charset="0"/>
                <a:cs typeface="Times New Roman" pitchFamily="18" charset="0"/>
              </a:defRPr>
            </a:pPr>
            <a:endParaRPr lang="pt-BR"/>
          </a:p>
        </c:txPr>
        <c:crossAx val="9052684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90526848"/>
        <c:scaling>
          <c:orientation val="minMax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pt-BR"/>
          </a:p>
        </c:txPr>
        <c:crossAx val="820299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/>
          <a:lstStyle/>
          <a:p>
            <a:pPr>
              <a:defRPr sz="1800">
                <a:latin typeface="Times New Roman" pitchFamily="18" charset="0"/>
                <a:cs typeface="Times New Roman" pitchFamily="18" charset="0"/>
              </a:defRPr>
            </a:pPr>
            <a:r>
              <a:rPr lang="pt-BR" sz="1800" dirty="0">
                <a:latin typeface="Times New Roman" pitchFamily="18" charset="0"/>
                <a:cs typeface="Times New Roman" pitchFamily="18" charset="0"/>
              </a:rPr>
              <a:t>Evolução das taxas de homicídios dolosos, por 100 mil habitantes, Município</a:t>
            </a:r>
            <a:r>
              <a:rPr lang="pt-BR" sz="1800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1800" baseline="0" dirty="0" smtClean="0"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pt-BR" sz="1800" dirty="0">
                <a:latin typeface="Times New Roman" pitchFamily="18" charset="0"/>
                <a:cs typeface="Times New Roman" pitchFamily="18" charset="0"/>
              </a:rPr>
              <a:t>São Paulo, 1981-2013</a:t>
            </a:r>
          </a:p>
        </c:rich>
      </c:tx>
      <c:layout>
        <c:manualLayout>
          <c:xMode val="edge"/>
          <c:yMode val="edge"/>
          <c:x val="0.13405467460572448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8718182003802624E-2"/>
          <c:y val="0.22337571727584613"/>
          <c:w val="0.91408210193048856"/>
          <c:h val="0.55735804018589563"/>
        </c:manualLayout>
      </c:layout>
      <c:lineChart>
        <c:grouping val="standard"/>
        <c:varyColors val="0"/>
        <c:ser>
          <c:idx val="1"/>
          <c:order val="0"/>
          <c:tx>
            <c:strRef>
              <c:f>hom_dol!$A$7</c:f>
              <c:strCache>
                <c:ptCount val="1"/>
                <c:pt idx="0">
                  <c:v>Capital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hom_dol!$B$2:$AH$2</c:f>
              <c:numCache>
                <c:formatCode>General</c:formatCode>
                <c:ptCount val="33"/>
                <c:pt idx="0">
                  <c:v>1981</c:v>
                </c:pt>
                <c:pt idx="1">
                  <c:v>1982</c:v>
                </c:pt>
                <c:pt idx="2">
                  <c:v>1983</c:v>
                </c:pt>
                <c:pt idx="3">
                  <c:v>1984</c:v>
                </c:pt>
                <c:pt idx="4">
                  <c:v>1985</c:v>
                </c:pt>
                <c:pt idx="5">
                  <c:v>1986</c:v>
                </c:pt>
                <c:pt idx="6">
                  <c:v>1987</c:v>
                </c:pt>
                <c:pt idx="7">
                  <c:v>1988</c:v>
                </c:pt>
                <c:pt idx="8">
                  <c:v>1989</c:v>
                </c:pt>
                <c:pt idx="9">
                  <c:v>1990</c:v>
                </c:pt>
                <c:pt idx="10">
                  <c:v>1991</c:v>
                </c:pt>
                <c:pt idx="11">
                  <c:v>1992</c:v>
                </c:pt>
                <c:pt idx="12">
                  <c:v>1993</c:v>
                </c:pt>
                <c:pt idx="13">
                  <c:v>1994</c:v>
                </c:pt>
                <c:pt idx="14">
                  <c:v>1995</c:v>
                </c:pt>
                <c:pt idx="15">
                  <c:v>1996</c:v>
                </c:pt>
                <c:pt idx="16">
                  <c:v>1997</c:v>
                </c:pt>
                <c:pt idx="17">
                  <c:v>1998</c:v>
                </c:pt>
                <c:pt idx="18">
                  <c:v>1999</c:v>
                </c:pt>
                <c:pt idx="19">
                  <c:v>2000</c:v>
                </c:pt>
                <c:pt idx="20">
                  <c:v>2001</c:v>
                </c:pt>
                <c:pt idx="21">
                  <c:v>2002</c:v>
                </c:pt>
                <c:pt idx="22">
                  <c:v>2003</c:v>
                </c:pt>
                <c:pt idx="23">
                  <c:v>2004</c:v>
                </c:pt>
                <c:pt idx="24">
                  <c:v>2005</c:v>
                </c:pt>
                <c:pt idx="25">
                  <c:v>2006</c:v>
                </c:pt>
                <c:pt idx="26">
                  <c:v>2007</c:v>
                </c:pt>
                <c:pt idx="27">
                  <c:v>2008</c:v>
                </c:pt>
                <c:pt idx="28">
                  <c:v>2009</c:v>
                </c:pt>
                <c:pt idx="29">
                  <c:v>2010</c:v>
                </c:pt>
                <c:pt idx="30">
                  <c:v>2011</c:v>
                </c:pt>
                <c:pt idx="31">
                  <c:v>2012</c:v>
                </c:pt>
                <c:pt idx="32">
                  <c:v>2013</c:v>
                </c:pt>
              </c:numCache>
            </c:numRef>
          </c:cat>
          <c:val>
            <c:numRef>
              <c:f>hom_dol!$B$3:$AH$3</c:f>
              <c:numCache>
                <c:formatCode>0.0</c:formatCode>
                <c:ptCount val="33"/>
                <c:pt idx="0">
                  <c:v>14.576537600417607</c:v>
                </c:pt>
                <c:pt idx="1">
                  <c:v>14.674265826339557</c:v>
                </c:pt>
                <c:pt idx="2">
                  <c:v>22.843708553848842</c:v>
                </c:pt>
                <c:pt idx="3">
                  <c:v>26.618659444309362</c:v>
                </c:pt>
                <c:pt idx="4">
                  <c:v>27.053948304969076</c:v>
                </c:pt>
                <c:pt idx="5">
                  <c:v>28.283107760177689</c:v>
                </c:pt>
                <c:pt idx="6">
                  <c:v>31.137806725853114</c:v>
                </c:pt>
                <c:pt idx="7">
                  <c:v>29.766663506016847</c:v>
                </c:pt>
                <c:pt idx="8">
                  <c:v>35.801235365713858</c:v>
                </c:pt>
                <c:pt idx="9">
                  <c:v>35.164091207978522</c:v>
                </c:pt>
                <c:pt idx="10">
                  <c:v>34.773890115131543</c:v>
                </c:pt>
                <c:pt idx="11">
                  <c:v>29.286659328146698</c:v>
                </c:pt>
                <c:pt idx="12">
                  <c:v>34.007473868775762</c:v>
                </c:pt>
                <c:pt idx="13">
                  <c:v>40.133764346376182</c:v>
                </c:pt>
                <c:pt idx="14">
                  <c:v>45.062673286576008</c:v>
                </c:pt>
                <c:pt idx="15">
                  <c:v>46.631747634798309</c:v>
                </c:pt>
                <c:pt idx="16">
                  <c:v>44.926989941011747</c:v>
                </c:pt>
                <c:pt idx="17">
                  <c:v>47.040995338211964</c:v>
                </c:pt>
                <c:pt idx="18">
                  <c:v>52.433660242075511</c:v>
                </c:pt>
                <c:pt idx="19">
                  <c:v>51.091538542988637</c:v>
                </c:pt>
                <c:pt idx="20">
                  <c:v>49.157430805025605</c:v>
                </c:pt>
                <c:pt idx="21">
                  <c:v>43.632323571507783</c:v>
                </c:pt>
                <c:pt idx="22">
                  <c:v>39.893886747910734</c:v>
                </c:pt>
                <c:pt idx="23">
                  <c:v>31.236389726269802</c:v>
                </c:pt>
                <c:pt idx="24">
                  <c:v>22.723145847899595</c:v>
                </c:pt>
                <c:pt idx="25">
                  <c:v>18.136319153168206</c:v>
                </c:pt>
                <c:pt idx="26">
                  <c:v>13.957096357687895</c:v>
                </c:pt>
                <c:pt idx="27">
                  <c:v>11.384792837333757</c:v>
                </c:pt>
                <c:pt idx="28">
                  <c:v>11.076096994733438</c:v>
                </c:pt>
                <c:pt idx="29">
                  <c:v>10.634908482433236</c:v>
                </c:pt>
                <c:pt idx="30">
                  <c:v>9.0078534515062341</c:v>
                </c:pt>
                <c:pt idx="31">
                  <c:v>12.022025616405637</c:v>
                </c:pt>
                <c:pt idx="32">
                  <c:v>10.274084800513704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586112"/>
        <c:axId val="90587904"/>
      </c:lineChart>
      <c:catAx>
        <c:axId val="90586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wordArtVert"/>
          <a:lstStyle/>
          <a:p>
            <a:pPr>
              <a:defRPr sz="800">
                <a:latin typeface="Times New Roman" pitchFamily="18" charset="0"/>
                <a:cs typeface="Times New Roman" pitchFamily="18" charset="0"/>
              </a:defRPr>
            </a:pPr>
            <a:endParaRPr lang="pt-BR"/>
          </a:p>
        </c:txPr>
        <c:crossAx val="9058790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90587904"/>
        <c:scaling>
          <c:orientation val="minMax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pt-BR"/>
          </a:p>
        </c:txPr>
        <c:crossAx val="905861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/>
          <a:lstStyle/>
          <a:p>
            <a:pPr>
              <a:defRPr sz="1800">
                <a:latin typeface="Times New Roman" pitchFamily="18" charset="0"/>
                <a:cs typeface="Times New Roman" pitchFamily="18" charset="0"/>
              </a:defRPr>
            </a:pPr>
            <a:r>
              <a:rPr lang="pt-BR" sz="1800" dirty="0">
                <a:latin typeface="Times New Roman" pitchFamily="18" charset="0"/>
                <a:cs typeface="Times New Roman" pitchFamily="18" charset="0"/>
              </a:rPr>
              <a:t>Evolução das taxas de homicídios dolosos, por 100 mil habitantes, Município</a:t>
            </a:r>
            <a:r>
              <a:rPr lang="pt-BR" sz="1800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1800" baseline="0" dirty="0" smtClean="0"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pt-BR" sz="1800" dirty="0">
                <a:latin typeface="Times New Roman" pitchFamily="18" charset="0"/>
                <a:cs typeface="Times New Roman" pitchFamily="18" charset="0"/>
              </a:rPr>
              <a:t>São Paulo, 1981-2013</a:t>
            </a:r>
          </a:p>
        </c:rich>
      </c:tx>
      <c:layout>
        <c:manualLayout>
          <c:xMode val="edge"/>
          <c:yMode val="edge"/>
          <c:x val="0.12611011188946974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8718182003802624E-2"/>
          <c:y val="0.22337571727584607"/>
          <c:w val="0.91408210193048856"/>
          <c:h val="0.55735804018589563"/>
        </c:manualLayout>
      </c:layout>
      <c:lineChart>
        <c:grouping val="standard"/>
        <c:varyColors val="0"/>
        <c:ser>
          <c:idx val="1"/>
          <c:order val="0"/>
          <c:tx>
            <c:strRef>
              <c:f>hom_dol!$A$7</c:f>
              <c:strCache>
                <c:ptCount val="1"/>
                <c:pt idx="0">
                  <c:v>Capital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hom_dol!$B$2:$AH$2</c:f>
              <c:numCache>
                <c:formatCode>General</c:formatCode>
                <c:ptCount val="33"/>
                <c:pt idx="0">
                  <c:v>1981</c:v>
                </c:pt>
                <c:pt idx="1">
                  <c:v>1982</c:v>
                </c:pt>
                <c:pt idx="2">
                  <c:v>1983</c:v>
                </c:pt>
                <c:pt idx="3">
                  <c:v>1984</c:v>
                </c:pt>
                <c:pt idx="4">
                  <c:v>1985</c:v>
                </c:pt>
                <c:pt idx="5">
                  <c:v>1986</c:v>
                </c:pt>
                <c:pt idx="6">
                  <c:v>1987</c:v>
                </c:pt>
                <c:pt idx="7">
                  <c:v>1988</c:v>
                </c:pt>
                <c:pt idx="8">
                  <c:v>1989</c:v>
                </c:pt>
                <c:pt idx="9">
                  <c:v>1990</c:v>
                </c:pt>
                <c:pt idx="10">
                  <c:v>1991</c:v>
                </c:pt>
                <c:pt idx="11">
                  <c:v>1992</c:v>
                </c:pt>
                <c:pt idx="12">
                  <c:v>1993</c:v>
                </c:pt>
                <c:pt idx="13">
                  <c:v>1994</c:v>
                </c:pt>
                <c:pt idx="14">
                  <c:v>1995</c:v>
                </c:pt>
                <c:pt idx="15">
                  <c:v>1996</c:v>
                </c:pt>
                <c:pt idx="16">
                  <c:v>1997</c:v>
                </c:pt>
                <c:pt idx="17">
                  <c:v>1998</c:v>
                </c:pt>
                <c:pt idx="18">
                  <c:v>1999</c:v>
                </c:pt>
                <c:pt idx="19">
                  <c:v>2000</c:v>
                </c:pt>
                <c:pt idx="20">
                  <c:v>2001</c:v>
                </c:pt>
                <c:pt idx="21">
                  <c:v>2002</c:v>
                </c:pt>
                <c:pt idx="22">
                  <c:v>2003</c:v>
                </c:pt>
                <c:pt idx="23">
                  <c:v>2004</c:v>
                </c:pt>
                <c:pt idx="24">
                  <c:v>2005</c:v>
                </c:pt>
                <c:pt idx="25">
                  <c:v>2006</c:v>
                </c:pt>
                <c:pt idx="26">
                  <c:v>2007</c:v>
                </c:pt>
                <c:pt idx="27">
                  <c:v>2008</c:v>
                </c:pt>
                <c:pt idx="28">
                  <c:v>2009</c:v>
                </c:pt>
                <c:pt idx="29">
                  <c:v>2010</c:v>
                </c:pt>
                <c:pt idx="30">
                  <c:v>2011</c:v>
                </c:pt>
                <c:pt idx="31">
                  <c:v>2012</c:v>
                </c:pt>
                <c:pt idx="32">
                  <c:v>2013</c:v>
                </c:pt>
              </c:numCache>
            </c:numRef>
          </c:cat>
          <c:val>
            <c:numRef>
              <c:f>hom_dol!$B$3:$AH$3</c:f>
              <c:numCache>
                <c:formatCode>0.0</c:formatCode>
                <c:ptCount val="33"/>
                <c:pt idx="0">
                  <c:v>14.576537600417611</c:v>
                </c:pt>
                <c:pt idx="1">
                  <c:v>14.674265826339553</c:v>
                </c:pt>
                <c:pt idx="2">
                  <c:v>22.843708553848842</c:v>
                </c:pt>
                <c:pt idx="3">
                  <c:v>26.618659444309362</c:v>
                </c:pt>
                <c:pt idx="4">
                  <c:v>27.053948304969076</c:v>
                </c:pt>
                <c:pt idx="5">
                  <c:v>28.283107760177689</c:v>
                </c:pt>
                <c:pt idx="6">
                  <c:v>31.137806725853128</c:v>
                </c:pt>
                <c:pt idx="7">
                  <c:v>29.76666350601684</c:v>
                </c:pt>
                <c:pt idx="8">
                  <c:v>35.801235365713843</c:v>
                </c:pt>
                <c:pt idx="9">
                  <c:v>35.164091207978522</c:v>
                </c:pt>
                <c:pt idx="10">
                  <c:v>34.773890115131543</c:v>
                </c:pt>
                <c:pt idx="11">
                  <c:v>29.28665932814669</c:v>
                </c:pt>
                <c:pt idx="12">
                  <c:v>34.007473868775762</c:v>
                </c:pt>
                <c:pt idx="13">
                  <c:v>40.133764346376182</c:v>
                </c:pt>
                <c:pt idx="14">
                  <c:v>45.062673286576022</c:v>
                </c:pt>
                <c:pt idx="15">
                  <c:v>46.631747634798295</c:v>
                </c:pt>
                <c:pt idx="16">
                  <c:v>44.926989941011762</c:v>
                </c:pt>
                <c:pt idx="17">
                  <c:v>47.040995338211978</c:v>
                </c:pt>
                <c:pt idx="18">
                  <c:v>52.433660242075511</c:v>
                </c:pt>
                <c:pt idx="19">
                  <c:v>51.091538542988658</c:v>
                </c:pt>
                <c:pt idx="20">
                  <c:v>49.157430805025605</c:v>
                </c:pt>
                <c:pt idx="21">
                  <c:v>43.632323571507783</c:v>
                </c:pt>
                <c:pt idx="22">
                  <c:v>39.893886747910734</c:v>
                </c:pt>
                <c:pt idx="23">
                  <c:v>31.236389726269802</c:v>
                </c:pt>
                <c:pt idx="24">
                  <c:v>22.723145847899588</c:v>
                </c:pt>
                <c:pt idx="25">
                  <c:v>18.136319153168206</c:v>
                </c:pt>
                <c:pt idx="26">
                  <c:v>13.957096357687902</c:v>
                </c:pt>
                <c:pt idx="27">
                  <c:v>11.384792837333761</c:v>
                </c:pt>
                <c:pt idx="28">
                  <c:v>11.076096994733442</c:v>
                </c:pt>
                <c:pt idx="29">
                  <c:v>10.634908482433229</c:v>
                </c:pt>
                <c:pt idx="30">
                  <c:v>9.0078534515062341</c:v>
                </c:pt>
                <c:pt idx="31">
                  <c:v>12.02202561640564</c:v>
                </c:pt>
                <c:pt idx="32">
                  <c:v>10.274084800513704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614400"/>
        <c:axId val="90657152"/>
      </c:lineChart>
      <c:catAx>
        <c:axId val="90614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wordArtVert"/>
          <a:lstStyle/>
          <a:p>
            <a:pPr>
              <a:defRPr sz="800">
                <a:latin typeface="Times New Roman" pitchFamily="18" charset="0"/>
                <a:cs typeface="Times New Roman" pitchFamily="18" charset="0"/>
              </a:defRPr>
            </a:pPr>
            <a:endParaRPr lang="pt-BR"/>
          </a:p>
        </c:txPr>
        <c:crossAx val="9065715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90657152"/>
        <c:scaling>
          <c:orientation val="minMax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pt-BR"/>
          </a:p>
        </c:txPr>
        <c:crossAx val="906144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517332" cy="663474"/>
          </a:xfrm>
          <a:prstGeom prst="rect">
            <a:avLst/>
          </a:prstGeom>
        </p:spPr>
        <p:txBody>
          <a:bodyPr vert="horz" lIns="117720" tIns="58860" rIns="117720" bIns="58860" rtlCol="0"/>
          <a:lstStyle>
            <a:lvl1pPr algn="l">
              <a:defRPr sz="15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596057" y="1"/>
            <a:ext cx="3517330" cy="663474"/>
          </a:xfrm>
          <a:prstGeom prst="rect">
            <a:avLst/>
          </a:prstGeom>
        </p:spPr>
        <p:txBody>
          <a:bodyPr vert="horz" lIns="117720" tIns="58860" rIns="117720" bIns="58860" rtlCol="0"/>
          <a:lstStyle>
            <a:lvl1pPr algn="r">
              <a:defRPr sz="1500"/>
            </a:lvl1pPr>
          </a:lstStyle>
          <a:p>
            <a:fld id="{04D6A079-9967-4B84-876F-47E4ACCA997D}" type="datetimeFigureOut">
              <a:rPr lang="pt-BR" smtClean="0"/>
              <a:pPr/>
              <a:t>18/05/2015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12593193"/>
            <a:ext cx="3517332" cy="663473"/>
          </a:xfrm>
          <a:prstGeom prst="rect">
            <a:avLst/>
          </a:prstGeom>
        </p:spPr>
        <p:txBody>
          <a:bodyPr vert="horz" lIns="117720" tIns="58860" rIns="117720" bIns="58860" rtlCol="0" anchor="b"/>
          <a:lstStyle>
            <a:lvl1pPr algn="l">
              <a:defRPr sz="15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596057" y="12593193"/>
            <a:ext cx="3517330" cy="663473"/>
          </a:xfrm>
          <a:prstGeom prst="rect">
            <a:avLst/>
          </a:prstGeom>
        </p:spPr>
        <p:txBody>
          <a:bodyPr vert="horz" lIns="117720" tIns="58860" rIns="117720" bIns="58860" rtlCol="0" anchor="b"/>
          <a:lstStyle>
            <a:lvl1pPr algn="r">
              <a:defRPr sz="1500"/>
            </a:lvl1pPr>
          </a:lstStyle>
          <a:p>
            <a:fld id="{55E32C44-BB04-47C7-A41F-DCB3BC33F8B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4692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517332" cy="663474"/>
          </a:xfrm>
          <a:prstGeom prst="rect">
            <a:avLst/>
          </a:prstGeom>
        </p:spPr>
        <p:txBody>
          <a:bodyPr vert="horz" lIns="117720" tIns="58860" rIns="117720" bIns="58860" rtlCol="0"/>
          <a:lstStyle>
            <a:lvl1pPr algn="l">
              <a:defRPr sz="15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596057" y="1"/>
            <a:ext cx="3517330" cy="663474"/>
          </a:xfrm>
          <a:prstGeom prst="rect">
            <a:avLst/>
          </a:prstGeom>
        </p:spPr>
        <p:txBody>
          <a:bodyPr vert="horz" lIns="117720" tIns="58860" rIns="117720" bIns="58860" rtlCol="0"/>
          <a:lstStyle>
            <a:lvl1pPr algn="r">
              <a:defRPr sz="1500"/>
            </a:lvl1pPr>
          </a:lstStyle>
          <a:p>
            <a:fld id="{6213E7BC-103D-4263-A471-BEBAB304B8B0}" type="datetimeFigureOut">
              <a:rPr lang="pt-BR" smtClean="0"/>
              <a:pPr/>
              <a:t>18/05/2015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742950" y="993775"/>
            <a:ext cx="6629400" cy="497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17720" tIns="58860" rIns="117720" bIns="5886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810957" y="6297663"/>
            <a:ext cx="6493388" cy="5966994"/>
          </a:xfrm>
          <a:prstGeom prst="rect">
            <a:avLst/>
          </a:prstGeom>
        </p:spPr>
        <p:txBody>
          <a:bodyPr vert="horz" lIns="117720" tIns="58860" rIns="117720" bIns="5886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12593193"/>
            <a:ext cx="3517332" cy="663473"/>
          </a:xfrm>
          <a:prstGeom prst="rect">
            <a:avLst/>
          </a:prstGeom>
        </p:spPr>
        <p:txBody>
          <a:bodyPr vert="horz" lIns="117720" tIns="58860" rIns="117720" bIns="58860" rtlCol="0" anchor="b"/>
          <a:lstStyle>
            <a:lvl1pPr algn="l">
              <a:defRPr sz="15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596057" y="12593193"/>
            <a:ext cx="3517330" cy="663473"/>
          </a:xfrm>
          <a:prstGeom prst="rect">
            <a:avLst/>
          </a:prstGeom>
        </p:spPr>
        <p:txBody>
          <a:bodyPr vert="horz" lIns="117720" tIns="58860" rIns="117720" bIns="58860" rtlCol="0" anchor="b"/>
          <a:lstStyle>
            <a:lvl1pPr algn="r">
              <a:defRPr sz="1500"/>
            </a:lvl1pPr>
          </a:lstStyle>
          <a:p>
            <a:fld id="{DB801469-0B49-4899-B8D5-BEA8A0528D6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786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18072-FA3B-4FF5-8705-95CFD334A842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z="130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101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18072-FA3B-4FF5-8705-95CFD334A842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z="130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101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18072-FA3B-4FF5-8705-95CFD334A842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z="130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101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18072-FA3B-4FF5-8705-95CFD334A842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z="130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101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18072-FA3B-4FF5-8705-95CFD334A842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z="130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101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18072-FA3B-4FF5-8705-95CFD334A842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z="130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1019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18072-FA3B-4FF5-8705-95CFD334A842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z="130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101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18072-FA3B-4FF5-8705-95CFD334A842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z="130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1019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18072-FA3B-4FF5-8705-95CFD334A842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z="130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1019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18072-FA3B-4FF5-8705-95CFD334A842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z="130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101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18072-FA3B-4FF5-8705-95CFD334A842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z="130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101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18072-FA3B-4FF5-8705-95CFD334A842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z="130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101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18072-FA3B-4FF5-8705-95CFD334A842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z="130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1019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18072-FA3B-4FF5-8705-95CFD334A842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z="130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1019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18072-FA3B-4FF5-8705-95CFD334A842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z="130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1019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18072-FA3B-4FF5-8705-95CFD334A842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z="130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101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18072-FA3B-4FF5-8705-95CFD334A842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z="130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101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18072-FA3B-4FF5-8705-95CFD334A842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z="130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101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18072-FA3B-4FF5-8705-95CFD334A842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z="130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101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18072-FA3B-4FF5-8705-95CFD334A842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z="130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101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18072-FA3B-4FF5-8705-95CFD334A842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z="130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101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18072-FA3B-4FF5-8705-95CFD334A842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z="130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101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18072-FA3B-4FF5-8705-95CFD334A842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z="130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101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FF077E-B2B6-474F-878E-D885B6F1F0B2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39883-7EC9-44EA-AB49-E86F0DA8E251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B3D5B-2A46-4F5C-B4D0-41D1C45E31FD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0915B-5907-4F94-B098-613849A1AA1D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CDD0F9-5A8B-482F-B13B-6F4F1814B3A7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036FDC-2014-4536-AA8F-FDCEBC2F2B55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030CEB-724D-4E6F-BDB2-64B30683EBB1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F4B396-A58E-4D1D-ADE9-D8C98197084A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9E2E5-90FC-4694-A171-350CE311C926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53F235-101E-4CB9-B9BE-EBE53C6AD4FD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393053-C0CE-43AC-94B3-F2B9A7C2159F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BC7C537-B108-4094-9EEF-5513E4EB1E80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/>
          <p:cNvSpPr txBox="1">
            <a:spLocks/>
          </p:cNvSpPr>
          <p:nvPr/>
        </p:nvSpPr>
        <p:spPr bwMode="auto">
          <a:xfrm>
            <a:off x="683568" y="2276872"/>
            <a:ext cx="77057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 Violência, morte de desaparecimento de jovens negros e pobres no Brasil: Uma história antiga e atual</a:t>
            </a:r>
          </a:p>
          <a:p>
            <a:pPr algn="ctr"/>
            <a:r>
              <a:rPr lang="pt-BR" sz="2600" b="1" kern="0" dirty="0" smtClean="0">
                <a:solidFill>
                  <a:srgbClr val="0D0D0D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pt-BR" sz="2600" b="1" kern="0" dirty="0" smtClean="0">
                <a:solidFill>
                  <a:srgbClr val="0D0D0D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pt-BR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pt-BR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Marcelo Batista Nery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pt-BR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pt-BR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pt-BR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pt-BR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Núcleo de Estudos da Violência/USP</a:t>
            </a:r>
            <a:br>
              <a:rPr kumimoji="0" lang="pt-BR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pt-BR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pt-BR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pt-BR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br>
              <a:rPr kumimoji="0" lang="pt-BR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pt-BR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Subtítulo 7"/>
          <p:cNvSpPr txBox="1">
            <a:spLocks/>
          </p:cNvSpPr>
          <p:nvPr/>
        </p:nvSpPr>
        <p:spPr bwMode="auto">
          <a:xfrm>
            <a:off x="287203" y="5445248"/>
            <a:ext cx="8316912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Audiência Pública: dados e indicadores sobre os homicídios de </a:t>
            </a:r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jovens</a:t>
            </a:r>
          </a:p>
          <a:p>
            <a:pPr lvl="0" algn="ctr">
              <a:spcBef>
                <a:spcPct val="20000"/>
              </a:spcBef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18 de</a:t>
            </a:r>
            <a:r>
              <a:rPr kumimoji="0" lang="pt-BR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maio </a:t>
            </a: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de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7643643"/>
              </p:ext>
            </p:extLst>
          </p:nvPr>
        </p:nvGraphicFramePr>
        <p:xfrm>
          <a:off x="539552" y="1564820"/>
          <a:ext cx="7992888" cy="4240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Seta para a esquerda 6"/>
          <p:cNvSpPr/>
          <p:nvPr/>
        </p:nvSpPr>
        <p:spPr>
          <a:xfrm rot="10800000">
            <a:off x="3131840" y="3402872"/>
            <a:ext cx="4032448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ixaDeTexto 1"/>
          <p:cNvSpPr txBox="1"/>
          <p:nvPr/>
        </p:nvSpPr>
        <p:spPr>
          <a:xfrm>
            <a:off x="3035571" y="4892606"/>
            <a:ext cx="180000" cy="828000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ctr"/>
            <a:r>
              <a:rPr lang="pt-BR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  <a:p>
            <a:pPr algn="ctr"/>
            <a:r>
              <a:rPr lang="pt-BR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  <a:p>
            <a:pPr algn="ctr"/>
            <a:r>
              <a:rPr lang="pt-BR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pt-BR" sz="1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5" name="Text Box 5" descr="fill1"/>
          <p:cNvSpPr txBox="1">
            <a:spLocks noChangeArrowheads="1"/>
          </p:cNvSpPr>
          <p:nvPr/>
        </p:nvSpPr>
        <p:spPr bwMode="auto">
          <a:xfrm>
            <a:off x="1380430" y="6309320"/>
            <a:ext cx="2447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Fonte: 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Núcleo de Estudos da Violência da Universidade de São Paulo.</a:t>
            </a:r>
            <a:endParaRPr lang="pt-BR" sz="5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Elaboração: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Marcelo </a:t>
            </a: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Batista Nery.</a:t>
            </a:r>
          </a:p>
        </p:txBody>
      </p:sp>
      <p:pic>
        <p:nvPicPr>
          <p:cNvPr id="12" name="Picture 6" descr="barr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99480" y="5910089"/>
            <a:ext cx="70104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82828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Alto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9041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Baixo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upo 17"/>
          <p:cNvGrpSpPr/>
          <p:nvPr/>
        </p:nvGrpSpPr>
        <p:grpSpPr>
          <a:xfrm>
            <a:off x="7463337" y="5639214"/>
            <a:ext cx="1008112" cy="184666"/>
            <a:chOff x="5724128" y="4005064"/>
            <a:chExt cx="1008112" cy="184666"/>
          </a:xfrm>
        </p:grpSpPr>
        <p:sp>
          <p:nvSpPr>
            <p:cNvPr id="16" name="Retângulo 15"/>
            <p:cNvSpPr/>
            <p:nvPr/>
          </p:nvSpPr>
          <p:spPr>
            <a:xfrm>
              <a:off x="5724128" y="4043397"/>
              <a:ext cx="144000" cy="108000"/>
            </a:xfrm>
            <a:prstGeom prst="rect">
              <a:avLst/>
            </a:prstGeom>
            <a:noFill/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5815453" y="4005064"/>
              <a:ext cx="91678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dirty="0" smtClean="0">
                  <a:latin typeface="Times New Roman" pitchFamily="18" charset="0"/>
                  <a:cs typeface="Times New Roman" pitchFamily="18" charset="0"/>
                </a:rPr>
                <a:t>Distritos Censitários</a:t>
              </a:r>
              <a:endParaRPr lang="pt-BR" sz="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" name="Imagem 19" descr="hd1991.bmp"/>
          <p:cNvPicPr>
            <a:picLocks noChangeAspect="1"/>
          </p:cNvPicPr>
          <p:nvPr/>
        </p:nvPicPr>
        <p:blipFill>
          <a:blip r:embed="rId4" cstate="print"/>
          <a:srcRect l="2479" t="20600" r="2479" b="13251"/>
          <a:stretch>
            <a:fillRect/>
          </a:stretch>
        </p:blipFill>
        <p:spPr>
          <a:xfrm>
            <a:off x="2267744" y="991745"/>
            <a:ext cx="4680000" cy="4606876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2051720" y="980728"/>
            <a:ext cx="518457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29031" y="797755"/>
            <a:ext cx="82084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Densidade de homicídios dolosos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Município de São Paulo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1991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092280" y="1196752"/>
            <a:ext cx="936104" cy="830997"/>
          </a:xfrm>
          <a:prstGeom prst="rect">
            <a:avLst/>
          </a:prstGeom>
          <a:noFill/>
          <a:ln w="31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rgbClr val="FF0000"/>
                </a:solidFill>
              </a:rPr>
              <a:t>35</a:t>
            </a:r>
            <a:endParaRPr lang="pt-BR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5" name="Text Box 5" descr="fill1"/>
          <p:cNvSpPr txBox="1">
            <a:spLocks noChangeArrowheads="1"/>
          </p:cNvSpPr>
          <p:nvPr/>
        </p:nvSpPr>
        <p:spPr bwMode="auto">
          <a:xfrm>
            <a:off x="1380430" y="6309320"/>
            <a:ext cx="2447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Fonte: 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Núcleo de Estudos da Violência da Universidade de São Paulo.</a:t>
            </a:r>
            <a:endParaRPr lang="pt-BR" sz="5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Elaboração: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Marcelo </a:t>
            </a: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Batista Nery.</a:t>
            </a:r>
          </a:p>
        </p:txBody>
      </p:sp>
      <p:pic>
        <p:nvPicPr>
          <p:cNvPr id="12" name="Picture 6" descr="barr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99480" y="5910089"/>
            <a:ext cx="70104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82828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Alto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9041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Baixo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upo 17"/>
          <p:cNvGrpSpPr/>
          <p:nvPr/>
        </p:nvGrpSpPr>
        <p:grpSpPr>
          <a:xfrm>
            <a:off x="7463337" y="5639214"/>
            <a:ext cx="1008112" cy="184666"/>
            <a:chOff x="5724128" y="4005064"/>
            <a:chExt cx="1008112" cy="184666"/>
          </a:xfrm>
        </p:grpSpPr>
        <p:sp>
          <p:nvSpPr>
            <p:cNvPr id="16" name="Retângulo 15"/>
            <p:cNvSpPr/>
            <p:nvPr/>
          </p:nvSpPr>
          <p:spPr>
            <a:xfrm>
              <a:off x="5724128" y="4043397"/>
              <a:ext cx="144000" cy="108000"/>
            </a:xfrm>
            <a:prstGeom prst="rect">
              <a:avLst/>
            </a:prstGeom>
            <a:noFill/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5815453" y="4005064"/>
              <a:ext cx="91678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dirty="0" smtClean="0">
                  <a:latin typeface="Times New Roman" pitchFamily="18" charset="0"/>
                  <a:cs typeface="Times New Roman" pitchFamily="18" charset="0"/>
                </a:rPr>
                <a:t>Distritos Censitários</a:t>
              </a:r>
              <a:endParaRPr lang="pt-BR" sz="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" name="Imagem 14" descr="hd1992.bmp"/>
          <p:cNvPicPr>
            <a:picLocks noChangeAspect="1"/>
          </p:cNvPicPr>
          <p:nvPr/>
        </p:nvPicPr>
        <p:blipFill>
          <a:blip r:embed="rId4" cstate="print"/>
          <a:srcRect l="2479" t="20600" r="2479" b="13251"/>
          <a:stretch>
            <a:fillRect/>
          </a:stretch>
        </p:blipFill>
        <p:spPr>
          <a:xfrm>
            <a:off x="2267744" y="991745"/>
            <a:ext cx="4680000" cy="4606876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2051720" y="980728"/>
            <a:ext cx="518457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529031" y="797755"/>
            <a:ext cx="82084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Densidade de homicídios dolosos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Município de São Paulo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1992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7092280" y="1196752"/>
            <a:ext cx="936104" cy="830997"/>
          </a:xfrm>
          <a:prstGeom prst="rect">
            <a:avLst/>
          </a:prstGeom>
          <a:noFill/>
          <a:ln w="31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rgbClr val="FF0000"/>
                </a:solidFill>
              </a:rPr>
              <a:t>29</a:t>
            </a:r>
            <a:endParaRPr lang="pt-BR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5" name="Text Box 5" descr="fill1"/>
          <p:cNvSpPr txBox="1">
            <a:spLocks noChangeArrowheads="1"/>
          </p:cNvSpPr>
          <p:nvPr/>
        </p:nvSpPr>
        <p:spPr bwMode="auto">
          <a:xfrm>
            <a:off x="1380430" y="6309320"/>
            <a:ext cx="2447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Fonte: 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Núcleo de Estudos da Violência da Universidade de São Paulo.</a:t>
            </a:r>
            <a:endParaRPr lang="pt-BR" sz="5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Elaboração: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Marcelo </a:t>
            </a: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Batista Nery.</a:t>
            </a:r>
          </a:p>
        </p:txBody>
      </p:sp>
      <p:pic>
        <p:nvPicPr>
          <p:cNvPr id="12" name="Picture 6" descr="barr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99480" y="5910089"/>
            <a:ext cx="70104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82828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Alto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9041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Baixo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upo 17"/>
          <p:cNvGrpSpPr/>
          <p:nvPr/>
        </p:nvGrpSpPr>
        <p:grpSpPr>
          <a:xfrm>
            <a:off x="7463337" y="5639214"/>
            <a:ext cx="1008112" cy="184666"/>
            <a:chOff x="5724128" y="4005064"/>
            <a:chExt cx="1008112" cy="184666"/>
          </a:xfrm>
        </p:grpSpPr>
        <p:sp>
          <p:nvSpPr>
            <p:cNvPr id="16" name="Retângulo 15"/>
            <p:cNvSpPr/>
            <p:nvPr/>
          </p:nvSpPr>
          <p:spPr>
            <a:xfrm>
              <a:off x="5724128" y="4043397"/>
              <a:ext cx="144000" cy="108000"/>
            </a:xfrm>
            <a:prstGeom prst="rect">
              <a:avLst/>
            </a:prstGeom>
            <a:noFill/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5815453" y="4005064"/>
              <a:ext cx="91678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dirty="0" smtClean="0">
                  <a:latin typeface="Times New Roman" pitchFamily="18" charset="0"/>
                  <a:cs typeface="Times New Roman" pitchFamily="18" charset="0"/>
                </a:rPr>
                <a:t>Distritos Censitários</a:t>
              </a:r>
              <a:endParaRPr lang="pt-BR" sz="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8" name="Imagem 17" descr="hd1993.bmp"/>
          <p:cNvPicPr>
            <a:picLocks noChangeAspect="1"/>
          </p:cNvPicPr>
          <p:nvPr/>
        </p:nvPicPr>
        <p:blipFill>
          <a:blip r:embed="rId4" cstate="print"/>
          <a:srcRect l="2479" t="20600" r="2478" b="13251"/>
          <a:stretch>
            <a:fillRect/>
          </a:stretch>
        </p:blipFill>
        <p:spPr>
          <a:xfrm>
            <a:off x="2267744" y="991745"/>
            <a:ext cx="4680000" cy="4606876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2051720" y="980728"/>
            <a:ext cx="518457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29031" y="797755"/>
            <a:ext cx="82084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Densidade de homicídios dolosos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Município de São Paulo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1993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7092280" y="1196752"/>
            <a:ext cx="936104" cy="830997"/>
          </a:xfrm>
          <a:prstGeom prst="rect">
            <a:avLst/>
          </a:prstGeom>
          <a:noFill/>
          <a:ln w="31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rgbClr val="FF0000"/>
                </a:solidFill>
              </a:rPr>
              <a:t>34</a:t>
            </a:r>
            <a:endParaRPr lang="pt-BR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5" name="Text Box 5" descr="fill1"/>
          <p:cNvSpPr txBox="1">
            <a:spLocks noChangeArrowheads="1"/>
          </p:cNvSpPr>
          <p:nvPr/>
        </p:nvSpPr>
        <p:spPr bwMode="auto">
          <a:xfrm>
            <a:off x="1380430" y="6309320"/>
            <a:ext cx="2447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Fonte: 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Núcleo de Estudos da Violência da Universidade de São Paulo.</a:t>
            </a:r>
            <a:endParaRPr lang="pt-BR" sz="5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Elaboração: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Marcelo </a:t>
            </a: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Batista Nery.</a:t>
            </a:r>
          </a:p>
        </p:txBody>
      </p:sp>
      <p:pic>
        <p:nvPicPr>
          <p:cNvPr id="12" name="Picture 6" descr="barr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99480" y="5910089"/>
            <a:ext cx="70104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82828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Alto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9041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Baixo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upo 17"/>
          <p:cNvGrpSpPr/>
          <p:nvPr/>
        </p:nvGrpSpPr>
        <p:grpSpPr>
          <a:xfrm>
            <a:off x="7463337" y="5639214"/>
            <a:ext cx="1008112" cy="184666"/>
            <a:chOff x="5724128" y="4005064"/>
            <a:chExt cx="1008112" cy="184666"/>
          </a:xfrm>
        </p:grpSpPr>
        <p:sp>
          <p:nvSpPr>
            <p:cNvPr id="16" name="Retângulo 15"/>
            <p:cNvSpPr/>
            <p:nvPr/>
          </p:nvSpPr>
          <p:spPr>
            <a:xfrm>
              <a:off x="5724128" y="4043397"/>
              <a:ext cx="144000" cy="108000"/>
            </a:xfrm>
            <a:prstGeom prst="rect">
              <a:avLst/>
            </a:prstGeom>
            <a:noFill/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5815453" y="4005064"/>
              <a:ext cx="91678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dirty="0" smtClean="0">
                  <a:latin typeface="Times New Roman" pitchFamily="18" charset="0"/>
                  <a:cs typeface="Times New Roman" pitchFamily="18" charset="0"/>
                </a:rPr>
                <a:t>Distritos Censitários</a:t>
              </a:r>
              <a:endParaRPr lang="pt-BR" sz="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" name="Imagem 14" descr="hd1994.bmp"/>
          <p:cNvPicPr>
            <a:picLocks noChangeAspect="1"/>
          </p:cNvPicPr>
          <p:nvPr/>
        </p:nvPicPr>
        <p:blipFill>
          <a:blip r:embed="rId4" cstate="print"/>
          <a:srcRect l="2479" t="20600" r="2479" b="13251"/>
          <a:stretch>
            <a:fillRect/>
          </a:stretch>
        </p:blipFill>
        <p:spPr>
          <a:xfrm>
            <a:off x="2267744" y="991745"/>
            <a:ext cx="4680000" cy="4606876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2051720" y="980728"/>
            <a:ext cx="518457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529031" y="797755"/>
            <a:ext cx="82084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Densidade de homicídios dolosos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Município de São Paulo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1994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7092280" y="1196752"/>
            <a:ext cx="936104" cy="830997"/>
          </a:xfrm>
          <a:prstGeom prst="rect">
            <a:avLst/>
          </a:prstGeom>
          <a:noFill/>
          <a:ln w="31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rgbClr val="FF0000"/>
                </a:solidFill>
              </a:rPr>
              <a:t>40</a:t>
            </a:r>
            <a:endParaRPr lang="pt-BR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5" name="Text Box 5" descr="fill1"/>
          <p:cNvSpPr txBox="1">
            <a:spLocks noChangeArrowheads="1"/>
          </p:cNvSpPr>
          <p:nvPr/>
        </p:nvSpPr>
        <p:spPr bwMode="auto">
          <a:xfrm>
            <a:off x="1380430" y="6309320"/>
            <a:ext cx="2447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Fonte: 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Núcleo de Estudos da Violência da Universidade de São Paulo.</a:t>
            </a:r>
            <a:endParaRPr lang="pt-BR" sz="5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Elaboração: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Marcelo </a:t>
            </a: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Batista Nery.</a:t>
            </a:r>
          </a:p>
        </p:txBody>
      </p:sp>
      <p:pic>
        <p:nvPicPr>
          <p:cNvPr id="12" name="Picture 6" descr="barr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99480" y="5910089"/>
            <a:ext cx="70104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82828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Alto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9041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Baixo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upo 17"/>
          <p:cNvGrpSpPr/>
          <p:nvPr/>
        </p:nvGrpSpPr>
        <p:grpSpPr>
          <a:xfrm>
            <a:off x="7463337" y="5639214"/>
            <a:ext cx="1008112" cy="184666"/>
            <a:chOff x="5724128" y="4005064"/>
            <a:chExt cx="1008112" cy="184666"/>
          </a:xfrm>
        </p:grpSpPr>
        <p:sp>
          <p:nvSpPr>
            <p:cNvPr id="16" name="Retângulo 15"/>
            <p:cNvSpPr/>
            <p:nvPr/>
          </p:nvSpPr>
          <p:spPr>
            <a:xfrm>
              <a:off x="5724128" y="4043397"/>
              <a:ext cx="144000" cy="108000"/>
            </a:xfrm>
            <a:prstGeom prst="rect">
              <a:avLst/>
            </a:prstGeom>
            <a:noFill/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5815453" y="4005064"/>
              <a:ext cx="91678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dirty="0" smtClean="0">
                  <a:latin typeface="Times New Roman" pitchFamily="18" charset="0"/>
                  <a:cs typeface="Times New Roman" pitchFamily="18" charset="0"/>
                </a:rPr>
                <a:t>Distritos Censitários</a:t>
              </a:r>
              <a:endParaRPr lang="pt-BR" sz="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8" name="Imagem 17" descr="hd1995.bmp"/>
          <p:cNvPicPr>
            <a:picLocks noChangeAspect="1"/>
          </p:cNvPicPr>
          <p:nvPr/>
        </p:nvPicPr>
        <p:blipFill>
          <a:blip r:embed="rId4" cstate="print"/>
          <a:srcRect l="2479" t="20600" r="2479" b="13251"/>
          <a:stretch>
            <a:fillRect/>
          </a:stretch>
        </p:blipFill>
        <p:spPr>
          <a:xfrm>
            <a:off x="2267744" y="991745"/>
            <a:ext cx="4680000" cy="4606876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2051720" y="980728"/>
            <a:ext cx="518457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29031" y="797755"/>
            <a:ext cx="82084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Densidade de homicídios dolosos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Município de São Paulo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1995</a:t>
            </a:r>
            <a:endParaRPr lang="pt-BR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7092280" y="1196752"/>
            <a:ext cx="936104" cy="830997"/>
          </a:xfrm>
          <a:prstGeom prst="rect">
            <a:avLst/>
          </a:prstGeom>
          <a:noFill/>
          <a:ln w="31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rgbClr val="FF0000"/>
                </a:solidFill>
              </a:rPr>
              <a:t>45</a:t>
            </a:r>
            <a:endParaRPr lang="pt-BR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5" name="Text Box 5" descr="fill1"/>
          <p:cNvSpPr txBox="1">
            <a:spLocks noChangeArrowheads="1"/>
          </p:cNvSpPr>
          <p:nvPr/>
        </p:nvSpPr>
        <p:spPr bwMode="auto">
          <a:xfrm>
            <a:off x="1380430" y="6309320"/>
            <a:ext cx="2447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Fonte: 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Núcleo de Estudos da Violência da Universidade de São Paulo.</a:t>
            </a:r>
            <a:endParaRPr lang="pt-BR" sz="5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Elaboração: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Marcelo </a:t>
            </a: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Batista Nery.</a:t>
            </a:r>
          </a:p>
        </p:txBody>
      </p:sp>
      <p:pic>
        <p:nvPicPr>
          <p:cNvPr id="12" name="Picture 6" descr="barr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99480" y="5910089"/>
            <a:ext cx="70104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82828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Alto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9041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Baixo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upo 17"/>
          <p:cNvGrpSpPr/>
          <p:nvPr/>
        </p:nvGrpSpPr>
        <p:grpSpPr>
          <a:xfrm>
            <a:off x="7463337" y="5639214"/>
            <a:ext cx="1008112" cy="184666"/>
            <a:chOff x="5724128" y="4005064"/>
            <a:chExt cx="1008112" cy="184666"/>
          </a:xfrm>
        </p:grpSpPr>
        <p:sp>
          <p:nvSpPr>
            <p:cNvPr id="16" name="Retângulo 15"/>
            <p:cNvSpPr/>
            <p:nvPr/>
          </p:nvSpPr>
          <p:spPr>
            <a:xfrm>
              <a:off x="5724128" y="4043397"/>
              <a:ext cx="144000" cy="108000"/>
            </a:xfrm>
            <a:prstGeom prst="rect">
              <a:avLst/>
            </a:prstGeom>
            <a:noFill/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5815453" y="4005064"/>
              <a:ext cx="91678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dirty="0" smtClean="0">
                  <a:latin typeface="Times New Roman" pitchFamily="18" charset="0"/>
                  <a:cs typeface="Times New Roman" pitchFamily="18" charset="0"/>
                </a:rPr>
                <a:t>Distritos Censitários</a:t>
              </a:r>
              <a:endParaRPr lang="pt-BR" sz="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" name="Imagem 14" descr="hd1996.bmp"/>
          <p:cNvPicPr>
            <a:picLocks noChangeAspect="1"/>
          </p:cNvPicPr>
          <p:nvPr/>
        </p:nvPicPr>
        <p:blipFill>
          <a:blip r:embed="rId4" cstate="print"/>
          <a:srcRect l="2479" t="20600" r="2479" b="13251"/>
          <a:stretch>
            <a:fillRect/>
          </a:stretch>
        </p:blipFill>
        <p:spPr>
          <a:xfrm>
            <a:off x="2267744" y="991745"/>
            <a:ext cx="4680000" cy="4606876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2051720" y="980728"/>
            <a:ext cx="518457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529031" y="797755"/>
            <a:ext cx="82084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Densidade de homicídios dolosos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Município de São Paulo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1996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7092280" y="1196752"/>
            <a:ext cx="936104" cy="830997"/>
          </a:xfrm>
          <a:prstGeom prst="rect">
            <a:avLst/>
          </a:prstGeom>
          <a:noFill/>
          <a:ln w="31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rgbClr val="FF0000"/>
                </a:solidFill>
              </a:rPr>
              <a:t>46</a:t>
            </a:r>
            <a:endParaRPr lang="pt-BR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5" name="Text Box 5" descr="fill1"/>
          <p:cNvSpPr txBox="1">
            <a:spLocks noChangeArrowheads="1"/>
          </p:cNvSpPr>
          <p:nvPr/>
        </p:nvSpPr>
        <p:spPr bwMode="auto">
          <a:xfrm>
            <a:off x="1380430" y="6309320"/>
            <a:ext cx="2447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Fonte: 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Núcleo de Estudos da Violência da Universidade de São Paulo.</a:t>
            </a:r>
            <a:endParaRPr lang="pt-BR" sz="5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Elaboração: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Marcelo </a:t>
            </a: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Batista Nery.</a:t>
            </a:r>
          </a:p>
        </p:txBody>
      </p:sp>
      <p:pic>
        <p:nvPicPr>
          <p:cNvPr id="12" name="Picture 6" descr="barr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99480" y="5910089"/>
            <a:ext cx="70104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82828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Alto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9041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Baixo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upo 17"/>
          <p:cNvGrpSpPr/>
          <p:nvPr/>
        </p:nvGrpSpPr>
        <p:grpSpPr>
          <a:xfrm>
            <a:off x="7463337" y="5639214"/>
            <a:ext cx="1008112" cy="184666"/>
            <a:chOff x="5724128" y="4005064"/>
            <a:chExt cx="1008112" cy="184666"/>
          </a:xfrm>
        </p:grpSpPr>
        <p:sp>
          <p:nvSpPr>
            <p:cNvPr id="16" name="Retângulo 15"/>
            <p:cNvSpPr/>
            <p:nvPr/>
          </p:nvSpPr>
          <p:spPr>
            <a:xfrm>
              <a:off x="5724128" y="4043397"/>
              <a:ext cx="144000" cy="108000"/>
            </a:xfrm>
            <a:prstGeom prst="rect">
              <a:avLst/>
            </a:prstGeom>
            <a:noFill/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5815453" y="4005064"/>
              <a:ext cx="91678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dirty="0" smtClean="0">
                  <a:latin typeface="Times New Roman" pitchFamily="18" charset="0"/>
                  <a:cs typeface="Times New Roman" pitchFamily="18" charset="0"/>
                </a:rPr>
                <a:t>Distritos Censitários</a:t>
              </a:r>
              <a:endParaRPr lang="pt-BR" sz="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8" name="Imagem 17" descr="hd1997.bmp"/>
          <p:cNvPicPr>
            <a:picLocks noChangeAspect="1"/>
          </p:cNvPicPr>
          <p:nvPr/>
        </p:nvPicPr>
        <p:blipFill>
          <a:blip r:embed="rId4" cstate="print"/>
          <a:srcRect l="2479" t="20600" r="2479" b="13251"/>
          <a:stretch>
            <a:fillRect/>
          </a:stretch>
        </p:blipFill>
        <p:spPr>
          <a:xfrm>
            <a:off x="2267744" y="991745"/>
            <a:ext cx="4680000" cy="4606876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2051720" y="980728"/>
            <a:ext cx="518457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29031" y="797755"/>
            <a:ext cx="82084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Densidade de homicídios dolosos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Município de São Paulo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1997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7092280" y="1196752"/>
            <a:ext cx="936104" cy="830997"/>
          </a:xfrm>
          <a:prstGeom prst="rect">
            <a:avLst/>
          </a:prstGeom>
          <a:noFill/>
          <a:ln w="31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rgbClr val="FF0000"/>
                </a:solidFill>
              </a:rPr>
              <a:t>45</a:t>
            </a:r>
            <a:endParaRPr lang="pt-BR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5" name="Text Box 5" descr="fill1"/>
          <p:cNvSpPr txBox="1">
            <a:spLocks noChangeArrowheads="1"/>
          </p:cNvSpPr>
          <p:nvPr/>
        </p:nvSpPr>
        <p:spPr bwMode="auto">
          <a:xfrm>
            <a:off x="1380430" y="6309320"/>
            <a:ext cx="2447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Fonte: 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Núcleo de Estudos da Violência da Universidade de São Paulo.</a:t>
            </a:r>
            <a:endParaRPr lang="pt-BR" sz="5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Elaboração: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Marcelo </a:t>
            </a: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Batista Nery.</a:t>
            </a:r>
          </a:p>
        </p:txBody>
      </p:sp>
      <p:pic>
        <p:nvPicPr>
          <p:cNvPr id="12" name="Picture 6" descr="barr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99480" y="5910089"/>
            <a:ext cx="70104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82828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Alto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9041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Baixo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upo 17"/>
          <p:cNvGrpSpPr/>
          <p:nvPr/>
        </p:nvGrpSpPr>
        <p:grpSpPr>
          <a:xfrm>
            <a:off x="7463337" y="5639214"/>
            <a:ext cx="1008112" cy="184666"/>
            <a:chOff x="5724128" y="4005064"/>
            <a:chExt cx="1008112" cy="184666"/>
          </a:xfrm>
        </p:grpSpPr>
        <p:sp>
          <p:nvSpPr>
            <p:cNvPr id="16" name="Retângulo 15"/>
            <p:cNvSpPr/>
            <p:nvPr/>
          </p:nvSpPr>
          <p:spPr>
            <a:xfrm>
              <a:off x="5724128" y="4043397"/>
              <a:ext cx="144000" cy="108000"/>
            </a:xfrm>
            <a:prstGeom prst="rect">
              <a:avLst/>
            </a:prstGeom>
            <a:noFill/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5815453" y="4005064"/>
              <a:ext cx="91678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dirty="0" smtClean="0">
                  <a:latin typeface="Times New Roman" pitchFamily="18" charset="0"/>
                  <a:cs typeface="Times New Roman" pitchFamily="18" charset="0"/>
                </a:rPr>
                <a:t>Distritos Censitários</a:t>
              </a:r>
              <a:endParaRPr lang="pt-BR" sz="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" name="Imagem 14" descr="hd1998.bmp"/>
          <p:cNvPicPr>
            <a:picLocks noChangeAspect="1"/>
          </p:cNvPicPr>
          <p:nvPr/>
        </p:nvPicPr>
        <p:blipFill>
          <a:blip r:embed="rId4" cstate="print"/>
          <a:srcRect l="2479" t="20600" r="2478" b="13251"/>
          <a:stretch>
            <a:fillRect/>
          </a:stretch>
        </p:blipFill>
        <p:spPr>
          <a:xfrm>
            <a:off x="2267744" y="991745"/>
            <a:ext cx="4680000" cy="4606876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2051720" y="980728"/>
            <a:ext cx="518457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529031" y="797755"/>
            <a:ext cx="82084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Densidade de homicídios dolosos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Município de São Paulo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1998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7092280" y="1196752"/>
            <a:ext cx="936104" cy="830997"/>
          </a:xfrm>
          <a:prstGeom prst="rect">
            <a:avLst/>
          </a:prstGeom>
          <a:noFill/>
          <a:ln w="31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rgbClr val="FF0000"/>
                </a:solidFill>
              </a:rPr>
              <a:t>47</a:t>
            </a:r>
            <a:endParaRPr lang="pt-BR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5" name="Text Box 5" descr="fill1"/>
          <p:cNvSpPr txBox="1">
            <a:spLocks noChangeArrowheads="1"/>
          </p:cNvSpPr>
          <p:nvPr/>
        </p:nvSpPr>
        <p:spPr bwMode="auto">
          <a:xfrm>
            <a:off x="1380430" y="6309320"/>
            <a:ext cx="2447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Fonte: 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Núcleo de Estudos da Violência da Universidade de São Paulo.</a:t>
            </a:r>
            <a:endParaRPr lang="pt-BR" sz="5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Elaboração: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Marcelo </a:t>
            </a: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Batista Nery.</a:t>
            </a:r>
          </a:p>
        </p:txBody>
      </p:sp>
      <p:pic>
        <p:nvPicPr>
          <p:cNvPr id="12" name="Picture 6" descr="barr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99480" y="5910089"/>
            <a:ext cx="70104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82828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Alto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9041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Baixo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upo 17"/>
          <p:cNvGrpSpPr/>
          <p:nvPr/>
        </p:nvGrpSpPr>
        <p:grpSpPr>
          <a:xfrm>
            <a:off x="7463337" y="5639214"/>
            <a:ext cx="1008112" cy="184666"/>
            <a:chOff x="5724128" y="4005064"/>
            <a:chExt cx="1008112" cy="184666"/>
          </a:xfrm>
        </p:grpSpPr>
        <p:sp>
          <p:nvSpPr>
            <p:cNvPr id="16" name="Retângulo 15"/>
            <p:cNvSpPr/>
            <p:nvPr/>
          </p:nvSpPr>
          <p:spPr>
            <a:xfrm>
              <a:off x="5724128" y="4043397"/>
              <a:ext cx="144000" cy="108000"/>
            </a:xfrm>
            <a:prstGeom prst="rect">
              <a:avLst/>
            </a:prstGeom>
            <a:noFill/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5815453" y="4005064"/>
              <a:ext cx="91678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dirty="0" smtClean="0">
                  <a:latin typeface="Times New Roman" pitchFamily="18" charset="0"/>
                  <a:cs typeface="Times New Roman" pitchFamily="18" charset="0"/>
                </a:rPr>
                <a:t>Distritos Censitários</a:t>
              </a:r>
              <a:endParaRPr lang="pt-BR" sz="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8" name="Imagem 17" descr="hd1999.bmp"/>
          <p:cNvPicPr>
            <a:picLocks noChangeAspect="1"/>
          </p:cNvPicPr>
          <p:nvPr/>
        </p:nvPicPr>
        <p:blipFill>
          <a:blip r:embed="rId4" cstate="print"/>
          <a:srcRect l="2479" t="20600" r="2478" b="13251"/>
          <a:stretch>
            <a:fillRect/>
          </a:stretch>
        </p:blipFill>
        <p:spPr>
          <a:xfrm>
            <a:off x="2267744" y="991745"/>
            <a:ext cx="4680000" cy="4606876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2051720" y="980728"/>
            <a:ext cx="518457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29031" y="797755"/>
            <a:ext cx="82084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Densidade de homicídios dolosos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Município de São Paulo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1999</a:t>
            </a:r>
            <a:endParaRPr lang="pt-BR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7092280" y="1196752"/>
            <a:ext cx="936104" cy="830997"/>
          </a:xfrm>
          <a:prstGeom prst="rect">
            <a:avLst/>
          </a:prstGeom>
          <a:noFill/>
          <a:ln w="31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rgbClr val="FF0000"/>
                </a:solidFill>
              </a:rPr>
              <a:t>52</a:t>
            </a:r>
            <a:endParaRPr lang="pt-BR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11560" y="908720"/>
            <a:ext cx="7272808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u="sng" dirty="0" smtClean="0">
                <a:latin typeface="Times New Roman" pitchFamily="18" charset="0"/>
                <a:cs typeface="Times New Roman" pitchFamily="18" charset="0"/>
              </a:rPr>
              <a:t>Jovens</a:t>
            </a: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 negros e pobres no Brasil</a:t>
            </a:r>
          </a:p>
          <a:p>
            <a:pPr algn="just">
              <a:lnSpc>
                <a:spcPct val="150000"/>
              </a:lnSpc>
            </a:pPr>
            <a:endParaRPr lang="pt-BR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Historicamente observa-se a tendência dos jovens serem as </a:t>
            </a:r>
            <a:r>
              <a:rPr lang="pt-BR" u="sng" dirty="0" smtClean="0">
                <a:latin typeface="Times New Roman" pitchFamily="18" charset="0"/>
                <a:cs typeface="Times New Roman" pitchFamily="18" charset="0"/>
              </a:rPr>
              <a:t>principais vítimas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, bem com os </a:t>
            </a:r>
            <a:r>
              <a:rPr lang="pt-BR" u="sng" dirty="0" smtClean="0">
                <a:latin typeface="Times New Roman" pitchFamily="18" charset="0"/>
                <a:cs typeface="Times New Roman" pitchFamily="18" charset="0"/>
              </a:rPr>
              <a:t>principais autores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de crimes violentos, como</a:t>
            </a:r>
            <a:br>
              <a:rPr lang="pt-BR" dirty="0" smtClean="0">
                <a:latin typeface="Times New Roman" pitchFamily="18" charset="0"/>
                <a:cs typeface="Times New Roman" pitchFamily="18" charset="0"/>
              </a:rPr>
            </a:b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os homicídios.</a:t>
            </a:r>
          </a:p>
          <a:p>
            <a:pPr algn="just">
              <a:lnSpc>
                <a:spcPct val="150000"/>
              </a:lnSpc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Essa tendência, no entanto, dada a complexidade envolvida no fenômeno da violência, </a:t>
            </a:r>
            <a:r>
              <a:rPr lang="pt-BR" u="sng" dirty="0" smtClean="0">
                <a:latin typeface="Times New Roman" pitchFamily="18" charset="0"/>
                <a:cs typeface="Times New Roman" pitchFamily="18" charset="0"/>
              </a:rPr>
              <a:t>não pode ser explicada por um único fator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(ou um conjunto restrito de fatores).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t-BR" dirty="0" smtClean="0">
                <a:latin typeface="Times New Roman" pitchFamily="18" charset="0"/>
                <a:cs typeface="Times New Roman" pitchFamily="18" charset="0"/>
              </a:rPr>
            </a:b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5" name="Text Box 5" descr="fill1"/>
          <p:cNvSpPr txBox="1">
            <a:spLocks noChangeArrowheads="1"/>
          </p:cNvSpPr>
          <p:nvPr/>
        </p:nvSpPr>
        <p:spPr bwMode="auto">
          <a:xfrm>
            <a:off x="1380430" y="6309320"/>
            <a:ext cx="2447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Fonte: 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Núcleo de Estudos da Violência da Universidade de São Paulo.</a:t>
            </a:r>
            <a:endParaRPr lang="pt-BR" sz="5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Elaboração: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Marcelo </a:t>
            </a: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Batista Nery.</a:t>
            </a:r>
          </a:p>
        </p:txBody>
      </p:sp>
      <p:pic>
        <p:nvPicPr>
          <p:cNvPr id="12" name="Picture 6" descr="barr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99480" y="5910089"/>
            <a:ext cx="70104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82828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Alto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9041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Baixo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upo 17"/>
          <p:cNvGrpSpPr/>
          <p:nvPr/>
        </p:nvGrpSpPr>
        <p:grpSpPr>
          <a:xfrm>
            <a:off x="7463337" y="5639214"/>
            <a:ext cx="1008112" cy="184666"/>
            <a:chOff x="5724128" y="4005064"/>
            <a:chExt cx="1008112" cy="184666"/>
          </a:xfrm>
        </p:grpSpPr>
        <p:sp>
          <p:nvSpPr>
            <p:cNvPr id="16" name="Retângulo 15"/>
            <p:cNvSpPr/>
            <p:nvPr/>
          </p:nvSpPr>
          <p:spPr>
            <a:xfrm>
              <a:off x="5724128" y="4043397"/>
              <a:ext cx="144000" cy="108000"/>
            </a:xfrm>
            <a:prstGeom prst="rect">
              <a:avLst/>
            </a:prstGeom>
            <a:noFill/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5815453" y="4005064"/>
              <a:ext cx="91678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dirty="0" smtClean="0">
                  <a:latin typeface="Times New Roman" pitchFamily="18" charset="0"/>
                  <a:cs typeface="Times New Roman" pitchFamily="18" charset="0"/>
                </a:rPr>
                <a:t>Distritos Censitários</a:t>
              </a:r>
              <a:endParaRPr lang="pt-BR" sz="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" name="Imagem 14" descr="hd2000.bmp"/>
          <p:cNvPicPr>
            <a:picLocks noChangeAspect="1"/>
          </p:cNvPicPr>
          <p:nvPr/>
        </p:nvPicPr>
        <p:blipFill>
          <a:blip r:embed="rId4" cstate="print"/>
          <a:srcRect l="2478" t="20600" r="2479" b="13251"/>
          <a:stretch>
            <a:fillRect/>
          </a:stretch>
        </p:blipFill>
        <p:spPr>
          <a:xfrm>
            <a:off x="2267744" y="991745"/>
            <a:ext cx="4680000" cy="4606875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2051720" y="980728"/>
            <a:ext cx="518457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529031" y="797755"/>
            <a:ext cx="82084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Densidade de homicídios dolosos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Município de São Paulo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2000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7092280" y="1196752"/>
            <a:ext cx="936104" cy="830997"/>
          </a:xfrm>
          <a:prstGeom prst="rect">
            <a:avLst/>
          </a:prstGeom>
          <a:noFill/>
          <a:ln w="31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rgbClr val="FF0000"/>
                </a:solidFill>
              </a:rPr>
              <a:t>51</a:t>
            </a:r>
            <a:endParaRPr lang="pt-BR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5" name="Text Box 5" descr="fill1"/>
          <p:cNvSpPr txBox="1">
            <a:spLocks noChangeArrowheads="1"/>
          </p:cNvSpPr>
          <p:nvPr/>
        </p:nvSpPr>
        <p:spPr bwMode="auto">
          <a:xfrm>
            <a:off x="1380430" y="6309320"/>
            <a:ext cx="2447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Fonte: 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Núcleo de Estudos da Violência da Universidade de São Paulo.</a:t>
            </a:r>
            <a:endParaRPr lang="pt-BR" sz="5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Elaboração: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Marcelo </a:t>
            </a: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Batista Nery.</a:t>
            </a:r>
          </a:p>
        </p:txBody>
      </p:sp>
      <p:pic>
        <p:nvPicPr>
          <p:cNvPr id="12" name="Picture 6" descr="barr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99480" y="5910089"/>
            <a:ext cx="70104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82828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Alto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9041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Baixo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upo 17"/>
          <p:cNvGrpSpPr/>
          <p:nvPr/>
        </p:nvGrpSpPr>
        <p:grpSpPr>
          <a:xfrm>
            <a:off x="7463337" y="5639214"/>
            <a:ext cx="1008112" cy="184666"/>
            <a:chOff x="5724128" y="4005064"/>
            <a:chExt cx="1008112" cy="184666"/>
          </a:xfrm>
        </p:grpSpPr>
        <p:sp>
          <p:nvSpPr>
            <p:cNvPr id="16" name="Retângulo 15"/>
            <p:cNvSpPr/>
            <p:nvPr/>
          </p:nvSpPr>
          <p:spPr>
            <a:xfrm>
              <a:off x="5724128" y="4043397"/>
              <a:ext cx="144000" cy="108000"/>
            </a:xfrm>
            <a:prstGeom prst="rect">
              <a:avLst/>
            </a:prstGeom>
            <a:noFill/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5815453" y="4005064"/>
              <a:ext cx="91678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dirty="0" smtClean="0">
                  <a:latin typeface="Times New Roman" pitchFamily="18" charset="0"/>
                  <a:cs typeface="Times New Roman" pitchFamily="18" charset="0"/>
                </a:rPr>
                <a:t>Distritos Censitários</a:t>
              </a:r>
              <a:endParaRPr lang="pt-BR" sz="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1" name="Imagem 10" descr="hd2001.bmp"/>
          <p:cNvPicPr>
            <a:picLocks noChangeAspect="1"/>
          </p:cNvPicPr>
          <p:nvPr/>
        </p:nvPicPr>
        <p:blipFill>
          <a:blip r:embed="rId4" cstate="print"/>
          <a:srcRect l="2478" t="20600" r="2479" b="13251"/>
          <a:stretch>
            <a:fillRect/>
          </a:stretch>
        </p:blipFill>
        <p:spPr>
          <a:xfrm>
            <a:off x="2267744" y="991745"/>
            <a:ext cx="4680000" cy="4606875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2051720" y="980728"/>
            <a:ext cx="518457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29031" y="797755"/>
            <a:ext cx="82084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Densidade de homicídios dolosos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Município de São Paulo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2001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092280" y="1196752"/>
            <a:ext cx="936104" cy="830997"/>
          </a:xfrm>
          <a:prstGeom prst="rect">
            <a:avLst/>
          </a:prstGeom>
          <a:noFill/>
          <a:ln w="31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rgbClr val="FF0000"/>
                </a:solidFill>
              </a:rPr>
              <a:t>49</a:t>
            </a:r>
            <a:endParaRPr lang="pt-BR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5" name="Text Box 5" descr="fill1"/>
          <p:cNvSpPr txBox="1">
            <a:spLocks noChangeArrowheads="1"/>
          </p:cNvSpPr>
          <p:nvPr/>
        </p:nvSpPr>
        <p:spPr bwMode="auto">
          <a:xfrm>
            <a:off x="1380430" y="6309320"/>
            <a:ext cx="2447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Fonte: 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Núcleo de Estudos da Violência da Universidade de São Paulo.</a:t>
            </a:r>
            <a:endParaRPr lang="pt-BR" sz="5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Elaboração: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Marcelo </a:t>
            </a: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Batista Nery.</a:t>
            </a:r>
          </a:p>
        </p:txBody>
      </p:sp>
      <p:pic>
        <p:nvPicPr>
          <p:cNvPr id="12" name="Picture 6" descr="barr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99480" y="5910089"/>
            <a:ext cx="70104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82828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Alto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9041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Baixo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upo 17"/>
          <p:cNvGrpSpPr/>
          <p:nvPr/>
        </p:nvGrpSpPr>
        <p:grpSpPr>
          <a:xfrm>
            <a:off x="7463337" y="5639214"/>
            <a:ext cx="1008112" cy="184666"/>
            <a:chOff x="5724128" y="4005064"/>
            <a:chExt cx="1008112" cy="184666"/>
          </a:xfrm>
        </p:grpSpPr>
        <p:sp>
          <p:nvSpPr>
            <p:cNvPr id="16" name="Retângulo 15"/>
            <p:cNvSpPr/>
            <p:nvPr/>
          </p:nvSpPr>
          <p:spPr>
            <a:xfrm>
              <a:off x="5724128" y="4043397"/>
              <a:ext cx="144000" cy="108000"/>
            </a:xfrm>
            <a:prstGeom prst="rect">
              <a:avLst/>
            </a:prstGeom>
            <a:noFill/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5815453" y="4005064"/>
              <a:ext cx="91678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dirty="0" smtClean="0">
                  <a:latin typeface="Times New Roman" pitchFamily="18" charset="0"/>
                  <a:cs typeface="Times New Roman" pitchFamily="18" charset="0"/>
                </a:rPr>
                <a:t>Distritos Censitários</a:t>
              </a:r>
              <a:endParaRPr lang="pt-BR" sz="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1" name="Imagem 10" descr="hd2002.bmp"/>
          <p:cNvPicPr>
            <a:picLocks noChangeAspect="1"/>
          </p:cNvPicPr>
          <p:nvPr/>
        </p:nvPicPr>
        <p:blipFill>
          <a:blip r:embed="rId4" cstate="print"/>
          <a:srcRect l="2479" t="20600" r="2479" b="13251"/>
          <a:stretch>
            <a:fillRect/>
          </a:stretch>
        </p:blipFill>
        <p:spPr>
          <a:xfrm>
            <a:off x="2267744" y="991745"/>
            <a:ext cx="4680000" cy="4606875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2051720" y="980728"/>
            <a:ext cx="518457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29031" y="797755"/>
            <a:ext cx="82084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Densidade de homicídios dolosos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Município de São Paulo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2002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092280" y="1196752"/>
            <a:ext cx="936104" cy="830997"/>
          </a:xfrm>
          <a:prstGeom prst="rect">
            <a:avLst/>
          </a:prstGeom>
          <a:noFill/>
          <a:ln w="31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rgbClr val="FF0000"/>
                </a:solidFill>
              </a:rPr>
              <a:t>44</a:t>
            </a:r>
            <a:endParaRPr lang="pt-BR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5" name="Text Box 5" descr="fill1"/>
          <p:cNvSpPr txBox="1">
            <a:spLocks noChangeArrowheads="1"/>
          </p:cNvSpPr>
          <p:nvPr/>
        </p:nvSpPr>
        <p:spPr bwMode="auto">
          <a:xfrm>
            <a:off x="1380430" y="6309320"/>
            <a:ext cx="2447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Fonte: 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Núcleo de Estudos da Violência da Universidade de São Paulo.</a:t>
            </a:r>
            <a:endParaRPr lang="pt-BR" sz="5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Elaboração: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Marcelo </a:t>
            </a: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Batista Nery.</a:t>
            </a:r>
          </a:p>
        </p:txBody>
      </p:sp>
      <p:pic>
        <p:nvPicPr>
          <p:cNvPr id="12" name="Picture 6" descr="barr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99480" y="5910089"/>
            <a:ext cx="70104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82828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Alto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9041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Baixo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upo 17"/>
          <p:cNvGrpSpPr/>
          <p:nvPr/>
        </p:nvGrpSpPr>
        <p:grpSpPr>
          <a:xfrm>
            <a:off x="7463337" y="5639214"/>
            <a:ext cx="1008112" cy="184666"/>
            <a:chOff x="5724128" y="4005064"/>
            <a:chExt cx="1008112" cy="184666"/>
          </a:xfrm>
        </p:grpSpPr>
        <p:sp>
          <p:nvSpPr>
            <p:cNvPr id="16" name="Retângulo 15"/>
            <p:cNvSpPr/>
            <p:nvPr/>
          </p:nvSpPr>
          <p:spPr>
            <a:xfrm>
              <a:off x="5724128" y="4043397"/>
              <a:ext cx="144000" cy="108000"/>
            </a:xfrm>
            <a:prstGeom prst="rect">
              <a:avLst/>
            </a:prstGeom>
            <a:noFill/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5815453" y="4005064"/>
              <a:ext cx="91678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dirty="0" smtClean="0">
                  <a:latin typeface="Times New Roman" pitchFamily="18" charset="0"/>
                  <a:cs typeface="Times New Roman" pitchFamily="18" charset="0"/>
                </a:rPr>
                <a:t>Distritos Censitários</a:t>
              </a:r>
              <a:endParaRPr lang="pt-BR" sz="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1" name="Imagem 10" descr="hd2003.bmp"/>
          <p:cNvPicPr>
            <a:picLocks noChangeAspect="1"/>
          </p:cNvPicPr>
          <p:nvPr/>
        </p:nvPicPr>
        <p:blipFill>
          <a:blip r:embed="rId4" cstate="print"/>
          <a:srcRect l="2479" t="20600" r="2479" b="13251"/>
          <a:stretch>
            <a:fillRect/>
          </a:stretch>
        </p:blipFill>
        <p:spPr>
          <a:xfrm>
            <a:off x="2267744" y="991745"/>
            <a:ext cx="4680000" cy="4606875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2051720" y="980728"/>
            <a:ext cx="518457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29031" y="797755"/>
            <a:ext cx="82084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Densidade de homicídios dolosos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Município de São Paulo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2003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092280" y="1196752"/>
            <a:ext cx="936104" cy="830997"/>
          </a:xfrm>
          <a:prstGeom prst="rect">
            <a:avLst/>
          </a:prstGeom>
          <a:noFill/>
          <a:ln w="31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rgbClr val="FF0000"/>
                </a:solidFill>
              </a:rPr>
              <a:t>40</a:t>
            </a:r>
            <a:endParaRPr lang="pt-BR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5" name="Text Box 5" descr="fill1"/>
          <p:cNvSpPr txBox="1">
            <a:spLocks noChangeArrowheads="1"/>
          </p:cNvSpPr>
          <p:nvPr/>
        </p:nvSpPr>
        <p:spPr bwMode="auto">
          <a:xfrm>
            <a:off x="1380430" y="6309320"/>
            <a:ext cx="2447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Fonte: 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Núcleo de Estudos da Violência da Universidade de São Paulo.</a:t>
            </a:r>
            <a:endParaRPr lang="pt-BR" sz="5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Elaboração: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Marcelo </a:t>
            </a: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Batista Nery.</a:t>
            </a:r>
          </a:p>
        </p:txBody>
      </p:sp>
      <p:pic>
        <p:nvPicPr>
          <p:cNvPr id="12" name="Picture 6" descr="barr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99480" y="5910089"/>
            <a:ext cx="70104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82828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Alto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9041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Baixo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upo 17"/>
          <p:cNvGrpSpPr/>
          <p:nvPr/>
        </p:nvGrpSpPr>
        <p:grpSpPr>
          <a:xfrm>
            <a:off x="7463337" y="5639214"/>
            <a:ext cx="1008112" cy="184666"/>
            <a:chOff x="5724128" y="4005064"/>
            <a:chExt cx="1008112" cy="184666"/>
          </a:xfrm>
        </p:grpSpPr>
        <p:sp>
          <p:nvSpPr>
            <p:cNvPr id="16" name="Retângulo 15"/>
            <p:cNvSpPr/>
            <p:nvPr/>
          </p:nvSpPr>
          <p:spPr>
            <a:xfrm>
              <a:off x="5724128" y="4043397"/>
              <a:ext cx="144000" cy="108000"/>
            </a:xfrm>
            <a:prstGeom prst="rect">
              <a:avLst/>
            </a:prstGeom>
            <a:noFill/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5815453" y="4005064"/>
              <a:ext cx="91678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dirty="0" smtClean="0">
                  <a:latin typeface="Times New Roman" pitchFamily="18" charset="0"/>
                  <a:cs typeface="Times New Roman" pitchFamily="18" charset="0"/>
                </a:rPr>
                <a:t>Distritos Censitários</a:t>
              </a:r>
              <a:endParaRPr lang="pt-BR" sz="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1" name="Imagem 10" descr="hd2004.bmp"/>
          <p:cNvPicPr>
            <a:picLocks noChangeAspect="1"/>
          </p:cNvPicPr>
          <p:nvPr/>
        </p:nvPicPr>
        <p:blipFill>
          <a:blip r:embed="rId4" cstate="print"/>
          <a:srcRect l="2479" t="20600" r="2479" b="13251"/>
          <a:stretch>
            <a:fillRect/>
          </a:stretch>
        </p:blipFill>
        <p:spPr>
          <a:xfrm>
            <a:off x="2267744" y="993382"/>
            <a:ext cx="4680000" cy="4606875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2051720" y="980728"/>
            <a:ext cx="518457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29031" y="797755"/>
            <a:ext cx="82084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Densidade de homicídios dolosos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Município de São Paulo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2004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092280" y="1196752"/>
            <a:ext cx="936104" cy="830997"/>
          </a:xfrm>
          <a:prstGeom prst="rect">
            <a:avLst/>
          </a:prstGeom>
          <a:noFill/>
          <a:ln w="31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rgbClr val="FF0000"/>
                </a:solidFill>
              </a:rPr>
              <a:t>31</a:t>
            </a:r>
            <a:endParaRPr lang="pt-BR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5" name="Text Box 5" descr="fill1"/>
          <p:cNvSpPr txBox="1">
            <a:spLocks noChangeArrowheads="1"/>
          </p:cNvSpPr>
          <p:nvPr/>
        </p:nvSpPr>
        <p:spPr bwMode="auto">
          <a:xfrm>
            <a:off x="1380430" y="6309320"/>
            <a:ext cx="2447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Fonte: 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Núcleo de Estudos da Violência da Universidade de São Paulo.</a:t>
            </a:r>
            <a:endParaRPr lang="pt-BR" sz="5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Elaboração: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Marcelo </a:t>
            </a: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Batista Nery.</a:t>
            </a:r>
          </a:p>
        </p:txBody>
      </p:sp>
      <p:pic>
        <p:nvPicPr>
          <p:cNvPr id="12" name="Picture 6" descr="barr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99480" y="5910089"/>
            <a:ext cx="70104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82828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Alto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9041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Baixo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upo 17"/>
          <p:cNvGrpSpPr/>
          <p:nvPr/>
        </p:nvGrpSpPr>
        <p:grpSpPr>
          <a:xfrm>
            <a:off x="7463337" y="5639214"/>
            <a:ext cx="1008112" cy="184666"/>
            <a:chOff x="5724128" y="4005064"/>
            <a:chExt cx="1008112" cy="184666"/>
          </a:xfrm>
        </p:grpSpPr>
        <p:sp>
          <p:nvSpPr>
            <p:cNvPr id="16" name="Retângulo 15"/>
            <p:cNvSpPr/>
            <p:nvPr/>
          </p:nvSpPr>
          <p:spPr>
            <a:xfrm>
              <a:off x="5724128" y="4043397"/>
              <a:ext cx="144000" cy="108000"/>
            </a:xfrm>
            <a:prstGeom prst="rect">
              <a:avLst/>
            </a:prstGeom>
            <a:noFill/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5815453" y="4005064"/>
              <a:ext cx="91678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dirty="0" smtClean="0">
                  <a:latin typeface="Times New Roman" pitchFamily="18" charset="0"/>
                  <a:cs typeface="Times New Roman" pitchFamily="18" charset="0"/>
                </a:rPr>
                <a:t>Distritos Censitários</a:t>
              </a:r>
              <a:endParaRPr lang="pt-BR" sz="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1" name="Imagem 10" descr="hd2005.bmp"/>
          <p:cNvPicPr>
            <a:picLocks noChangeAspect="1"/>
          </p:cNvPicPr>
          <p:nvPr/>
        </p:nvPicPr>
        <p:blipFill>
          <a:blip r:embed="rId4" cstate="print"/>
          <a:srcRect l="2479" t="20600" r="2479" b="13251"/>
          <a:stretch>
            <a:fillRect/>
          </a:stretch>
        </p:blipFill>
        <p:spPr>
          <a:xfrm>
            <a:off x="2267744" y="991745"/>
            <a:ext cx="4680000" cy="4606875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2051720" y="980728"/>
            <a:ext cx="518457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29031" y="797755"/>
            <a:ext cx="82084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Densidade de homicídios dolosos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Município de São Paulo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2005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092280" y="1196752"/>
            <a:ext cx="936104" cy="830997"/>
          </a:xfrm>
          <a:prstGeom prst="rect">
            <a:avLst/>
          </a:prstGeom>
          <a:noFill/>
          <a:ln w="31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rgbClr val="FF0000"/>
                </a:solidFill>
              </a:rPr>
              <a:t>23</a:t>
            </a:r>
            <a:endParaRPr lang="pt-BR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5" name="Text Box 5" descr="fill1"/>
          <p:cNvSpPr txBox="1">
            <a:spLocks noChangeArrowheads="1"/>
          </p:cNvSpPr>
          <p:nvPr/>
        </p:nvSpPr>
        <p:spPr bwMode="auto">
          <a:xfrm>
            <a:off x="1380430" y="6309320"/>
            <a:ext cx="2447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Fonte: 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Núcleo de Estudos da Violência da Universidade de São Paulo.</a:t>
            </a:r>
            <a:endParaRPr lang="pt-BR" sz="5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Elaboração: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Marcelo </a:t>
            </a: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Batista Nery.</a:t>
            </a:r>
          </a:p>
        </p:txBody>
      </p:sp>
      <p:pic>
        <p:nvPicPr>
          <p:cNvPr id="12" name="Picture 6" descr="barr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99480" y="5910089"/>
            <a:ext cx="70104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82828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Alto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9041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Baixo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upo 17"/>
          <p:cNvGrpSpPr/>
          <p:nvPr/>
        </p:nvGrpSpPr>
        <p:grpSpPr>
          <a:xfrm>
            <a:off x="7463337" y="5639214"/>
            <a:ext cx="1008112" cy="184666"/>
            <a:chOff x="5724128" y="4005064"/>
            <a:chExt cx="1008112" cy="184666"/>
          </a:xfrm>
        </p:grpSpPr>
        <p:sp>
          <p:nvSpPr>
            <p:cNvPr id="16" name="Retângulo 15"/>
            <p:cNvSpPr/>
            <p:nvPr/>
          </p:nvSpPr>
          <p:spPr>
            <a:xfrm>
              <a:off x="5724128" y="4043397"/>
              <a:ext cx="144000" cy="108000"/>
            </a:xfrm>
            <a:prstGeom prst="rect">
              <a:avLst/>
            </a:prstGeom>
            <a:noFill/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5815453" y="4005064"/>
              <a:ext cx="91678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dirty="0" smtClean="0">
                  <a:latin typeface="Times New Roman" pitchFamily="18" charset="0"/>
                  <a:cs typeface="Times New Roman" pitchFamily="18" charset="0"/>
                </a:rPr>
                <a:t>Distritos Censitários</a:t>
              </a:r>
              <a:endParaRPr lang="pt-BR" sz="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" name="Imagem 14" descr="hd2006.bmp"/>
          <p:cNvPicPr>
            <a:picLocks noChangeAspect="1"/>
          </p:cNvPicPr>
          <p:nvPr/>
        </p:nvPicPr>
        <p:blipFill>
          <a:blip r:embed="rId4" cstate="print"/>
          <a:srcRect l="2479" t="20600" r="2479" b="13251"/>
          <a:stretch>
            <a:fillRect/>
          </a:stretch>
        </p:blipFill>
        <p:spPr>
          <a:xfrm>
            <a:off x="2267744" y="991745"/>
            <a:ext cx="4680000" cy="4606875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2051720" y="980728"/>
            <a:ext cx="518457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529031" y="797755"/>
            <a:ext cx="82084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Densidade de homicídios dolosos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Município de São Paulo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2006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7092280" y="1196752"/>
            <a:ext cx="936104" cy="830997"/>
          </a:xfrm>
          <a:prstGeom prst="rect">
            <a:avLst/>
          </a:prstGeom>
          <a:noFill/>
          <a:ln w="31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rgbClr val="FF0000"/>
                </a:solidFill>
              </a:rPr>
              <a:t>18</a:t>
            </a:r>
            <a:endParaRPr lang="pt-BR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5" name="Text Box 5" descr="fill1"/>
          <p:cNvSpPr txBox="1">
            <a:spLocks noChangeArrowheads="1"/>
          </p:cNvSpPr>
          <p:nvPr/>
        </p:nvSpPr>
        <p:spPr bwMode="auto">
          <a:xfrm>
            <a:off x="1380430" y="6309320"/>
            <a:ext cx="2447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Fonte: 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Núcleo de Estudos da Violência da Universidade de São Paulo.</a:t>
            </a:r>
            <a:endParaRPr lang="pt-BR" sz="5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Elaboração: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Marcelo </a:t>
            </a: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Batista Nery.</a:t>
            </a:r>
          </a:p>
        </p:txBody>
      </p:sp>
      <p:pic>
        <p:nvPicPr>
          <p:cNvPr id="12" name="Picture 6" descr="barr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99480" y="5910089"/>
            <a:ext cx="70104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82828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Alto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9041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Baixo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upo 17"/>
          <p:cNvGrpSpPr/>
          <p:nvPr/>
        </p:nvGrpSpPr>
        <p:grpSpPr>
          <a:xfrm>
            <a:off x="7463337" y="5639214"/>
            <a:ext cx="1008112" cy="184666"/>
            <a:chOff x="5724128" y="4005064"/>
            <a:chExt cx="1008112" cy="184666"/>
          </a:xfrm>
        </p:grpSpPr>
        <p:sp>
          <p:nvSpPr>
            <p:cNvPr id="16" name="Retângulo 15"/>
            <p:cNvSpPr/>
            <p:nvPr/>
          </p:nvSpPr>
          <p:spPr>
            <a:xfrm>
              <a:off x="5724128" y="4043397"/>
              <a:ext cx="144000" cy="108000"/>
            </a:xfrm>
            <a:prstGeom prst="rect">
              <a:avLst/>
            </a:prstGeom>
            <a:noFill/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5815453" y="4005064"/>
              <a:ext cx="91678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dirty="0" smtClean="0">
                  <a:latin typeface="Times New Roman" pitchFamily="18" charset="0"/>
                  <a:cs typeface="Times New Roman" pitchFamily="18" charset="0"/>
                </a:rPr>
                <a:t>Distritos Censitários</a:t>
              </a:r>
              <a:endParaRPr lang="pt-BR" sz="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1" name="Imagem 10" descr="hd2007.bmp"/>
          <p:cNvPicPr>
            <a:picLocks noChangeAspect="1"/>
          </p:cNvPicPr>
          <p:nvPr/>
        </p:nvPicPr>
        <p:blipFill>
          <a:blip r:embed="rId4" cstate="print"/>
          <a:srcRect l="2479" t="20600" r="2479" b="13251"/>
          <a:stretch>
            <a:fillRect/>
          </a:stretch>
        </p:blipFill>
        <p:spPr>
          <a:xfrm>
            <a:off x="2267744" y="991745"/>
            <a:ext cx="4680000" cy="4606875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2051720" y="980728"/>
            <a:ext cx="518457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29031" y="797755"/>
            <a:ext cx="82084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Densidade de homicídios dolosos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Município de São Paulo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2007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092280" y="1196752"/>
            <a:ext cx="936104" cy="830997"/>
          </a:xfrm>
          <a:prstGeom prst="rect">
            <a:avLst/>
          </a:prstGeom>
          <a:noFill/>
          <a:ln w="31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rgbClr val="FF0000"/>
                </a:solidFill>
              </a:rPr>
              <a:t>14</a:t>
            </a:r>
            <a:endParaRPr lang="pt-BR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5" name="Text Box 5" descr="fill1"/>
          <p:cNvSpPr txBox="1">
            <a:spLocks noChangeArrowheads="1"/>
          </p:cNvSpPr>
          <p:nvPr/>
        </p:nvSpPr>
        <p:spPr bwMode="auto">
          <a:xfrm>
            <a:off x="1380430" y="6309320"/>
            <a:ext cx="2447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Fonte: 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Núcleo de Estudos da Violência da Universidade de São Paulo.</a:t>
            </a:r>
            <a:endParaRPr lang="pt-BR" sz="5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Elaboração: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Marcelo </a:t>
            </a: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Batista Nery.</a:t>
            </a:r>
          </a:p>
        </p:txBody>
      </p:sp>
      <p:pic>
        <p:nvPicPr>
          <p:cNvPr id="12" name="Picture 6" descr="barr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99480" y="5910089"/>
            <a:ext cx="70104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82828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Alto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9041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Baixo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upo 17"/>
          <p:cNvGrpSpPr/>
          <p:nvPr/>
        </p:nvGrpSpPr>
        <p:grpSpPr>
          <a:xfrm>
            <a:off x="7463337" y="5639214"/>
            <a:ext cx="1008112" cy="184666"/>
            <a:chOff x="5724128" y="4005064"/>
            <a:chExt cx="1008112" cy="184666"/>
          </a:xfrm>
        </p:grpSpPr>
        <p:sp>
          <p:nvSpPr>
            <p:cNvPr id="16" name="Retângulo 15"/>
            <p:cNvSpPr/>
            <p:nvPr/>
          </p:nvSpPr>
          <p:spPr>
            <a:xfrm>
              <a:off x="5724128" y="4043397"/>
              <a:ext cx="144000" cy="108000"/>
            </a:xfrm>
            <a:prstGeom prst="rect">
              <a:avLst/>
            </a:prstGeom>
            <a:noFill/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5815453" y="4005064"/>
              <a:ext cx="91678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dirty="0" smtClean="0">
                  <a:latin typeface="Times New Roman" pitchFamily="18" charset="0"/>
                  <a:cs typeface="Times New Roman" pitchFamily="18" charset="0"/>
                </a:rPr>
                <a:t>Distritos Censitários</a:t>
              </a:r>
              <a:endParaRPr lang="pt-BR" sz="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1" name="Imagem 10" descr="hd2008.bmp"/>
          <p:cNvPicPr>
            <a:picLocks noChangeAspect="1"/>
          </p:cNvPicPr>
          <p:nvPr/>
        </p:nvPicPr>
        <p:blipFill>
          <a:blip r:embed="rId4" cstate="print"/>
          <a:srcRect l="2479" t="20600" r="2479" b="13251"/>
          <a:stretch>
            <a:fillRect/>
          </a:stretch>
        </p:blipFill>
        <p:spPr>
          <a:xfrm>
            <a:off x="2267744" y="991745"/>
            <a:ext cx="4680000" cy="4606875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2051720" y="980728"/>
            <a:ext cx="518457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29031" y="797755"/>
            <a:ext cx="82084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Densidade de homicídios dolosos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Município de São Paulo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2008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092280" y="1196752"/>
            <a:ext cx="936104" cy="830997"/>
          </a:xfrm>
          <a:prstGeom prst="rect">
            <a:avLst/>
          </a:prstGeom>
          <a:noFill/>
          <a:ln w="31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rgbClr val="FF0000"/>
                </a:solidFill>
              </a:rPr>
              <a:t>11</a:t>
            </a:r>
            <a:endParaRPr lang="pt-BR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5" name="Text Box 5" descr="fill1"/>
          <p:cNvSpPr txBox="1">
            <a:spLocks noChangeArrowheads="1"/>
          </p:cNvSpPr>
          <p:nvPr/>
        </p:nvSpPr>
        <p:spPr bwMode="auto">
          <a:xfrm>
            <a:off x="1380430" y="6309320"/>
            <a:ext cx="2447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Fonte: 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Núcleo de Estudos da Violência da Universidade de São Paulo.</a:t>
            </a:r>
            <a:endParaRPr lang="pt-BR" sz="5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Elaboração: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Marcelo </a:t>
            </a: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Batista Nery.</a:t>
            </a:r>
          </a:p>
        </p:txBody>
      </p:sp>
      <p:pic>
        <p:nvPicPr>
          <p:cNvPr id="12" name="Picture 6" descr="barr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99480" y="5910089"/>
            <a:ext cx="70104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82828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Alto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9041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Baixo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upo 17"/>
          <p:cNvGrpSpPr/>
          <p:nvPr/>
        </p:nvGrpSpPr>
        <p:grpSpPr>
          <a:xfrm>
            <a:off x="7463337" y="5639214"/>
            <a:ext cx="1008112" cy="184666"/>
            <a:chOff x="5724128" y="4005064"/>
            <a:chExt cx="1008112" cy="184666"/>
          </a:xfrm>
        </p:grpSpPr>
        <p:sp>
          <p:nvSpPr>
            <p:cNvPr id="16" name="Retângulo 15"/>
            <p:cNvSpPr/>
            <p:nvPr/>
          </p:nvSpPr>
          <p:spPr>
            <a:xfrm>
              <a:off x="5724128" y="4043397"/>
              <a:ext cx="144000" cy="108000"/>
            </a:xfrm>
            <a:prstGeom prst="rect">
              <a:avLst/>
            </a:prstGeom>
            <a:noFill/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5815453" y="4005064"/>
              <a:ext cx="91678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dirty="0" smtClean="0">
                  <a:latin typeface="Times New Roman" pitchFamily="18" charset="0"/>
                  <a:cs typeface="Times New Roman" pitchFamily="18" charset="0"/>
                </a:rPr>
                <a:t>Distritos Censitários</a:t>
              </a:r>
              <a:endParaRPr lang="pt-BR" sz="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1" name="Imagem 10" descr="hd2009.bmp"/>
          <p:cNvPicPr>
            <a:picLocks noChangeAspect="1"/>
          </p:cNvPicPr>
          <p:nvPr/>
        </p:nvPicPr>
        <p:blipFill>
          <a:blip r:embed="rId4" cstate="print"/>
          <a:srcRect l="2479" t="20600" r="2479" b="13251"/>
          <a:stretch>
            <a:fillRect/>
          </a:stretch>
        </p:blipFill>
        <p:spPr>
          <a:xfrm>
            <a:off x="2267744" y="991745"/>
            <a:ext cx="4680000" cy="4606875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2051720" y="980728"/>
            <a:ext cx="518457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29031" y="797755"/>
            <a:ext cx="82084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Densidade de homicídios dolosos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Município de São Paulo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2009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092280" y="1196752"/>
            <a:ext cx="936104" cy="830997"/>
          </a:xfrm>
          <a:prstGeom prst="rect">
            <a:avLst/>
          </a:prstGeom>
          <a:noFill/>
          <a:ln w="31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rgbClr val="FF0000"/>
                </a:solidFill>
              </a:rPr>
              <a:t>11</a:t>
            </a:r>
            <a:endParaRPr lang="pt-BR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11560" y="908720"/>
            <a:ext cx="7848872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Jovens negros e </a:t>
            </a:r>
            <a:r>
              <a:rPr lang="pt-BR" b="1" u="sng" dirty="0" smtClean="0">
                <a:latin typeface="Times New Roman" pitchFamily="18" charset="0"/>
                <a:cs typeface="Times New Roman" pitchFamily="18" charset="0"/>
              </a:rPr>
              <a:t>pobres</a:t>
            </a: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 no Brasil</a:t>
            </a:r>
          </a:p>
          <a:p>
            <a:pPr>
              <a:lnSpc>
                <a:spcPct val="150000"/>
              </a:lnSpc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Existem fatores econômicos, infraestruturais, demográficos, entre outros, </a:t>
            </a:r>
            <a:r>
              <a:rPr lang="pt-BR" u="sng" dirty="0" smtClean="0">
                <a:latin typeface="Times New Roman" pitchFamily="18" charset="0"/>
                <a:cs typeface="Times New Roman" pitchFamily="18" charset="0"/>
              </a:rPr>
              <a:t>constantemente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associados com as taxas crimes violentos, ao passo que outros fatores apresentam comportamento mais </a:t>
            </a:r>
            <a:r>
              <a:rPr lang="pt-BR" u="sng" dirty="0" smtClean="0">
                <a:latin typeface="Times New Roman" pitchFamily="18" charset="0"/>
                <a:cs typeface="Times New Roman" pitchFamily="18" charset="0"/>
              </a:rPr>
              <a:t>volátil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Entretanto, também existem fatores “sociais”, no sentido mais amplo do termo, repetidamente associados com o risco de uma pessoa.</a:t>
            </a:r>
          </a:p>
          <a:p>
            <a:pPr>
              <a:lnSpc>
                <a:spcPct val="150000"/>
              </a:lnSpc>
            </a:pP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5" name="Text Box 5" descr="fill1"/>
          <p:cNvSpPr txBox="1">
            <a:spLocks noChangeArrowheads="1"/>
          </p:cNvSpPr>
          <p:nvPr/>
        </p:nvSpPr>
        <p:spPr bwMode="auto">
          <a:xfrm>
            <a:off x="1380430" y="6309320"/>
            <a:ext cx="2447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Fonte: 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Núcleo de Estudos da Violência da Universidade de São Paulo.</a:t>
            </a:r>
            <a:endParaRPr lang="pt-BR" sz="5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Elaboração: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Marcelo </a:t>
            </a: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Batista Nery.</a:t>
            </a:r>
          </a:p>
        </p:txBody>
      </p:sp>
      <p:pic>
        <p:nvPicPr>
          <p:cNvPr id="12" name="Picture 6" descr="barr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99480" y="5910089"/>
            <a:ext cx="70104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82828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Alto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9041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Baixo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upo 17"/>
          <p:cNvGrpSpPr/>
          <p:nvPr/>
        </p:nvGrpSpPr>
        <p:grpSpPr>
          <a:xfrm>
            <a:off x="7463337" y="5639214"/>
            <a:ext cx="1008112" cy="184666"/>
            <a:chOff x="5724128" y="4005064"/>
            <a:chExt cx="1008112" cy="184666"/>
          </a:xfrm>
        </p:grpSpPr>
        <p:sp>
          <p:nvSpPr>
            <p:cNvPr id="16" name="Retângulo 15"/>
            <p:cNvSpPr/>
            <p:nvPr/>
          </p:nvSpPr>
          <p:spPr>
            <a:xfrm>
              <a:off x="5724128" y="4043397"/>
              <a:ext cx="144000" cy="108000"/>
            </a:xfrm>
            <a:prstGeom prst="rect">
              <a:avLst/>
            </a:prstGeom>
            <a:noFill/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5815453" y="4005064"/>
              <a:ext cx="91678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dirty="0" smtClean="0">
                  <a:latin typeface="Times New Roman" pitchFamily="18" charset="0"/>
                  <a:cs typeface="Times New Roman" pitchFamily="18" charset="0"/>
                </a:rPr>
                <a:t>Distritos Censitários</a:t>
              </a:r>
              <a:endParaRPr lang="pt-BR" sz="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1" name="Imagem 10" descr="hd2010.bmp"/>
          <p:cNvPicPr>
            <a:picLocks noChangeAspect="1"/>
          </p:cNvPicPr>
          <p:nvPr/>
        </p:nvPicPr>
        <p:blipFill>
          <a:blip r:embed="rId4" cstate="print"/>
          <a:srcRect l="2479" t="20600" r="2479" b="13251"/>
          <a:stretch>
            <a:fillRect/>
          </a:stretch>
        </p:blipFill>
        <p:spPr>
          <a:xfrm>
            <a:off x="2267744" y="993382"/>
            <a:ext cx="4680000" cy="4606875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2051720" y="980728"/>
            <a:ext cx="518457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29031" y="797755"/>
            <a:ext cx="82084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Densidade de homicídios dolosos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Município de São Paulo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2010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092280" y="1196752"/>
            <a:ext cx="936104" cy="830997"/>
          </a:xfrm>
          <a:prstGeom prst="rect">
            <a:avLst/>
          </a:prstGeom>
          <a:noFill/>
          <a:ln w="31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rgbClr val="FF0000"/>
                </a:solidFill>
              </a:rPr>
              <a:t>11</a:t>
            </a:r>
            <a:endParaRPr lang="pt-BR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5" name="Text Box 5" descr="fill1"/>
          <p:cNvSpPr txBox="1">
            <a:spLocks noChangeArrowheads="1"/>
          </p:cNvSpPr>
          <p:nvPr/>
        </p:nvSpPr>
        <p:spPr bwMode="auto">
          <a:xfrm>
            <a:off x="1380430" y="6309320"/>
            <a:ext cx="2447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Fonte: 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Núcleo de Estudos da Violência da Universidade de São Paulo.</a:t>
            </a:r>
            <a:endParaRPr lang="pt-BR" sz="5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Elaboração: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Marcelo </a:t>
            </a: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Batista Nery.</a:t>
            </a:r>
          </a:p>
        </p:txBody>
      </p:sp>
      <p:pic>
        <p:nvPicPr>
          <p:cNvPr id="12" name="Picture 6" descr="barr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99480" y="5910089"/>
            <a:ext cx="70104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82828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Alto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9041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Baixo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upo 17"/>
          <p:cNvGrpSpPr/>
          <p:nvPr/>
        </p:nvGrpSpPr>
        <p:grpSpPr>
          <a:xfrm>
            <a:off x="7463337" y="5639214"/>
            <a:ext cx="1008112" cy="184666"/>
            <a:chOff x="5724128" y="4005064"/>
            <a:chExt cx="1008112" cy="184666"/>
          </a:xfrm>
        </p:grpSpPr>
        <p:sp>
          <p:nvSpPr>
            <p:cNvPr id="16" name="Retângulo 15"/>
            <p:cNvSpPr/>
            <p:nvPr/>
          </p:nvSpPr>
          <p:spPr>
            <a:xfrm>
              <a:off x="5724128" y="4043397"/>
              <a:ext cx="144000" cy="108000"/>
            </a:xfrm>
            <a:prstGeom prst="rect">
              <a:avLst/>
            </a:prstGeom>
            <a:noFill/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5815453" y="4005064"/>
              <a:ext cx="91678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dirty="0" smtClean="0">
                  <a:latin typeface="Times New Roman" pitchFamily="18" charset="0"/>
                  <a:cs typeface="Times New Roman" pitchFamily="18" charset="0"/>
                </a:rPr>
                <a:t>Distritos Censitários</a:t>
              </a:r>
              <a:endParaRPr lang="pt-BR" sz="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1" name="Imagem 10" descr="hd2011.bmp"/>
          <p:cNvPicPr>
            <a:picLocks noChangeAspect="1"/>
          </p:cNvPicPr>
          <p:nvPr/>
        </p:nvPicPr>
        <p:blipFill>
          <a:blip r:embed="rId4" cstate="print"/>
          <a:srcRect l="2478" t="20600" r="2479" b="13251"/>
          <a:stretch>
            <a:fillRect/>
          </a:stretch>
        </p:blipFill>
        <p:spPr>
          <a:xfrm>
            <a:off x="2267744" y="991745"/>
            <a:ext cx="4680000" cy="4606875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2051720" y="980728"/>
            <a:ext cx="518457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29031" y="797755"/>
            <a:ext cx="82084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Densidade de homicídios dolosos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Município de São Paulo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2011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092280" y="1196752"/>
            <a:ext cx="936104" cy="830997"/>
          </a:xfrm>
          <a:prstGeom prst="rect">
            <a:avLst/>
          </a:prstGeom>
          <a:noFill/>
          <a:ln w="31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rgbClr val="FF0000"/>
                </a:solidFill>
              </a:rPr>
              <a:t>09</a:t>
            </a:r>
            <a:endParaRPr lang="pt-BR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5" name="Text Box 5" descr="fill1"/>
          <p:cNvSpPr txBox="1">
            <a:spLocks noChangeArrowheads="1"/>
          </p:cNvSpPr>
          <p:nvPr/>
        </p:nvSpPr>
        <p:spPr bwMode="auto">
          <a:xfrm>
            <a:off x="1380430" y="6309320"/>
            <a:ext cx="2447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Fonte: 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Núcleo de Estudos da Violência da Universidade de São Paulo.</a:t>
            </a:r>
            <a:endParaRPr lang="pt-BR" sz="5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Elaboração: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Marcelo </a:t>
            </a: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Batista Nery.</a:t>
            </a:r>
          </a:p>
        </p:txBody>
      </p:sp>
      <p:pic>
        <p:nvPicPr>
          <p:cNvPr id="12" name="Picture 6" descr="barr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99480" y="5910089"/>
            <a:ext cx="70104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82828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Alto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9041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Baixo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upo 17"/>
          <p:cNvGrpSpPr/>
          <p:nvPr/>
        </p:nvGrpSpPr>
        <p:grpSpPr>
          <a:xfrm>
            <a:off x="7463337" y="5639214"/>
            <a:ext cx="1008112" cy="184666"/>
            <a:chOff x="5724128" y="4005064"/>
            <a:chExt cx="1008112" cy="184666"/>
          </a:xfrm>
        </p:grpSpPr>
        <p:sp>
          <p:nvSpPr>
            <p:cNvPr id="16" name="Retângulo 15"/>
            <p:cNvSpPr/>
            <p:nvPr/>
          </p:nvSpPr>
          <p:spPr>
            <a:xfrm>
              <a:off x="5724128" y="4043397"/>
              <a:ext cx="144000" cy="108000"/>
            </a:xfrm>
            <a:prstGeom prst="rect">
              <a:avLst/>
            </a:prstGeom>
            <a:noFill/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5815453" y="4005064"/>
              <a:ext cx="91678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dirty="0" smtClean="0">
                  <a:latin typeface="Times New Roman" pitchFamily="18" charset="0"/>
                  <a:cs typeface="Times New Roman" pitchFamily="18" charset="0"/>
                </a:rPr>
                <a:t>Distritos Censitários</a:t>
              </a:r>
              <a:endParaRPr lang="pt-BR" sz="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1" name="Imagem 10" descr="hd2012.bmp"/>
          <p:cNvPicPr>
            <a:picLocks noChangeAspect="1"/>
          </p:cNvPicPr>
          <p:nvPr/>
        </p:nvPicPr>
        <p:blipFill>
          <a:blip r:embed="rId4" cstate="print"/>
          <a:srcRect l="2478" t="20600" r="2479" b="13251"/>
          <a:stretch>
            <a:fillRect/>
          </a:stretch>
        </p:blipFill>
        <p:spPr>
          <a:xfrm>
            <a:off x="2267744" y="991745"/>
            <a:ext cx="4680000" cy="4606875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2051720" y="980728"/>
            <a:ext cx="518457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29031" y="797755"/>
            <a:ext cx="82084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Densidade de homicídios dolosos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Município de São Paulo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2012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092280" y="1196752"/>
            <a:ext cx="936104" cy="830997"/>
          </a:xfrm>
          <a:prstGeom prst="rect">
            <a:avLst/>
          </a:prstGeom>
          <a:noFill/>
          <a:ln w="31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rgbClr val="FF0000"/>
                </a:solidFill>
              </a:rPr>
              <a:t>12</a:t>
            </a:r>
            <a:endParaRPr lang="pt-BR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1106741"/>
              </p:ext>
            </p:extLst>
          </p:nvPr>
        </p:nvGraphicFramePr>
        <p:xfrm>
          <a:off x="539552" y="1564820"/>
          <a:ext cx="7992888" cy="4240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tângulo 3"/>
          <p:cNvSpPr/>
          <p:nvPr/>
        </p:nvSpPr>
        <p:spPr>
          <a:xfrm>
            <a:off x="4644008" y="2492896"/>
            <a:ext cx="2232248" cy="2376264"/>
          </a:xfrm>
          <a:prstGeom prst="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00206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ixaDeTexto 1"/>
          <p:cNvSpPr txBox="1"/>
          <p:nvPr/>
        </p:nvSpPr>
        <p:spPr>
          <a:xfrm>
            <a:off x="4551140" y="4905256"/>
            <a:ext cx="180000" cy="828000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ctr"/>
            <a:r>
              <a:rPr lang="pt-BR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  <a:p>
            <a:pPr algn="ctr"/>
            <a:r>
              <a:rPr lang="pt-BR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  <a:p>
            <a:pPr algn="ctr"/>
            <a:r>
              <a:rPr lang="pt-BR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pt-BR" sz="1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aixaDeTexto 1"/>
          <p:cNvSpPr txBox="1"/>
          <p:nvPr/>
        </p:nvSpPr>
        <p:spPr>
          <a:xfrm>
            <a:off x="6759638" y="4903664"/>
            <a:ext cx="180000" cy="828000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/>
            <a:r>
              <a:rPr lang="pt-BR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pPr algn="ctr"/>
            <a:r>
              <a:rPr lang="pt-BR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pPr algn="ctr"/>
            <a:r>
              <a:rPr lang="pt-BR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pt-BR" sz="1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775" t="1792" r="924" b="3144"/>
          <a:stretch/>
        </p:blipFill>
        <p:spPr bwMode="auto">
          <a:xfrm>
            <a:off x="600890" y="1628502"/>
            <a:ext cx="7785463" cy="3805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539552" y="5517232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>
                <a:latin typeface="Times New Roman" pitchFamily="18" charset="0"/>
                <a:cs typeface="Times New Roman" pitchFamily="18" charset="0"/>
              </a:rPr>
              <a:t>Peres MFT </a:t>
            </a:r>
            <a:r>
              <a:rPr lang="pt-BR" sz="1200" dirty="0" err="1" smtClean="0"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pt-BR" sz="1200" dirty="0" smtClean="0">
                <a:latin typeface="Times New Roman" pitchFamily="18" charset="0"/>
                <a:cs typeface="Times New Roman" pitchFamily="18" charset="0"/>
              </a:rPr>
              <a:t> al. Queda dos homicídios em São Paulo, Brasil: uma análise descritiva. Revista </a:t>
            </a:r>
            <a:r>
              <a:rPr lang="pt-BR" sz="1200" dirty="0" err="1" smtClean="0">
                <a:latin typeface="Times New Roman" pitchFamily="18" charset="0"/>
                <a:cs typeface="Times New Roman" pitchFamily="18" charset="0"/>
              </a:rPr>
              <a:t>Panamericana</a:t>
            </a:r>
            <a:r>
              <a:rPr lang="pt-BR" sz="1200" dirty="0" smtClean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pt-BR" sz="1200" dirty="0" err="1" smtClean="0">
                <a:latin typeface="Times New Roman" pitchFamily="18" charset="0"/>
                <a:cs typeface="Times New Roman" pitchFamily="18" charset="0"/>
              </a:rPr>
              <a:t>Salud</a:t>
            </a:r>
            <a:r>
              <a:rPr lang="pt-BR" sz="1200" dirty="0" smtClean="0">
                <a:latin typeface="Times New Roman" pitchFamily="18" charset="0"/>
                <a:cs typeface="Times New Roman" pitchFamily="18" charset="0"/>
              </a:rPr>
              <a:t> Publica. 2011; 29(1):17–26</a:t>
            </a:r>
            <a:endParaRPr lang="pt-B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2707799"/>
              </p:ext>
            </p:extLst>
          </p:nvPr>
        </p:nvGraphicFramePr>
        <p:xfrm>
          <a:off x="539552" y="1564820"/>
          <a:ext cx="7992888" cy="4240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tângulo 5"/>
          <p:cNvSpPr/>
          <p:nvPr/>
        </p:nvSpPr>
        <p:spPr>
          <a:xfrm>
            <a:off x="5076056" y="2492896"/>
            <a:ext cx="1800200" cy="2376264"/>
          </a:xfrm>
          <a:prstGeom prst="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ixaDeTexto 1"/>
          <p:cNvSpPr txBox="1"/>
          <p:nvPr/>
        </p:nvSpPr>
        <p:spPr>
          <a:xfrm>
            <a:off x="5004048" y="4892606"/>
            <a:ext cx="180000" cy="828000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/>
            <a:r>
              <a:rPr lang="pt-BR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pPr algn="ctr"/>
            <a:r>
              <a:rPr lang="pt-BR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pPr algn="ctr"/>
            <a:r>
              <a:rPr lang="pt-BR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pt-BR" sz="1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aixaDeTexto 1"/>
          <p:cNvSpPr txBox="1"/>
          <p:nvPr/>
        </p:nvSpPr>
        <p:spPr>
          <a:xfrm>
            <a:off x="6780802" y="4894276"/>
            <a:ext cx="180000" cy="828000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/>
            <a:r>
              <a:rPr lang="pt-BR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pPr algn="ctr"/>
            <a:r>
              <a:rPr lang="pt-BR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pPr algn="ctr"/>
            <a:r>
              <a:rPr lang="pt-BR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pt-BR" sz="1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7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1545622_889012027822599_8532514123564065427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0166" y="1036904"/>
            <a:ext cx="3780066" cy="5344424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40048" y="849486"/>
            <a:ext cx="82084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Padrão de homicídios dolosos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Município de São Paulo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2000-2008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2142090"/>
              </p:ext>
            </p:extLst>
          </p:nvPr>
        </p:nvGraphicFramePr>
        <p:xfrm>
          <a:off x="539552" y="1564820"/>
          <a:ext cx="7992888" cy="4240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tângulo 5"/>
          <p:cNvSpPr/>
          <p:nvPr/>
        </p:nvSpPr>
        <p:spPr>
          <a:xfrm>
            <a:off x="5076056" y="2492896"/>
            <a:ext cx="1800200" cy="2376264"/>
          </a:xfrm>
          <a:prstGeom prst="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6084168" y="2348880"/>
            <a:ext cx="0" cy="280831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eta para a direita 12"/>
          <p:cNvSpPr/>
          <p:nvPr/>
        </p:nvSpPr>
        <p:spPr>
          <a:xfrm>
            <a:off x="6156176" y="3537032"/>
            <a:ext cx="648000" cy="180000"/>
          </a:xfrm>
          <a:prstGeom prst="right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Seta para a direita 13"/>
          <p:cNvSpPr/>
          <p:nvPr/>
        </p:nvSpPr>
        <p:spPr>
          <a:xfrm rot="10800000">
            <a:off x="5220160" y="3536633"/>
            <a:ext cx="792000" cy="180000"/>
          </a:xfrm>
          <a:prstGeom prst="right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ixaDeTexto 1"/>
          <p:cNvSpPr txBox="1"/>
          <p:nvPr/>
        </p:nvSpPr>
        <p:spPr>
          <a:xfrm>
            <a:off x="5004048" y="4892606"/>
            <a:ext cx="180000" cy="828000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/>
            <a:r>
              <a:rPr lang="pt-BR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pPr algn="ctr"/>
            <a:r>
              <a:rPr lang="pt-BR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pPr algn="ctr"/>
            <a:r>
              <a:rPr lang="pt-BR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pt-BR" sz="1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aixaDeTexto 1"/>
          <p:cNvSpPr txBox="1"/>
          <p:nvPr/>
        </p:nvSpPr>
        <p:spPr>
          <a:xfrm>
            <a:off x="6780802" y="4894276"/>
            <a:ext cx="180000" cy="828000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/>
            <a:r>
              <a:rPr lang="pt-BR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pPr algn="ctr"/>
            <a:r>
              <a:rPr lang="pt-BR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pPr algn="ctr"/>
            <a:r>
              <a:rPr lang="pt-BR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pt-BR" sz="1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7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hd2000.bmp"/>
          <p:cNvPicPr>
            <a:picLocks noChangeAspect="1"/>
          </p:cNvPicPr>
          <p:nvPr/>
        </p:nvPicPr>
        <p:blipFill rotWithShape="1">
          <a:blip r:embed="rId3" cstate="print"/>
          <a:srcRect l="16853" t="20600" r="2480" b="13251"/>
          <a:stretch/>
        </p:blipFill>
        <p:spPr>
          <a:xfrm>
            <a:off x="766354" y="1490607"/>
            <a:ext cx="3697150" cy="4287934"/>
          </a:xfrm>
          <a:prstGeom prst="rect">
            <a:avLst/>
          </a:prstGeom>
        </p:spPr>
      </p:pic>
      <p:pic>
        <p:nvPicPr>
          <p:cNvPr id="24" name="Imagem 23" descr="hd2008.bmp"/>
          <p:cNvPicPr>
            <a:picLocks noChangeAspect="1"/>
          </p:cNvPicPr>
          <p:nvPr/>
        </p:nvPicPr>
        <p:blipFill>
          <a:blip r:embed="rId4" cstate="print"/>
          <a:srcRect l="2479" t="20600" r="2479" b="13251"/>
          <a:stretch>
            <a:fillRect/>
          </a:stretch>
        </p:blipFill>
        <p:spPr>
          <a:xfrm>
            <a:off x="4143866" y="1485264"/>
            <a:ext cx="4388574" cy="4320000"/>
          </a:xfrm>
          <a:prstGeom prst="rect">
            <a:avLst/>
          </a:prstGeom>
        </p:spPr>
      </p:pic>
      <p:sp>
        <p:nvSpPr>
          <p:cNvPr id="706565" name="Text Box 5" descr="fill1"/>
          <p:cNvSpPr txBox="1">
            <a:spLocks noChangeArrowheads="1"/>
          </p:cNvSpPr>
          <p:nvPr/>
        </p:nvSpPr>
        <p:spPr bwMode="auto">
          <a:xfrm>
            <a:off x="1380430" y="6309320"/>
            <a:ext cx="2447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Fonte: 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Núcleo de Estudos da Violência da Universidade de São Paulo.</a:t>
            </a:r>
            <a:endParaRPr lang="pt-BR" sz="5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SzPct val="80000"/>
              <a:defRPr/>
            </a:pP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Elaboração: </a:t>
            </a:r>
            <a:r>
              <a:rPr lang="pt-BR" sz="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Marcelo </a:t>
            </a:r>
            <a:r>
              <a:rPr lang="pt-BR" sz="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Batista Nery.</a:t>
            </a:r>
          </a:p>
        </p:txBody>
      </p:sp>
      <p:pic>
        <p:nvPicPr>
          <p:cNvPr id="12" name="Picture 6" descr="barra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399480" y="5910089"/>
            <a:ext cx="70104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82828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Alto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904180" y="5943654"/>
            <a:ext cx="60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Baixo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upo 17"/>
          <p:cNvGrpSpPr/>
          <p:nvPr/>
        </p:nvGrpSpPr>
        <p:grpSpPr>
          <a:xfrm>
            <a:off x="7463337" y="5639214"/>
            <a:ext cx="1008112" cy="184666"/>
            <a:chOff x="5724128" y="4005064"/>
            <a:chExt cx="1008112" cy="184666"/>
          </a:xfrm>
        </p:grpSpPr>
        <p:sp>
          <p:nvSpPr>
            <p:cNvPr id="16" name="Retângulo 15"/>
            <p:cNvSpPr/>
            <p:nvPr/>
          </p:nvSpPr>
          <p:spPr>
            <a:xfrm>
              <a:off x="5724128" y="4043397"/>
              <a:ext cx="144000" cy="108000"/>
            </a:xfrm>
            <a:prstGeom prst="rect">
              <a:avLst/>
            </a:prstGeom>
            <a:noFill/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5815453" y="4005064"/>
              <a:ext cx="91678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dirty="0" smtClean="0">
                  <a:latin typeface="Times New Roman" pitchFamily="18" charset="0"/>
                  <a:cs typeface="Times New Roman" pitchFamily="18" charset="0"/>
                </a:rPr>
                <a:t>Distritos Censitários</a:t>
              </a:r>
              <a:endParaRPr lang="pt-BR" sz="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Retângulo 18"/>
          <p:cNvSpPr/>
          <p:nvPr/>
        </p:nvSpPr>
        <p:spPr>
          <a:xfrm>
            <a:off x="683568" y="1473739"/>
            <a:ext cx="784887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29031" y="797755"/>
            <a:ext cx="820841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Densidade de homicídios dolosos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Município de São Paulo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2971800" algn="l"/>
                <a:tab pos="5943600" algn="l"/>
              </a:tabLst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                                      2000                                                               2008</a:t>
            </a:r>
          </a:p>
          <a:p>
            <a:pPr eaLnBrk="0" hangingPunct="0">
              <a:tabLst>
                <a:tab pos="2971800" algn="l"/>
                <a:tab pos="5943600" algn="l"/>
              </a:tabLst>
            </a:pP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83568" y="908720"/>
            <a:ext cx="76328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Homicídios de Jovens</a:t>
            </a:r>
          </a:p>
          <a:p>
            <a:pPr lvl="0">
              <a:lnSpc>
                <a:spcPct val="150000"/>
              </a:lnSpc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A eficácia das medidas para a redução das mortes violentas está relacionada a capacidade de: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diagnosticar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os </a:t>
            </a: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problemas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(o que pressupõem a </a:t>
            </a:r>
            <a:r>
              <a:rPr lang="pt-BR" u="sng" dirty="0" smtClean="0">
                <a:latin typeface="Times New Roman" pitchFamily="18" charset="0"/>
                <a:cs typeface="Times New Roman" pitchFamily="18" charset="0"/>
              </a:rPr>
              <a:t>transparência das informações e a existência de dados qualificados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realizar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ações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orientadas</a:t>
            </a: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por esse diagnóstico.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 avaliar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o impacto das ações (por estudos que não sejam contratados por apresentar o menor preço, como ocorre comumente).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constituir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uma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tradição de inteligência criminal e de segurança pública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, que </a:t>
            </a:r>
            <a:r>
              <a:rPr lang="pt-BR" u="sng" dirty="0" smtClean="0">
                <a:latin typeface="Times New Roman" pitchFamily="18" charset="0"/>
                <a:cs typeface="Times New Roman" pitchFamily="18" charset="0"/>
              </a:rPr>
              <a:t>envolva a sociedade civil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e conte </a:t>
            </a:r>
            <a:r>
              <a:rPr lang="pt-BR" u="sng" dirty="0" smtClean="0">
                <a:latin typeface="Times New Roman" pitchFamily="18" charset="0"/>
                <a:cs typeface="Times New Roman" pitchFamily="18" charset="0"/>
              </a:rPr>
              <a:t>profissionais em número satisfatório e suficientemente capacitados.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11560" y="908720"/>
            <a:ext cx="7848872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Jovens </a:t>
            </a:r>
            <a:r>
              <a:rPr lang="pt-BR" b="1" u="sng" dirty="0" smtClean="0">
                <a:latin typeface="Times New Roman" pitchFamily="18" charset="0"/>
                <a:cs typeface="Times New Roman" pitchFamily="18" charset="0"/>
              </a:rPr>
              <a:t>negros</a:t>
            </a: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 e pobres no Brasil</a:t>
            </a:r>
          </a:p>
          <a:p>
            <a:pPr algn="just">
              <a:lnSpc>
                <a:spcPct val="150000"/>
              </a:lnSpc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O risco de morte violenta uma pessoa da raça negra no Brasil é aumentada – para citar apenas dois pontos, como exemplo:</a:t>
            </a:r>
          </a:p>
          <a:p>
            <a:pPr lvl="1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Por questões “culturais” (tais como </a:t>
            </a:r>
            <a:r>
              <a:rPr lang="pt-BR" u="sng" dirty="0" smtClean="0">
                <a:latin typeface="Times New Roman" pitchFamily="18" charset="0"/>
                <a:cs typeface="Times New Roman" pitchFamily="18" charset="0"/>
              </a:rPr>
              <a:t>preconceitos, discriminações, </a:t>
            </a:r>
            <a:br>
              <a:rPr lang="pt-BR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pt-BR" u="sng" dirty="0" smtClean="0">
                <a:latin typeface="Times New Roman" pitchFamily="18" charset="0"/>
                <a:cs typeface="Times New Roman" pitchFamily="18" charset="0"/>
              </a:rPr>
              <a:t>estigmas etc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.).</a:t>
            </a:r>
          </a:p>
          <a:p>
            <a:pPr lvl="1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Por questões “socioeconômicas” (tais como más 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condições </a:t>
            </a:r>
            <a:r>
              <a:rPr lang="pt-BR" u="sng" dirty="0" smtClean="0">
                <a:latin typeface="Times New Roman" pitchFamily="18" charset="0"/>
                <a:cs typeface="Times New Roman" pitchFamily="18" charset="0"/>
              </a:rPr>
              <a:t>médico-sanitários</a:t>
            </a:r>
            <a:r>
              <a:rPr lang="pt-BR" u="sng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BR" u="sng" dirty="0" smtClean="0">
                <a:latin typeface="Times New Roman" pitchFamily="18" charset="0"/>
                <a:cs typeface="Times New Roman" pitchFamily="18" charset="0"/>
              </a:rPr>
              <a:t>habitacionais, educacionais etc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. - que são parte de uma desigualdade social e econômica ainda mais ampla que atinge gravemente negros, bem como homossexuais e pessoas com deficiência etc.).</a:t>
            </a:r>
          </a:p>
          <a:p>
            <a:pPr algn="just">
              <a:lnSpc>
                <a:spcPct val="150000"/>
              </a:lnSpc>
            </a:pP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11560" y="908720"/>
            <a:ext cx="79208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pt-BR" b="1" dirty="0">
                <a:latin typeface="Times New Roman" pitchFamily="18" charset="0"/>
                <a:cs typeface="Times New Roman" pitchFamily="18" charset="0"/>
              </a:rPr>
              <a:t>Homicídios de Jovens</a:t>
            </a:r>
          </a:p>
          <a:p>
            <a:pPr>
              <a:lnSpc>
                <a:spcPct val="150000"/>
              </a:lnSpc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A eficácia das medidas para a redução das mortes violentas está relacionada a capacidade de: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combater preconceitos, discriminações, estigmas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etc.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minimizar desigualdades socioeconômicas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ext Box 4"/>
          <p:cNvSpPr txBox="1">
            <a:spLocks noChangeArrowheads="1"/>
          </p:cNvSpPr>
          <p:nvPr/>
        </p:nvSpPr>
        <p:spPr bwMode="auto">
          <a:xfrm>
            <a:off x="395288" y="1916113"/>
            <a:ext cx="856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pt-B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3" name="Rectangle 3"/>
          <p:cNvSpPr>
            <a:spLocks noChangeArrowheads="1"/>
          </p:cNvSpPr>
          <p:nvPr/>
        </p:nvSpPr>
        <p:spPr bwMode="auto">
          <a:xfrm>
            <a:off x="323850" y="1916113"/>
            <a:ext cx="8351838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lang="pt-BR" b="1">
              <a:solidFill>
                <a:srgbClr val="33CC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pt-BR" b="1"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/>
            <a:endParaRPr lang="pt-BR" sz="1600">
              <a:solidFill>
                <a:srgbClr val="33CC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/>
            <a:endParaRPr lang="pt-BR" sz="1600">
              <a:solidFill>
                <a:srgbClr val="33CC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pt-BR" sz="160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pt-BR" sz="160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pt-BR" sz="1600">
              <a:solidFill>
                <a:srgbClr val="33CC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pt-BR" sz="1600" b="1"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pt-BR" sz="1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ubtítulo 7"/>
          <p:cNvSpPr txBox="1">
            <a:spLocks/>
          </p:cNvSpPr>
          <p:nvPr/>
        </p:nvSpPr>
        <p:spPr>
          <a:xfrm>
            <a:off x="539552" y="980728"/>
            <a:ext cx="7992888" cy="2448272"/>
          </a:xfrm>
          <a:prstGeom prst="rect">
            <a:avLst/>
          </a:prstGeom>
          <a:noFill/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pt-BR" sz="2400" kern="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Marcelo Batista Nery</a:t>
            </a:r>
          </a:p>
          <a:p>
            <a:pPr algn="ctr" eaLnBrk="0" hangingPunct="0">
              <a:spcBef>
                <a:spcPct val="20000"/>
              </a:spcBef>
              <a:defRPr/>
            </a:pPr>
            <a:r>
              <a:rPr lang="pt-BR" sz="1200" dirty="0" smtClean="0">
                <a:latin typeface="Times New Roman" pitchFamily="18" charset="0"/>
                <a:cs typeface="Times New Roman" pitchFamily="18" charset="0"/>
              </a:rPr>
              <a:t>Sociólogo e Tecnólogo, especialista em </a:t>
            </a:r>
            <a:r>
              <a:rPr lang="pt-BR" sz="1200" dirty="0" err="1" smtClean="0">
                <a:latin typeface="Times New Roman" pitchFamily="18" charset="0"/>
                <a:cs typeface="Times New Roman" pitchFamily="18" charset="0"/>
              </a:rPr>
              <a:t>geoprocessamento</a:t>
            </a:r>
            <a:r>
              <a:rPr lang="pt-BR" sz="1200" dirty="0" smtClean="0">
                <a:latin typeface="Times New Roman" pitchFamily="18" charset="0"/>
                <a:cs typeface="Times New Roman" pitchFamily="18" charset="0"/>
              </a:rPr>
              <a:t> e estudos urbanos, com ênfase em análise espacial, técnicas de estatística multivariada, componentes da dinâmica demográfica e sociologia da violência.</a:t>
            </a:r>
          </a:p>
          <a:p>
            <a:pPr algn="ctr" eaLnBrk="0" hangingPunct="0">
              <a:spcBef>
                <a:spcPct val="20000"/>
              </a:spcBef>
              <a:defRPr/>
            </a:pPr>
            <a:r>
              <a:rPr lang="pt-BR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t-BR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t-BR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t-BR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t-BR" sz="14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Contatos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pt-BR" sz="1200" dirty="0" smtClean="0">
                <a:latin typeface="Times New Roman" pitchFamily="18" charset="0"/>
                <a:cs typeface="Times New Roman" pitchFamily="18" charset="0"/>
              </a:rPr>
              <a:t>Email</a:t>
            </a:r>
            <a:br>
              <a:rPr lang="pt-BR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t-BR" sz="12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mbnery@usp.br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pt-BR" sz="1200" kern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t-BR" sz="1200" kern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pt-BR" sz="1200" kern="0" dirty="0" smtClean="0">
                <a:latin typeface="Times New Roman" pitchFamily="18" charset="0"/>
                <a:cs typeface="Times New Roman" pitchFamily="18" charset="0"/>
              </a:rPr>
              <a:t>Site</a:t>
            </a:r>
            <a:br>
              <a:rPr lang="pt-BR" sz="1200" kern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pt-BR" sz="1200" kern="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www.mbnery.net</a:t>
            </a:r>
            <a:r>
              <a:rPr lang="pt-BR" sz="1200" kern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t-BR" sz="1200" kern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pt-BR" sz="1200" kern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t-BR" sz="1200" kern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pt-BR" sz="1200" kern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t-BR" sz="1200" kern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pt-BR" sz="1200" kern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t-BR" sz="1200" kern="0" dirty="0" smtClean="0">
                <a:latin typeface="Times New Roman" pitchFamily="18" charset="0"/>
                <a:cs typeface="Times New Roman" pitchFamily="18" charset="0"/>
              </a:rPr>
            </a:br>
            <a:endParaRPr lang="pt-BR" sz="1200" kern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r" eaLnBrk="0" hangingPunct="0">
              <a:spcBef>
                <a:spcPct val="20000"/>
              </a:spcBef>
              <a:defRPr/>
            </a:pPr>
            <a:endParaRPr lang="pt-BR" sz="2000" kern="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r" eaLnBrk="0" hangingPunct="0">
              <a:spcBef>
                <a:spcPct val="20000"/>
              </a:spcBef>
              <a:defRPr/>
            </a:pPr>
            <a:endParaRPr lang="pt-BR" sz="2000" kern="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r" eaLnBrk="0" hangingPunct="0">
              <a:spcBef>
                <a:spcPct val="20000"/>
              </a:spcBef>
              <a:defRPr/>
            </a:pPr>
            <a:endParaRPr lang="pt-BR" sz="2000" kern="0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4716016" y="4293096"/>
            <a:ext cx="3600400" cy="1294446"/>
            <a:chOff x="4932040" y="4797152"/>
            <a:chExt cx="3600800" cy="1294446"/>
          </a:xfrm>
        </p:grpSpPr>
        <p:pic>
          <p:nvPicPr>
            <p:cNvPr id="12" name="Imagem 11"/>
            <p:cNvPicPr/>
            <p:nvPr/>
          </p:nvPicPr>
          <p:blipFill>
            <a:blip r:embed="rId2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538121" y="4797152"/>
              <a:ext cx="2483996" cy="1138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5" name="Rectangle 1"/>
            <p:cNvSpPr>
              <a:spLocks noChangeArrowheads="1"/>
            </p:cNvSpPr>
            <p:nvPr/>
          </p:nvSpPr>
          <p:spPr bwMode="auto">
            <a:xfrm>
              <a:off x="4932040" y="4860492"/>
              <a:ext cx="3600800" cy="1231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Núcleo de Estudos da Violência da USP</a:t>
              </a:r>
              <a:endParaRPr kumimoji="0" lang="pt-BR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Centro de Pesquisa, Inovação e Difusão</a:t>
              </a:r>
              <a:endParaRPr kumimoji="0" lang="pt-BR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Fundação de Amparo à Pesquisa do Estado de São Paulo</a:t>
              </a:r>
              <a:endParaRPr kumimoji="0" lang="pt-BR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  <a:p>
              <a:pPr marR="0" lvl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Instituto Nacional de Ciência e Tecnologia Violência,</a:t>
              </a:r>
              <a:br>
                <a:rPr kumimoji="0" lang="pt-BR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</a:br>
              <a:r>
                <a:rPr kumimoji="0" lang="pt-BR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Democracia e Segurança Cidadã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1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2015</a:t>
              </a:r>
              <a:endPara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755576" y="4306669"/>
            <a:ext cx="3024336" cy="1138555"/>
            <a:chOff x="5220072" y="1988840"/>
            <a:chExt cx="3024336" cy="1138555"/>
          </a:xfrm>
        </p:grpSpPr>
        <p:pic>
          <p:nvPicPr>
            <p:cNvPr id="14" name="Imagem 13"/>
            <p:cNvPicPr/>
            <p:nvPr/>
          </p:nvPicPr>
          <p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418234" y="1988840"/>
              <a:ext cx="2628012" cy="1138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6" name="Rectangle 2"/>
            <p:cNvSpPr>
              <a:spLocks noChangeArrowheads="1"/>
            </p:cNvSpPr>
            <p:nvPr/>
          </p:nvSpPr>
          <p:spPr bwMode="auto">
            <a:xfrm>
              <a:off x="5220072" y="2176924"/>
              <a:ext cx="3024336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100" b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Coordenação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100" b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Sérgio Adorno - Nancy </a:t>
              </a:r>
              <a:r>
                <a:rPr kumimoji="0" lang="pt-BR" sz="1100" b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Cardia</a:t>
              </a:r>
              <a:r>
                <a:rPr kumimoji="0" lang="pt-BR" sz="1100" b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- Fernando </a:t>
              </a:r>
              <a:r>
                <a:rPr kumimoji="0" lang="pt-BR" sz="1100" b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Salla</a:t>
              </a:r>
              <a:endParaRPr kumimoji="0" lang="pt-BR" sz="11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CaixaDeTexto 12"/>
          <p:cNvSpPr txBox="1"/>
          <p:nvPr/>
        </p:nvSpPr>
        <p:spPr>
          <a:xfrm>
            <a:off x="6372200" y="2339471"/>
            <a:ext cx="1951175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pt-BR" sz="1200" kern="0" dirty="0" err="1" smtClean="0">
                <a:latin typeface="Times New Roman" pitchFamily="18" charset="0"/>
                <a:cs typeface="Times New Roman" pitchFamily="18" charset="0"/>
              </a:rPr>
              <a:t>Facebook</a:t>
            </a:r>
            <a:endParaRPr lang="pt-BR" sz="1200" kern="0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pt-BR" sz="1200" kern="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Sociologia e </a:t>
            </a:r>
            <a:r>
              <a:rPr lang="pt-BR" sz="1200" kern="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Geoinformação</a:t>
            </a:r>
            <a:r>
              <a:rPr lang="pt-BR" sz="1200" kern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t-BR" sz="1200" kern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pt-BR" sz="1200" kern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t-BR" sz="1200" kern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pt-BR" sz="1200" kern="0" dirty="0" err="1" smtClean="0">
                <a:latin typeface="Times New Roman" pitchFamily="18" charset="0"/>
                <a:cs typeface="Times New Roman" pitchFamily="18" charset="0"/>
              </a:rPr>
              <a:t>Twitter</a:t>
            </a:r>
            <a:endParaRPr lang="pt-BR" sz="1200" kern="0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pt-BR" sz="1200" kern="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mbnery_net</a:t>
            </a:r>
            <a:endParaRPr lang="pt-BR" sz="1200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39552" y="5661248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" b="1" dirty="0" smtClean="0">
                <a:latin typeface="Times New Roman" pitchFamily="18" charset="0"/>
                <a:cs typeface="Times New Roman" pitchFamily="18" charset="0"/>
              </a:rPr>
              <a:t>Endereço</a:t>
            </a:r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pt-BR" sz="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Av. Professor Almeida Prado, 520 - Cidade Universitária - CEP 05508-070 - São Paulo - SP - Brasil</a:t>
            </a:r>
            <a:br>
              <a:rPr lang="pt-BR" sz="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t-BR" sz="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55 (11) 3091-4951 </a:t>
            </a:r>
            <a:br>
              <a:rPr lang="pt-BR" sz="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t-BR" sz="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t-BR" sz="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t-BR" sz="8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site@nevusp.org</a:t>
            </a:r>
            <a:r>
              <a:rPr lang="pt-BR" sz="8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11560" y="908720"/>
            <a:ext cx="7776864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Jovens negros e pobres no </a:t>
            </a:r>
            <a:r>
              <a:rPr lang="pt-BR" b="1" u="sng" dirty="0" smtClean="0">
                <a:latin typeface="Times New Roman" pitchFamily="18" charset="0"/>
                <a:cs typeface="Times New Roman" pitchFamily="18" charset="0"/>
              </a:rPr>
              <a:t>Brasil</a:t>
            </a:r>
          </a:p>
          <a:p>
            <a:pPr>
              <a:lnSpc>
                <a:spcPct val="150000"/>
              </a:lnSpc>
            </a:pPr>
            <a:endParaRPr lang="pt-BR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Ainda que a taxa de mortalidade por armas de fogo no Brasil seja </a:t>
            </a:r>
            <a:r>
              <a:rPr lang="pt-BR" u="sng" dirty="0" smtClean="0">
                <a:latin typeface="Times New Roman" pitchFamily="18" charset="0"/>
                <a:cs typeface="Times New Roman" pitchFamily="18" charset="0"/>
              </a:rPr>
              <a:t>21,9 por 100 mil habitantes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(Mapa da Violência 2015), temos que lembrar que essa é uma média nacional. A violência letal concentra-se em determinadas áreas e, recorrentemente, atinge grupos sociais específicos, devido aos fatores já mencionados (“culturais” e “socioeconômicos”).</a:t>
            </a:r>
          </a:p>
          <a:p>
            <a:pPr>
              <a:lnSpc>
                <a:spcPct val="150000"/>
              </a:lnSpc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Nota-se que "o aumento da violência no país", como 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identificado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nos últimos anos, envolve, por exemplo, o </a:t>
            </a:r>
            <a:r>
              <a:rPr lang="pt-BR" u="sng" dirty="0" smtClean="0">
                <a:latin typeface="Times New Roman" pitchFamily="18" charset="0"/>
                <a:cs typeface="Times New Roman" pitchFamily="18" charset="0"/>
              </a:rPr>
              <a:t>aumento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em Estados como Pará e Amazonas e a </a:t>
            </a:r>
            <a:r>
              <a:rPr lang="pt-BR" u="sng" dirty="0" smtClean="0">
                <a:latin typeface="Times New Roman" pitchFamily="18" charset="0"/>
                <a:cs typeface="Times New Roman" pitchFamily="18" charset="0"/>
              </a:rPr>
              <a:t>redução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dos óbitos por homicídios em São Paulo.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://imguol.com/c/noticias/2015/05/07/mapa-homicidios---negros-brancos-1431012999092_600x763.png"/>
          <p:cNvPicPr>
            <a:picLocks noChangeAspect="1" noChangeArrowheads="1"/>
          </p:cNvPicPr>
          <p:nvPr/>
        </p:nvPicPr>
        <p:blipFill>
          <a:blip r:embed="rId2" cstate="print"/>
          <a:srcRect t="13254" b="10834"/>
          <a:stretch>
            <a:fillRect/>
          </a:stretch>
        </p:blipFill>
        <p:spPr bwMode="auto">
          <a:xfrm>
            <a:off x="2184013" y="1447945"/>
            <a:ext cx="4699355" cy="4536504"/>
          </a:xfrm>
          <a:prstGeom prst="rect">
            <a:avLst/>
          </a:prstGeom>
          <a:noFill/>
        </p:spPr>
      </p:pic>
      <p:pic>
        <p:nvPicPr>
          <p:cNvPr id="3" name="Imagem 2" descr="grande-sao-paulo.jpg"/>
          <p:cNvPicPr>
            <a:picLocks noChangeAspect="1"/>
          </p:cNvPicPr>
          <p:nvPr/>
        </p:nvPicPr>
        <p:blipFill>
          <a:blip r:embed="rId3" cstate="print">
            <a:lum bright="-7000" contrast="-1000"/>
          </a:blip>
          <a:srcRect l="2202" r="31295"/>
          <a:stretch>
            <a:fillRect/>
          </a:stretch>
        </p:blipFill>
        <p:spPr>
          <a:xfrm>
            <a:off x="4283968" y="3789040"/>
            <a:ext cx="1224136" cy="1184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ixaDeTexto 4"/>
          <p:cNvSpPr txBox="1"/>
          <p:nvPr/>
        </p:nvSpPr>
        <p:spPr>
          <a:xfrm>
            <a:off x="683568" y="908720"/>
            <a:ext cx="4551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Taxa de homicídio entre jovens por raça/cor.</a:t>
            </a:r>
          </a:p>
          <a:p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Brasil e regiões. 2012.</a:t>
            </a:r>
            <a:endParaRPr lang="pt-BR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11560" y="6021288"/>
            <a:ext cx="6890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latin typeface="Times New Roman" pitchFamily="18" charset="0"/>
                <a:cs typeface="Times New Roman" pitchFamily="18" charset="0"/>
              </a:rPr>
              <a:t>Fonte: IVJ – Violência e Desigualdade Racial 2015, ano base 2012 / Fórum Brasileiro de Segurança Pública.</a:t>
            </a:r>
            <a:endParaRPr lang="pt-BR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0270328"/>
              </p:ext>
            </p:extLst>
          </p:nvPr>
        </p:nvGraphicFramePr>
        <p:xfrm>
          <a:off x="539552" y="1564820"/>
          <a:ext cx="7992888" cy="4240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Seta para a esquerda 6"/>
          <p:cNvSpPr/>
          <p:nvPr/>
        </p:nvSpPr>
        <p:spPr>
          <a:xfrm>
            <a:off x="899592" y="3212976"/>
            <a:ext cx="576064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 para a esquerda 7"/>
          <p:cNvSpPr/>
          <p:nvPr/>
        </p:nvSpPr>
        <p:spPr>
          <a:xfrm rot="16200000">
            <a:off x="3707904" y="4149080"/>
            <a:ext cx="576064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"/>
          <p:cNvSpPr txBox="1"/>
          <p:nvPr/>
        </p:nvSpPr>
        <p:spPr>
          <a:xfrm>
            <a:off x="3899667" y="4905256"/>
            <a:ext cx="180000" cy="828000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ctr"/>
            <a:r>
              <a:rPr lang="pt-BR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  <a:p>
            <a:pPr algn="ctr"/>
            <a:r>
              <a:rPr lang="pt-BR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  <a:p>
            <a:pPr algn="ctr"/>
            <a:r>
              <a:rPr lang="pt-BR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pt-BR" sz="1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83568" y="1014983"/>
            <a:ext cx="78488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i="1" dirty="0" smtClean="0">
                <a:latin typeface="Times New Roman" pitchFamily="18" charset="0"/>
                <a:cs typeface="Times New Roman" pitchFamily="18" charset="0"/>
              </a:rPr>
              <a:t>Jornal do Brasil/Vox </a:t>
            </a:r>
            <a:r>
              <a:rPr lang="pt-BR" b="1" i="1" dirty="0" err="1" smtClean="0">
                <a:latin typeface="Times New Roman" pitchFamily="18" charset="0"/>
                <a:cs typeface="Times New Roman" pitchFamily="18" charset="0"/>
              </a:rPr>
              <a:t>Populi</a:t>
            </a: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, de abril de 1995</a:t>
            </a:r>
          </a:p>
          <a:p>
            <a:pPr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Questão: Negros e brancos, pobres e ricos recebem o mesmo tratamento para crimes iguais?</a:t>
            </a:r>
          </a:p>
          <a:p>
            <a:pPr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Para </a:t>
            </a: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80%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, não há dúvida: </a:t>
            </a: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o pobre será julgado mais rigorosamente; e 62% acreditam que o negro receberá punição mais pesada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”. </a:t>
            </a:r>
          </a:p>
          <a:p>
            <a:pPr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sz="1200" dirty="0" smtClean="0">
                <a:latin typeface="Times New Roman" pitchFamily="18" charset="0"/>
                <a:cs typeface="Times New Roman" pitchFamily="18" charset="0"/>
              </a:rPr>
              <a:t>Cf. </a:t>
            </a:r>
            <a:r>
              <a:rPr lang="pt-BR" sz="1200" i="1" dirty="0" smtClean="0">
                <a:latin typeface="Times New Roman" pitchFamily="18" charset="0"/>
                <a:cs typeface="Times New Roman" pitchFamily="18" charset="0"/>
              </a:rPr>
              <a:t>Jornal do Brasil</a:t>
            </a:r>
            <a:r>
              <a:rPr lang="pt-BR" sz="1200" dirty="0" smtClean="0">
                <a:latin typeface="Times New Roman" pitchFamily="18" charset="0"/>
                <a:cs typeface="Times New Roman" pitchFamily="18" charset="0"/>
              </a:rPr>
              <a:t>. Rio de Janeiro, 28/04/95, p.1.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539552" y="770221"/>
            <a:ext cx="7992888" cy="563231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Pesquisas NEV-USP</a:t>
            </a:r>
          </a:p>
          <a:p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Adorno, S. (1995). </a:t>
            </a: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Discriminação racial e justiça criminal em São Paulo. Novos estudos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, 43, 45-63.</a:t>
            </a:r>
          </a:p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Adorno, S. (1996). </a:t>
            </a: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Racismo, criminalidade violenta e justiça penal: réus brancos e negros e perspectiva comparativa. Revista Estudos Históricos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, 9 (18), 283-300.</a:t>
            </a:r>
          </a:p>
          <a:p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Ambos os estudos constataram </a:t>
            </a: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maior probabilidade da punição alcançar réus negros, pobres e migrantes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. Em outras palavras, a punição parece revelar clara distinção de classe, configurando-se como poderoso instrumento de controle social.</a:t>
            </a:r>
            <a:endParaRPr kumimoji="0" 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4306" y="2708920"/>
            <a:ext cx="5363998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a do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1226</TotalTime>
  <Words>1530</Words>
  <Application>Microsoft Office PowerPoint</Application>
  <PresentationFormat>Apresentação na tela (4:3)</PresentationFormat>
  <Paragraphs>370</Paragraphs>
  <Slides>41</Slides>
  <Notes>23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2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Núcleo de Estudos da Violência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Ariadne</dc:creator>
  <cp:lastModifiedBy>Marcelo</cp:lastModifiedBy>
  <cp:revision>189</cp:revision>
  <dcterms:created xsi:type="dcterms:W3CDTF">2008-07-02T13:48:02Z</dcterms:created>
  <dcterms:modified xsi:type="dcterms:W3CDTF">2015-05-18T21:20:20Z</dcterms:modified>
</cp:coreProperties>
</file>