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0" r:id="rId4"/>
    <p:sldId id="263" r:id="rId5"/>
    <p:sldId id="262" r:id="rId6"/>
    <p:sldId id="264" r:id="rId7"/>
    <p:sldId id="261" r:id="rId8"/>
    <p:sldId id="265" r:id="rId9"/>
    <p:sldId id="267" r:id="rId10"/>
    <p:sldId id="258" r:id="rId11"/>
    <p:sldId id="281" r:id="rId12"/>
    <p:sldId id="284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82" r:id="rId22"/>
    <p:sldId id="275" r:id="rId23"/>
    <p:sldId id="276" r:id="rId24"/>
  </p:sldIdLst>
  <p:sldSz cx="18288000" cy="10287000"/>
  <p:notesSz cx="6858000" cy="9144000"/>
  <p:embeddedFontLst>
    <p:embeddedFont>
      <p:font typeface="Arimo" panose="020B0604020202020204" charset="0"/>
      <p:regular r:id="rId26"/>
    </p:embeddedFont>
    <p:embeddedFont>
      <p:font typeface="Arimo Bold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exend Deca" panose="020B0604020202020204" charset="0"/>
      <p:regular r:id="rId32"/>
    </p:embeddedFont>
    <p:embeddedFont>
      <p:font typeface="Muli Black" panose="020B0604020202020204" charset="0"/>
      <p:regular r:id="rId33"/>
    </p:embeddedFont>
    <p:embeddedFont>
      <p:font typeface="Muli Bold" panose="020B0604020202020204" charset="0"/>
      <p:regular r:id="rId34"/>
    </p:embeddedFont>
    <p:embeddedFont>
      <p:font typeface="Muli Bold 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88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2AF9C-E7D2-4EBE-B77F-B64640D0B645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831EA-4759-46ED-95AC-8FF2D379C7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02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831EA-4759-46ED-95AC-8FF2D379C77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96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6jA2vxGOU4?feature=oembed" TargetMode="External"/><Relationship Id="rId6" Type="http://schemas.openxmlformats.org/officeDocument/2006/relationships/image" Target="../media/image46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8128" y="-430617"/>
            <a:ext cx="18524255" cy="111482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254266" y="6797957"/>
            <a:ext cx="7779468" cy="982974"/>
            <a:chOff x="0" y="0"/>
            <a:chExt cx="10372624" cy="131063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0372624" cy="1310632"/>
              <a:chOff x="0" y="0"/>
              <a:chExt cx="31187234" cy="394065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1187234" cy="3940659"/>
              </a:xfrm>
              <a:custGeom>
                <a:avLst/>
                <a:gdLst/>
                <a:ahLst/>
                <a:cxnLst/>
                <a:rect l="l" t="t" r="r" b="b"/>
                <a:pathLst>
                  <a:path w="31187234" h="3940659">
                    <a:moveTo>
                      <a:pt x="0" y="0"/>
                    </a:moveTo>
                    <a:lnTo>
                      <a:pt x="0" y="3940659"/>
                    </a:lnTo>
                    <a:lnTo>
                      <a:pt x="31187234" y="3940659"/>
                    </a:lnTo>
                    <a:lnTo>
                      <a:pt x="31187234" y="0"/>
                    </a:lnTo>
                    <a:lnTo>
                      <a:pt x="0" y="0"/>
                    </a:lnTo>
                    <a:close/>
                    <a:moveTo>
                      <a:pt x="31126274" y="3879699"/>
                    </a:moveTo>
                    <a:lnTo>
                      <a:pt x="59690" y="3879699"/>
                    </a:lnTo>
                    <a:lnTo>
                      <a:pt x="59690" y="59690"/>
                    </a:lnTo>
                    <a:lnTo>
                      <a:pt x="31126274" y="59690"/>
                    </a:lnTo>
                    <a:lnTo>
                      <a:pt x="31126274" y="38796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481776" y="352448"/>
              <a:ext cx="9409073" cy="558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9"/>
                </a:lnSpc>
              </a:pPr>
              <a:r>
                <a:rPr lang="en-US" sz="2550">
                  <a:solidFill>
                    <a:srgbClr val="FFFFFF"/>
                  </a:solidFill>
                  <a:latin typeface="Lexend Deca"/>
                </a:rPr>
                <a:t>28 de março 2022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961059" y="-768413"/>
            <a:ext cx="2596482" cy="2596482"/>
            <a:chOff x="0" y="0"/>
            <a:chExt cx="5080000" cy="508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848779" cy="9158058"/>
            </a:xfrm>
            <a:custGeom>
              <a:avLst/>
              <a:gdLst/>
              <a:ahLst/>
              <a:cxnLst/>
              <a:rect l="l" t="t" r="r" b="b"/>
              <a:pathLst>
                <a:path w="8848779" h="9158058">
                  <a:moveTo>
                    <a:pt x="8848779" y="0"/>
                  </a:moveTo>
                  <a:lnTo>
                    <a:pt x="8751443" y="0"/>
                  </a:lnTo>
                  <a:lnTo>
                    <a:pt x="0" y="9057319"/>
                  </a:lnTo>
                  <a:lnTo>
                    <a:pt x="0" y="9158058"/>
                  </a:lnTo>
                  <a:lnTo>
                    <a:pt x="97337" y="9158058"/>
                  </a:lnTo>
                  <a:lnTo>
                    <a:pt x="8848779" y="100739"/>
                  </a:lnTo>
                  <a:lnTo>
                    <a:pt x="8848779" y="0"/>
                  </a:lnTo>
                  <a:close/>
                  <a:moveTo>
                    <a:pt x="6008321" y="0"/>
                  </a:moveTo>
                  <a:lnTo>
                    <a:pt x="5795950" y="0"/>
                  </a:lnTo>
                  <a:lnTo>
                    <a:pt x="0" y="5998528"/>
                  </a:lnTo>
                  <a:lnTo>
                    <a:pt x="0" y="6216032"/>
                  </a:lnTo>
                  <a:lnTo>
                    <a:pt x="6008321" y="0"/>
                  </a:lnTo>
                  <a:close/>
                  <a:moveTo>
                    <a:pt x="2842670" y="9158058"/>
                  </a:moveTo>
                  <a:lnTo>
                    <a:pt x="3052829" y="9158058"/>
                  </a:lnTo>
                  <a:lnTo>
                    <a:pt x="8848779" y="3159530"/>
                  </a:lnTo>
                  <a:lnTo>
                    <a:pt x="8848779" y="2942026"/>
                  </a:lnTo>
                  <a:lnTo>
                    <a:pt x="2842670" y="9158058"/>
                  </a:lnTo>
                  <a:close/>
                  <a:moveTo>
                    <a:pt x="0" y="103028"/>
                  </a:moveTo>
                  <a:lnTo>
                    <a:pt x="97337" y="0"/>
                  </a:lnTo>
                  <a:lnTo>
                    <a:pt x="0" y="0"/>
                  </a:lnTo>
                  <a:lnTo>
                    <a:pt x="0" y="103028"/>
                  </a:lnTo>
                  <a:close/>
                  <a:moveTo>
                    <a:pt x="8848779" y="9158058"/>
                  </a:moveTo>
                  <a:lnTo>
                    <a:pt x="8848779" y="9057319"/>
                  </a:lnTo>
                  <a:lnTo>
                    <a:pt x="8751443" y="9158058"/>
                  </a:lnTo>
                  <a:lnTo>
                    <a:pt x="8848779" y="9158058"/>
                  </a:lnTo>
                  <a:close/>
                  <a:moveTo>
                    <a:pt x="3052829" y="0"/>
                  </a:moveTo>
                  <a:lnTo>
                    <a:pt x="2842670" y="0"/>
                  </a:lnTo>
                  <a:lnTo>
                    <a:pt x="0" y="2942026"/>
                  </a:lnTo>
                  <a:lnTo>
                    <a:pt x="0" y="3159530"/>
                  </a:lnTo>
                  <a:lnTo>
                    <a:pt x="3052829" y="0"/>
                  </a:lnTo>
                  <a:close/>
                  <a:moveTo>
                    <a:pt x="5795950" y="9158058"/>
                  </a:moveTo>
                  <a:lnTo>
                    <a:pt x="6006109" y="9158058"/>
                  </a:lnTo>
                  <a:lnTo>
                    <a:pt x="8848779" y="6216032"/>
                  </a:lnTo>
                  <a:lnTo>
                    <a:pt x="8848779" y="5998528"/>
                  </a:lnTo>
                  <a:lnTo>
                    <a:pt x="5795950" y="91580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269541" y="8458931"/>
            <a:ext cx="2596482" cy="2596482"/>
            <a:chOff x="0" y="0"/>
            <a:chExt cx="5080000" cy="508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848779" cy="9158058"/>
            </a:xfrm>
            <a:custGeom>
              <a:avLst/>
              <a:gdLst/>
              <a:ahLst/>
              <a:cxnLst/>
              <a:rect l="l" t="t" r="r" b="b"/>
              <a:pathLst>
                <a:path w="8848779" h="9158058">
                  <a:moveTo>
                    <a:pt x="8848779" y="0"/>
                  </a:moveTo>
                  <a:lnTo>
                    <a:pt x="8751443" y="0"/>
                  </a:lnTo>
                  <a:lnTo>
                    <a:pt x="0" y="9057319"/>
                  </a:lnTo>
                  <a:lnTo>
                    <a:pt x="0" y="9158058"/>
                  </a:lnTo>
                  <a:lnTo>
                    <a:pt x="97337" y="9158058"/>
                  </a:lnTo>
                  <a:lnTo>
                    <a:pt x="8848779" y="100739"/>
                  </a:lnTo>
                  <a:lnTo>
                    <a:pt x="8848779" y="0"/>
                  </a:lnTo>
                  <a:close/>
                  <a:moveTo>
                    <a:pt x="6008321" y="0"/>
                  </a:moveTo>
                  <a:lnTo>
                    <a:pt x="5795950" y="0"/>
                  </a:lnTo>
                  <a:lnTo>
                    <a:pt x="0" y="5998528"/>
                  </a:lnTo>
                  <a:lnTo>
                    <a:pt x="0" y="6216032"/>
                  </a:lnTo>
                  <a:lnTo>
                    <a:pt x="6008321" y="0"/>
                  </a:lnTo>
                  <a:close/>
                  <a:moveTo>
                    <a:pt x="2842670" y="9158058"/>
                  </a:moveTo>
                  <a:lnTo>
                    <a:pt x="3052829" y="9158058"/>
                  </a:lnTo>
                  <a:lnTo>
                    <a:pt x="8848779" y="3159530"/>
                  </a:lnTo>
                  <a:lnTo>
                    <a:pt x="8848779" y="2942026"/>
                  </a:lnTo>
                  <a:lnTo>
                    <a:pt x="2842670" y="9158058"/>
                  </a:lnTo>
                  <a:close/>
                  <a:moveTo>
                    <a:pt x="0" y="103028"/>
                  </a:moveTo>
                  <a:lnTo>
                    <a:pt x="97337" y="0"/>
                  </a:lnTo>
                  <a:lnTo>
                    <a:pt x="0" y="0"/>
                  </a:lnTo>
                  <a:lnTo>
                    <a:pt x="0" y="103028"/>
                  </a:lnTo>
                  <a:close/>
                  <a:moveTo>
                    <a:pt x="8848779" y="9158058"/>
                  </a:moveTo>
                  <a:lnTo>
                    <a:pt x="8848779" y="9057319"/>
                  </a:lnTo>
                  <a:lnTo>
                    <a:pt x="8751443" y="9158058"/>
                  </a:lnTo>
                  <a:lnTo>
                    <a:pt x="8848779" y="9158058"/>
                  </a:lnTo>
                  <a:close/>
                  <a:moveTo>
                    <a:pt x="3052829" y="0"/>
                  </a:moveTo>
                  <a:lnTo>
                    <a:pt x="2842670" y="0"/>
                  </a:lnTo>
                  <a:lnTo>
                    <a:pt x="0" y="2942026"/>
                  </a:lnTo>
                  <a:lnTo>
                    <a:pt x="0" y="3159530"/>
                  </a:lnTo>
                  <a:lnTo>
                    <a:pt x="3052829" y="0"/>
                  </a:lnTo>
                  <a:close/>
                  <a:moveTo>
                    <a:pt x="5795950" y="9158058"/>
                  </a:moveTo>
                  <a:lnTo>
                    <a:pt x="6006109" y="9158058"/>
                  </a:lnTo>
                  <a:lnTo>
                    <a:pt x="8848779" y="6216032"/>
                  </a:lnTo>
                  <a:lnTo>
                    <a:pt x="8848779" y="5998528"/>
                  </a:lnTo>
                  <a:lnTo>
                    <a:pt x="5795950" y="91580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2309721" y="8964884"/>
            <a:ext cx="5594052" cy="2117232"/>
            <a:chOff x="0" y="0"/>
            <a:chExt cx="2040725" cy="77237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40725" cy="772372"/>
            </a:xfrm>
            <a:custGeom>
              <a:avLst/>
              <a:gdLst/>
              <a:ahLst/>
              <a:cxnLst/>
              <a:rect l="l" t="t" r="r" b="b"/>
              <a:pathLst>
                <a:path w="2040725" h="772372">
                  <a:moveTo>
                    <a:pt x="1916265" y="772372"/>
                  </a:moveTo>
                  <a:lnTo>
                    <a:pt x="124460" y="772372"/>
                  </a:lnTo>
                  <a:cubicBezTo>
                    <a:pt x="55880" y="772372"/>
                    <a:pt x="0" y="716492"/>
                    <a:pt x="0" y="6479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6265" y="0"/>
                  </a:lnTo>
                  <a:cubicBezTo>
                    <a:pt x="1984846" y="0"/>
                    <a:pt x="2040725" y="55880"/>
                    <a:pt x="2040725" y="124460"/>
                  </a:cubicBezTo>
                  <a:lnTo>
                    <a:pt x="2040725" y="647912"/>
                  </a:lnTo>
                  <a:cubicBezTo>
                    <a:pt x="2040725" y="716492"/>
                    <a:pt x="1984846" y="772372"/>
                    <a:pt x="1916265" y="7723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884074" y="3360155"/>
            <a:ext cx="12519851" cy="1463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42"/>
              </a:lnSpc>
            </a:pPr>
            <a:r>
              <a:rPr lang="en-US" sz="9950">
                <a:solidFill>
                  <a:srgbClr val="FFFFFF"/>
                </a:solidFill>
                <a:latin typeface="Lexend Deca Bold"/>
              </a:rPr>
              <a:t>SENADO FEDERAL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593409" y="9180120"/>
            <a:ext cx="4948926" cy="8433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124611"/>
            <a:ext cx="6386477" cy="588061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71207" y="284605"/>
            <a:ext cx="9410700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7359"/>
              </a:lnSpc>
            </a:pPr>
            <a:r>
              <a:rPr kumimoji="0" lang="en-US" sz="6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 Deca Bold"/>
                <a:ea typeface="+mn-ea"/>
                <a:cs typeface="+mn-cs"/>
              </a:rPr>
              <a:t>O </a:t>
            </a:r>
            <a:r>
              <a:rPr lang="pt-BR" sz="6399" dirty="0">
                <a:solidFill>
                  <a:srgbClr val="FFFFFF"/>
                </a:solidFill>
                <a:latin typeface="Lexend Deca Bold"/>
              </a:rPr>
              <a:t>Amparo legal da NOTA TÉCNICA</a:t>
            </a:r>
          </a:p>
          <a:p>
            <a:pPr marL="0" marR="0" lvl="0" indent="0" algn="ctr" defTabSz="914400" rtl="0" eaLnBrk="1" fontAlgn="auto" latinLnBrk="0" hangingPunct="1">
              <a:lnSpc>
                <a:spcPts val="7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3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xend Deca 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386477" y="2291531"/>
            <a:ext cx="12075390" cy="7422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marR="0" lvl="1" indent="-269875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Calibri"/>
                <a:ea typeface="Muli Bold"/>
                <a:cs typeface="+mn-cs"/>
              </a:rPr>
              <a:t>§Lei COVID | LEI Nº 13.979, DE 6 DE FEVEREIRO DE 2020</a:t>
            </a:r>
          </a:p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 Bold"/>
                <a:ea typeface="+mn-ea"/>
                <a:cs typeface="+mn-cs"/>
              </a:rPr>
              <a:t>      - § 2º, III</a:t>
            </a:r>
          </a:p>
          <a:p>
            <a:pPr marL="539749" marR="0" lvl="1" indent="-269875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Calibri"/>
                <a:ea typeface="Muli Bold"/>
                <a:cs typeface="+mn-cs"/>
              </a:rPr>
              <a:t>§</a:t>
            </a:r>
            <a:r>
              <a:rPr kumimoji="0" lang="en-US" sz="2499" b="0" i="0" u="none" strike="noStrike" kern="1200" cap="none" spc="0" normalizeH="0" baseline="0" noProof="0" dirty="0" err="1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Constituição</a:t>
            </a: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Federal</a:t>
            </a:r>
          </a:p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     - Art. 1º II e III</a:t>
            </a:r>
          </a:p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     - Art. 3º I e IV </a:t>
            </a:r>
          </a:p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     - Art. 5º VI, VIII, XV e XVI</a:t>
            </a:r>
          </a:p>
          <a:p>
            <a:pPr marL="539749" marR="0" lvl="1" indent="-269875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99" b="0" i="0" u="none" strike="noStrike" kern="1200" cap="none" spc="0" normalizeH="0" baseline="0" noProof="0" dirty="0" err="1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Estatuto</a:t>
            </a: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da </a:t>
            </a:r>
            <a:r>
              <a:rPr kumimoji="0" lang="en-US" sz="2499" b="0" i="0" u="none" strike="noStrike" kern="1200" cap="none" spc="0" normalizeH="0" baseline="0" noProof="0" dirty="0" err="1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Criança</a:t>
            </a: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de do </a:t>
            </a:r>
            <a:r>
              <a:rPr kumimoji="0" lang="en-US" sz="2499" b="0" i="0" u="none" strike="noStrike" kern="1200" cap="none" spc="0" normalizeH="0" baseline="0" noProof="0" dirty="0" err="1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Adolescente</a:t>
            </a: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, Lei nº 8.069/1990</a:t>
            </a:r>
          </a:p>
          <a:p>
            <a:pPr marL="539749" marR="0" lvl="1" indent="-269875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Código Civil</a:t>
            </a:r>
          </a:p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     - Art.15</a:t>
            </a:r>
          </a:p>
          <a:p>
            <a:pPr marL="539749" marR="0" lvl="1" indent="-269875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99" b="0" i="0" u="none" strike="noStrike" kern="1200" cap="none" spc="0" normalizeH="0" baseline="0" noProof="0" dirty="0" err="1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Declaração</a:t>
            </a: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Universal dos </a:t>
            </a:r>
            <a:r>
              <a:rPr kumimoji="0" lang="en-US" sz="2499" b="0" i="0" u="none" strike="noStrike" kern="1200" cap="none" spc="0" normalizeH="0" baseline="0" noProof="0" dirty="0" err="1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Direitos</a:t>
            </a: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Humanos </a:t>
            </a:r>
          </a:p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     - Art. 1º</a:t>
            </a:r>
          </a:p>
          <a:p>
            <a:pPr marL="539749" marR="0" lvl="1" indent="-269875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99" b="0" i="0" u="none" strike="noStrike" kern="1200" cap="none" spc="0" normalizeH="0" baseline="0" noProof="0" dirty="0" err="1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Convenção</a:t>
            </a: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Americana de </a:t>
            </a:r>
            <a:r>
              <a:rPr kumimoji="0" lang="en-US" sz="2499" b="0" i="0" u="none" strike="noStrike" kern="1200" cap="none" spc="0" normalizeH="0" baseline="0" noProof="0" dirty="0" err="1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Direitos</a:t>
            </a: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Humanos</a:t>
            </a:r>
          </a:p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     - Art. 12, 15 e 22</a:t>
            </a:r>
          </a:p>
          <a:p>
            <a:pPr marL="539749" marR="0" lvl="1" indent="-269875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99" b="0" i="0" u="none" strike="noStrike" kern="1200" cap="none" spc="0" normalizeH="0" baseline="0" noProof="0" dirty="0" err="1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Resolução</a:t>
            </a: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nº 2.232/19, do </a:t>
            </a:r>
            <a:r>
              <a:rPr kumimoji="0" lang="en-US" sz="2499" b="0" i="0" u="none" strike="noStrike" kern="1200" cap="none" spc="0" normalizeH="0" baseline="0" noProof="0" dirty="0" err="1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Conselho</a:t>
            </a: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Federal de </a:t>
            </a:r>
            <a:r>
              <a:rPr kumimoji="0" lang="en-US" sz="2499" b="0" i="0" u="none" strike="noStrike" kern="1200" cap="none" spc="0" normalizeH="0" baseline="0" noProof="0" dirty="0" err="1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Medicina</a:t>
            </a:r>
            <a:endParaRPr kumimoji="0" lang="en-US" sz="2499" b="0" i="0" u="none" strike="noStrike" kern="1200" cap="none" spc="0" normalizeH="0" baseline="0" noProof="0" dirty="0">
              <a:ln>
                <a:noFill/>
              </a:ln>
              <a:solidFill>
                <a:srgbClr val="F9D13F"/>
              </a:solidFill>
              <a:effectLst/>
              <a:uLnTx/>
              <a:uFillTx/>
              <a:latin typeface="Muli Bold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     - Art. 2º</a:t>
            </a:r>
          </a:p>
          <a:p>
            <a:pPr marL="539749" marR="0" lvl="1" indent="-269875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99" b="0" i="0" u="none" strike="noStrike" kern="1200" cap="none" spc="0" normalizeH="0" baseline="0" noProof="0" dirty="0" err="1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Décima</a:t>
            </a: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</a:t>
            </a:r>
            <a:r>
              <a:rPr kumimoji="0" lang="en-US" sz="2499" b="0" i="0" u="none" strike="noStrike" kern="1200" cap="none" spc="0" normalizeH="0" baseline="0" noProof="0" dirty="0" err="1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Sexta</a:t>
            </a: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Tutela </a:t>
            </a:r>
            <a:r>
              <a:rPr kumimoji="0" lang="en-US" sz="2499" b="0" i="0" u="none" strike="noStrike" kern="1200" cap="none" spc="0" normalizeH="0" baseline="0" noProof="0" dirty="0" err="1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Provisória</a:t>
            </a: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Incidental </a:t>
            </a:r>
            <a:r>
              <a:rPr kumimoji="0" lang="en-US" sz="2499" b="0" i="0" u="none" strike="noStrike" kern="1200" cap="none" spc="0" normalizeH="0" baseline="0" noProof="0" dirty="0" err="1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na</a:t>
            </a: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</a:t>
            </a:r>
            <a:r>
              <a:rPr kumimoji="0" lang="en-US" sz="2499" b="0" i="0" u="none" strike="noStrike" kern="1200" cap="none" spc="0" normalizeH="0" baseline="0" noProof="0" dirty="0" err="1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Arguição</a:t>
            </a: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de </a:t>
            </a:r>
            <a:r>
              <a:rPr kumimoji="0" lang="en-US" sz="2499" b="0" i="0" u="none" strike="noStrike" kern="1200" cap="none" spc="0" normalizeH="0" baseline="0" noProof="0" dirty="0" err="1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Descumprimento</a:t>
            </a: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de </a:t>
            </a:r>
            <a:r>
              <a:rPr kumimoji="0" lang="en-US" sz="2499" b="0" i="0" u="none" strike="noStrike" kern="1200" cap="none" spc="0" normalizeH="0" baseline="0" noProof="0" dirty="0" err="1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Preceito</a:t>
            </a: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F9D13F"/>
                </a:solidFill>
                <a:effectLst/>
                <a:uLnTx/>
                <a:uFillTx/>
                <a:latin typeface="Muli Bold Bold"/>
                <a:ea typeface="+mn-ea"/>
                <a:cs typeface="+mn-cs"/>
              </a:rPr>
              <a:t> Fundamental nº 754 Distrito Federal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96213" y="8894780"/>
            <a:ext cx="5594052" cy="2117232"/>
            <a:chOff x="0" y="0"/>
            <a:chExt cx="2040725" cy="7723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40725" cy="772372"/>
            </a:xfrm>
            <a:custGeom>
              <a:avLst/>
              <a:gdLst/>
              <a:ahLst/>
              <a:cxnLst/>
              <a:rect l="l" t="t" r="r" b="b"/>
              <a:pathLst>
                <a:path w="2040725" h="772372">
                  <a:moveTo>
                    <a:pt x="1916265" y="772372"/>
                  </a:moveTo>
                  <a:lnTo>
                    <a:pt x="124460" y="772372"/>
                  </a:lnTo>
                  <a:cubicBezTo>
                    <a:pt x="55880" y="772372"/>
                    <a:pt x="0" y="716492"/>
                    <a:pt x="0" y="6479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6265" y="0"/>
                  </a:lnTo>
                  <a:cubicBezTo>
                    <a:pt x="1984846" y="0"/>
                    <a:pt x="2040725" y="55880"/>
                    <a:pt x="2040725" y="124460"/>
                  </a:cubicBezTo>
                  <a:lnTo>
                    <a:pt x="2040725" y="647912"/>
                  </a:lnTo>
                  <a:cubicBezTo>
                    <a:pt x="2040725" y="716492"/>
                    <a:pt x="1984846" y="772372"/>
                    <a:pt x="1916265" y="7723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9901" y="9110017"/>
            <a:ext cx="4948926" cy="8433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18128" y="5143500"/>
            <a:ext cx="18524255" cy="111482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23818" y="0"/>
            <a:ext cx="11301950" cy="617241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5913435"/>
            <a:ext cx="16330299" cy="35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Enquanto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detentor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da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pauta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de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Direitos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Humanos,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este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Ministério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se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viu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no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dever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de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ressaltar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o Art. 3º, § 2º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inciso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III da LEI COVID Nº 13.979, DE 6 DE FEVEREIRO DE 2020,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destacando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,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como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bem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resgata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a Lei, que o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pleno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respeito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à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dignidade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,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aos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direitos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humanos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e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às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liberdades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fundamentais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das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pessoas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devem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ser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zelados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pelos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gestores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públicos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quando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no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momento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de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suas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tomadas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 de </a:t>
            </a:r>
            <a:r>
              <a:rPr lang="en-US" sz="2499" dirty="0" err="1">
                <a:solidFill>
                  <a:srgbClr val="FFFFFF"/>
                </a:solidFill>
                <a:latin typeface="Lexend Deca"/>
              </a:rPr>
              <a:t>decisão</a:t>
            </a:r>
            <a:r>
              <a:rPr lang="en-US" sz="2499" dirty="0">
                <a:solidFill>
                  <a:srgbClr val="FFFFFF"/>
                </a:solidFill>
                <a:latin typeface="Lexend Deca"/>
              </a:rPr>
              <a:t>. 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Lexend Deca"/>
            </a:endParaRPr>
          </a:p>
          <a:p>
            <a:pPr>
              <a:lnSpc>
                <a:spcPts val="3499"/>
              </a:lnSpc>
            </a:pPr>
            <a:r>
              <a:rPr lang="en-US" sz="2499" dirty="0" err="1">
                <a:solidFill>
                  <a:srgbClr val="FFFFFF"/>
                </a:solidFill>
                <a:latin typeface="Arimo"/>
              </a:rPr>
              <a:t>Além</a:t>
            </a:r>
            <a:r>
              <a:rPr lang="en-US" sz="2499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Arimo"/>
              </a:rPr>
              <a:t>disso</a:t>
            </a:r>
            <a:r>
              <a:rPr lang="en-US" sz="2499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2499" dirty="0" err="1">
                <a:solidFill>
                  <a:srgbClr val="FFFFFF"/>
                </a:solidFill>
                <a:latin typeface="Arimo"/>
              </a:rPr>
              <a:t>trazer</a:t>
            </a:r>
            <a:r>
              <a:rPr lang="en-US" sz="2499" dirty="0">
                <a:solidFill>
                  <a:srgbClr val="FFFFFF"/>
                </a:solidFill>
                <a:latin typeface="Arimo"/>
              </a:rPr>
              <a:t> um </a:t>
            </a:r>
            <a:r>
              <a:rPr lang="en-US" sz="2499" dirty="0" err="1">
                <a:solidFill>
                  <a:srgbClr val="FFFFFF"/>
                </a:solidFill>
                <a:latin typeface="Arimo"/>
              </a:rPr>
              <a:t>arcabouço</a:t>
            </a:r>
            <a:r>
              <a:rPr lang="en-US" sz="2499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Arimo"/>
              </a:rPr>
              <a:t>técnico</a:t>
            </a:r>
            <a:r>
              <a:rPr lang="en-US" sz="2499" dirty="0">
                <a:solidFill>
                  <a:srgbClr val="FFFFFF"/>
                </a:solidFill>
                <a:latin typeface="Arimo"/>
              </a:rPr>
              <a:t> e legal que </a:t>
            </a:r>
            <a:r>
              <a:rPr lang="en-US" sz="2499" dirty="0" err="1">
                <a:solidFill>
                  <a:srgbClr val="FFFFFF"/>
                </a:solidFill>
                <a:latin typeface="Arimo"/>
              </a:rPr>
              <a:t>auxilie</a:t>
            </a:r>
            <a:r>
              <a:rPr lang="en-US" sz="2499" dirty="0">
                <a:solidFill>
                  <a:srgbClr val="FFFFFF"/>
                </a:solidFill>
                <a:latin typeface="Arimo"/>
              </a:rPr>
              <a:t> as </a:t>
            </a:r>
            <a:r>
              <a:rPr lang="en-US" sz="2499" dirty="0" err="1">
                <a:solidFill>
                  <a:srgbClr val="FFFFFF"/>
                </a:solidFill>
                <a:latin typeface="Arimo"/>
              </a:rPr>
              <a:t>autoridades</a:t>
            </a:r>
            <a:r>
              <a:rPr lang="en-US" sz="2499" dirty="0">
                <a:solidFill>
                  <a:srgbClr val="FFFFFF"/>
                </a:solidFill>
                <a:latin typeface="Arimo"/>
              </a:rPr>
              <a:t> a </a:t>
            </a:r>
            <a:r>
              <a:rPr lang="en-US" sz="2499" dirty="0" err="1">
                <a:solidFill>
                  <a:srgbClr val="FFFFFF"/>
                </a:solidFill>
                <a:latin typeface="Arimo"/>
              </a:rPr>
              <a:t>fundamentarem</a:t>
            </a:r>
            <a:r>
              <a:rPr lang="en-US" sz="2499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Arimo"/>
              </a:rPr>
              <a:t>suas</a:t>
            </a:r>
            <a:r>
              <a:rPr lang="en-US" sz="2499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Arimo"/>
              </a:rPr>
              <a:t>normas</a:t>
            </a:r>
            <a:r>
              <a:rPr lang="en-US" sz="2499" dirty="0">
                <a:solidFill>
                  <a:srgbClr val="FFFFFF"/>
                </a:solidFill>
                <a:latin typeface="Arimo"/>
              </a:rPr>
              <a:t> e </a:t>
            </a:r>
            <a:r>
              <a:rPr lang="en-US" sz="2499" dirty="0" err="1">
                <a:solidFill>
                  <a:srgbClr val="FFFFFF"/>
                </a:solidFill>
                <a:latin typeface="Arimo"/>
              </a:rPr>
              <a:t>decisões</a:t>
            </a:r>
            <a:r>
              <a:rPr lang="en-US" sz="2499" dirty="0">
                <a:solidFill>
                  <a:srgbClr val="FFFFFF"/>
                </a:solidFill>
                <a:latin typeface="Arimo"/>
              </a:rPr>
              <a:t> à luz do que </a:t>
            </a:r>
            <a:r>
              <a:rPr lang="en-US" sz="2499" dirty="0" err="1">
                <a:solidFill>
                  <a:srgbClr val="FFFFFF"/>
                </a:solidFill>
                <a:latin typeface="Arimo"/>
              </a:rPr>
              <a:t>há</a:t>
            </a:r>
            <a:r>
              <a:rPr lang="en-US" sz="2499" dirty="0">
                <a:solidFill>
                  <a:srgbClr val="FFFFFF"/>
                </a:solidFill>
                <a:latin typeface="Arimo"/>
              </a:rPr>
              <a:t> de </a:t>
            </a:r>
            <a:r>
              <a:rPr lang="en-US" sz="2499" dirty="0" err="1">
                <a:solidFill>
                  <a:srgbClr val="FFFFFF"/>
                </a:solidFill>
                <a:latin typeface="Arimo"/>
              </a:rPr>
              <a:t>mais</a:t>
            </a:r>
            <a:r>
              <a:rPr lang="en-US" sz="2499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Arimo"/>
              </a:rPr>
              <a:t>valioso</a:t>
            </a:r>
            <a:r>
              <a:rPr lang="en-US" sz="2499" dirty="0">
                <a:solidFill>
                  <a:srgbClr val="FFFFFF"/>
                </a:solidFill>
                <a:latin typeface="Arimo"/>
              </a:rPr>
              <a:t> no </a:t>
            </a:r>
            <a:r>
              <a:rPr lang="en-US" sz="2499" dirty="0" err="1">
                <a:solidFill>
                  <a:srgbClr val="FFFFFF"/>
                </a:solidFill>
                <a:latin typeface="Arimo"/>
              </a:rPr>
              <a:t>Direito</a:t>
            </a:r>
            <a:r>
              <a:rPr lang="en-US" sz="2499" dirty="0">
                <a:solidFill>
                  <a:srgbClr val="FFFFFF"/>
                </a:solidFill>
                <a:latin typeface="Arimo"/>
              </a:rPr>
              <a:t> Humano Nacional e </a:t>
            </a:r>
            <a:r>
              <a:rPr lang="en-US" sz="2499" dirty="0" err="1">
                <a:solidFill>
                  <a:srgbClr val="FFFFFF"/>
                </a:solidFill>
                <a:latin typeface="Arimo"/>
              </a:rPr>
              <a:t>Internacional</a:t>
            </a:r>
            <a:endParaRPr lang="en-US" sz="2499" dirty="0">
              <a:solidFill>
                <a:srgbClr val="FFFFFF"/>
              </a:solidFill>
              <a:latin typeface="Arimo"/>
            </a:endParaRP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2747" y="2371833"/>
            <a:ext cx="5279232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39"/>
              </a:lnSpc>
              <a:spcBef>
                <a:spcPct val="0"/>
              </a:spcBef>
            </a:pPr>
            <a:r>
              <a:rPr lang="en-US" sz="4699" dirty="0">
                <a:solidFill>
                  <a:srgbClr val="697D59"/>
                </a:solidFill>
                <a:latin typeface="Muli Black"/>
              </a:rPr>
              <a:t>A NOTA TÉCNICA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2171668" y="9090778"/>
            <a:ext cx="5187332" cy="1963297"/>
            <a:chOff x="0" y="0"/>
            <a:chExt cx="2040725" cy="7723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40725" cy="772372"/>
            </a:xfrm>
            <a:custGeom>
              <a:avLst/>
              <a:gdLst/>
              <a:ahLst/>
              <a:cxnLst/>
              <a:rect l="l" t="t" r="r" b="b"/>
              <a:pathLst>
                <a:path w="2040725" h="772372">
                  <a:moveTo>
                    <a:pt x="1916265" y="772372"/>
                  </a:moveTo>
                  <a:lnTo>
                    <a:pt x="124460" y="772372"/>
                  </a:lnTo>
                  <a:cubicBezTo>
                    <a:pt x="55880" y="772372"/>
                    <a:pt x="0" y="716492"/>
                    <a:pt x="0" y="6479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6265" y="0"/>
                  </a:lnTo>
                  <a:cubicBezTo>
                    <a:pt x="1984846" y="0"/>
                    <a:pt x="2040725" y="55880"/>
                    <a:pt x="2040725" y="124460"/>
                  </a:cubicBezTo>
                  <a:lnTo>
                    <a:pt x="2040725" y="647912"/>
                  </a:lnTo>
                  <a:cubicBezTo>
                    <a:pt x="2040725" y="716492"/>
                    <a:pt x="1984846" y="772372"/>
                    <a:pt x="1916265" y="7723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434730" y="9290365"/>
            <a:ext cx="4589110" cy="78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2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-3630810" y="2549835"/>
            <a:ext cx="10325100" cy="518733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2171668" y="9090778"/>
            <a:ext cx="5187332" cy="1963297"/>
            <a:chOff x="0" y="0"/>
            <a:chExt cx="2040725" cy="7723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40725" cy="772372"/>
            </a:xfrm>
            <a:custGeom>
              <a:avLst/>
              <a:gdLst/>
              <a:ahLst/>
              <a:cxnLst/>
              <a:rect l="l" t="t" r="r" b="b"/>
              <a:pathLst>
                <a:path w="2040725" h="772372">
                  <a:moveTo>
                    <a:pt x="1916265" y="772372"/>
                  </a:moveTo>
                  <a:lnTo>
                    <a:pt x="124460" y="772372"/>
                  </a:lnTo>
                  <a:cubicBezTo>
                    <a:pt x="55880" y="772372"/>
                    <a:pt x="0" y="716492"/>
                    <a:pt x="0" y="6479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6265" y="0"/>
                  </a:lnTo>
                  <a:cubicBezTo>
                    <a:pt x="1984846" y="0"/>
                    <a:pt x="2040725" y="55880"/>
                    <a:pt x="2040725" y="124460"/>
                  </a:cubicBezTo>
                  <a:lnTo>
                    <a:pt x="2040725" y="647912"/>
                  </a:lnTo>
                  <a:cubicBezTo>
                    <a:pt x="2040725" y="716492"/>
                    <a:pt x="1984846" y="772372"/>
                    <a:pt x="1916265" y="7723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434730" y="9290365"/>
            <a:ext cx="4589110" cy="78206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3219FAA-6E15-4A88-8FA7-A249D3D5A8EF}"/>
              </a:ext>
            </a:extLst>
          </p:cNvPr>
          <p:cNvSpPr/>
          <p:nvPr/>
        </p:nvSpPr>
        <p:spPr>
          <a:xfrm>
            <a:off x="0" y="872246"/>
            <a:ext cx="4226235" cy="941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- Ato Meramente Opinativo 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sz="4000" dirty="0">
                <a:solidFill>
                  <a:schemeClr val="bg1"/>
                </a:solidFill>
              </a:rPr>
              <a:t>- Não possui efeitos Jurídicos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sz="4000" dirty="0">
                <a:solidFill>
                  <a:schemeClr val="bg1"/>
                </a:solidFill>
              </a:rPr>
              <a:t>- Não é Ato Administrativo,  é simples ato da Administração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sz="4000" dirty="0">
                <a:solidFill>
                  <a:schemeClr val="bg1"/>
                </a:solidFill>
              </a:rPr>
              <a:t>- Nota técnica não gera efeito vinculante.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cf. DORD, Olivier. </a:t>
            </a:r>
            <a:r>
              <a:rPr lang="pt-BR" dirty="0" err="1">
                <a:solidFill>
                  <a:schemeClr val="bg1"/>
                </a:solidFill>
              </a:rPr>
              <a:t>Droit</a:t>
            </a:r>
            <a:r>
              <a:rPr lang="pt-BR" dirty="0">
                <a:solidFill>
                  <a:schemeClr val="bg1"/>
                </a:solidFill>
              </a:rPr>
              <a:t> de </a:t>
            </a:r>
            <a:r>
              <a:rPr lang="pt-BR" dirty="0" err="1">
                <a:solidFill>
                  <a:schemeClr val="bg1"/>
                </a:solidFill>
              </a:rPr>
              <a:t>la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fonction</a:t>
            </a:r>
            <a:r>
              <a:rPr lang="pt-BR" dirty="0">
                <a:solidFill>
                  <a:schemeClr val="bg1"/>
                </a:solidFill>
              </a:rPr>
              <a:t> publique. 2e. </a:t>
            </a:r>
            <a:r>
              <a:rPr lang="pt-BR" dirty="0" err="1">
                <a:solidFill>
                  <a:schemeClr val="bg1"/>
                </a:solidFill>
              </a:rPr>
              <a:t>édition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mise</a:t>
            </a:r>
            <a:r>
              <a:rPr lang="pt-BR" dirty="0">
                <a:solidFill>
                  <a:schemeClr val="bg1"/>
                </a:solidFill>
              </a:rPr>
              <a:t> à </a:t>
            </a:r>
            <a:r>
              <a:rPr lang="pt-BR" dirty="0" err="1">
                <a:solidFill>
                  <a:schemeClr val="bg1"/>
                </a:solidFill>
              </a:rPr>
              <a:t>jour.Paris</a:t>
            </a:r>
            <a:r>
              <a:rPr lang="pt-BR" dirty="0">
                <a:solidFill>
                  <a:schemeClr val="bg1"/>
                </a:solidFill>
              </a:rPr>
              <a:t>: </a:t>
            </a:r>
            <a:r>
              <a:rPr lang="pt-BR" dirty="0" err="1">
                <a:solidFill>
                  <a:schemeClr val="bg1"/>
                </a:solidFill>
              </a:rPr>
              <a:t>Puf</a:t>
            </a:r>
            <a:r>
              <a:rPr lang="pt-BR" dirty="0">
                <a:solidFill>
                  <a:schemeClr val="bg1"/>
                </a:solidFill>
              </a:rPr>
              <a:t>, 2012; e SANDULLI, Aldo M. </a:t>
            </a:r>
            <a:r>
              <a:rPr lang="pt-BR" dirty="0" err="1">
                <a:solidFill>
                  <a:schemeClr val="bg1"/>
                </a:solidFill>
              </a:rPr>
              <a:t>Manuale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di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diritto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amministrativo</a:t>
            </a:r>
            <a:r>
              <a:rPr lang="pt-BR" dirty="0">
                <a:solidFill>
                  <a:schemeClr val="bg1"/>
                </a:solidFill>
              </a:rPr>
              <a:t>. Tomo 1, XV </a:t>
            </a:r>
            <a:r>
              <a:rPr lang="pt-BR" dirty="0" err="1">
                <a:solidFill>
                  <a:schemeClr val="bg1"/>
                </a:solidFill>
              </a:rPr>
              <a:t>Edizione</a:t>
            </a:r>
            <a:r>
              <a:rPr lang="pt-BR" dirty="0">
                <a:solidFill>
                  <a:schemeClr val="bg1"/>
                </a:solidFill>
              </a:rPr>
              <a:t>. Napoli: </a:t>
            </a:r>
            <a:r>
              <a:rPr lang="pt-BR" dirty="0" err="1">
                <a:solidFill>
                  <a:schemeClr val="bg1"/>
                </a:solidFill>
              </a:rPr>
              <a:t>Jovene</a:t>
            </a:r>
            <a:r>
              <a:rPr lang="pt-BR" dirty="0">
                <a:solidFill>
                  <a:schemeClr val="bg1"/>
                </a:solidFill>
              </a:rPr>
              <a:t> Editore, 19890)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978D5DC-BC7A-455A-8196-031476EA9F37}"/>
              </a:ext>
            </a:extLst>
          </p:cNvPr>
          <p:cNvSpPr txBox="1">
            <a:spLocks/>
          </p:cNvSpPr>
          <p:nvPr/>
        </p:nvSpPr>
        <p:spPr>
          <a:xfrm>
            <a:off x="7909560" y="281456"/>
            <a:ext cx="9486900" cy="8105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639"/>
              </a:lnSpc>
            </a:pPr>
            <a:r>
              <a:rPr lang="pt-BR" sz="4699">
                <a:solidFill>
                  <a:srgbClr val="697D59"/>
                </a:solidFill>
                <a:latin typeface="Muli Black"/>
                <a:ea typeface="+mn-ea"/>
                <a:cs typeface="+mn-cs"/>
              </a:rPr>
              <a:t>O QUE É UMA NOTA TÉCNICA </a:t>
            </a:r>
            <a:endParaRPr lang="pt-BR" sz="4699" dirty="0">
              <a:solidFill>
                <a:srgbClr val="697D59"/>
              </a:solidFill>
              <a:latin typeface="Muli Black"/>
              <a:ea typeface="+mn-ea"/>
              <a:cs typeface="+mn-cs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3007E46-39FC-4EAE-BFAD-0D8475D8D2D2}"/>
              </a:ext>
            </a:extLst>
          </p:cNvPr>
          <p:cNvGrpSpPr/>
          <p:nvPr/>
        </p:nvGrpSpPr>
        <p:grpSpPr>
          <a:xfrm>
            <a:off x="4125407" y="1092037"/>
            <a:ext cx="14208314" cy="8198327"/>
            <a:chOff x="2926080" y="2667000"/>
            <a:chExt cx="9265920" cy="4191000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14BFD30E-E3BF-4779-924D-9EF936CC58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t="15132" r="1250" b="34044"/>
            <a:stretch/>
          </p:blipFill>
          <p:spPr>
            <a:xfrm>
              <a:off x="2926080" y="2667000"/>
              <a:ext cx="9265920" cy="4191000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98C7D810-BBC5-40DE-AF05-DC4F6122A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l="11206" t="17382" r="74582" b="79388"/>
            <a:stretch/>
          </p:blipFill>
          <p:spPr>
            <a:xfrm>
              <a:off x="5143500" y="5090160"/>
              <a:ext cx="1333500" cy="350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285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754331" y="-1602072"/>
            <a:ext cx="2118962" cy="2118962"/>
            <a:chOff x="0" y="0"/>
            <a:chExt cx="5080000" cy="508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48779" cy="9158058"/>
            </a:xfrm>
            <a:custGeom>
              <a:avLst/>
              <a:gdLst/>
              <a:ahLst/>
              <a:cxnLst/>
              <a:rect l="l" t="t" r="r" b="b"/>
              <a:pathLst>
                <a:path w="8848779" h="9158058">
                  <a:moveTo>
                    <a:pt x="8848779" y="0"/>
                  </a:moveTo>
                  <a:lnTo>
                    <a:pt x="8751443" y="0"/>
                  </a:lnTo>
                  <a:lnTo>
                    <a:pt x="0" y="9057319"/>
                  </a:lnTo>
                  <a:lnTo>
                    <a:pt x="0" y="9158058"/>
                  </a:lnTo>
                  <a:lnTo>
                    <a:pt x="97337" y="9158058"/>
                  </a:lnTo>
                  <a:lnTo>
                    <a:pt x="8848779" y="100739"/>
                  </a:lnTo>
                  <a:lnTo>
                    <a:pt x="8848779" y="0"/>
                  </a:lnTo>
                  <a:close/>
                  <a:moveTo>
                    <a:pt x="6008321" y="0"/>
                  </a:moveTo>
                  <a:lnTo>
                    <a:pt x="5795950" y="0"/>
                  </a:lnTo>
                  <a:lnTo>
                    <a:pt x="0" y="5998528"/>
                  </a:lnTo>
                  <a:lnTo>
                    <a:pt x="0" y="6216032"/>
                  </a:lnTo>
                  <a:lnTo>
                    <a:pt x="6008321" y="0"/>
                  </a:lnTo>
                  <a:close/>
                  <a:moveTo>
                    <a:pt x="2842670" y="9158058"/>
                  </a:moveTo>
                  <a:lnTo>
                    <a:pt x="3052829" y="9158058"/>
                  </a:lnTo>
                  <a:lnTo>
                    <a:pt x="8848779" y="3159530"/>
                  </a:lnTo>
                  <a:lnTo>
                    <a:pt x="8848779" y="2942026"/>
                  </a:lnTo>
                  <a:lnTo>
                    <a:pt x="2842670" y="9158058"/>
                  </a:lnTo>
                  <a:close/>
                  <a:moveTo>
                    <a:pt x="0" y="103028"/>
                  </a:moveTo>
                  <a:lnTo>
                    <a:pt x="97337" y="0"/>
                  </a:lnTo>
                  <a:lnTo>
                    <a:pt x="0" y="0"/>
                  </a:lnTo>
                  <a:lnTo>
                    <a:pt x="0" y="103028"/>
                  </a:lnTo>
                  <a:close/>
                  <a:moveTo>
                    <a:pt x="8848779" y="9158058"/>
                  </a:moveTo>
                  <a:lnTo>
                    <a:pt x="8848779" y="9057319"/>
                  </a:lnTo>
                  <a:lnTo>
                    <a:pt x="8751443" y="9158058"/>
                  </a:lnTo>
                  <a:lnTo>
                    <a:pt x="8848779" y="9158058"/>
                  </a:lnTo>
                  <a:close/>
                  <a:moveTo>
                    <a:pt x="3052829" y="0"/>
                  </a:moveTo>
                  <a:lnTo>
                    <a:pt x="2842670" y="0"/>
                  </a:lnTo>
                  <a:lnTo>
                    <a:pt x="0" y="2942026"/>
                  </a:lnTo>
                  <a:lnTo>
                    <a:pt x="0" y="3159530"/>
                  </a:lnTo>
                  <a:lnTo>
                    <a:pt x="3052829" y="0"/>
                  </a:lnTo>
                  <a:close/>
                  <a:moveTo>
                    <a:pt x="5795950" y="9158058"/>
                  </a:moveTo>
                  <a:lnTo>
                    <a:pt x="6006109" y="9158058"/>
                  </a:lnTo>
                  <a:lnTo>
                    <a:pt x="8848779" y="6216032"/>
                  </a:lnTo>
                  <a:lnTo>
                    <a:pt x="8848779" y="5998528"/>
                  </a:lnTo>
                  <a:lnTo>
                    <a:pt x="5795950" y="91580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615440" y="8526662"/>
            <a:ext cx="1765978" cy="1765978"/>
            <a:chOff x="0" y="0"/>
            <a:chExt cx="5080000" cy="508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848779" cy="9158058"/>
            </a:xfrm>
            <a:custGeom>
              <a:avLst/>
              <a:gdLst/>
              <a:ahLst/>
              <a:cxnLst/>
              <a:rect l="l" t="t" r="r" b="b"/>
              <a:pathLst>
                <a:path w="8848779" h="9158058">
                  <a:moveTo>
                    <a:pt x="8848779" y="0"/>
                  </a:moveTo>
                  <a:lnTo>
                    <a:pt x="8751443" y="0"/>
                  </a:lnTo>
                  <a:lnTo>
                    <a:pt x="0" y="9057319"/>
                  </a:lnTo>
                  <a:lnTo>
                    <a:pt x="0" y="9158058"/>
                  </a:lnTo>
                  <a:lnTo>
                    <a:pt x="97337" y="9158058"/>
                  </a:lnTo>
                  <a:lnTo>
                    <a:pt x="8848779" y="100739"/>
                  </a:lnTo>
                  <a:lnTo>
                    <a:pt x="8848779" y="0"/>
                  </a:lnTo>
                  <a:close/>
                  <a:moveTo>
                    <a:pt x="6008321" y="0"/>
                  </a:moveTo>
                  <a:lnTo>
                    <a:pt x="5795950" y="0"/>
                  </a:lnTo>
                  <a:lnTo>
                    <a:pt x="0" y="5998528"/>
                  </a:lnTo>
                  <a:lnTo>
                    <a:pt x="0" y="6216032"/>
                  </a:lnTo>
                  <a:lnTo>
                    <a:pt x="6008321" y="0"/>
                  </a:lnTo>
                  <a:close/>
                  <a:moveTo>
                    <a:pt x="2842670" y="9158058"/>
                  </a:moveTo>
                  <a:lnTo>
                    <a:pt x="3052829" y="9158058"/>
                  </a:lnTo>
                  <a:lnTo>
                    <a:pt x="8848779" y="3159530"/>
                  </a:lnTo>
                  <a:lnTo>
                    <a:pt x="8848779" y="2942026"/>
                  </a:lnTo>
                  <a:lnTo>
                    <a:pt x="2842670" y="9158058"/>
                  </a:lnTo>
                  <a:close/>
                  <a:moveTo>
                    <a:pt x="0" y="103028"/>
                  </a:moveTo>
                  <a:lnTo>
                    <a:pt x="97337" y="0"/>
                  </a:lnTo>
                  <a:lnTo>
                    <a:pt x="0" y="0"/>
                  </a:lnTo>
                  <a:lnTo>
                    <a:pt x="0" y="103028"/>
                  </a:lnTo>
                  <a:close/>
                  <a:moveTo>
                    <a:pt x="8848779" y="9158058"/>
                  </a:moveTo>
                  <a:lnTo>
                    <a:pt x="8848779" y="9057319"/>
                  </a:lnTo>
                  <a:lnTo>
                    <a:pt x="8751443" y="9158058"/>
                  </a:lnTo>
                  <a:lnTo>
                    <a:pt x="8848779" y="9158058"/>
                  </a:lnTo>
                  <a:close/>
                  <a:moveTo>
                    <a:pt x="3052829" y="0"/>
                  </a:moveTo>
                  <a:lnTo>
                    <a:pt x="2842670" y="0"/>
                  </a:lnTo>
                  <a:lnTo>
                    <a:pt x="0" y="2942026"/>
                  </a:lnTo>
                  <a:lnTo>
                    <a:pt x="0" y="3159530"/>
                  </a:lnTo>
                  <a:lnTo>
                    <a:pt x="3052829" y="0"/>
                  </a:lnTo>
                  <a:close/>
                  <a:moveTo>
                    <a:pt x="5795950" y="9158058"/>
                  </a:moveTo>
                  <a:lnTo>
                    <a:pt x="6006109" y="9158058"/>
                  </a:lnTo>
                  <a:lnTo>
                    <a:pt x="8848779" y="6216032"/>
                  </a:lnTo>
                  <a:lnTo>
                    <a:pt x="8848779" y="5998528"/>
                  </a:lnTo>
                  <a:lnTo>
                    <a:pt x="5795950" y="91580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09721" y="8964884"/>
            <a:ext cx="5594052" cy="2117232"/>
            <a:chOff x="0" y="0"/>
            <a:chExt cx="2040725" cy="7723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40725" cy="772372"/>
            </a:xfrm>
            <a:custGeom>
              <a:avLst/>
              <a:gdLst/>
              <a:ahLst/>
              <a:cxnLst/>
              <a:rect l="l" t="t" r="r" b="b"/>
              <a:pathLst>
                <a:path w="2040725" h="772372">
                  <a:moveTo>
                    <a:pt x="1916265" y="772372"/>
                  </a:moveTo>
                  <a:lnTo>
                    <a:pt x="124460" y="772372"/>
                  </a:lnTo>
                  <a:cubicBezTo>
                    <a:pt x="55880" y="772372"/>
                    <a:pt x="0" y="716492"/>
                    <a:pt x="0" y="6479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6265" y="0"/>
                  </a:lnTo>
                  <a:cubicBezTo>
                    <a:pt x="1984846" y="0"/>
                    <a:pt x="2040725" y="55880"/>
                    <a:pt x="2040725" y="124460"/>
                  </a:cubicBezTo>
                  <a:lnTo>
                    <a:pt x="2040725" y="647912"/>
                  </a:lnTo>
                  <a:cubicBezTo>
                    <a:pt x="2040725" y="716492"/>
                    <a:pt x="1984846" y="772372"/>
                    <a:pt x="1916265" y="7723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93409" y="9180120"/>
            <a:ext cx="4948926" cy="8433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560705"/>
            <a:ext cx="12326088" cy="95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9"/>
              </a:lnSpc>
            </a:pPr>
            <a:r>
              <a:rPr lang="en-US" sz="6399">
                <a:solidFill>
                  <a:srgbClr val="F9D13F"/>
                </a:solidFill>
                <a:latin typeface="Lexend Deca Bold"/>
              </a:rPr>
              <a:t>Endereçamento do Documento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018826"/>
            <a:ext cx="8772004" cy="7415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Muli Bold"/>
              </a:rPr>
              <a:t>A Nota Técnica foi encaminhada para representantes do Poder Executivo Federal e estadual e do sistema de Justiça, na qualidade de gestores públicos com atribuições decisórias. 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FFFFFF"/>
              </a:solidFill>
              <a:latin typeface="Muli Bold"/>
            </a:endParaRPr>
          </a:p>
          <a:p>
            <a:pPr marL="604518" lvl="1" indent="-302259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Muli Bold"/>
              </a:rPr>
              <a:t>Assim, a Nota foi endereçada aos gestores que, por suas atuações, impactam significativamente a vida do cidadão e, portanto, devem levar em consideração a liberdades, direitos e a autonomia dos indivíduos, oferecendo condições para que escolhas sejam feitas de forma consciente e responsável, a fim de promover o direito à saúde sem violar os direitos fundamentais de cada cidadão. (item 4.2.9 da NT)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37888" y="3377919"/>
            <a:ext cx="7129546" cy="500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6127" lvl="1" indent="-308063">
              <a:lnSpc>
                <a:spcPts val="3995"/>
              </a:lnSpc>
              <a:buFont typeface="Arial"/>
              <a:buChar char="•"/>
            </a:pPr>
            <a:r>
              <a:rPr lang="en-US" sz="2853">
                <a:solidFill>
                  <a:srgbClr val="FFFFFF"/>
                </a:solidFill>
                <a:latin typeface="Muli Bold"/>
              </a:rPr>
              <a:t>CNMP – Conselho Nacional do Ministério Público</a:t>
            </a:r>
          </a:p>
          <a:p>
            <a:pPr marL="616127" lvl="1" indent="-308063">
              <a:lnSpc>
                <a:spcPts val="3995"/>
              </a:lnSpc>
              <a:buFont typeface="Arial"/>
              <a:buChar char="•"/>
            </a:pPr>
            <a:r>
              <a:rPr lang="en-US" sz="2853">
                <a:solidFill>
                  <a:srgbClr val="FFFFFF"/>
                </a:solidFill>
                <a:latin typeface="Muli Bold"/>
              </a:rPr>
              <a:t>CNJ – Conselho Nacional de Justiça</a:t>
            </a:r>
          </a:p>
          <a:p>
            <a:pPr marL="616127" lvl="1" indent="-308063">
              <a:lnSpc>
                <a:spcPts val="3995"/>
              </a:lnSpc>
              <a:buFont typeface="Arial"/>
              <a:buChar char="•"/>
            </a:pPr>
            <a:r>
              <a:rPr lang="en-US" sz="2853">
                <a:solidFill>
                  <a:srgbClr val="FFFFFF"/>
                </a:solidFill>
                <a:latin typeface="Muli Bold"/>
              </a:rPr>
              <a:t>DPU – Defensoria Pública da União </a:t>
            </a:r>
          </a:p>
          <a:p>
            <a:pPr marL="616127" lvl="1" indent="-308063">
              <a:lnSpc>
                <a:spcPts val="3995"/>
              </a:lnSpc>
              <a:buFont typeface="Arial"/>
              <a:buChar char="•"/>
            </a:pPr>
            <a:r>
              <a:rPr lang="en-US" sz="2853">
                <a:solidFill>
                  <a:srgbClr val="FFFFFF"/>
                </a:solidFill>
                <a:latin typeface="Muli Bold"/>
              </a:rPr>
              <a:t>CNM – Confederação Nacional de Municípios </a:t>
            </a:r>
          </a:p>
          <a:p>
            <a:pPr marL="616127" lvl="1" indent="-308063">
              <a:lnSpc>
                <a:spcPts val="3995"/>
              </a:lnSpc>
              <a:buFont typeface="Arial"/>
              <a:buChar char="•"/>
            </a:pPr>
            <a:r>
              <a:rPr lang="en-US" sz="2853">
                <a:solidFill>
                  <a:srgbClr val="FFFFFF"/>
                </a:solidFill>
                <a:latin typeface="Muli Bold"/>
              </a:rPr>
              <a:t>FNP – Frente Nacional de Prefeitos</a:t>
            </a:r>
          </a:p>
          <a:p>
            <a:pPr marL="616127" lvl="1" indent="-308063">
              <a:lnSpc>
                <a:spcPts val="3995"/>
              </a:lnSpc>
              <a:buFont typeface="Arial"/>
              <a:buChar char="•"/>
            </a:pPr>
            <a:r>
              <a:rPr lang="en-US" sz="2853">
                <a:solidFill>
                  <a:srgbClr val="FFFFFF"/>
                </a:solidFill>
                <a:latin typeface="Muli Bold"/>
              </a:rPr>
              <a:t>Ministérios de Estado</a:t>
            </a:r>
          </a:p>
          <a:p>
            <a:pPr marL="616127" lvl="1" indent="-308063">
              <a:lnSpc>
                <a:spcPts val="3995"/>
              </a:lnSpc>
              <a:buFont typeface="Arial"/>
              <a:buChar char="•"/>
            </a:pPr>
            <a:r>
              <a:rPr lang="en-US" sz="2853">
                <a:solidFill>
                  <a:srgbClr val="FFFFFF"/>
                </a:solidFill>
                <a:latin typeface="Muli Bold"/>
              </a:rPr>
              <a:t>Presidência da República</a:t>
            </a:r>
          </a:p>
          <a:p>
            <a:pPr marL="616127" lvl="1" indent="-308063">
              <a:lnSpc>
                <a:spcPts val="3995"/>
              </a:lnSpc>
              <a:buFont typeface="Arial"/>
              <a:buChar char="•"/>
            </a:pPr>
            <a:r>
              <a:rPr lang="en-US" sz="2853">
                <a:solidFill>
                  <a:srgbClr val="FFFFFF"/>
                </a:solidFill>
                <a:latin typeface="Muli Bold"/>
              </a:rPr>
              <a:t>Estados da Federação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37773" y="2386055"/>
            <a:ext cx="7266000" cy="595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9"/>
              </a:lnSpc>
            </a:pPr>
            <a:r>
              <a:rPr lang="en-US" sz="3699">
                <a:solidFill>
                  <a:srgbClr val="B8D1A4"/>
                </a:solidFill>
                <a:latin typeface="Lexend Deca"/>
              </a:rPr>
              <a:t>Rol dos que receberam a Nota: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236255" y="-9186522"/>
            <a:ext cx="18524255" cy="111482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3431" b="78037"/>
          <a:stretch>
            <a:fillRect/>
          </a:stretch>
        </p:blipFill>
        <p:spPr>
          <a:xfrm>
            <a:off x="600901" y="1961712"/>
            <a:ext cx="4048175" cy="25626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09765" y="619125"/>
            <a:ext cx="16068471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479"/>
              </a:lnSpc>
              <a:spcBef>
                <a:spcPct val="0"/>
              </a:spcBef>
            </a:pPr>
            <a:r>
              <a:rPr lang="en-US" sz="5399">
                <a:solidFill>
                  <a:srgbClr val="FFFFFF"/>
                </a:solidFill>
                <a:latin typeface="Lexend Deca"/>
              </a:rPr>
              <a:t>LINHA DO TEMPO ANTERIOR A NOTA TÉCNICA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73839" y="2168783"/>
            <a:ext cx="11384077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 dirty="0">
                <a:solidFill>
                  <a:srgbClr val="697D59"/>
                </a:solidFill>
                <a:latin typeface="Lexend Deca"/>
              </a:rPr>
              <a:t>LEI Nº 13.979, DE 6 DE FEVEREIRO DE 2020</a:t>
            </a:r>
          </a:p>
          <a:p>
            <a:pPr>
              <a:lnSpc>
                <a:spcPts val="3899"/>
              </a:lnSpc>
            </a:pPr>
            <a:r>
              <a:rPr lang="en-US" sz="2999" dirty="0" err="1">
                <a:solidFill>
                  <a:srgbClr val="1D3970"/>
                </a:solidFill>
                <a:latin typeface="Lexend Deca" charset="0"/>
                <a:cs typeface="Lexend Deca" charset="0"/>
              </a:rPr>
              <a:t>Dispõe</a:t>
            </a:r>
            <a:r>
              <a:rPr lang="en-US" sz="2999" dirty="0">
                <a:solidFill>
                  <a:srgbClr val="1D3970"/>
                </a:solidFill>
                <a:latin typeface="Lexend Deca" charset="0"/>
                <a:cs typeface="Lexend Deca" charset="0"/>
              </a:rPr>
              <a:t> </a:t>
            </a:r>
            <a:r>
              <a:rPr lang="en-US" sz="2999" dirty="0" err="1">
                <a:solidFill>
                  <a:srgbClr val="1D3970"/>
                </a:solidFill>
                <a:latin typeface="Lexend Deca" charset="0"/>
                <a:cs typeface="Lexend Deca" charset="0"/>
              </a:rPr>
              <a:t>sobre</a:t>
            </a:r>
            <a:r>
              <a:rPr lang="en-US" sz="2999" dirty="0">
                <a:solidFill>
                  <a:srgbClr val="1D3970"/>
                </a:solidFill>
                <a:latin typeface="Lexend Deca" charset="0"/>
                <a:cs typeface="Lexend Deca" charset="0"/>
              </a:rPr>
              <a:t> as </a:t>
            </a:r>
            <a:r>
              <a:rPr lang="en-US" sz="2999" dirty="0" err="1">
                <a:solidFill>
                  <a:srgbClr val="1D3970"/>
                </a:solidFill>
                <a:latin typeface="Lexend Deca" charset="0"/>
                <a:cs typeface="Lexend Deca" charset="0"/>
              </a:rPr>
              <a:t>medidas</a:t>
            </a:r>
            <a:r>
              <a:rPr lang="en-US" sz="2999" dirty="0">
                <a:solidFill>
                  <a:srgbClr val="1D3970"/>
                </a:solidFill>
                <a:latin typeface="Lexend Deca" charset="0"/>
                <a:cs typeface="Lexend Deca" charset="0"/>
              </a:rPr>
              <a:t> para </a:t>
            </a:r>
            <a:r>
              <a:rPr lang="en-US" sz="2999" dirty="0" err="1">
                <a:solidFill>
                  <a:srgbClr val="1D3970"/>
                </a:solidFill>
                <a:latin typeface="Lexend Deca" charset="0"/>
                <a:cs typeface="Lexend Deca" charset="0"/>
              </a:rPr>
              <a:t>enfrentamento</a:t>
            </a:r>
            <a:r>
              <a:rPr lang="en-US" sz="2999" dirty="0">
                <a:solidFill>
                  <a:srgbClr val="1D3970"/>
                </a:solidFill>
                <a:latin typeface="Lexend Deca" charset="0"/>
                <a:cs typeface="Lexend Deca" charset="0"/>
              </a:rPr>
              <a:t> do </a:t>
            </a:r>
            <a:r>
              <a:rPr lang="en-US" sz="2999" dirty="0" err="1">
                <a:solidFill>
                  <a:srgbClr val="1D3970"/>
                </a:solidFill>
                <a:latin typeface="Lexend Deca" charset="0"/>
                <a:cs typeface="Lexend Deca" charset="0"/>
              </a:rPr>
              <a:t>coronavírus</a:t>
            </a:r>
            <a:r>
              <a:rPr lang="en-US" sz="2999" dirty="0">
                <a:solidFill>
                  <a:srgbClr val="1D3970"/>
                </a:solidFill>
                <a:latin typeface="Lexend Deca" charset="0"/>
                <a:cs typeface="Lexend Deca" charset="0"/>
              </a:rPr>
              <a:t> </a:t>
            </a:r>
            <a:r>
              <a:rPr lang="en-US" sz="2999" dirty="0" err="1">
                <a:solidFill>
                  <a:srgbClr val="1D3970"/>
                </a:solidFill>
                <a:latin typeface="Lexend Deca" charset="0"/>
                <a:cs typeface="Lexend Deca" charset="0"/>
              </a:rPr>
              <a:t>responsável</a:t>
            </a:r>
            <a:r>
              <a:rPr lang="en-US" sz="2999" dirty="0">
                <a:solidFill>
                  <a:srgbClr val="1D3970"/>
                </a:solidFill>
                <a:latin typeface="Lexend Deca" charset="0"/>
                <a:cs typeface="Lexend Deca" charset="0"/>
              </a:rPr>
              <a:t> </a:t>
            </a:r>
            <a:r>
              <a:rPr lang="en-US" sz="2999" dirty="0" err="1">
                <a:solidFill>
                  <a:srgbClr val="1D3970"/>
                </a:solidFill>
                <a:latin typeface="Lexend Deca" charset="0"/>
                <a:cs typeface="Lexend Deca" charset="0"/>
              </a:rPr>
              <a:t>pelo</a:t>
            </a:r>
            <a:r>
              <a:rPr lang="en-US" sz="2999" dirty="0">
                <a:solidFill>
                  <a:srgbClr val="1D3970"/>
                </a:solidFill>
                <a:latin typeface="Lexend Deca" charset="0"/>
                <a:cs typeface="Lexend Deca" charset="0"/>
              </a:rPr>
              <a:t> </a:t>
            </a:r>
            <a:r>
              <a:rPr lang="en-US" sz="2999" dirty="0" err="1">
                <a:solidFill>
                  <a:srgbClr val="1D3970"/>
                </a:solidFill>
                <a:latin typeface="Lexend Deca" charset="0"/>
                <a:cs typeface="Lexend Deca" charset="0"/>
              </a:rPr>
              <a:t>surto</a:t>
            </a:r>
            <a:r>
              <a:rPr lang="en-US" sz="2999" dirty="0">
                <a:solidFill>
                  <a:srgbClr val="1D3970"/>
                </a:solidFill>
                <a:latin typeface="Lexend Deca" charset="0"/>
                <a:cs typeface="Lexend Deca" charset="0"/>
              </a:rPr>
              <a:t> </a:t>
            </a:r>
            <a:r>
              <a:rPr lang="en-US" sz="2999" dirty="0" err="1">
                <a:solidFill>
                  <a:srgbClr val="1D3970"/>
                </a:solidFill>
                <a:latin typeface="Lexend Deca" charset="0"/>
                <a:cs typeface="Lexend Deca" charset="0"/>
              </a:rPr>
              <a:t>iniciado</a:t>
            </a:r>
            <a:r>
              <a:rPr lang="en-US" sz="2999" dirty="0">
                <a:solidFill>
                  <a:srgbClr val="1D3970"/>
                </a:solidFill>
                <a:latin typeface="Lexend Deca" charset="0"/>
                <a:cs typeface="Lexend Deca" charset="0"/>
              </a:rPr>
              <a:t> no </a:t>
            </a:r>
            <a:r>
              <a:rPr lang="en-US" sz="2999" dirty="0" err="1">
                <a:solidFill>
                  <a:srgbClr val="1D3970"/>
                </a:solidFill>
                <a:latin typeface="Lexend Deca" charset="0"/>
                <a:cs typeface="Lexend Deca" charset="0"/>
              </a:rPr>
              <a:t>fim</a:t>
            </a:r>
            <a:r>
              <a:rPr lang="en-US" sz="2999" dirty="0">
                <a:solidFill>
                  <a:srgbClr val="1D3970"/>
                </a:solidFill>
                <a:latin typeface="Lexend Deca" charset="0"/>
                <a:cs typeface="Lexend Deca" charset="0"/>
              </a:rPr>
              <a:t> de 2019</a:t>
            </a:r>
          </a:p>
          <a:p>
            <a:pPr>
              <a:lnSpc>
                <a:spcPts val="3899"/>
              </a:lnSpc>
            </a:pPr>
            <a:endParaRPr lang="en-US" sz="2999" dirty="0">
              <a:solidFill>
                <a:srgbClr val="1D3970"/>
              </a:solidFill>
              <a:latin typeface="Arim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3587" y="2469773"/>
            <a:ext cx="179084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Lexend Deca"/>
              </a:rPr>
              <a:t>FEV</a:t>
            </a:r>
          </a:p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Arimo"/>
              </a:rPr>
              <a:t>2020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6064" r="53431" b="51972"/>
          <a:stretch>
            <a:fillRect/>
          </a:stretch>
        </p:blipFill>
        <p:spPr>
          <a:xfrm>
            <a:off x="600901" y="4873264"/>
            <a:ext cx="4048175" cy="256260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902447" y="3924300"/>
            <a:ext cx="11384077" cy="3382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69"/>
              </a:lnSpc>
            </a:pPr>
            <a:r>
              <a:rPr lang="en-US" sz="2899" dirty="0">
                <a:solidFill>
                  <a:srgbClr val="697D59"/>
                </a:solidFill>
                <a:latin typeface="Lexend Deca"/>
              </a:rPr>
              <a:t>ATENDIMENTO VIA DISQUE 100 AOS SEGUINTES PÚBLICOS:</a:t>
            </a:r>
          </a:p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CD196A"/>
                </a:solidFill>
                <a:latin typeface="Lexend Deca"/>
              </a:rPr>
              <a:t>POPULAÇÃO EM SITUAÇÃO DE RUA</a:t>
            </a:r>
          </a:p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 err="1">
                <a:solidFill>
                  <a:srgbClr val="CD196A"/>
                </a:solidFill>
                <a:latin typeface="Lexend Deca"/>
              </a:rPr>
              <a:t>Brasileiros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no exterior</a:t>
            </a:r>
          </a:p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 err="1">
                <a:solidFill>
                  <a:srgbClr val="CD196A"/>
                </a:solidFill>
                <a:latin typeface="Lexend Deca"/>
              </a:rPr>
              <a:t>Dirigentes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de </a:t>
            </a:r>
            <a:r>
              <a:rPr lang="en-US" sz="2999" dirty="0" err="1">
                <a:solidFill>
                  <a:srgbClr val="CD196A"/>
                </a:solidFill>
                <a:latin typeface="Lexend Deca"/>
              </a:rPr>
              <a:t>lares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e </a:t>
            </a:r>
            <a:r>
              <a:rPr lang="en-US" sz="2999" dirty="0" err="1">
                <a:solidFill>
                  <a:srgbClr val="CD196A"/>
                </a:solidFill>
                <a:latin typeface="Lexend Deca"/>
              </a:rPr>
              <a:t>abrigos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CD196A"/>
                </a:solidFill>
                <a:latin typeface="Lexend Deca"/>
              </a:rPr>
              <a:t>para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CD196A"/>
                </a:solidFill>
                <a:latin typeface="Lexend Deca"/>
              </a:rPr>
              <a:t>crianças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e </a:t>
            </a:r>
            <a:r>
              <a:rPr lang="en-US" sz="2999" dirty="0" err="1">
                <a:solidFill>
                  <a:srgbClr val="CD196A"/>
                </a:solidFill>
                <a:latin typeface="Lexend Deca"/>
              </a:rPr>
              <a:t>adolescentes</a:t>
            </a:r>
            <a:endParaRPr lang="en-US" sz="2999" dirty="0">
              <a:solidFill>
                <a:srgbClr val="CD196A"/>
              </a:solidFill>
              <a:latin typeface="Lexend Deca"/>
            </a:endParaRPr>
          </a:p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 err="1">
                <a:solidFill>
                  <a:srgbClr val="CD196A"/>
                </a:solidFill>
                <a:latin typeface="Lexend Deca"/>
              </a:rPr>
              <a:t>Apoiar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no </a:t>
            </a:r>
            <a:r>
              <a:rPr lang="en-US" sz="2999" dirty="0" err="1">
                <a:solidFill>
                  <a:srgbClr val="CD196A"/>
                </a:solidFill>
                <a:latin typeface="Lexend Deca"/>
              </a:rPr>
              <a:t>excesso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de </a:t>
            </a:r>
            <a:r>
              <a:rPr lang="en-US" sz="2999" dirty="0" err="1">
                <a:solidFill>
                  <a:srgbClr val="CD196A"/>
                </a:solidFill>
                <a:latin typeface="Lexend Deca"/>
              </a:rPr>
              <a:t>demanda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do canal de </a:t>
            </a:r>
            <a:r>
              <a:rPr lang="en-US" sz="2999" dirty="0" err="1">
                <a:solidFill>
                  <a:srgbClr val="CD196A"/>
                </a:solidFill>
                <a:latin typeface="Lexend Deca"/>
              </a:rPr>
              <a:t>atendimento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136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3587" y="5381325"/>
            <a:ext cx="179084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Lexend Deca"/>
              </a:rPr>
              <a:t>MAR</a:t>
            </a:r>
          </a:p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Arimo"/>
              </a:rPr>
              <a:t> 2020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2129" r="53431" b="25907"/>
          <a:stretch>
            <a:fillRect/>
          </a:stretch>
        </p:blipFill>
        <p:spPr>
          <a:xfrm>
            <a:off x="600901" y="7706763"/>
            <a:ext cx="4048175" cy="256260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902447" y="7678188"/>
            <a:ext cx="11926862" cy="2419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8B289B"/>
                </a:solidFill>
                <a:latin typeface="Lexend Deca"/>
              </a:rPr>
              <a:t>CRIAÇÃO DE PÁGINA NA INTERNET PARA DENÚNCIAS DE VIOLAÇÃO DE DIREITOS HUMANOS</a:t>
            </a:r>
          </a:p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 err="1">
                <a:solidFill>
                  <a:srgbClr val="8B289B"/>
                </a:solidFill>
                <a:latin typeface="Lexend Deca"/>
              </a:rPr>
              <a:t>Acolhimento</a:t>
            </a:r>
            <a:r>
              <a:rPr lang="en-US" sz="2999" dirty="0">
                <a:solidFill>
                  <a:srgbClr val="8B289B"/>
                </a:solidFill>
                <a:latin typeface="Lexend Deca"/>
              </a:rPr>
              <a:t> da </a:t>
            </a:r>
            <a:r>
              <a:rPr lang="en-US" sz="2999" dirty="0" err="1">
                <a:solidFill>
                  <a:srgbClr val="8B289B"/>
                </a:solidFill>
                <a:latin typeface="Lexend Deca"/>
              </a:rPr>
              <a:t>pessoa</a:t>
            </a:r>
            <a:r>
              <a:rPr lang="en-US" sz="2999" dirty="0">
                <a:solidFill>
                  <a:srgbClr val="8B289B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8B289B"/>
                </a:solidFill>
                <a:latin typeface="Lexend Deca"/>
              </a:rPr>
              <a:t>idosa</a:t>
            </a:r>
            <a:r>
              <a:rPr lang="en-US" sz="2999" dirty="0">
                <a:solidFill>
                  <a:srgbClr val="8B289B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8B289B"/>
                </a:solidFill>
                <a:latin typeface="Lexend Deca"/>
              </a:rPr>
              <a:t>por</a:t>
            </a:r>
            <a:r>
              <a:rPr lang="en-US" sz="2999" dirty="0">
                <a:solidFill>
                  <a:srgbClr val="8B289B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8B289B"/>
                </a:solidFill>
                <a:latin typeface="Lexend Deca"/>
              </a:rPr>
              <a:t>meio</a:t>
            </a:r>
            <a:r>
              <a:rPr lang="en-US" sz="2999" dirty="0">
                <a:solidFill>
                  <a:srgbClr val="8B289B"/>
                </a:solidFill>
                <a:latin typeface="Lexend Deca"/>
              </a:rPr>
              <a:t> do canal </a:t>
            </a:r>
            <a:r>
              <a:rPr lang="en-US" sz="2999" dirty="0" err="1">
                <a:solidFill>
                  <a:srgbClr val="8B289B"/>
                </a:solidFill>
                <a:latin typeface="Lexend Deca"/>
              </a:rPr>
              <a:t>Alô</a:t>
            </a:r>
            <a:r>
              <a:rPr lang="en-US" sz="2999" dirty="0">
                <a:solidFill>
                  <a:srgbClr val="8B289B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8B289B"/>
                </a:solidFill>
                <a:latin typeface="Lexend Deca"/>
              </a:rPr>
              <a:t>Vovô</a:t>
            </a:r>
            <a:r>
              <a:rPr lang="en-US" sz="2999" dirty="0">
                <a:solidFill>
                  <a:srgbClr val="8B289B"/>
                </a:solidFill>
                <a:latin typeface="Lexend Deca"/>
              </a:rPr>
              <a:t> </a:t>
            </a:r>
          </a:p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8B289B"/>
                </a:solidFill>
                <a:latin typeface="Lexend Deca"/>
              </a:rPr>
              <a:t>ACT com o </a:t>
            </a:r>
            <a:r>
              <a:rPr lang="en-US" sz="2999" dirty="0" err="1">
                <a:solidFill>
                  <a:srgbClr val="8B289B"/>
                </a:solidFill>
                <a:latin typeface="Lexend Deca"/>
              </a:rPr>
              <a:t>Ministério</a:t>
            </a:r>
            <a:r>
              <a:rPr lang="en-US" sz="2999" dirty="0">
                <a:solidFill>
                  <a:srgbClr val="8B289B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8B289B"/>
                </a:solidFill>
                <a:latin typeface="Lexend Deca"/>
              </a:rPr>
              <a:t>Público</a:t>
            </a:r>
            <a:r>
              <a:rPr lang="en-US" sz="2999" dirty="0">
                <a:solidFill>
                  <a:srgbClr val="8B289B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8B289B"/>
                </a:solidFill>
                <a:latin typeface="Lexend Deca"/>
              </a:rPr>
              <a:t>para</a:t>
            </a:r>
            <a:r>
              <a:rPr lang="en-US" sz="2999" dirty="0">
                <a:solidFill>
                  <a:srgbClr val="8B289B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8B289B"/>
                </a:solidFill>
                <a:latin typeface="Lexend Deca"/>
              </a:rPr>
              <a:t>encaminhamento</a:t>
            </a:r>
            <a:r>
              <a:rPr lang="en-US" sz="2999" dirty="0">
                <a:solidFill>
                  <a:srgbClr val="8B289B"/>
                </a:solidFill>
                <a:latin typeface="Lexend Deca"/>
              </a:rPr>
              <a:t> de </a:t>
            </a:r>
            <a:r>
              <a:rPr lang="en-US" sz="2999" dirty="0" err="1">
                <a:solidFill>
                  <a:srgbClr val="8B289B"/>
                </a:solidFill>
                <a:latin typeface="Lexend Deca"/>
              </a:rPr>
              <a:t>denúncias</a:t>
            </a:r>
            <a:r>
              <a:rPr lang="en-US" sz="2999" dirty="0">
                <a:solidFill>
                  <a:srgbClr val="8B289B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8B289B"/>
                </a:solidFill>
                <a:latin typeface="Lexend Deca"/>
              </a:rPr>
              <a:t>relacionadas</a:t>
            </a:r>
            <a:r>
              <a:rPr lang="en-US" sz="2999" dirty="0">
                <a:solidFill>
                  <a:srgbClr val="8B289B"/>
                </a:solidFill>
                <a:latin typeface="Lexend Deca"/>
              </a:rPr>
              <a:t> à </a:t>
            </a:r>
            <a:r>
              <a:rPr lang="en-US" sz="2999" dirty="0" err="1">
                <a:solidFill>
                  <a:srgbClr val="8B289B"/>
                </a:solidFill>
                <a:latin typeface="Lexend Deca"/>
              </a:rPr>
              <a:t>pandemia</a:t>
            </a:r>
            <a:endParaRPr lang="en-US" sz="2999" dirty="0">
              <a:solidFill>
                <a:srgbClr val="8B289B"/>
              </a:solidFill>
              <a:latin typeface="Lexend Dec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63587" y="8212647"/>
            <a:ext cx="179084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FFFFFF"/>
                </a:solidFill>
                <a:latin typeface="Lexend Deca"/>
              </a:rPr>
              <a:t>JUN</a:t>
            </a:r>
          </a:p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Arimo"/>
              </a:rPr>
              <a:t>2020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236255" y="-9186522"/>
            <a:ext cx="18524255" cy="1114823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09765" y="619125"/>
            <a:ext cx="16068471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479"/>
              </a:lnSpc>
              <a:spcBef>
                <a:spcPct val="0"/>
              </a:spcBef>
            </a:pPr>
            <a:r>
              <a:rPr lang="en-US" sz="5399">
                <a:solidFill>
                  <a:srgbClr val="FFFFFF"/>
                </a:solidFill>
                <a:latin typeface="Lexend Deca"/>
              </a:rPr>
              <a:t>LINHA DO TEMPO ANTERIOR A NOTA TÉCNICA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6064" r="53431" b="51972"/>
          <a:stretch>
            <a:fillRect/>
          </a:stretch>
        </p:blipFill>
        <p:spPr>
          <a:xfrm>
            <a:off x="1028700" y="7490034"/>
            <a:ext cx="4048175" cy="25626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93502" y="7953209"/>
            <a:ext cx="179084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Lexend Deca"/>
              </a:rPr>
              <a:t>FEV</a:t>
            </a:r>
          </a:p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Arimo"/>
              </a:rPr>
              <a:t>2022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32438" y="2523050"/>
            <a:ext cx="11845798" cy="1447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1D6B96"/>
                </a:solidFill>
                <a:latin typeface="Lexend Deca"/>
              </a:rPr>
              <a:t>CRISE DOS RESPIRADORES EM MANAUS</a:t>
            </a:r>
          </a:p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 err="1">
                <a:solidFill>
                  <a:srgbClr val="1D6B96"/>
                </a:solidFill>
                <a:latin typeface="Lexend Deca"/>
              </a:rPr>
              <a:t>Abertura</a:t>
            </a:r>
            <a:r>
              <a:rPr lang="en-US" sz="2999" dirty="0">
                <a:solidFill>
                  <a:srgbClr val="1D6B96"/>
                </a:solidFill>
                <a:latin typeface="Lexend Deca"/>
              </a:rPr>
              <a:t> do </a:t>
            </a:r>
            <a:r>
              <a:rPr lang="en-US" sz="2999" dirty="0" err="1">
                <a:solidFill>
                  <a:srgbClr val="1D6B96"/>
                </a:solidFill>
                <a:latin typeface="Lexend Deca"/>
              </a:rPr>
              <a:t>Disque</a:t>
            </a:r>
            <a:r>
              <a:rPr lang="en-US" sz="2999" dirty="0">
                <a:solidFill>
                  <a:srgbClr val="1D6B96"/>
                </a:solidFill>
                <a:latin typeface="Lexend Deca"/>
              </a:rPr>
              <a:t> 100 para </a:t>
            </a:r>
            <a:r>
              <a:rPr lang="en-US" sz="2999" dirty="0" err="1">
                <a:solidFill>
                  <a:srgbClr val="1D6B96"/>
                </a:solidFill>
                <a:latin typeface="Lexend Deca"/>
              </a:rPr>
              <a:t>receber</a:t>
            </a:r>
            <a:r>
              <a:rPr lang="en-US" sz="2999" dirty="0">
                <a:solidFill>
                  <a:srgbClr val="1D6B96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1D6B96"/>
                </a:solidFill>
                <a:latin typeface="Lexend Deca"/>
              </a:rPr>
              <a:t>denuncias</a:t>
            </a:r>
            <a:r>
              <a:rPr lang="en-US" sz="2999" dirty="0">
                <a:solidFill>
                  <a:srgbClr val="1D6B96"/>
                </a:solidFill>
                <a:latin typeface="Lexend Deca"/>
              </a:rPr>
              <a:t> de </a:t>
            </a:r>
            <a:r>
              <a:rPr lang="en-US" sz="2999" dirty="0" err="1">
                <a:solidFill>
                  <a:srgbClr val="1D6B96"/>
                </a:solidFill>
                <a:latin typeface="Lexend Deca"/>
              </a:rPr>
              <a:t>falta</a:t>
            </a:r>
            <a:r>
              <a:rPr lang="en-US" sz="2999" dirty="0">
                <a:solidFill>
                  <a:srgbClr val="1D6B96"/>
                </a:solidFill>
                <a:latin typeface="Lexend Deca"/>
              </a:rPr>
              <a:t> de </a:t>
            </a:r>
            <a:r>
              <a:rPr lang="en-US" sz="2999" dirty="0" err="1">
                <a:solidFill>
                  <a:srgbClr val="1D6B96"/>
                </a:solidFill>
                <a:latin typeface="Lexend Deca"/>
              </a:rPr>
              <a:t>atendimento</a:t>
            </a:r>
            <a:r>
              <a:rPr lang="en-US" sz="2999" dirty="0">
                <a:solidFill>
                  <a:srgbClr val="1D6B96"/>
                </a:solidFill>
                <a:latin typeface="Lexend Deca"/>
              </a:rPr>
              <a:t> e </a:t>
            </a:r>
            <a:r>
              <a:rPr lang="en-US" sz="2999" dirty="0" err="1">
                <a:solidFill>
                  <a:srgbClr val="1D6B96"/>
                </a:solidFill>
                <a:latin typeface="Lexend Deca"/>
              </a:rPr>
              <a:t>equipamento</a:t>
            </a:r>
            <a:endParaRPr lang="en-US" sz="2999" dirty="0">
              <a:solidFill>
                <a:srgbClr val="1D6B96"/>
              </a:solidFill>
              <a:latin typeface="Lexend Deca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8037" r="53431"/>
          <a:stretch>
            <a:fillRect/>
          </a:stretch>
        </p:blipFill>
        <p:spPr>
          <a:xfrm>
            <a:off x="1028700" y="2065850"/>
            <a:ext cx="4048175" cy="256260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93502" y="2529024"/>
            <a:ext cx="179084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FFFFFF"/>
                </a:solidFill>
                <a:latin typeface="Lexend Deca"/>
              </a:rPr>
              <a:t>JAN</a:t>
            </a:r>
          </a:p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Arimo"/>
              </a:rPr>
              <a:t>2021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32438" y="4617661"/>
            <a:ext cx="11845798" cy="2467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697D59"/>
                </a:solidFill>
                <a:latin typeface="Lexend Deca"/>
              </a:rPr>
              <a:t>04/01 </a:t>
            </a:r>
            <a:r>
              <a:rPr lang="en-US" sz="2999" dirty="0">
                <a:solidFill>
                  <a:srgbClr val="1D3970"/>
                </a:solidFill>
                <a:latin typeface="Lexend Deca"/>
              </a:rPr>
              <a:t>AUDIÊNCIA PÚBLICA MS SOBRE VACINAÇÃO</a:t>
            </a:r>
          </a:p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697D59"/>
                </a:solidFill>
                <a:latin typeface="Lexend Deca"/>
              </a:rPr>
              <a:t>05/01</a:t>
            </a:r>
            <a:r>
              <a:rPr lang="en-US" sz="2999" dirty="0">
                <a:solidFill>
                  <a:srgbClr val="1D3970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1D3970"/>
                </a:solidFill>
                <a:latin typeface="Lexend Deca"/>
              </a:rPr>
              <a:t>Aprovação</a:t>
            </a:r>
            <a:r>
              <a:rPr lang="en-US" sz="2999" dirty="0">
                <a:solidFill>
                  <a:srgbClr val="1D3970"/>
                </a:solidFill>
                <a:latin typeface="Lexend Deca"/>
              </a:rPr>
              <a:t> do MS da </a:t>
            </a:r>
            <a:r>
              <a:rPr lang="en-US" sz="2999" dirty="0" err="1">
                <a:solidFill>
                  <a:srgbClr val="1D3970"/>
                </a:solidFill>
                <a:latin typeface="Lexend Deca"/>
              </a:rPr>
              <a:t>Vacina</a:t>
            </a:r>
            <a:r>
              <a:rPr lang="en-US" sz="2999" dirty="0">
                <a:solidFill>
                  <a:srgbClr val="1D3970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1D3970"/>
                </a:solidFill>
                <a:latin typeface="Lexend Deca"/>
              </a:rPr>
              <a:t>para</a:t>
            </a:r>
            <a:r>
              <a:rPr lang="en-US" sz="2999" dirty="0">
                <a:solidFill>
                  <a:srgbClr val="1D3970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1D3970"/>
                </a:solidFill>
                <a:latin typeface="Lexend Deca"/>
              </a:rPr>
              <a:t>crianças</a:t>
            </a:r>
            <a:r>
              <a:rPr lang="en-US" sz="2999" dirty="0">
                <a:solidFill>
                  <a:srgbClr val="1D3970"/>
                </a:solidFill>
                <a:latin typeface="Lexend Deca"/>
              </a:rPr>
              <a:t> de 5 a 11 </a:t>
            </a:r>
            <a:r>
              <a:rPr lang="en-US" sz="2999" dirty="0" err="1">
                <a:solidFill>
                  <a:srgbClr val="1D3970"/>
                </a:solidFill>
                <a:latin typeface="Lexend Deca"/>
              </a:rPr>
              <a:t>anos</a:t>
            </a:r>
            <a:endParaRPr lang="en-US" sz="2999" dirty="0">
              <a:solidFill>
                <a:srgbClr val="1D3970"/>
              </a:solidFill>
              <a:latin typeface="Lexend Deca"/>
            </a:endParaRPr>
          </a:p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697D59"/>
                </a:solidFill>
                <a:latin typeface="Lexend Deca Bold"/>
              </a:rPr>
              <a:t>18/01</a:t>
            </a:r>
            <a:r>
              <a:rPr lang="en-US" sz="2999" dirty="0">
                <a:solidFill>
                  <a:srgbClr val="1D3970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1D3970"/>
                </a:solidFill>
                <a:latin typeface="Lexend Deca"/>
              </a:rPr>
              <a:t>envio</a:t>
            </a:r>
            <a:r>
              <a:rPr lang="en-US" sz="2999" dirty="0">
                <a:solidFill>
                  <a:srgbClr val="1D3970"/>
                </a:solidFill>
                <a:latin typeface="Lexend Deca"/>
              </a:rPr>
              <a:t> da Nota Técnica </a:t>
            </a:r>
            <a:r>
              <a:rPr lang="en-US" sz="2999" dirty="0" err="1">
                <a:solidFill>
                  <a:srgbClr val="1D3970"/>
                </a:solidFill>
                <a:latin typeface="Lexend Deca"/>
              </a:rPr>
              <a:t>aos</a:t>
            </a:r>
            <a:r>
              <a:rPr lang="en-US" sz="2999" dirty="0">
                <a:solidFill>
                  <a:srgbClr val="1D3970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1D3970"/>
                </a:solidFill>
                <a:latin typeface="Lexend Deca"/>
              </a:rPr>
              <a:t>gestores</a:t>
            </a:r>
            <a:endParaRPr lang="en-US" sz="2999" dirty="0">
              <a:solidFill>
                <a:srgbClr val="1D3970"/>
              </a:solidFill>
              <a:latin typeface="Lexend Deca"/>
            </a:endParaRPr>
          </a:p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697D59"/>
                </a:solidFill>
                <a:highlight>
                  <a:srgbClr val="FFFF00"/>
                </a:highlight>
                <a:latin typeface="Lexend Deca Bold"/>
              </a:rPr>
              <a:t>27/01</a:t>
            </a:r>
            <a:r>
              <a:rPr lang="en-US" sz="2999" dirty="0">
                <a:solidFill>
                  <a:srgbClr val="1D3970"/>
                </a:solidFill>
                <a:highlight>
                  <a:srgbClr val="FFFF00"/>
                </a:highlight>
                <a:latin typeface="Lexend Deca Bold"/>
              </a:rPr>
              <a:t> </a:t>
            </a:r>
            <a:r>
              <a:rPr lang="en-US" sz="2999" dirty="0">
                <a:solidFill>
                  <a:srgbClr val="1D3970"/>
                </a:solidFill>
                <a:highlight>
                  <a:srgbClr val="FFFF00"/>
                </a:highlight>
                <a:latin typeface="Lexend Deca"/>
              </a:rPr>
              <a:t>1ª </a:t>
            </a:r>
            <a:r>
              <a:rPr lang="en-US" sz="2999" dirty="0" err="1">
                <a:solidFill>
                  <a:srgbClr val="1D3970"/>
                </a:solidFill>
                <a:highlight>
                  <a:srgbClr val="FFFF00"/>
                </a:highlight>
                <a:latin typeface="Lexend Deca"/>
              </a:rPr>
              <a:t>matéria</a:t>
            </a:r>
            <a:r>
              <a:rPr lang="en-US" sz="2999" dirty="0">
                <a:solidFill>
                  <a:srgbClr val="1D3970"/>
                </a:solidFill>
                <a:highlight>
                  <a:srgbClr val="FFFF00"/>
                </a:highlight>
                <a:latin typeface="Lexend Deca"/>
              </a:rPr>
              <a:t> </a:t>
            </a:r>
            <a:r>
              <a:rPr lang="en-US" sz="2999" dirty="0" err="1">
                <a:solidFill>
                  <a:srgbClr val="1D3970"/>
                </a:solidFill>
                <a:highlight>
                  <a:srgbClr val="FFFF00"/>
                </a:highlight>
                <a:latin typeface="Lexend Deca"/>
              </a:rPr>
              <a:t>publicada</a:t>
            </a:r>
            <a:r>
              <a:rPr lang="en-US" sz="2999" dirty="0">
                <a:solidFill>
                  <a:srgbClr val="1D3970"/>
                </a:solidFill>
                <a:highlight>
                  <a:srgbClr val="FFFF00"/>
                </a:highlight>
                <a:latin typeface="Lexend Deca"/>
              </a:rPr>
              <a:t> pela </a:t>
            </a:r>
            <a:r>
              <a:rPr lang="en-US" sz="2999" dirty="0" err="1">
                <a:solidFill>
                  <a:srgbClr val="1D3970"/>
                </a:solidFill>
                <a:highlight>
                  <a:srgbClr val="FFFF00"/>
                </a:highlight>
                <a:latin typeface="Lexend Deca"/>
              </a:rPr>
              <a:t>imprensa</a:t>
            </a:r>
            <a:endParaRPr lang="en-US" sz="2999" dirty="0">
              <a:solidFill>
                <a:srgbClr val="1D3970"/>
              </a:solidFill>
              <a:highlight>
                <a:srgbClr val="FFFF00"/>
              </a:highlight>
              <a:latin typeface="Lexend Deca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3431" b="78037"/>
          <a:stretch>
            <a:fillRect/>
          </a:stretch>
        </p:blipFill>
        <p:spPr>
          <a:xfrm>
            <a:off x="1028700" y="4725991"/>
            <a:ext cx="4048175" cy="256260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93502" y="5189165"/>
            <a:ext cx="179084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Lexend Deca"/>
              </a:rPr>
              <a:t>JAN</a:t>
            </a:r>
          </a:p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Arimo"/>
              </a:rPr>
              <a:t>2022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63298" y="7629199"/>
            <a:ext cx="11384077" cy="196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697D59"/>
                </a:solidFill>
                <a:latin typeface="Lexend Deca"/>
              </a:rPr>
              <a:t>07/02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CONVOCAÇÃO PARA A COMISSÃO NO SENADO</a:t>
            </a:r>
          </a:p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697D59"/>
                </a:solidFill>
                <a:latin typeface="Lexend Deca Bold"/>
              </a:rPr>
              <a:t>14/02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CD196A"/>
                </a:solidFill>
                <a:latin typeface="Lexend Deca"/>
              </a:rPr>
              <a:t>Decisão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da ADPF nº 754</a:t>
            </a:r>
          </a:p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697D59"/>
                </a:solidFill>
                <a:latin typeface="Lexend Deca Bold"/>
              </a:rPr>
              <a:t>16/02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CD196A"/>
                </a:solidFill>
                <a:latin typeface="Lexend Deca"/>
              </a:rPr>
              <a:t>Notificação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do </a:t>
            </a:r>
            <a:r>
              <a:rPr lang="en-US" sz="2999" dirty="0" err="1">
                <a:solidFill>
                  <a:srgbClr val="CD196A"/>
                </a:solidFill>
                <a:latin typeface="Lexend Deca"/>
              </a:rPr>
              <a:t>Ministério</a:t>
            </a:r>
            <a:endParaRPr lang="en-US" sz="2999" dirty="0">
              <a:solidFill>
                <a:srgbClr val="CD196A"/>
              </a:solidFill>
              <a:latin typeface="Lexend Deca"/>
            </a:endParaRPr>
          </a:p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697D59"/>
                </a:solidFill>
                <a:latin typeface="Lexend Deca Bold"/>
              </a:rPr>
              <a:t>17/02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CD196A"/>
                </a:solidFill>
                <a:latin typeface="Lexend Deca"/>
              </a:rPr>
              <a:t>Cumprimento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Integral da </a:t>
            </a:r>
            <a:r>
              <a:rPr lang="en-US" sz="2999" dirty="0" err="1">
                <a:solidFill>
                  <a:srgbClr val="CD196A"/>
                </a:solidFill>
                <a:latin typeface="Lexend Deca"/>
              </a:rPr>
              <a:t>Decisão</a:t>
            </a:r>
            <a:endParaRPr lang="en-US" sz="2999" dirty="0">
              <a:solidFill>
                <a:srgbClr val="CD196A"/>
              </a:solidFill>
              <a:latin typeface="Lexend Dec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76475" y="-9892362"/>
            <a:ext cx="18440949" cy="11098099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616279" y="1391475"/>
            <a:ext cx="8567526" cy="4819173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33636" b="-24097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64719" y="1577212"/>
            <a:ext cx="8567526" cy="4819173"/>
            <a:chOff x="0" y="0"/>
            <a:chExt cx="1128903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l="-2195" t="-2968" r="-338" b="-4319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7177614" y="1028700"/>
            <a:ext cx="3932773" cy="725549"/>
            <a:chOff x="0" y="0"/>
            <a:chExt cx="1434686" cy="2646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34686" cy="264682"/>
            </a:xfrm>
            <a:custGeom>
              <a:avLst/>
              <a:gdLst/>
              <a:ahLst/>
              <a:cxnLst/>
              <a:rect l="l" t="t" r="r" b="b"/>
              <a:pathLst>
                <a:path w="1434686" h="264682">
                  <a:moveTo>
                    <a:pt x="0" y="0"/>
                  </a:moveTo>
                  <a:lnTo>
                    <a:pt x="1434686" y="0"/>
                  </a:lnTo>
                  <a:lnTo>
                    <a:pt x="1434686" y="264682"/>
                  </a:lnTo>
                  <a:lnTo>
                    <a:pt x="0" y="264682"/>
                  </a:lnTo>
                  <a:close/>
                </a:path>
              </a:pathLst>
            </a:custGeom>
            <a:solidFill>
              <a:srgbClr val="1D397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445682" y="5301239"/>
            <a:ext cx="8567526" cy="4819173"/>
            <a:chOff x="0" y="0"/>
            <a:chExt cx="1128903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6"/>
              <a:stretch>
                <a:fillRect t="-37531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6520815" y="2601329"/>
            <a:ext cx="5246370" cy="5247419"/>
            <a:chOff x="46894" y="190286"/>
            <a:chExt cx="6350000" cy="6351270"/>
          </a:xfrm>
        </p:grpSpPr>
        <p:sp>
          <p:nvSpPr>
            <p:cNvPr id="12" name="Freeform 12"/>
            <p:cNvSpPr/>
            <p:nvPr/>
          </p:nvSpPr>
          <p:spPr>
            <a:xfrm>
              <a:off x="46894" y="190286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7"/>
              <a:stretch>
                <a:fillRect l="-2025" r="-2025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390623" y="312335"/>
            <a:ext cx="15506754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39"/>
              </a:lnSpc>
              <a:spcBef>
                <a:spcPct val="0"/>
              </a:spcBef>
            </a:pPr>
            <a:r>
              <a:rPr lang="en-US" sz="3199">
                <a:solidFill>
                  <a:srgbClr val="FFFFFF"/>
                </a:solidFill>
                <a:latin typeface="Lexend Deca"/>
              </a:rPr>
              <a:t>NOTÍCIAS DIVULGANDO E DETURPANDO O CONTEÚDO DA NOTA TÉCNICA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27399" y="1205737"/>
            <a:ext cx="3633202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Lexend Deca"/>
              </a:rPr>
              <a:t>Dias 27 e 28 de Janeiro</a:t>
            </a:r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2966952" y="2464455"/>
            <a:ext cx="5246370" cy="524637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8"/>
              <a:stretch>
                <a:fillRect l="-4749" r="-4749"/>
              </a:stretch>
            </a:blip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76200" y="4925925"/>
            <a:ext cx="6750925" cy="3797348"/>
            <a:chOff x="0" y="0"/>
            <a:chExt cx="1128903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9"/>
              <a:stretch>
                <a:fillRect t="-12375" b="-12375"/>
              </a:stretch>
            </a:blip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2576240" y="6972300"/>
            <a:ext cx="7231345" cy="7231345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10"/>
              <a:stretch>
                <a:fillRect t="-403" b="-403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8128" y="-430617"/>
            <a:ext cx="18524255" cy="111482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961059" y="-768413"/>
            <a:ext cx="2596482" cy="2596482"/>
            <a:chOff x="0" y="0"/>
            <a:chExt cx="5080000" cy="508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848779" cy="9158058"/>
            </a:xfrm>
            <a:custGeom>
              <a:avLst/>
              <a:gdLst/>
              <a:ahLst/>
              <a:cxnLst/>
              <a:rect l="l" t="t" r="r" b="b"/>
              <a:pathLst>
                <a:path w="8848779" h="9158058">
                  <a:moveTo>
                    <a:pt x="8848779" y="0"/>
                  </a:moveTo>
                  <a:lnTo>
                    <a:pt x="8751443" y="0"/>
                  </a:lnTo>
                  <a:lnTo>
                    <a:pt x="0" y="9057319"/>
                  </a:lnTo>
                  <a:lnTo>
                    <a:pt x="0" y="9158058"/>
                  </a:lnTo>
                  <a:lnTo>
                    <a:pt x="97337" y="9158058"/>
                  </a:lnTo>
                  <a:lnTo>
                    <a:pt x="8848779" y="100739"/>
                  </a:lnTo>
                  <a:lnTo>
                    <a:pt x="8848779" y="0"/>
                  </a:lnTo>
                  <a:close/>
                  <a:moveTo>
                    <a:pt x="6008321" y="0"/>
                  </a:moveTo>
                  <a:lnTo>
                    <a:pt x="5795950" y="0"/>
                  </a:lnTo>
                  <a:lnTo>
                    <a:pt x="0" y="5998528"/>
                  </a:lnTo>
                  <a:lnTo>
                    <a:pt x="0" y="6216032"/>
                  </a:lnTo>
                  <a:lnTo>
                    <a:pt x="6008321" y="0"/>
                  </a:lnTo>
                  <a:close/>
                  <a:moveTo>
                    <a:pt x="2842670" y="9158058"/>
                  </a:moveTo>
                  <a:lnTo>
                    <a:pt x="3052829" y="9158058"/>
                  </a:lnTo>
                  <a:lnTo>
                    <a:pt x="8848779" y="3159530"/>
                  </a:lnTo>
                  <a:lnTo>
                    <a:pt x="8848779" y="2942026"/>
                  </a:lnTo>
                  <a:lnTo>
                    <a:pt x="2842670" y="9158058"/>
                  </a:lnTo>
                  <a:close/>
                  <a:moveTo>
                    <a:pt x="0" y="103028"/>
                  </a:moveTo>
                  <a:lnTo>
                    <a:pt x="97337" y="0"/>
                  </a:lnTo>
                  <a:lnTo>
                    <a:pt x="0" y="0"/>
                  </a:lnTo>
                  <a:lnTo>
                    <a:pt x="0" y="103028"/>
                  </a:lnTo>
                  <a:close/>
                  <a:moveTo>
                    <a:pt x="8848779" y="9158058"/>
                  </a:moveTo>
                  <a:lnTo>
                    <a:pt x="8848779" y="9057319"/>
                  </a:lnTo>
                  <a:lnTo>
                    <a:pt x="8751443" y="9158058"/>
                  </a:lnTo>
                  <a:lnTo>
                    <a:pt x="8848779" y="9158058"/>
                  </a:lnTo>
                  <a:close/>
                  <a:moveTo>
                    <a:pt x="3052829" y="0"/>
                  </a:moveTo>
                  <a:lnTo>
                    <a:pt x="2842670" y="0"/>
                  </a:lnTo>
                  <a:lnTo>
                    <a:pt x="0" y="2942026"/>
                  </a:lnTo>
                  <a:lnTo>
                    <a:pt x="0" y="3159530"/>
                  </a:lnTo>
                  <a:lnTo>
                    <a:pt x="3052829" y="0"/>
                  </a:lnTo>
                  <a:close/>
                  <a:moveTo>
                    <a:pt x="5795950" y="9158058"/>
                  </a:moveTo>
                  <a:lnTo>
                    <a:pt x="6006109" y="9158058"/>
                  </a:lnTo>
                  <a:lnTo>
                    <a:pt x="8848779" y="6216032"/>
                  </a:lnTo>
                  <a:lnTo>
                    <a:pt x="8848779" y="5998528"/>
                  </a:lnTo>
                  <a:lnTo>
                    <a:pt x="5795950" y="91580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269541" y="8458931"/>
            <a:ext cx="2596482" cy="2596482"/>
            <a:chOff x="0" y="0"/>
            <a:chExt cx="5080000" cy="508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48779" cy="9158058"/>
            </a:xfrm>
            <a:custGeom>
              <a:avLst/>
              <a:gdLst/>
              <a:ahLst/>
              <a:cxnLst/>
              <a:rect l="l" t="t" r="r" b="b"/>
              <a:pathLst>
                <a:path w="8848779" h="9158058">
                  <a:moveTo>
                    <a:pt x="8848779" y="0"/>
                  </a:moveTo>
                  <a:lnTo>
                    <a:pt x="8751443" y="0"/>
                  </a:lnTo>
                  <a:lnTo>
                    <a:pt x="0" y="9057319"/>
                  </a:lnTo>
                  <a:lnTo>
                    <a:pt x="0" y="9158058"/>
                  </a:lnTo>
                  <a:lnTo>
                    <a:pt x="97337" y="9158058"/>
                  </a:lnTo>
                  <a:lnTo>
                    <a:pt x="8848779" y="100739"/>
                  </a:lnTo>
                  <a:lnTo>
                    <a:pt x="8848779" y="0"/>
                  </a:lnTo>
                  <a:close/>
                  <a:moveTo>
                    <a:pt x="6008321" y="0"/>
                  </a:moveTo>
                  <a:lnTo>
                    <a:pt x="5795950" y="0"/>
                  </a:lnTo>
                  <a:lnTo>
                    <a:pt x="0" y="5998528"/>
                  </a:lnTo>
                  <a:lnTo>
                    <a:pt x="0" y="6216032"/>
                  </a:lnTo>
                  <a:lnTo>
                    <a:pt x="6008321" y="0"/>
                  </a:lnTo>
                  <a:close/>
                  <a:moveTo>
                    <a:pt x="2842670" y="9158058"/>
                  </a:moveTo>
                  <a:lnTo>
                    <a:pt x="3052829" y="9158058"/>
                  </a:lnTo>
                  <a:lnTo>
                    <a:pt x="8848779" y="3159530"/>
                  </a:lnTo>
                  <a:lnTo>
                    <a:pt x="8848779" y="2942026"/>
                  </a:lnTo>
                  <a:lnTo>
                    <a:pt x="2842670" y="9158058"/>
                  </a:lnTo>
                  <a:close/>
                  <a:moveTo>
                    <a:pt x="0" y="103028"/>
                  </a:moveTo>
                  <a:lnTo>
                    <a:pt x="97337" y="0"/>
                  </a:lnTo>
                  <a:lnTo>
                    <a:pt x="0" y="0"/>
                  </a:lnTo>
                  <a:lnTo>
                    <a:pt x="0" y="103028"/>
                  </a:lnTo>
                  <a:close/>
                  <a:moveTo>
                    <a:pt x="8848779" y="9158058"/>
                  </a:moveTo>
                  <a:lnTo>
                    <a:pt x="8848779" y="9057319"/>
                  </a:lnTo>
                  <a:lnTo>
                    <a:pt x="8751443" y="9158058"/>
                  </a:lnTo>
                  <a:lnTo>
                    <a:pt x="8848779" y="9158058"/>
                  </a:lnTo>
                  <a:close/>
                  <a:moveTo>
                    <a:pt x="3052829" y="0"/>
                  </a:moveTo>
                  <a:lnTo>
                    <a:pt x="2842670" y="0"/>
                  </a:lnTo>
                  <a:lnTo>
                    <a:pt x="0" y="2942026"/>
                  </a:lnTo>
                  <a:lnTo>
                    <a:pt x="0" y="3159530"/>
                  </a:lnTo>
                  <a:lnTo>
                    <a:pt x="3052829" y="0"/>
                  </a:lnTo>
                  <a:close/>
                  <a:moveTo>
                    <a:pt x="5795950" y="9158058"/>
                  </a:moveTo>
                  <a:lnTo>
                    <a:pt x="6006109" y="9158058"/>
                  </a:lnTo>
                  <a:lnTo>
                    <a:pt x="8848779" y="6216032"/>
                  </a:lnTo>
                  <a:lnTo>
                    <a:pt x="8848779" y="5998528"/>
                  </a:lnTo>
                  <a:lnTo>
                    <a:pt x="5795950" y="91580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309721" y="8964884"/>
            <a:ext cx="5594052" cy="2117232"/>
            <a:chOff x="0" y="0"/>
            <a:chExt cx="2040725" cy="77237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40725" cy="772372"/>
            </a:xfrm>
            <a:custGeom>
              <a:avLst/>
              <a:gdLst/>
              <a:ahLst/>
              <a:cxnLst/>
              <a:rect l="l" t="t" r="r" b="b"/>
              <a:pathLst>
                <a:path w="2040725" h="772372">
                  <a:moveTo>
                    <a:pt x="1916265" y="772372"/>
                  </a:moveTo>
                  <a:lnTo>
                    <a:pt x="124460" y="772372"/>
                  </a:lnTo>
                  <a:cubicBezTo>
                    <a:pt x="55880" y="772372"/>
                    <a:pt x="0" y="716492"/>
                    <a:pt x="0" y="6479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6265" y="0"/>
                  </a:lnTo>
                  <a:cubicBezTo>
                    <a:pt x="1984846" y="0"/>
                    <a:pt x="2040725" y="55880"/>
                    <a:pt x="2040725" y="124460"/>
                  </a:cubicBezTo>
                  <a:lnTo>
                    <a:pt x="2040725" y="647912"/>
                  </a:lnTo>
                  <a:cubicBezTo>
                    <a:pt x="2040725" y="716492"/>
                    <a:pt x="1984846" y="772372"/>
                    <a:pt x="1916265" y="7723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593409" y="9180120"/>
            <a:ext cx="4948926" cy="843379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409427" y="1129475"/>
            <a:ext cx="13469146" cy="7631463"/>
            <a:chOff x="0" y="0"/>
            <a:chExt cx="4913581" cy="27839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13581" cy="2783979"/>
            </a:xfrm>
            <a:custGeom>
              <a:avLst/>
              <a:gdLst/>
              <a:ahLst/>
              <a:cxnLst/>
              <a:rect l="l" t="t" r="r" b="b"/>
              <a:pathLst>
                <a:path w="4913581" h="2783979">
                  <a:moveTo>
                    <a:pt x="4789121" y="2783979"/>
                  </a:moveTo>
                  <a:lnTo>
                    <a:pt x="124460" y="2783979"/>
                  </a:lnTo>
                  <a:cubicBezTo>
                    <a:pt x="55880" y="2783979"/>
                    <a:pt x="0" y="2728098"/>
                    <a:pt x="0" y="26595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89121" y="0"/>
                  </a:lnTo>
                  <a:cubicBezTo>
                    <a:pt x="4857701" y="0"/>
                    <a:pt x="4913581" y="55880"/>
                    <a:pt x="4913581" y="124460"/>
                  </a:cubicBezTo>
                  <a:lnTo>
                    <a:pt x="4913581" y="2659518"/>
                  </a:lnTo>
                  <a:cubicBezTo>
                    <a:pt x="4913581" y="2728099"/>
                    <a:pt x="4857701" y="2783979"/>
                    <a:pt x="4789121" y="27839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884074" y="1755919"/>
            <a:ext cx="12519851" cy="640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5"/>
              </a:lnSpc>
            </a:pPr>
            <a:r>
              <a:rPr lang="en-US" sz="5500" dirty="0">
                <a:solidFill>
                  <a:srgbClr val="1D3970"/>
                </a:solidFill>
                <a:latin typeface="Lexend Deca Bold"/>
              </a:rPr>
              <a:t>O </a:t>
            </a:r>
            <a:r>
              <a:rPr lang="en-US" sz="5500" dirty="0">
                <a:solidFill>
                  <a:srgbClr val="697D59"/>
                </a:solidFill>
                <a:latin typeface="Lexend Deca Bold"/>
              </a:rPr>
              <a:t>MMFDH</a:t>
            </a:r>
            <a:r>
              <a:rPr lang="en-US" sz="5500" dirty="0">
                <a:solidFill>
                  <a:srgbClr val="1D3970"/>
                </a:solidFill>
                <a:latin typeface="Lexend Deca Bold"/>
              </a:rPr>
              <a:t> tem </a:t>
            </a:r>
            <a:r>
              <a:rPr lang="en-US" sz="5500" dirty="0" err="1">
                <a:solidFill>
                  <a:srgbClr val="1D3970"/>
                </a:solidFill>
                <a:latin typeface="Lexend Deca Bold"/>
              </a:rPr>
              <a:t>compromisso</a:t>
            </a:r>
            <a:r>
              <a:rPr lang="en-US" sz="5500" dirty="0">
                <a:solidFill>
                  <a:srgbClr val="1D3970"/>
                </a:solidFill>
                <a:latin typeface="Lexend Deca Bold"/>
              </a:rPr>
              <a:t> com a </a:t>
            </a:r>
            <a:r>
              <a:rPr lang="en-US" sz="5500" dirty="0" err="1">
                <a:solidFill>
                  <a:srgbClr val="1D3970"/>
                </a:solidFill>
                <a:latin typeface="Lexend Deca Bold"/>
              </a:rPr>
              <a:t>transparência</a:t>
            </a:r>
            <a:r>
              <a:rPr lang="en-US" sz="5500" dirty="0">
                <a:solidFill>
                  <a:srgbClr val="1D3970"/>
                </a:solidFill>
                <a:latin typeface="Lexend Deca Bold"/>
              </a:rPr>
              <a:t> e a </a:t>
            </a:r>
            <a:r>
              <a:rPr lang="en-US" sz="5500" dirty="0" err="1">
                <a:solidFill>
                  <a:srgbClr val="1D3970"/>
                </a:solidFill>
                <a:latin typeface="Lexend Deca Bold"/>
              </a:rPr>
              <a:t>verdade</a:t>
            </a:r>
            <a:r>
              <a:rPr lang="en-US" sz="5500" dirty="0">
                <a:solidFill>
                  <a:srgbClr val="1D3970"/>
                </a:solidFill>
                <a:latin typeface="Lexend Deca Bold"/>
              </a:rPr>
              <a:t>.</a:t>
            </a:r>
          </a:p>
          <a:p>
            <a:pPr algn="ctr">
              <a:lnSpc>
                <a:spcPts val="6325"/>
              </a:lnSpc>
            </a:pPr>
            <a:endParaRPr lang="en-US" sz="5500" dirty="0">
              <a:solidFill>
                <a:srgbClr val="1D3970"/>
              </a:solidFill>
              <a:latin typeface="Lexend Deca Bold"/>
            </a:endParaRPr>
          </a:p>
          <a:p>
            <a:pPr algn="ctr">
              <a:lnSpc>
                <a:spcPts val="6325"/>
              </a:lnSpc>
            </a:pPr>
            <a:r>
              <a:rPr lang="en-US" sz="5500" dirty="0">
                <a:solidFill>
                  <a:srgbClr val="1D3970"/>
                </a:solidFill>
                <a:latin typeface="Arimo Bold"/>
              </a:rPr>
              <a:t>A </a:t>
            </a:r>
            <a:r>
              <a:rPr lang="en-US" sz="5500" dirty="0" err="1">
                <a:solidFill>
                  <a:srgbClr val="1D3970"/>
                </a:solidFill>
                <a:latin typeface="Arimo Bold"/>
              </a:rPr>
              <a:t>partir</a:t>
            </a:r>
            <a:r>
              <a:rPr lang="en-US" sz="5500" dirty="0">
                <a:solidFill>
                  <a:srgbClr val="1D3970"/>
                </a:solidFill>
                <a:latin typeface="Arimo Bold"/>
              </a:rPr>
              <a:t> da </a:t>
            </a:r>
            <a:r>
              <a:rPr lang="en-US" sz="5500" dirty="0" err="1">
                <a:solidFill>
                  <a:srgbClr val="1D3970"/>
                </a:solidFill>
                <a:latin typeface="Arimo Bold"/>
              </a:rPr>
              <a:t>deturpação</a:t>
            </a:r>
            <a:r>
              <a:rPr lang="en-US" sz="5500" dirty="0">
                <a:solidFill>
                  <a:srgbClr val="1D3970"/>
                </a:solidFill>
                <a:latin typeface="Arimo Bold"/>
              </a:rPr>
              <a:t> do </a:t>
            </a:r>
            <a:r>
              <a:rPr lang="en-US" sz="5500" dirty="0" err="1">
                <a:solidFill>
                  <a:srgbClr val="1D3970"/>
                </a:solidFill>
                <a:latin typeface="Arimo Bold"/>
              </a:rPr>
              <a:t>conteúdo</a:t>
            </a:r>
            <a:r>
              <a:rPr lang="en-US" sz="5500" dirty="0">
                <a:solidFill>
                  <a:srgbClr val="1D3970"/>
                </a:solidFill>
                <a:latin typeface="Arimo Bold"/>
              </a:rPr>
              <a:t> da nota </a:t>
            </a:r>
            <a:r>
              <a:rPr lang="en-US" sz="5500" dirty="0" err="1">
                <a:solidFill>
                  <a:srgbClr val="1D3970"/>
                </a:solidFill>
                <a:latin typeface="Arimo Bold"/>
              </a:rPr>
              <a:t>técnica</a:t>
            </a:r>
            <a:r>
              <a:rPr lang="en-US" sz="5500" dirty="0">
                <a:solidFill>
                  <a:srgbClr val="1D3970"/>
                </a:solidFill>
                <a:latin typeface="Arimo Bold"/>
              </a:rPr>
              <a:t> </a:t>
            </a:r>
            <a:r>
              <a:rPr lang="en-US" sz="5500" dirty="0" err="1">
                <a:solidFill>
                  <a:srgbClr val="1D3970"/>
                </a:solidFill>
                <a:latin typeface="Arimo Bold"/>
              </a:rPr>
              <a:t>pela</a:t>
            </a:r>
            <a:r>
              <a:rPr lang="en-US" sz="5500" dirty="0">
                <a:solidFill>
                  <a:srgbClr val="1D3970"/>
                </a:solidFill>
                <a:latin typeface="Arimo Bold"/>
              </a:rPr>
              <a:t> </a:t>
            </a:r>
            <a:r>
              <a:rPr lang="en-US" sz="5500" dirty="0" err="1">
                <a:solidFill>
                  <a:srgbClr val="1D3970"/>
                </a:solidFill>
                <a:latin typeface="Arimo Bold"/>
              </a:rPr>
              <a:t>imprensa</a:t>
            </a:r>
            <a:r>
              <a:rPr lang="en-US" sz="5500" dirty="0">
                <a:solidFill>
                  <a:srgbClr val="1D3970"/>
                </a:solidFill>
                <a:latin typeface="Arimo Bold"/>
              </a:rPr>
              <a:t>, </a:t>
            </a:r>
            <a:r>
              <a:rPr lang="en-US" sz="5500" dirty="0" err="1">
                <a:solidFill>
                  <a:srgbClr val="1D3970"/>
                </a:solidFill>
                <a:latin typeface="Arimo Bold"/>
              </a:rPr>
              <a:t>nos</a:t>
            </a:r>
            <a:r>
              <a:rPr lang="en-US" sz="5500" dirty="0">
                <a:solidFill>
                  <a:srgbClr val="1D3970"/>
                </a:solidFill>
                <a:latin typeface="Arimo Bold"/>
              </a:rPr>
              <a:t> </a:t>
            </a:r>
            <a:r>
              <a:rPr lang="en-US" sz="5500" dirty="0" err="1">
                <a:solidFill>
                  <a:srgbClr val="1D3970"/>
                </a:solidFill>
                <a:latin typeface="Arimo Bold"/>
              </a:rPr>
              <a:t>dias</a:t>
            </a:r>
            <a:r>
              <a:rPr lang="en-US" sz="5500" dirty="0">
                <a:solidFill>
                  <a:srgbClr val="1D3970"/>
                </a:solidFill>
                <a:latin typeface="Arimo Bold"/>
              </a:rPr>
              <a:t> 27 e 28, o </a:t>
            </a:r>
            <a:r>
              <a:rPr lang="en-US" sz="5500" dirty="0" err="1">
                <a:solidFill>
                  <a:srgbClr val="1D3970"/>
                </a:solidFill>
                <a:latin typeface="Arimo Bold"/>
              </a:rPr>
              <a:t>Ministério</a:t>
            </a:r>
            <a:r>
              <a:rPr lang="en-US" sz="5500" dirty="0">
                <a:solidFill>
                  <a:srgbClr val="1D3970"/>
                </a:solidFill>
                <a:latin typeface="Arimo Bold"/>
              </a:rPr>
              <a:t> </a:t>
            </a:r>
            <a:r>
              <a:rPr lang="en-US" sz="5500" dirty="0" err="1">
                <a:solidFill>
                  <a:srgbClr val="1D3970"/>
                </a:solidFill>
                <a:latin typeface="Arimo Bold"/>
              </a:rPr>
              <a:t>comunicou</a:t>
            </a:r>
            <a:r>
              <a:rPr lang="en-US" sz="5500" dirty="0">
                <a:solidFill>
                  <a:srgbClr val="1D3970"/>
                </a:solidFill>
                <a:latin typeface="Arimo Bold"/>
              </a:rPr>
              <a:t> o </a:t>
            </a:r>
            <a:r>
              <a:rPr lang="en-US" sz="5500" dirty="0" err="1">
                <a:solidFill>
                  <a:srgbClr val="1D3970"/>
                </a:solidFill>
                <a:latin typeface="Arimo Bold"/>
              </a:rPr>
              <a:t>inteiro</a:t>
            </a:r>
            <a:r>
              <a:rPr lang="en-US" sz="5500" dirty="0">
                <a:solidFill>
                  <a:srgbClr val="1D3970"/>
                </a:solidFill>
                <a:latin typeface="Arimo Bold"/>
              </a:rPr>
              <a:t> </a:t>
            </a:r>
            <a:r>
              <a:rPr lang="en-US" sz="5500" dirty="0" err="1">
                <a:solidFill>
                  <a:srgbClr val="1D3970"/>
                </a:solidFill>
                <a:latin typeface="Arimo Bold"/>
              </a:rPr>
              <a:t>teor</a:t>
            </a:r>
            <a:r>
              <a:rPr lang="en-US" sz="5500" dirty="0">
                <a:solidFill>
                  <a:srgbClr val="1D3970"/>
                </a:solidFill>
                <a:latin typeface="Arimo Bold"/>
              </a:rPr>
              <a:t> do </a:t>
            </a:r>
            <a:r>
              <a:rPr lang="en-US" sz="5500" dirty="0" err="1">
                <a:solidFill>
                  <a:srgbClr val="1D3970"/>
                </a:solidFill>
                <a:latin typeface="Arimo Bold"/>
              </a:rPr>
              <a:t>documento</a:t>
            </a:r>
            <a:r>
              <a:rPr lang="en-US" sz="5500" dirty="0">
                <a:solidFill>
                  <a:srgbClr val="1D3970"/>
                </a:solidFill>
                <a:latin typeface="Arimo Bold"/>
              </a:rPr>
              <a:t> </a:t>
            </a:r>
            <a:r>
              <a:rPr lang="en-US" sz="5500" dirty="0" err="1">
                <a:solidFill>
                  <a:srgbClr val="1D3970"/>
                </a:solidFill>
                <a:latin typeface="Arimo Bold"/>
              </a:rPr>
              <a:t>para</a:t>
            </a:r>
            <a:r>
              <a:rPr lang="en-US" sz="5500" dirty="0">
                <a:solidFill>
                  <a:srgbClr val="1D3970"/>
                </a:solidFill>
                <a:latin typeface="Arimo Bold"/>
              </a:rPr>
              <a:t> </a:t>
            </a:r>
            <a:r>
              <a:rPr lang="en-US" sz="5500" dirty="0" err="1">
                <a:solidFill>
                  <a:srgbClr val="1D3970"/>
                </a:solidFill>
                <a:latin typeface="Arimo Bold"/>
              </a:rPr>
              <a:t>trazer</a:t>
            </a:r>
            <a:r>
              <a:rPr lang="en-US" sz="5500" dirty="0">
                <a:solidFill>
                  <a:srgbClr val="1D3970"/>
                </a:solidFill>
                <a:latin typeface="Arimo Bold"/>
              </a:rPr>
              <a:t> a </a:t>
            </a:r>
            <a:r>
              <a:rPr lang="en-US" sz="5500" dirty="0" err="1">
                <a:solidFill>
                  <a:srgbClr val="1D3970"/>
                </a:solidFill>
                <a:latin typeface="Arimo Bold"/>
              </a:rPr>
              <a:t>verdade</a:t>
            </a:r>
            <a:r>
              <a:rPr lang="en-US" sz="5500" dirty="0">
                <a:solidFill>
                  <a:srgbClr val="1D3970"/>
                </a:solidFill>
                <a:latin typeface="Arimo Bold"/>
              </a:rPr>
              <a:t> da </a:t>
            </a:r>
            <a:r>
              <a:rPr lang="en-US" sz="5500" dirty="0" err="1">
                <a:solidFill>
                  <a:srgbClr val="1D3970"/>
                </a:solidFill>
                <a:latin typeface="Arimo Bold"/>
              </a:rPr>
              <a:t>informação</a:t>
            </a:r>
            <a:r>
              <a:rPr lang="en-US" sz="5500" dirty="0">
                <a:solidFill>
                  <a:srgbClr val="1D3970"/>
                </a:solidFill>
                <a:latin typeface="Arimo Bold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236255" y="-9186522"/>
            <a:ext cx="18524255" cy="111482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3431" b="78037"/>
          <a:stretch>
            <a:fillRect/>
          </a:stretch>
        </p:blipFill>
        <p:spPr>
          <a:xfrm>
            <a:off x="1028700" y="2589963"/>
            <a:ext cx="4048175" cy="25626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09765" y="609600"/>
            <a:ext cx="16068471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239"/>
              </a:lnSpc>
              <a:spcBef>
                <a:spcPct val="0"/>
              </a:spcBef>
            </a:pPr>
            <a:r>
              <a:rPr lang="en-US" sz="5199">
                <a:solidFill>
                  <a:srgbClr val="FFFFFF"/>
                </a:solidFill>
                <a:latin typeface="Lexend Deca"/>
              </a:rPr>
              <a:t>LINHA DO TEMPO POSTERIOR A NOTA TÉCNICA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30246" y="3555224"/>
            <a:ext cx="11384077" cy="96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697D59"/>
                </a:solidFill>
                <a:highlight>
                  <a:srgbClr val="FFFF00"/>
                </a:highlight>
                <a:latin typeface="Arimo"/>
              </a:rPr>
              <a:t>27/01</a:t>
            </a:r>
            <a:r>
              <a:rPr lang="en-US" sz="2999" dirty="0">
                <a:solidFill>
                  <a:srgbClr val="1D3970"/>
                </a:solidFill>
                <a:highlight>
                  <a:srgbClr val="FFFF00"/>
                </a:highlight>
                <a:latin typeface="Arimo"/>
              </a:rPr>
              <a:t> </a:t>
            </a:r>
            <a:r>
              <a:rPr lang="en-US" sz="2999" b="1" dirty="0">
                <a:solidFill>
                  <a:srgbClr val="1D3970"/>
                </a:solidFill>
                <a:highlight>
                  <a:srgbClr val="FFFF00"/>
                </a:highlight>
                <a:latin typeface="Arimo"/>
              </a:rPr>
              <a:t>1ª </a:t>
            </a:r>
            <a:r>
              <a:rPr lang="en-US" sz="2999" b="1" dirty="0" err="1">
                <a:solidFill>
                  <a:srgbClr val="1D3970"/>
                </a:solidFill>
                <a:highlight>
                  <a:srgbClr val="FFFF00"/>
                </a:highlight>
                <a:latin typeface="Arimo"/>
              </a:rPr>
              <a:t>matéria</a:t>
            </a:r>
            <a:r>
              <a:rPr lang="en-US" sz="2999" b="1" dirty="0">
                <a:solidFill>
                  <a:srgbClr val="1D3970"/>
                </a:solidFill>
                <a:highlight>
                  <a:srgbClr val="FFFF00"/>
                </a:highlight>
                <a:latin typeface="Arimo"/>
              </a:rPr>
              <a:t> </a:t>
            </a:r>
            <a:r>
              <a:rPr lang="en-US" sz="2999" b="1" dirty="0" err="1">
                <a:solidFill>
                  <a:srgbClr val="1D3970"/>
                </a:solidFill>
                <a:highlight>
                  <a:srgbClr val="FFFF00"/>
                </a:highlight>
                <a:latin typeface="Arimo"/>
              </a:rPr>
              <a:t>publicada</a:t>
            </a:r>
            <a:r>
              <a:rPr lang="en-US" sz="2999" b="1" dirty="0">
                <a:solidFill>
                  <a:srgbClr val="1D3970"/>
                </a:solidFill>
                <a:highlight>
                  <a:srgbClr val="FFFF00"/>
                </a:highlight>
                <a:latin typeface="Arimo"/>
              </a:rPr>
              <a:t> </a:t>
            </a:r>
            <a:r>
              <a:rPr lang="en-US" sz="2999" b="1" dirty="0" err="1">
                <a:solidFill>
                  <a:srgbClr val="1D3970"/>
                </a:solidFill>
                <a:highlight>
                  <a:srgbClr val="FFFF00"/>
                </a:highlight>
                <a:latin typeface="Arimo"/>
              </a:rPr>
              <a:t>perla</a:t>
            </a:r>
            <a:r>
              <a:rPr lang="en-US" sz="2999" b="1" dirty="0">
                <a:solidFill>
                  <a:srgbClr val="1D3970"/>
                </a:solidFill>
                <a:highlight>
                  <a:srgbClr val="FFFF00"/>
                </a:highlight>
                <a:latin typeface="Arimo"/>
              </a:rPr>
              <a:t> </a:t>
            </a:r>
            <a:r>
              <a:rPr lang="en-US" sz="2999" b="1" dirty="0" err="1">
                <a:solidFill>
                  <a:srgbClr val="1D3970"/>
                </a:solidFill>
                <a:highlight>
                  <a:srgbClr val="FFFF00"/>
                </a:highlight>
                <a:latin typeface="Arimo"/>
              </a:rPr>
              <a:t>imprensa</a:t>
            </a:r>
            <a:endParaRPr lang="en-US" sz="2999" b="1" dirty="0">
              <a:solidFill>
                <a:srgbClr val="1D3970"/>
              </a:solidFill>
              <a:highlight>
                <a:srgbClr val="FFFF00"/>
              </a:highlight>
              <a:latin typeface="Arimo"/>
            </a:endParaRPr>
          </a:p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697D59"/>
                </a:solidFill>
                <a:latin typeface="Lexend Deca Bold"/>
              </a:rPr>
              <a:t>28/01</a:t>
            </a:r>
            <a:r>
              <a:rPr lang="en-US" sz="2999" dirty="0">
                <a:solidFill>
                  <a:srgbClr val="1D3970"/>
                </a:solidFill>
                <a:latin typeface="Lexend Deca"/>
              </a:rPr>
              <a:t> O MMFDH </a:t>
            </a:r>
            <a:r>
              <a:rPr lang="en-US" sz="2999" dirty="0" err="1">
                <a:solidFill>
                  <a:srgbClr val="1D3970"/>
                </a:solidFill>
                <a:latin typeface="Lexend Deca"/>
              </a:rPr>
              <a:t>divulga</a:t>
            </a:r>
            <a:r>
              <a:rPr lang="en-US" sz="2999" dirty="0">
                <a:solidFill>
                  <a:srgbClr val="1D3970"/>
                </a:solidFill>
                <a:latin typeface="Lexend Deca"/>
              </a:rPr>
              <a:t> a Nota no site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91386" y="3098024"/>
            <a:ext cx="179084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Lexend Deca"/>
              </a:rPr>
              <a:t>JAN</a:t>
            </a:r>
          </a:p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Arimo"/>
              </a:rPr>
              <a:t>2022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6064" r="53431" b="51972"/>
          <a:stretch>
            <a:fillRect/>
          </a:stretch>
        </p:blipFill>
        <p:spPr>
          <a:xfrm>
            <a:off x="1028700" y="6139669"/>
            <a:ext cx="4048175" cy="256260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330246" y="6439891"/>
            <a:ext cx="11384077" cy="2467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697D59"/>
                </a:solidFill>
                <a:latin typeface="Lexend Deca"/>
              </a:rPr>
              <a:t>07/02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CONVOCAÇÃO PARA A COMISSÃO NO SENADO</a:t>
            </a:r>
          </a:p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697D59"/>
                </a:solidFill>
                <a:latin typeface="Lexend Deca"/>
              </a:rPr>
              <a:t>14/02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CD196A"/>
                </a:solidFill>
                <a:latin typeface="Lexend Deca"/>
              </a:rPr>
              <a:t>Decisão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</a:t>
            </a:r>
            <a:r>
              <a:rPr lang="pt-BR" sz="2999" dirty="0">
                <a:solidFill>
                  <a:srgbClr val="CD196A"/>
                </a:solidFill>
                <a:latin typeface="Lexend Deca"/>
              </a:rPr>
              <a:t>monocrática (décima sexta tutela provisória incidental) proferida pelo Supremo Tribunal Federal na ação de arguição de descumprimento de preceito fundamental – ADPF nº 754 do Distrito Federal.</a:t>
            </a:r>
            <a:endParaRPr lang="en-US" sz="2999" dirty="0">
              <a:solidFill>
                <a:srgbClr val="CD196A"/>
              </a:solidFill>
              <a:latin typeface="Lexend Dec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91386" y="6647730"/>
            <a:ext cx="179084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Lexend Deca"/>
              </a:rPr>
              <a:t>FEV</a:t>
            </a:r>
          </a:p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Arimo"/>
              </a:rPr>
              <a:t>2022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236255" y="-9186522"/>
            <a:ext cx="18524255" cy="1114823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09765" y="609600"/>
            <a:ext cx="16068471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239"/>
              </a:lnSpc>
              <a:spcBef>
                <a:spcPct val="0"/>
              </a:spcBef>
            </a:pPr>
            <a:r>
              <a:rPr lang="en-US" sz="5199">
                <a:solidFill>
                  <a:srgbClr val="FFFFFF"/>
                </a:solidFill>
                <a:latin typeface="Lexend Deca"/>
              </a:rPr>
              <a:t>LINHA DO TEMPO POSTERIOR A NOTA TÉCNICA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6064" r="53431" b="51972"/>
          <a:stretch>
            <a:fillRect/>
          </a:stretch>
        </p:blipFill>
        <p:spPr>
          <a:xfrm>
            <a:off x="1028700" y="2628900"/>
            <a:ext cx="4048175" cy="256260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330246" y="2929122"/>
            <a:ext cx="11766368" cy="2467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697D59"/>
                </a:solidFill>
                <a:latin typeface="Lexend Deca Bold"/>
              </a:rPr>
              <a:t>16/02 </a:t>
            </a:r>
            <a:r>
              <a:rPr lang="en-US" sz="2999" b="1" dirty="0" err="1">
                <a:solidFill>
                  <a:srgbClr val="CD196A"/>
                </a:solidFill>
                <a:latin typeface="Lexend Deca"/>
              </a:rPr>
              <a:t>Notificação</a:t>
            </a:r>
            <a:r>
              <a:rPr lang="en-US" sz="2999" b="1" dirty="0">
                <a:solidFill>
                  <a:srgbClr val="CD196A"/>
                </a:solidFill>
                <a:latin typeface="Lexend Deca"/>
              </a:rPr>
              <a:t> do </a:t>
            </a:r>
            <a:r>
              <a:rPr lang="en-US" sz="2999" b="1" dirty="0" err="1">
                <a:solidFill>
                  <a:srgbClr val="CD196A"/>
                </a:solidFill>
                <a:latin typeface="Lexend Deca"/>
              </a:rPr>
              <a:t>Ministério</a:t>
            </a:r>
            <a:r>
              <a:rPr lang="en-US" sz="2999" b="1" dirty="0">
                <a:solidFill>
                  <a:srgbClr val="CD196A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CD196A"/>
                </a:solidFill>
                <a:latin typeface="Lexend Deca"/>
              </a:rPr>
              <a:t>sobre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</a:t>
            </a:r>
            <a:r>
              <a:rPr lang="pt-BR" sz="2999" dirty="0">
                <a:solidFill>
                  <a:srgbClr val="CD196A"/>
                </a:solidFill>
                <a:latin typeface="Lexend Deca"/>
              </a:rPr>
              <a:t>décima sexta tutela provisória incidental) proferida pelo Supremo Tribunal Federal na ação de arguição de descumprimento de preceito fundamental – ADPF nº 754 do Distrito Federal</a:t>
            </a:r>
            <a:endParaRPr lang="en-US" sz="2999" dirty="0">
              <a:solidFill>
                <a:srgbClr val="CD196A"/>
              </a:solidFill>
              <a:latin typeface="Lexend Deca"/>
            </a:endParaRPr>
          </a:p>
          <a:p>
            <a:pPr marL="647559" lvl="1" indent="-323780">
              <a:lnSpc>
                <a:spcPts val="3899"/>
              </a:lnSpc>
              <a:buFont typeface="Arial"/>
              <a:buChar char="•"/>
            </a:pPr>
            <a:r>
              <a:rPr lang="en-US" sz="2999" dirty="0">
                <a:solidFill>
                  <a:srgbClr val="697D59"/>
                </a:solidFill>
                <a:latin typeface="Lexend Deca Bold"/>
              </a:rPr>
              <a:t>17/02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</a:t>
            </a:r>
            <a:r>
              <a:rPr lang="en-US" sz="2999" dirty="0" err="1">
                <a:solidFill>
                  <a:srgbClr val="CD196A"/>
                </a:solidFill>
                <a:latin typeface="Lexend Deca"/>
              </a:rPr>
              <a:t>Cumprimento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 Integral da </a:t>
            </a:r>
            <a:r>
              <a:rPr lang="en-US" sz="2999" dirty="0" err="1">
                <a:solidFill>
                  <a:srgbClr val="CD196A"/>
                </a:solidFill>
                <a:latin typeface="Lexend Deca"/>
              </a:rPr>
              <a:t>Decisão</a:t>
            </a:r>
            <a:r>
              <a:rPr lang="en-US" sz="2999" dirty="0">
                <a:solidFill>
                  <a:srgbClr val="CD196A"/>
                </a:solidFill>
                <a:latin typeface="Lexend Deca"/>
              </a:rPr>
              <a:t>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1386" y="3136961"/>
            <a:ext cx="179084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dirty="0">
                <a:solidFill>
                  <a:srgbClr val="FFFFFF"/>
                </a:solidFill>
                <a:latin typeface="Lexend Deca"/>
              </a:rPr>
              <a:t>FEV</a:t>
            </a:r>
          </a:p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Arimo"/>
              </a:rPr>
              <a:t>2022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C4D7D7C-E64D-4C2B-ADB2-EA40E98DDF2C}"/>
              </a:ext>
            </a:extLst>
          </p:cNvPr>
          <p:cNvSpPr txBox="1"/>
          <p:nvPr/>
        </p:nvSpPr>
        <p:spPr>
          <a:xfrm>
            <a:off x="1252436" y="5857034"/>
            <a:ext cx="15925800" cy="3054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559" lvl="1" indent="-323780" algn="just">
              <a:lnSpc>
                <a:spcPts val="3899"/>
              </a:lnSpc>
              <a:buFont typeface="Arial"/>
              <a:buChar char="•"/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xend Deca"/>
              </a:rPr>
              <a:t>Foi inserida a mensagem </a:t>
            </a:r>
            <a:r>
              <a:rPr lang="pt-BR" sz="2800" b="1" i="1" dirty="0">
                <a:highlight>
                  <a:srgbClr val="FFFF00"/>
                </a:highlight>
                <a:latin typeface="Lexend Deca"/>
              </a:rPr>
              <a:t>“Por necessidade de dar cumprimento à Decisão do Supremo Tribunal Federal, estamos impossibilitados de receber quaisquer denúncias relacionadas à restrição do exercício de atividades ou à restrição de acesso a locais em decorrência da não vacinação para COVID-19” 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xend Deca"/>
              </a:rPr>
              <a:t>na URA dos Canais telefônicos Disque 100 e Ligue 180, assim como no </a:t>
            </a:r>
            <a:r>
              <a:rPr lang="pt-B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exend Deca"/>
              </a:rPr>
              <a:t>Whatsapp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xend Deca"/>
              </a:rPr>
              <a:t> e no </a:t>
            </a:r>
            <a:r>
              <a:rPr lang="pt-BR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exend Deca"/>
              </a:rPr>
              <a:t>Telegram</a:t>
            </a:r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  <a:latin typeface="Lexend Deca"/>
            </a:endParaRPr>
          </a:p>
          <a:p>
            <a:pPr marL="647559" lvl="1" indent="-323780" algn="just">
              <a:lnSpc>
                <a:spcPts val="3899"/>
              </a:lnSpc>
              <a:buFont typeface="Arial"/>
              <a:buChar char="•"/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xend Deca"/>
              </a:rPr>
              <a:t>Incluiu-se ainda a referida mensagem padrão no site da ONDH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271422117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68735" y="816155"/>
            <a:ext cx="6386477" cy="588061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1109913" y="1874192"/>
            <a:ext cx="10238673" cy="955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9"/>
              </a:lnSpc>
            </a:pPr>
            <a:r>
              <a:rPr lang="en-US" sz="6399" dirty="0" err="1">
                <a:solidFill>
                  <a:srgbClr val="FFFFFF"/>
                </a:solidFill>
                <a:latin typeface="Lexend Deca Bold"/>
              </a:rPr>
              <a:t>Ações</a:t>
            </a:r>
            <a:r>
              <a:rPr lang="en-US" sz="6399" dirty="0">
                <a:solidFill>
                  <a:srgbClr val="FFFFFF"/>
                </a:solidFill>
                <a:latin typeface="Lexend Deca Bold"/>
              </a:rPr>
              <a:t> MMFDH: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05980" y="3202633"/>
            <a:ext cx="10154548" cy="521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9D13F"/>
                </a:solidFill>
                <a:latin typeface="Muli Bold"/>
              </a:rPr>
              <a:t>Comitê interno COVID</a:t>
            </a:r>
          </a:p>
          <a:p>
            <a:pPr marL="647697" lvl="1" indent="-323848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9D13F"/>
                </a:solidFill>
                <a:latin typeface="Muli Bold"/>
              </a:rPr>
              <a:t>Relatório de iniciativas: 249 ações apenas em 2020</a:t>
            </a:r>
          </a:p>
          <a:p>
            <a:pPr marL="647697" lvl="1" indent="-323848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9D13F"/>
                </a:solidFill>
                <a:latin typeface="Muli Bold Bold"/>
              </a:rPr>
              <a:t>Planos de Contingência para Pessoas Vulneráveis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Muli Bold Bold"/>
              </a:rPr>
              <a:t> - Povos e Comunidades Tradicionais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Muli Bold Bold"/>
              </a:rPr>
              <a:t> - Pessoa Idosa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Muli Bold Bold"/>
              </a:rPr>
              <a:t> - Pessoa em situação de rua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Muli Bold Bold"/>
              </a:rPr>
              <a:t> - Pessoa com deficiência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Muli Bold Bold"/>
              </a:rPr>
              <a:t> - Mulheres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Muli Bold Bold"/>
              </a:rPr>
              <a:t> - Famílias vulneráveis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Muli Bold Bold"/>
              </a:rPr>
              <a:t> - Criança e Adolescente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764947" y="8936842"/>
            <a:ext cx="5594052" cy="2117232"/>
            <a:chOff x="0" y="0"/>
            <a:chExt cx="2040725" cy="7723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40725" cy="772372"/>
            </a:xfrm>
            <a:custGeom>
              <a:avLst/>
              <a:gdLst/>
              <a:ahLst/>
              <a:cxnLst/>
              <a:rect l="l" t="t" r="r" b="b"/>
              <a:pathLst>
                <a:path w="2040725" h="772372">
                  <a:moveTo>
                    <a:pt x="1916265" y="772372"/>
                  </a:moveTo>
                  <a:lnTo>
                    <a:pt x="124460" y="772372"/>
                  </a:lnTo>
                  <a:cubicBezTo>
                    <a:pt x="55880" y="772372"/>
                    <a:pt x="0" y="716492"/>
                    <a:pt x="0" y="6479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6265" y="0"/>
                  </a:lnTo>
                  <a:cubicBezTo>
                    <a:pt x="1984846" y="0"/>
                    <a:pt x="2040725" y="55880"/>
                    <a:pt x="2040725" y="124460"/>
                  </a:cubicBezTo>
                  <a:lnTo>
                    <a:pt x="2040725" y="647912"/>
                  </a:lnTo>
                  <a:cubicBezTo>
                    <a:pt x="2040725" y="716492"/>
                    <a:pt x="1984846" y="772372"/>
                    <a:pt x="1916265" y="7723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48636" y="9152079"/>
            <a:ext cx="4948926" cy="84337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2949" y="-9912628"/>
            <a:ext cx="18440949" cy="110980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176478">
            <a:off x="-248592" y="702243"/>
            <a:ext cx="10628257" cy="102583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066712" y="1375805"/>
            <a:ext cx="7525709" cy="891119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67098" y="266700"/>
            <a:ext cx="15506754" cy="720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59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Lexend Deca"/>
              </a:rPr>
              <a:t>INTEIRO CUMPRIMENTO PELO MMFDHDA DECISÃO JUDICIAL</a:t>
            </a:r>
          </a:p>
          <a:p>
            <a:pPr marL="0" lvl="0" indent="0" algn="ctr">
              <a:lnSpc>
                <a:spcPts val="2759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Lexend Deca"/>
              </a:rPr>
              <a:t>PROFERIDA NOS AUTOS DA ADPF 754 – DF</a:t>
            </a:r>
          </a:p>
        </p:txBody>
      </p:sp>
    </p:spTree>
    <p:extLst>
      <p:ext uri="{BB962C8B-B14F-4D97-AF65-F5344CB8AC3E}">
        <p14:creationId xmlns:p14="http://schemas.microsoft.com/office/powerpoint/2010/main" val="455867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/>
          <a:srcRect t="8343"/>
          <a:stretch/>
        </p:blipFill>
        <p:spPr>
          <a:xfrm>
            <a:off x="685800" y="-5295900"/>
            <a:ext cx="16198436" cy="16665974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21A164A-6B97-4C33-9AE7-20793C62896E}"/>
              </a:ext>
            </a:extLst>
          </p:cNvPr>
          <p:cNvSpPr/>
          <p:nvPr/>
        </p:nvSpPr>
        <p:spPr>
          <a:xfrm>
            <a:off x="304800" y="3695700"/>
            <a:ext cx="4114800" cy="27432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/>
              <a:t>A Nota Técnica alterada</a:t>
            </a:r>
          </a:p>
        </p:txBody>
      </p:sp>
    </p:spTree>
    <p:extLst>
      <p:ext uri="{BB962C8B-B14F-4D97-AF65-F5344CB8AC3E}">
        <p14:creationId xmlns:p14="http://schemas.microsoft.com/office/powerpoint/2010/main" val="3081015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18128" y="-430617"/>
            <a:ext cx="18524255" cy="111482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084933" y="1339588"/>
            <a:ext cx="7779468" cy="983014"/>
            <a:chOff x="0" y="0"/>
            <a:chExt cx="10372624" cy="131068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0372624" cy="1310686"/>
              <a:chOff x="0" y="0"/>
              <a:chExt cx="31187234" cy="394082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1187234" cy="3940822"/>
              </a:xfrm>
              <a:custGeom>
                <a:avLst/>
                <a:gdLst/>
                <a:ahLst/>
                <a:cxnLst/>
                <a:rect l="l" t="t" r="r" b="b"/>
                <a:pathLst>
                  <a:path w="31187234" h="3940822">
                    <a:moveTo>
                      <a:pt x="0" y="0"/>
                    </a:moveTo>
                    <a:lnTo>
                      <a:pt x="0" y="3940822"/>
                    </a:lnTo>
                    <a:lnTo>
                      <a:pt x="31187234" y="3940822"/>
                    </a:lnTo>
                    <a:lnTo>
                      <a:pt x="31187234" y="0"/>
                    </a:lnTo>
                    <a:lnTo>
                      <a:pt x="0" y="0"/>
                    </a:lnTo>
                    <a:close/>
                    <a:moveTo>
                      <a:pt x="31126274" y="3879862"/>
                    </a:moveTo>
                    <a:lnTo>
                      <a:pt x="59690" y="3879862"/>
                    </a:lnTo>
                    <a:lnTo>
                      <a:pt x="59690" y="59690"/>
                    </a:lnTo>
                    <a:lnTo>
                      <a:pt x="31126274" y="59690"/>
                    </a:lnTo>
                    <a:lnTo>
                      <a:pt x="31126274" y="387986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481776" y="352448"/>
              <a:ext cx="9409073" cy="558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9"/>
                </a:lnSpc>
              </a:pPr>
              <a:r>
                <a:rPr lang="en-US" sz="2550">
                  <a:solidFill>
                    <a:srgbClr val="FFFFFF"/>
                  </a:solidFill>
                  <a:latin typeface="Lexend Deca"/>
                </a:rPr>
                <a:t>Vamos juntos pelas crianças?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961059" y="-768413"/>
            <a:ext cx="2596482" cy="2596482"/>
            <a:chOff x="0" y="0"/>
            <a:chExt cx="5080000" cy="508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848779" cy="9158058"/>
            </a:xfrm>
            <a:custGeom>
              <a:avLst/>
              <a:gdLst/>
              <a:ahLst/>
              <a:cxnLst/>
              <a:rect l="l" t="t" r="r" b="b"/>
              <a:pathLst>
                <a:path w="8848779" h="9158058">
                  <a:moveTo>
                    <a:pt x="8848779" y="0"/>
                  </a:moveTo>
                  <a:lnTo>
                    <a:pt x="8751443" y="0"/>
                  </a:lnTo>
                  <a:lnTo>
                    <a:pt x="0" y="9057319"/>
                  </a:lnTo>
                  <a:lnTo>
                    <a:pt x="0" y="9158058"/>
                  </a:lnTo>
                  <a:lnTo>
                    <a:pt x="97337" y="9158058"/>
                  </a:lnTo>
                  <a:lnTo>
                    <a:pt x="8848779" y="100739"/>
                  </a:lnTo>
                  <a:lnTo>
                    <a:pt x="8848779" y="0"/>
                  </a:lnTo>
                  <a:close/>
                  <a:moveTo>
                    <a:pt x="6008321" y="0"/>
                  </a:moveTo>
                  <a:lnTo>
                    <a:pt x="5795950" y="0"/>
                  </a:lnTo>
                  <a:lnTo>
                    <a:pt x="0" y="5998528"/>
                  </a:lnTo>
                  <a:lnTo>
                    <a:pt x="0" y="6216032"/>
                  </a:lnTo>
                  <a:lnTo>
                    <a:pt x="6008321" y="0"/>
                  </a:lnTo>
                  <a:close/>
                  <a:moveTo>
                    <a:pt x="2842670" y="9158058"/>
                  </a:moveTo>
                  <a:lnTo>
                    <a:pt x="3052829" y="9158058"/>
                  </a:lnTo>
                  <a:lnTo>
                    <a:pt x="8848779" y="3159530"/>
                  </a:lnTo>
                  <a:lnTo>
                    <a:pt x="8848779" y="2942026"/>
                  </a:lnTo>
                  <a:lnTo>
                    <a:pt x="2842670" y="9158058"/>
                  </a:lnTo>
                  <a:close/>
                  <a:moveTo>
                    <a:pt x="0" y="103028"/>
                  </a:moveTo>
                  <a:lnTo>
                    <a:pt x="97337" y="0"/>
                  </a:lnTo>
                  <a:lnTo>
                    <a:pt x="0" y="0"/>
                  </a:lnTo>
                  <a:lnTo>
                    <a:pt x="0" y="103028"/>
                  </a:lnTo>
                  <a:close/>
                  <a:moveTo>
                    <a:pt x="8848779" y="9158058"/>
                  </a:moveTo>
                  <a:lnTo>
                    <a:pt x="8848779" y="9057319"/>
                  </a:lnTo>
                  <a:lnTo>
                    <a:pt x="8751443" y="9158058"/>
                  </a:lnTo>
                  <a:lnTo>
                    <a:pt x="8848779" y="9158058"/>
                  </a:lnTo>
                  <a:close/>
                  <a:moveTo>
                    <a:pt x="3052829" y="0"/>
                  </a:moveTo>
                  <a:lnTo>
                    <a:pt x="2842670" y="0"/>
                  </a:lnTo>
                  <a:lnTo>
                    <a:pt x="0" y="2942026"/>
                  </a:lnTo>
                  <a:lnTo>
                    <a:pt x="0" y="3159530"/>
                  </a:lnTo>
                  <a:lnTo>
                    <a:pt x="3052829" y="0"/>
                  </a:lnTo>
                  <a:close/>
                  <a:moveTo>
                    <a:pt x="5795950" y="9158058"/>
                  </a:moveTo>
                  <a:lnTo>
                    <a:pt x="6006109" y="9158058"/>
                  </a:lnTo>
                  <a:lnTo>
                    <a:pt x="8848779" y="6216032"/>
                  </a:lnTo>
                  <a:lnTo>
                    <a:pt x="8848779" y="5998528"/>
                  </a:lnTo>
                  <a:lnTo>
                    <a:pt x="5795950" y="91580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269541" y="8458931"/>
            <a:ext cx="2596482" cy="2596482"/>
            <a:chOff x="0" y="0"/>
            <a:chExt cx="5080000" cy="508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848779" cy="9158058"/>
            </a:xfrm>
            <a:custGeom>
              <a:avLst/>
              <a:gdLst/>
              <a:ahLst/>
              <a:cxnLst/>
              <a:rect l="l" t="t" r="r" b="b"/>
              <a:pathLst>
                <a:path w="8848779" h="9158058">
                  <a:moveTo>
                    <a:pt x="8848779" y="0"/>
                  </a:moveTo>
                  <a:lnTo>
                    <a:pt x="8751443" y="0"/>
                  </a:lnTo>
                  <a:lnTo>
                    <a:pt x="0" y="9057319"/>
                  </a:lnTo>
                  <a:lnTo>
                    <a:pt x="0" y="9158058"/>
                  </a:lnTo>
                  <a:lnTo>
                    <a:pt x="97337" y="9158058"/>
                  </a:lnTo>
                  <a:lnTo>
                    <a:pt x="8848779" y="100739"/>
                  </a:lnTo>
                  <a:lnTo>
                    <a:pt x="8848779" y="0"/>
                  </a:lnTo>
                  <a:close/>
                  <a:moveTo>
                    <a:pt x="6008321" y="0"/>
                  </a:moveTo>
                  <a:lnTo>
                    <a:pt x="5795950" y="0"/>
                  </a:lnTo>
                  <a:lnTo>
                    <a:pt x="0" y="5998528"/>
                  </a:lnTo>
                  <a:lnTo>
                    <a:pt x="0" y="6216032"/>
                  </a:lnTo>
                  <a:lnTo>
                    <a:pt x="6008321" y="0"/>
                  </a:lnTo>
                  <a:close/>
                  <a:moveTo>
                    <a:pt x="2842670" y="9158058"/>
                  </a:moveTo>
                  <a:lnTo>
                    <a:pt x="3052829" y="9158058"/>
                  </a:lnTo>
                  <a:lnTo>
                    <a:pt x="8848779" y="3159530"/>
                  </a:lnTo>
                  <a:lnTo>
                    <a:pt x="8848779" y="2942026"/>
                  </a:lnTo>
                  <a:lnTo>
                    <a:pt x="2842670" y="9158058"/>
                  </a:lnTo>
                  <a:close/>
                  <a:moveTo>
                    <a:pt x="0" y="103028"/>
                  </a:moveTo>
                  <a:lnTo>
                    <a:pt x="97337" y="0"/>
                  </a:lnTo>
                  <a:lnTo>
                    <a:pt x="0" y="0"/>
                  </a:lnTo>
                  <a:lnTo>
                    <a:pt x="0" y="103028"/>
                  </a:lnTo>
                  <a:close/>
                  <a:moveTo>
                    <a:pt x="8848779" y="9158058"/>
                  </a:moveTo>
                  <a:lnTo>
                    <a:pt x="8848779" y="9057319"/>
                  </a:lnTo>
                  <a:lnTo>
                    <a:pt x="8751443" y="9158058"/>
                  </a:lnTo>
                  <a:lnTo>
                    <a:pt x="8848779" y="9158058"/>
                  </a:lnTo>
                  <a:close/>
                  <a:moveTo>
                    <a:pt x="3052829" y="0"/>
                  </a:moveTo>
                  <a:lnTo>
                    <a:pt x="2842670" y="0"/>
                  </a:lnTo>
                  <a:lnTo>
                    <a:pt x="0" y="2942026"/>
                  </a:lnTo>
                  <a:lnTo>
                    <a:pt x="0" y="3159530"/>
                  </a:lnTo>
                  <a:lnTo>
                    <a:pt x="3052829" y="0"/>
                  </a:lnTo>
                  <a:close/>
                  <a:moveTo>
                    <a:pt x="5795950" y="9158058"/>
                  </a:moveTo>
                  <a:lnTo>
                    <a:pt x="6006109" y="9158058"/>
                  </a:lnTo>
                  <a:lnTo>
                    <a:pt x="8848779" y="6216032"/>
                  </a:lnTo>
                  <a:lnTo>
                    <a:pt x="8848779" y="5998528"/>
                  </a:lnTo>
                  <a:lnTo>
                    <a:pt x="5795950" y="91580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2309721" y="8964884"/>
            <a:ext cx="5594052" cy="2117232"/>
            <a:chOff x="0" y="0"/>
            <a:chExt cx="2040725" cy="77237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40725" cy="772372"/>
            </a:xfrm>
            <a:custGeom>
              <a:avLst/>
              <a:gdLst/>
              <a:ahLst/>
              <a:cxnLst/>
              <a:rect l="l" t="t" r="r" b="b"/>
              <a:pathLst>
                <a:path w="2040725" h="772372">
                  <a:moveTo>
                    <a:pt x="1916265" y="772372"/>
                  </a:moveTo>
                  <a:lnTo>
                    <a:pt x="124460" y="772372"/>
                  </a:lnTo>
                  <a:cubicBezTo>
                    <a:pt x="55880" y="772372"/>
                    <a:pt x="0" y="716492"/>
                    <a:pt x="0" y="6479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6265" y="0"/>
                  </a:lnTo>
                  <a:cubicBezTo>
                    <a:pt x="1984846" y="0"/>
                    <a:pt x="2040725" y="55880"/>
                    <a:pt x="2040725" y="124460"/>
                  </a:cubicBezTo>
                  <a:lnTo>
                    <a:pt x="2040725" y="647912"/>
                  </a:lnTo>
                  <a:cubicBezTo>
                    <a:pt x="2040725" y="716492"/>
                    <a:pt x="1984846" y="772372"/>
                    <a:pt x="1916265" y="7723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348858" y="328148"/>
            <a:ext cx="13715555" cy="80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5"/>
              </a:lnSpc>
            </a:pPr>
            <a:r>
              <a:rPr lang="en-US" sz="5500">
                <a:solidFill>
                  <a:srgbClr val="FFFFFF"/>
                </a:solidFill>
                <a:latin typeface="Lexend Deca Bold"/>
              </a:rPr>
              <a:t>Cumprimento da sentença pelo MMFDH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593409" y="9180120"/>
            <a:ext cx="4948926" cy="843379"/>
          </a:xfrm>
          <a:prstGeom prst="rect">
            <a:avLst/>
          </a:prstGeom>
        </p:spPr>
      </p:pic>
      <p:pic>
        <p:nvPicPr>
          <p:cNvPr id="15" name="Online Media 14" title="Denuncie a violência doméstica. Para algumas famílias, o isolamento está sendo ainda mais difícil">
            <a:hlinkClick r:id="" action="ppaction://media"/>
            <a:extLst>
              <a:ext uri="{FF2B5EF4-FFF2-40B4-BE49-F238E27FC236}">
                <a16:creationId xmlns:a16="http://schemas.microsoft.com/office/drawing/2014/main" id="{063F3B1F-4E6C-208D-CA92-F691C3B9DE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400778" y="2450394"/>
            <a:ext cx="11528777" cy="647276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8128" y="-430617"/>
            <a:ext cx="18524255" cy="111482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947098" y="5337863"/>
            <a:ext cx="10393804" cy="1430689"/>
            <a:chOff x="0" y="0"/>
            <a:chExt cx="13858405" cy="190758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3858405" cy="1907586"/>
              <a:chOff x="0" y="0"/>
              <a:chExt cx="41667887" cy="573551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1667888" cy="5735513"/>
              </a:xfrm>
              <a:custGeom>
                <a:avLst/>
                <a:gdLst/>
                <a:ahLst/>
                <a:cxnLst/>
                <a:rect l="l" t="t" r="r" b="b"/>
                <a:pathLst>
                  <a:path w="41667888" h="5735513">
                    <a:moveTo>
                      <a:pt x="0" y="0"/>
                    </a:moveTo>
                    <a:lnTo>
                      <a:pt x="0" y="5735513"/>
                    </a:lnTo>
                    <a:lnTo>
                      <a:pt x="41667888" y="5735513"/>
                    </a:lnTo>
                    <a:lnTo>
                      <a:pt x="41667888" y="0"/>
                    </a:lnTo>
                    <a:lnTo>
                      <a:pt x="0" y="0"/>
                    </a:lnTo>
                    <a:close/>
                    <a:moveTo>
                      <a:pt x="41606927" y="5674553"/>
                    </a:moveTo>
                    <a:lnTo>
                      <a:pt x="59690" y="5674553"/>
                    </a:lnTo>
                    <a:lnTo>
                      <a:pt x="59690" y="59690"/>
                    </a:lnTo>
                    <a:lnTo>
                      <a:pt x="41606927" y="59690"/>
                    </a:lnTo>
                    <a:lnTo>
                      <a:pt x="41606927" y="56745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643679" y="352448"/>
              <a:ext cx="12571046" cy="1155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9"/>
                </a:lnSpc>
              </a:pPr>
              <a:r>
                <a:rPr lang="en-US" sz="2550">
                  <a:solidFill>
                    <a:srgbClr val="FFFFFF"/>
                  </a:solidFill>
                  <a:latin typeface="Lexend Deca"/>
                </a:rPr>
                <a:t>DAMARES ALVES</a:t>
              </a:r>
            </a:p>
            <a:p>
              <a:pPr algn="ctr">
                <a:lnSpc>
                  <a:spcPts val="3569"/>
                </a:lnSpc>
              </a:pPr>
              <a:r>
                <a:rPr lang="en-US" sz="2550">
                  <a:solidFill>
                    <a:srgbClr val="FFFFFF"/>
                  </a:solidFill>
                  <a:latin typeface="Lexend Deca"/>
                </a:rPr>
                <a:t>Ministra da Mulher, da Família e dos Direitos Humanos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961059" y="-768413"/>
            <a:ext cx="2596482" cy="2596482"/>
            <a:chOff x="0" y="0"/>
            <a:chExt cx="5080000" cy="508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848779" cy="9158058"/>
            </a:xfrm>
            <a:custGeom>
              <a:avLst/>
              <a:gdLst/>
              <a:ahLst/>
              <a:cxnLst/>
              <a:rect l="l" t="t" r="r" b="b"/>
              <a:pathLst>
                <a:path w="8848779" h="9158058">
                  <a:moveTo>
                    <a:pt x="8848779" y="0"/>
                  </a:moveTo>
                  <a:lnTo>
                    <a:pt x="8751443" y="0"/>
                  </a:lnTo>
                  <a:lnTo>
                    <a:pt x="0" y="9057319"/>
                  </a:lnTo>
                  <a:lnTo>
                    <a:pt x="0" y="9158058"/>
                  </a:lnTo>
                  <a:lnTo>
                    <a:pt x="97337" y="9158058"/>
                  </a:lnTo>
                  <a:lnTo>
                    <a:pt x="8848779" y="100739"/>
                  </a:lnTo>
                  <a:lnTo>
                    <a:pt x="8848779" y="0"/>
                  </a:lnTo>
                  <a:close/>
                  <a:moveTo>
                    <a:pt x="6008321" y="0"/>
                  </a:moveTo>
                  <a:lnTo>
                    <a:pt x="5795950" y="0"/>
                  </a:lnTo>
                  <a:lnTo>
                    <a:pt x="0" y="5998528"/>
                  </a:lnTo>
                  <a:lnTo>
                    <a:pt x="0" y="6216032"/>
                  </a:lnTo>
                  <a:lnTo>
                    <a:pt x="6008321" y="0"/>
                  </a:lnTo>
                  <a:close/>
                  <a:moveTo>
                    <a:pt x="2842670" y="9158058"/>
                  </a:moveTo>
                  <a:lnTo>
                    <a:pt x="3052829" y="9158058"/>
                  </a:lnTo>
                  <a:lnTo>
                    <a:pt x="8848779" y="3159530"/>
                  </a:lnTo>
                  <a:lnTo>
                    <a:pt x="8848779" y="2942026"/>
                  </a:lnTo>
                  <a:lnTo>
                    <a:pt x="2842670" y="9158058"/>
                  </a:lnTo>
                  <a:close/>
                  <a:moveTo>
                    <a:pt x="0" y="103028"/>
                  </a:moveTo>
                  <a:lnTo>
                    <a:pt x="97337" y="0"/>
                  </a:lnTo>
                  <a:lnTo>
                    <a:pt x="0" y="0"/>
                  </a:lnTo>
                  <a:lnTo>
                    <a:pt x="0" y="103028"/>
                  </a:lnTo>
                  <a:close/>
                  <a:moveTo>
                    <a:pt x="8848779" y="9158058"/>
                  </a:moveTo>
                  <a:lnTo>
                    <a:pt x="8848779" y="9057319"/>
                  </a:lnTo>
                  <a:lnTo>
                    <a:pt x="8751443" y="9158058"/>
                  </a:lnTo>
                  <a:lnTo>
                    <a:pt x="8848779" y="9158058"/>
                  </a:lnTo>
                  <a:close/>
                  <a:moveTo>
                    <a:pt x="3052829" y="0"/>
                  </a:moveTo>
                  <a:lnTo>
                    <a:pt x="2842670" y="0"/>
                  </a:lnTo>
                  <a:lnTo>
                    <a:pt x="0" y="2942026"/>
                  </a:lnTo>
                  <a:lnTo>
                    <a:pt x="0" y="3159530"/>
                  </a:lnTo>
                  <a:lnTo>
                    <a:pt x="3052829" y="0"/>
                  </a:lnTo>
                  <a:close/>
                  <a:moveTo>
                    <a:pt x="5795950" y="9158058"/>
                  </a:moveTo>
                  <a:lnTo>
                    <a:pt x="6006109" y="9158058"/>
                  </a:lnTo>
                  <a:lnTo>
                    <a:pt x="8848779" y="6216032"/>
                  </a:lnTo>
                  <a:lnTo>
                    <a:pt x="8848779" y="5998528"/>
                  </a:lnTo>
                  <a:lnTo>
                    <a:pt x="5795950" y="91580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-269541" y="8458931"/>
            <a:ext cx="2596482" cy="2596482"/>
            <a:chOff x="0" y="0"/>
            <a:chExt cx="5080000" cy="508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848779" cy="9158058"/>
            </a:xfrm>
            <a:custGeom>
              <a:avLst/>
              <a:gdLst/>
              <a:ahLst/>
              <a:cxnLst/>
              <a:rect l="l" t="t" r="r" b="b"/>
              <a:pathLst>
                <a:path w="8848779" h="9158058">
                  <a:moveTo>
                    <a:pt x="8848779" y="0"/>
                  </a:moveTo>
                  <a:lnTo>
                    <a:pt x="8751443" y="0"/>
                  </a:lnTo>
                  <a:lnTo>
                    <a:pt x="0" y="9057319"/>
                  </a:lnTo>
                  <a:lnTo>
                    <a:pt x="0" y="9158058"/>
                  </a:lnTo>
                  <a:lnTo>
                    <a:pt x="97337" y="9158058"/>
                  </a:lnTo>
                  <a:lnTo>
                    <a:pt x="8848779" y="100739"/>
                  </a:lnTo>
                  <a:lnTo>
                    <a:pt x="8848779" y="0"/>
                  </a:lnTo>
                  <a:close/>
                  <a:moveTo>
                    <a:pt x="6008321" y="0"/>
                  </a:moveTo>
                  <a:lnTo>
                    <a:pt x="5795950" y="0"/>
                  </a:lnTo>
                  <a:lnTo>
                    <a:pt x="0" y="5998528"/>
                  </a:lnTo>
                  <a:lnTo>
                    <a:pt x="0" y="6216032"/>
                  </a:lnTo>
                  <a:lnTo>
                    <a:pt x="6008321" y="0"/>
                  </a:lnTo>
                  <a:close/>
                  <a:moveTo>
                    <a:pt x="2842670" y="9158058"/>
                  </a:moveTo>
                  <a:lnTo>
                    <a:pt x="3052829" y="9158058"/>
                  </a:lnTo>
                  <a:lnTo>
                    <a:pt x="8848779" y="3159530"/>
                  </a:lnTo>
                  <a:lnTo>
                    <a:pt x="8848779" y="2942026"/>
                  </a:lnTo>
                  <a:lnTo>
                    <a:pt x="2842670" y="9158058"/>
                  </a:lnTo>
                  <a:close/>
                  <a:moveTo>
                    <a:pt x="0" y="103028"/>
                  </a:moveTo>
                  <a:lnTo>
                    <a:pt x="97337" y="0"/>
                  </a:lnTo>
                  <a:lnTo>
                    <a:pt x="0" y="0"/>
                  </a:lnTo>
                  <a:lnTo>
                    <a:pt x="0" y="103028"/>
                  </a:lnTo>
                  <a:close/>
                  <a:moveTo>
                    <a:pt x="8848779" y="9158058"/>
                  </a:moveTo>
                  <a:lnTo>
                    <a:pt x="8848779" y="9057319"/>
                  </a:lnTo>
                  <a:lnTo>
                    <a:pt x="8751443" y="9158058"/>
                  </a:lnTo>
                  <a:lnTo>
                    <a:pt x="8848779" y="9158058"/>
                  </a:lnTo>
                  <a:close/>
                  <a:moveTo>
                    <a:pt x="3052829" y="0"/>
                  </a:moveTo>
                  <a:lnTo>
                    <a:pt x="2842670" y="0"/>
                  </a:lnTo>
                  <a:lnTo>
                    <a:pt x="0" y="2942026"/>
                  </a:lnTo>
                  <a:lnTo>
                    <a:pt x="0" y="3159530"/>
                  </a:lnTo>
                  <a:lnTo>
                    <a:pt x="3052829" y="0"/>
                  </a:lnTo>
                  <a:close/>
                  <a:moveTo>
                    <a:pt x="5795950" y="9158058"/>
                  </a:moveTo>
                  <a:lnTo>
                    <a:pt x="6006109" y="9158058"/>
                  </a:lnTo>
                  <a:lnTo>
                    <a:pt x="8848779" y="6216032"/>
                  </a:lnTo>
                  <a:lnTo>
                    <a:pt x="8848779" y="5998528"/>
                  </a:lnTo>
                  <a:lnTo>
                    <a:pt x="5795950" y="91580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2309721" y="8964884"/>
            <a:ext cx="5594052" cy="2117232"/>
            <a:chOff x="0" y="0"/>
            <a:chExt cx="2040725" cy="77237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40725" cy="772372"/>
            </a:xfrm>
            <a:custGeom>
              <a:avLst/>
              <a:gdLst/>
              <a:ahLst/>
              <a:cxnLst/>
              <a:rect l="l" t="t" r="r" b="b"/>
              <a:pathLst>
                <a:path w="2040725" h="772372">
                  <a:moveTo>
                    <a:pt x="1916265" y="772372"/>
                  </a:moveTo>
                  <a:lnTo>
                    <a:pt x="124460" y="772372"/>
                  </a:lnTo>
                  <a:cubicBezTo>
                    <a:pt x="55880" y="772372"/>
                    <a:pt x="0" y="716492"/>
                    <a:pt x="0" y="6479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6265" y="0"/>
                  </a:lnTo>
                  <a:cubicBezTo>
                    <a:pt x="1984846" y="0"/>
                    <a:pt x="2040725" y="55880"/>
                    <a:pt x="2040725" y="124460"/>
                  </a:cubicBezTo>
                  <a:lnTo>
                    <a:pt x="2040725" y="647912"/>
                  </a:lnTo>
                  <a:cubicBezTo>
                    <a:pt x="2040725" y="716492"/>
                    <a:pt x="1984846" y="772372"/>
                    <a:pt x="1916265" y="7723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884074" y="3360135"/>
            <a:ext cx="12519851" cy="146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42"/>
              </a:lnSpc>
            </a:pPr>
            <a:r>
              <a:rPr lang="en-US" sz="9950">
                <a:solidFill>
                  <a:srgbClr val="FFFFFF"/>
                </a:solidFill>
                <a:latin typeface="Lexend Deca Bold"/>
              </a:rPr>
              <a:t>Obrigada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593409" y="9180120"/>
            <a:ext cx="4948926" cy="8433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8128" y="-430617"/>
            <a:ext cx="18524255" cy="111482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478156" y="-751176"/>
            <a:ext cx="2596482" cy="2596482"/>
            <a:chOff x="0" y="0"/>
            <a:chExt cx="5080000" cy="508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848779" cy="9158058"/>
            </a:xfrm>
            <a:custGeom>
              <a:avLst/>
              <a:gdLst/>
              <a:ahLst/>
              <a:cxnLst/>
              <a:rect l="l" t="t" r="r" b="b"/>
              <a:pathLst>
                <a:path w="8848779" h="9158058">
                  <a:moveTo>
                    <a:pt x="8848779" y="0"/>
                  </a:moveTo>
                  <a:lnTo>
                    <a:pt x="8751443" y="0"/>
                  </a:lnTo>
                  <a:lnTo>
                    <a:pt x="0" y="9057319"/>
                  </a:lnTo>
                  <a:lnTo>
                    <a:pt x="0" y="9158058"/>
                  </a:lnTo>
                  <a:lnTo>
                    <a:pt x="97337" y="9158058"/>
                  </a:lnTo>
                  <a:lnTo>
                    <a:pt x="8848779" y="100739"/>
                  </a:lnTo>
                  <a:lnTo>
                    <a:pt x="8848779" y="0"/>
                  </a:lnTo>
                  <a:close/>
                  <a:moveTo>
                    <a:pt x="6008321" y="0"/>
                  </a:moveTo>
                  <a:lnTo>
                    <a:pt x="5795950" y="0"/>
                  </a:lnTo>
                  <a:lnTo>
                    <a:pt x="0" y="5998528"/>
                  </a:lnTo>
                  <a:lnTo>
                    <a:pt x="0" y="6216032"/>
                  </a:lnTo>
                  <a:lnTo>
                    <a:pt x="6008321" y="0"/>
                  </a:lnTo>
                  <a:close/>
                  <a:moveTo>
                    <a:pt x="2842670" y="9158058"/>
                  </a:moveTo>
                  <a:lnTo>
                    <a:pt x="3052829" y="9158058"/>
                  </a:lnTo>
                  <a:lnTo>
                    <a:pt x="8848779" y="3159530"/>
                  </a:lnTo>
                  <a:lnTo>
                    <a:pt x="8848779" y="2942026"/>
                  </a:lnTo>
                  <a:lnTo>
                    <a:pt x="2842670" y="9158058"/>
                  </a:lnTo>
                  <a:close/>
                  <a:moveTo>
                    <a:pt x="0" y="103028"/>
                  </a:moveTo>
                  <a:lnTo>
                    <a:pt x="97337" y="0"/>
                  </a:lnTo>
                  <a:lnTo>
                    <a:pt x="0" y="0"/>
                  </a:lnTo>
                  <a:lnTo>
                    <a:pt x="0" y="103028"/>
                  </a:lnTo>
                  <a:close/>
                  <a:moveTo>
                    <a:pt x="8848779" y="9158058"/>
                  </a:moveTo>
                  <a:lnTo>
                    <a:pt x="8848779" y="9057319"/>
                  </a:lnTo>
                  <a:lnTo>
                    <a:pt x="8751443" y="9158058"/>
                  </a:lnTo>
                  <a:lnTo>
                    <a:pt x="8848779" y="9158058"/>
                  </a:lnTo>
                  <a:close/>
                  <a:moveTo>
                    <a:pt x="3052829" y="0"/>
                  </a:moveTo>
                  <a:lnTo>
                    <a:pt x="2842670" y="0"/>
                  </a:lnTo>
                  <a:lnTo>
                    <a:pt x="0" y="2942026"/>
                  </a:lnTo>
                  <a:lnTo>
                    <a:pt x="0" y="3159530"/>
                  </a:lnTo>
                  <a:lnTo>
                    <a:pt x="3052829" y="0"/>
                  </a:lnTo>
                  <a:close/>
                  <a:moveTo>
                    <a:pt x="5795950" y="9158058"/>
                  </a:moveTo>
                  <a:lnTo>
                    <a:pt x="6006109" y="9158058"/>
                  </a:lnTo>
                  <a:lnTo>
                    <a:pt x="8848779" y="6216032"/>
                  </a:lnTo>
                  <a:lnTo>
                    <a:pt x="8848779" y="5998528"/>
                  </a:lnTo>
                  <a:lnTo>
                    <a:pt x="5795950" y="91580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269541" y="8458931"/>
            <a:ext cx="2596482" cy="2596482"/>
            <a:chOff x="0" y="0"/>
            <a:chExt cx="5080000" cy="508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48779" cy="9158058"/>
            </a:xfrm>
            <a:custGeom>
              <a:avLst/>
              <a:gdLst/>
              <a:ahLst/>
              <a:cxnLst/>
              <a:rect l="l" t="t" r="r" b="b"/>
              <a:pathLst>
                <a:path w="8848779" h="9158058">
                  <a:moveTo>
                    <a:pt x="8848779" y="0"/>
                  </a:moveTo>
                  <a:lnTo>
                    <a:pt x="8751443" y="0"/>
                  </a:lnTo>
                  <a:lnTo>
                    <a:pt x="0" y="9057319"/>
                  </a:lnTo>
                  <a:lnTo>
                    <a:pt x="0" y="9158058"/>
                  </a:lnTo>
                  <a:lnTo>
                    <a:pt x="97337" y="9158058"/>
                  </a:lnTo>
                  <a:lnTo>
                    <a:pt x="8848779" y="100739"/>
                  </a:lnTo>
                  <a:lnTo>
                    <a:pt x="8848779" y="0"/>
                  </a:lnTo>
                  <a:close/>
                  <a:moveTo>
                    <a:pt x="6008321" y="0"/>
                  </a:moveTo>
                  <a:lnTo>
                    <a:pt x="5795950" y="0"/>
                  </a:lnTo>
                  <a:lnTo>
                    <a:pt x="0" y="5998528"/>
                  </a:lnTo>
                  <a:lnTo>
                    <a:pt x="0" y="6216032"/>
                  </a:lnTo>
                  <a:lnTo>
                    <a:pt x="6008321" y="0"/>
                  </a:lnTo>
                  <a:close/>
                  <a:moveTo>
                    <a:pt x="2842670" y="9158058"/>
                  </a:moveTo>
                  <a:lnTo>
                    <a:pt x="3052829" y="9158058"/>
                  </a:lnTo>
                  <a:lnTo>
                    <a:pt x="8848779" y="3159530"/>
                  </a:lnTo>
                  <a:lnTo>
                    <a:pt x="8848779" y="2942026"/>
                  </a:lnTo>
                  <a:lnTo>
                    <a:pt x="2842670" y="9158058"/>
                  </a:lnTo>
                  <a:close/>
                  <a:moveTo>
                    <a:pt x="0" y="103028"/>
                  </a:moveTo>
                  <a:lnTo>
                    <a:pt x="97337" y="0"/>
                  </a:lnTo>
                  <a:lnTo>
                    <a:pt x="0" y="0"/>
                  </a:lnTo>
                  <a:lnTo>
                    <a:pt x="0" y="103028"/>
                  </a:lnTo>
                  <a:close/>
                  <a:moveTo>
                    <a:pt x="8848779" y="9158058"/>
                  </a:moveTo>
                  <a:lnTo>
                    <a:pt x="8848779" y="9057319"/>
                  </a:lnTo>
                  <a:lnTo>
                    <a:pt x="8751443" y="9158058"/>
                  </a:lnTo>
                  <a:lnTo>
                    <a:pt x="8848779" y="9158058"/>
                  </a:lnTo>
                  <a:close/>
                  <a:moveTo>
                    <a:pt x="3052829" y="0"/>
                  </a:moveTo>
                  <a:lnTo>
                    <a:pt x="2842670" y="0"/>
                  </a:lnTo>
                  <a:lnTo>
                    <a:pt x="0" y="2942026"/>
                  </a:lnTo>
                  <a:lnTo>
                    <a:pt x="0" y="3159530"/>
                  </a:lnTo>
                  <a:lnTo>
                    <a:pt x="3052829" y="0"/>
                  </a:lnTo>
                  <a:close/>
                  <a:moveTo>
                    <a:pt x="5795950" y="9158058"/>
                  </a:moveTo>
                  <a:lnTo>
                    <a:pt x="6006109" y="9158058"/>
                  </a:lnTo>
                  <a:lnTo>
                    <a:pt x="8848779" y="6216032"/>
                  </a:lnTo>
                  <a:lnTo>
                    <a:pt x="8848779" y="5998528"/>
                  </a:lnTo>
                  <a:lnTo>
                    <a:pt x="5795950" y="91580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28700" y="2174426"/>
            <a:ext cx="2751028" cy="3551228"/>
            <a:chOff x="0" y="0"/>
            <a:chExt cx="1934210" cy="2496820"/>
          </a:xfrm>
        </p:grpSpPr>
        <p:sp>
          <p:nvSpPr>
            <p:cNvPr id="8" name="Freeform 8"/>
            <p:cNvSpPr/>
            <p:nvPr/>
          </p:nvSpPr>
          <p:spPr>
            <a:xfrm>
              <a:off x="0" y="31750"/>
              <a:ext cx="1934210" cy="2346960"/>
            </a:xfrm>
            <a:custGeom>
              <a:avLst/>
              <a:gdLst/>
              <a:ahLst/>
              <a:cxnLst/>
              <a:rect l="l" t="t" r="r" b="b"/>
              <a:pathLst>
                <a:path w="1934210" h="2346960">
                  <a:moveTo>
                    <a:pt x="1934210" y="2346960"/>
                  </a:moveTo>
                  <a:lnTo>
                    <a:pt x="15240" y="2259330"/>
                  </a:lnTo>
                  <a:lnTo>
                    <a:pt x="0" y="74930"/>
                  </a:lnTo>
                  <a:lnTo>
                    <a:pt x="193421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789430" y="1270"/>
              <a:ext cx="125730" cy="2494280"/>
            </a:xfrm>
            <a:custGeom>
              <a:avLst/>
              <a:gdLst/>
              <a:ahLst/>
              <a:cxnLst/>
              <a:rect l="l" t="t" r="r" b="b"/>
              <a:pathLst>
                <a:path w="125730" h="2494280">
                  <a:moveTo>
                    <a:pt x="0" y="2494280"/>
                  </a:moveTo>
                  <a:lnTo>
                    <a:pt x="125730" y="2373630"/>
                  </a:lnTo>
                  <a:lnTo>
                    <a:pt x="125730" y="3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812290" cy="2496820"/>
            </a:xfrm>
            <a:custGeom>
              <a:avLst/>
              <a:gdLst/>
              <a:ahLst/>
              <a:cxnLst/>
              <a:rect l="l" t="t" r="r" b="b"/>
              <a:pathLst>
                <a:path w="1812290" h="2496820">
                  <a:moveTo>
                    <a:pt x="1812290" y="2496820"/>
                  </a:moveTo>
                  <a:lnTo>
                    <a:pt x="0" y="2404110"/>
                  </a:lnTo>
                  <a:lnTo>
                    <a:pt x="0" y="92710"/>
                  </a:lnTo>
                  <a:lnTo>
                    <a:pt x="1812290" y="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1750" y="88900"/>
              <a:ext cx="31750" cy="2319020"/>
            </a:xfrm>
            <a:custGeom>
              <a:avLst/>
              <a:gdLst/>
              <a:ahLst/>
              <a:cxnLst/>
              <a:rect l="l" t="t" r="r" b="b"/>
              <a:pathLst>
                <a:path w="31750" h="2319020">
                  <a:moveTo>
                    <a:pt x="31750" y="2319020"/>
                  </a:moveTo>
                  <a:lnTo>
                    <a:pt x="0" y="2316480"/>
                  </a:lnTo>
                  <a:lnTo>
                    <a:pt x="0" y="2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14300" y="54610"/>
              <a:ext cx="1637030" cy="2387600"/>
            </a:xfrm>
            <a:custGeom>
              <a:avLst/>
              <a:gdLst/>
              <a:ahLst/>
              <a:cxnLst/>
              <a:rect l="l" t="t" r="r" b="b"/>
              <a:pathLst>
                <a:path w="1637030" h="2387600">
                  <a:moveTo>
                    <a:pt x="1637030" y="2387600"/>
                  </a:moveTo>
                  <a:lnTo>
                    <a:pt x="0" y="2307590"/>
                  </a:lnTo>
                  <a:lnTo>
                    <a:pt x="0" y="80010"/>
                  </a:lnTo>
                  <a:lnTo>
                    <a:pt x="1637030" y="0"/>
                  </a:lnTo>
                  <a:close/>
                </a:path>
              </a:pathLst>
            </a:custGeom>
            <a:blipFill>
              <a:blip r:embed="rId4"/>
              <a:stretch>
                <a:fillRect l="-1329" r="-1329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051104" y="765917"/>
            <a:ext cx="14185791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Lexend Deca"/>
              </a:rPr>
              <a:t>Combate a violações de direitos das crianças</a:t>
            </a: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5546562" y="2174426"/>
            <a:ext cx="2751028" cy="3551228"/>
            <a:chOff x="0" y="0"/>
            <a:chExt cx="1934210" cy="2496820"/>
          </a:xfrm>
        </p:grpSpPr>
        <p:sp>
          <p:nvSpPr>
            <p:cNvPr id="15" name="Freeform 15"/>
            <p:cNvSpPr/>
            <p:nvPr/>
          </p:nvSpPr>
          <p:spPr>
            <a:xfrm>
              <a:off x="0" y="31750"/>
              <a:ext cx="1934210" cy="2346960"/>
            </a:xfrm>
            <a:custGeom>
              <a:avLst/>
              <a:gdLst/>
              <a:ahLst/>
              <a:cxnLst/>
              <a:rect l="l" t="t" r="r" b="b"/>
              <a:pathLst>
                <a:path w="1934210" h="2346960">
                  <a:moveTo>
                    <a:pt x="1934210" y="2346960"/>
                  </a:moveTo>
                  <a:lnTo>
                    <a:pt x="15240" y="2259330"/>
                  </a:lnTo>
                  <a:lnTo>
                    <a:pt x="0" y="74930"/>
                  </a:lnTo>
                  <a:lnTo>
                    <a:pt x="193421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789430" y="1270"/>
              <a:ext cx="125730" cy="2494280"/>
            </a:xfrm>
            <a:custGeom>
              <a:avLst/>
              <a:gdLst/>
              <a:ahLst/>
              <a:cxnLst/>
              <a:rect l="l" t="t" r="r" b="b"/>
              <a:pathLst>
                <a:path w="125730" h="2494280">
                  <a:moveTo>
                    <a:pt x="0" y="2494280"/>
                  </a:moveTo>
                  <a:lnTo>
                    <a:pt x="125730" y="2373630"/>
                  </a:lnTo>
                  <a:lnTo>
                    <a:pt x="125730" y="3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1812290" cy="2496820"/>
            </a:xfrm>
            <a:custGeom>
              <a:avLst/>
              <a:gdLst/>
              <a:ahLst/>
              <a:cxnLst/>
              <a:rect l="l" t="t" r="r" b="b"/>
              <a:pathLst>
                <a:path w="1812290" h="2496820">
                  <a:moveTo>
                    <a:pt x="1812290" y="2496820"/>
                  </a:moveTo>
                  <a:lnTo>
                    <a:pt x="0" y="2404110"/>
                  </a:lnTo>
                  <a:lnTo>
                    <a:pt x="0" y="92710"/>
                  </a:lnTo>
                  <a:lnTo>
                    <a:pt x="1812290" y="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31750" y="88900"/>
              <a:ext cx="31750" cy="2319020"/>
            </a:xfrm>
            <a:custGeom>
              <a:avLst/>
              <a:gdLst/>
              <a:ahLst/>
              <a:cxnLst/>
              <a:rect l="l" t="t" r="r" b="b"/>
              <a:pathLst>
                <a:path w="31750" h="2319020">
                  <a:moveTo>
                    <a:pt x="31750" y="2319020"/>
                  </a:moveTo>
                  <a:lnTo>
                    <a:pt x="0" y="2316480"/>
                  </a:lnTo>
                  <a:lnTo>
                    <a:pt x="0" y="2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14300" y="54610"/>
              <a:ext cx="1637030" cy="2387600"/>
            </a:xfrm>
            <a:custGeom>
              <a:avLst/>
              <a:gdLst/>
              <a:ahLst/>
              <a:cxnLst/>
              <a:rect l="l" t="t" r="r" b="b"/>
              <a:pathLst>
                <a:path w="1637030" h="2387600">
                  <a:moveTo>
                    <a:pt x="1637030" y="2387600"/>
                  </a:moveTo>
                  <a:lnTo>
                    <a:pt x="0" y="2307590"/>
                  </a:lnTo>
                  <a:lnTo>
                    <a:pt x="0" y="80010"/>
                  </a:lnTo>
                  <a:lnTo>
                    <a:pt x="1637030" y="0"/>
                  </a:lnTo>
                  <a:close/>
                </a:path>
              </a:pathLst>
            </a:custGeom>
            <a:blipFill>
              <a:blip r:embed="rId5"/>
              <a:stretch>
                <a:fillRect l="-1601" r="-1601"/>
              </a:stretch>
            </a:blip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0113958" y="2174426"/>
            <a:ext cx="2751028" cy="3551228"/>
            <a:chOff x="0" y="0"/>
            <a:chExt cx="1934210" cy="2496820"/>
          </a:xfrm>
        </p:grpSpPr>
        <p:sp>
          <p:nvSpPr>
            <p:cNvPr id="21" name="Freeform 21"/>
            <p:cNvSpPr/>
            <p:nvPr/>
          </p:nvSpPr>
          <p:spPr>
            <a:xfrm>
              <a:off x="0" y="31750"/>
              <a:ext cx="1934210" cy="2346960"/>
            </a:xfrm>
            <a:custGeom>
              <a:avLst/>
              <a:gdLst/>
              <a:ahLst/>
              <a:cxnLst/>
              <a:rect l="l" t="t" r="r" b="b"/>
              <a:pathLst>
                <a:path w="1934210" h="2346960">
                  <a:moveTo>
                    <a:pt x="1934210" y="2346960"/>
                  </a:moveTo>
                  <a:lnTo>
                    <a:pt x="15240" y="2259330"/>
                  </a:lnTo>
                  <a:lnTo>
                    <a:pt x="0" y="74930"/>
                  </a:lnTo>
                  <a:lnTo>
                    <a:pt x="193421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789430" y="1270"/>
              <a:ext cx="125730" cy="2494280"/>
            </a:xfrm>
            <a:custGeom>
              <a:avLst/>
              <a:gdLst/>
              <a:ahLst/>
              <a:cxnLst/>
              <a:rect l="l" t="t" r="r" b="b"/>
              <a:pathLst>
                <a:path w="125730" h="2494280">
                  <a:moveTo>
                    <a:pt x="0" y="2494280"/>
                  </a:moveTo>
                  <a:lnTo>
                    <a:pt x="125730" y="2373630"/>
                  </a:lnTo>
                  <a:lnTo>
                    <a:pt x="125730" y="3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1812290" cy="2496820"/>
            </a:xfrm>
            <a:custGeom>
              <a:avLst/>
              <a:gdLst/>
              <a:ahLst/>
              <a:cxnLst/>
              <a:rect l="l" t="t" r="r" b="b"/>
              <a:pathLst>
                <a:path w="1812290" h="2496820">
                  <a:moveTo>
                    <a:pt x="1812290" y="2496820"/>
                  </a:moveTo>
                  <a:lnTo>
                    <a:pt x="0" y="2404110"/>
                  </a:lnTo>
                  <a:lnTo>
                    <a:pt x="0" y="92710"/>
                  </a:lnTo>
                  <a:lnTo>
                    <a:pt x="1812290" y="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31750" y="88900"/>
              <a:ext cx="31750" cy="2319020"/>
            </a:xfrm>
            <a:custGeom>
              <a:avLst/>
              <a:gdLst/>
              <a:ahLst/>
              <a:cxnLst/>
              <a:rect l="l" t="t" r="r" b="b"/>
              <a:pathLst>
                <a:path w="31750" h="2319020">
                  <a:moveTo>
                    <a:pt x="31750" y="2319020"/>
                  </a:moveTo>
                  <a:lnTo>
                    <a:pt x="0" y="2316480"/>
                  </a:lnTo>
                  <a:lnTo>
                    <a:pt x="0" y="2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14300" y="54610"/>
              <a:ext cx="1637030" cy="2387600"/>
            </a:xfrm>
            <a:custGeom>
              <a:avLst/>
              <a:gdLst/>
              <a:ahLst/>
              <a:cxnLst/>
              <a:rect l="l" t="t" r="r" b="b"/>
              <a:pathLst>
                <a:path w="1637030" h="2387600">
                  <a:moveTo>
                    <a:pt x="1637030" y="2387600"/>
                  </a:moveTo>
                  <a:lnTo>
                    <a:pt x="0" y="2307590"/>
                  </a:lnTo>
                  <a:lnTo>
                    <a:pt x="0" y="80010"/>
                  </a:lnTo>
                  <a:lnTo>
                    <a:pt x="1637030" y="0"/>
                  </a:lnTo>
                  <a:close/>
                </a:path>
              </a:pathLst>
            </a:custGeom>
            <a:blipFill>
              <a:blip r:embed="rId6"/>
              <a:stretch>
                <a:fillRect l="-1677" r="-1677"/>
              </a:stretch>
            </a:blip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4508272" y="2174426"/>
            <a:ext cx="2751028" cy="3551228"/>
            <a:chOff x="0" y="0"/>
            <a:chExt cx="1934210" cy="2496820"/>
          </a:xfrm>
        </p:grpSpPr>
        <p:sp>
          <p:nvSpPr>
            <p:cNvPr id="27" name="Freeform 27"/>
            <p:cNvSpPr/>
            <p:nvPr/>
          </p:nvSpPr>
          <p:spPr>
            <a:xfrm>
              <a:off x="0" y="31750"/>
              <a:ext cx="1934210" cy="2346960"/>
            </a:xfrm>
            <a:custGeom>
              <a:avLst/>
              <a:gdLst/>
              <a:ahLst/>
              <a:cxnLst/>
              <a:rect l="l" t="t" r="r" b="b"/>
              <a:pathLst>
                <a:path w="1934210" h="2346960">
                  <a:moveTo>
                    <a:pt x="1934210" y="2346960"/>
                  </a:moveTo>
                  <a:lnTo>
                    <a:pt x="15240" y="2259330"/>
                  </a:lnTo>
                  <a:lnTo>
                    <a:pt x="0" y="74930"/>
                  </a:lnTo>
                  <a:lnTo>
                    <a:pt x="193421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1789430" y="1270"/>
              <a:ext cx="125730" cy="2494280"/>
            </a:xfrm>
            <a:custGeom>
              <a:avLst/>
              <a:gdLst/>
              <a:ahLst/>
              <a:cxnLst/>
              <a:rect l="l" t="t" r="r" b="b"/>
              <a:pathLst>
                <a:path w="125730" h="2494280">
                  <a:moveTo>
                    <a:pt x="0" y="2494280"/>
                  </a:moveTo>
                  <a:lnTo>
                    <a:pt x="125730" y="2373630"/>
                  </a:lnTo>
                  <a:lnTo>
                    <a:pt x="125730" y="3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0"/>
              <a:ext cx="1812290" cy="2496820"/>
            </a:xfrm>
            <a:custGeom>
              <a:avLst/>
              <a:gdLst/>
              <a:ahLst/>
              <a:cxnLst/>
              <a:rect l="l" t="t" r="r" b="b"/>
              <a:pathLst>
                <a:path w="1812290" h="2496820">
                  <a:moveTo>
                    <a:pt x="1812290" y="2496820"/>
                  </a:moveTo>
                  <a:lnTo>
                    <a:pt x="0" y="2404110"/>
                  </a:lnTo>
                  <a:lnTo>
                    <a:pt x="0" y="92710"/>
                  </a:lnTo>
                  <a:lnTo>
                    <a:pt x="1812290" y="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31750" y="88900"/>
              <a:ext cx="31750" cy="2319020"/>
            </a:xfrm>
            <a:custGeom>
              <a:avLst/>
              <a:gdLst/>
              <a:ahLst/>
              <a:cxnLst/>
              <a:rect l="l" t="t" r="r" b="b"/>
              <a:pathLst>
                <a:path w="31750" h="2319020">
                  <a:moveTo>
                    <a:pt x="31750" y="2319020"/>
                  </a:moveTo>
                  <a:lnTo>
                    <a:pt x="0" y="2316480"/>
                  </a:lnTo>
                  <a:lnTo>
                    <a:pt x="0" y="2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114300" y="54610"/>
              <a:ext cx="1637030" cy="2387600"/>
            </a:xfrm>
            <a:custGeom>
              <a:avLst/>
              <a:gdLst/>
              <a:ahLst/>
              <a:cxnLst/>
              <a:rect l="l" t="t" r="r" b="b"/>
              <a:pathLst>
                <a:path w="1637030" h="2387600">
                  <a:moveTo>
                    <a:pt x="1637030" y="2387600"/>
                  </a:moveTo>
                  <a:lnTo>
                    <a:pt x="0" y="2307590"/>
                  </a:lnTo>
                  <a:lnTo>
                    <a:pt x="0" y="80010"/>
                  </a:lnTo>
                  <a:lnTo>
                    <a:pt x="1637030" y="0"/>
                  </a:lnTo>
                  <a:close/>
                </a:path>
              </a:pathLst>
            </a:custGeom>
            <a:blipFill>
              <a:blip r:embed="rId7"/>
              <a:stretch>
                <a:fillRect l="-1396" r="-1396"/>
              </a:stretch>
            </a:blipFill>
          </p:spPr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3139861" y="5982276"/>
            <a:ext cx="2751028" cy="3551228"/>
            <a:chOff x="0" y="0"/>
            <a:chExt cx="1934210" cy="2496820"/>
          </a:xfrm>
        </p:grpSpPr>
        <p:sp>
          <p:nvSpPr>
            <p:cNvPr id="33" name="Freeform 33"/>
            <p:cNvSpPr/>
            <p:nvPr/>
          </p:nvSpPr>
          <p:spPr>
            <a:xfrm>
              <a:off x="0" y="31750"/>
              <a:ext cx="1934210" cy="2346960"/>
            </a:xfrm>
            <a:custGeom>
              <a:avLst/>
              <a:gdLst/>
              <a:ahLst/>
              <a:cxnLst/>
              <a:rect l="l" t="t" r="r" b="b"/>
              <a:pathLst>
                <a:path w="1934210" h="2346960">
                  <a:moveTo>
                    <a:pt x="1934210" y="2346960"/>
                  </a:moveTo>
                  <a:lnTo>
                    <a:pt x="15240" y="2259330"/>
                  </a:lnTo>
                  <a:lnTo>
                    <a:pt x="0" y="74930"/>
                  </a:lnTo>
                  <a:lnTo>
                    <a:pt x="193421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1789430" y="1270"/>
              <a:ext cx="125730" cy="2494280"/>
            </a:xfrm>
            <a:custGeom>
              <a:avLst/>
              <a:gdLst/>
              <a:ahLst/>
              <a:cxnLst/>
              <a:rect l="l" t="t" r="r" b="b"/>
              <a:pathLst>
                <a:path w="125730" h="2494280">
                  <a:moveTo>
                    <a:pt x="0" y="2494280"/>
                  </a:moveTo>
                  <a:lnTo>
                    <a:pt x="125730" y="2373630"/>
                  </a:lnTo>
                  <a:lnTo>
                    <a:pt x="125730" y="3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1812290" cy="2496820"/>
            </a:xfrm>
            <a:custGeom>
              <a:avLst/>
              <a:gdLst/>
              <a:ahLst/>
              <a:cxnLst/>
              <a:rect l="l" t="t" r="r" b="b"/>
              <a:pathLst>
                <a:path w="1812290" h="2496820">
                  <a:moveTo>
                    <a:pt x="1812290" y="2496820"/>
                  </a:moveTo>
                  <a:lnTo>
                    <a:pt x="0" y="2404110"/>
                  </a:lnTo>
                  <a:lnTo>
                    <a:pt x="0" y="92710"/>
                  </a:lnTo>
                  <a:lnTo>
                    <a:pt x="1812290" y="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31750" y="88900"/>
              <a:ext cx="31750" cy="2319020"/>
            </a:xfrm>
            <a:custGeom>
              <a:avLst/>
              <a:gdLst/>
              <a:ahLst/>
              <a:cxnLst/>
              <a:rect l="l" t="t" r="r" b="b"/>
              <a:pathLst>
                <a:path w="31750" h="2319020">
                  <a:moveTo>
                    <a:pt x="31750" y="2319020"/>
                  </a:moveTo>
                  <a:lnTo>
                    <a:pt x="0" y="2316480"/>
                  </a:lnTo>
                  <a:lnTo>
                    <a:pt x="0" y="2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114300" y="54610"/>
              <a:ext cx="1637030" cy="2387600"/>
            </a:xfrm>
            <a:custGeom>
              <a:avLst/>
              <a:gdLst/>
              <a:ahLst/>
              <a:cxnLst/>
              <a:rect l="l" t="t" r="r" b="b"/>
              <a:pathLst>
                <a:path w="1637030" h="2387600">
                  <a:moveTo>
                    <a:pt x="1637030" y="2387600"/>
                  </a:moveTo>
                  <a:lnTo>
                    <a:pt x="0" y="2307590"/>
                  </a:lnTo>
                  <a:lnTo>
                    <a:pt x="0" y="80010"/>
                  </a:lnTo>
                  <a:lnTo>
                    <a:pt x="1637030" y="0"/>
                  </a:lnTo>
                  <a:close/>
                </a:path>
              </a:pathLst>
            </a:custGeom>
            <a:blipFill>
              <a:blip r:embed="rId8"/>
              <a:stretch>
                <a:fillRect l="-1576" r="-1576"/>
              </a:stretch>
            </a:blipFill>
          </p:spPr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7768486" y="5982276"/>
            <a:ext cx="2751028" cy="3551228"/>
            <a:chOff x="0" y="0"/>
            <a:chExt cx="1934210" cy="2496820"/>
          </a:xfrm>
        </p:grpSpPr>
        <p:sp>
          <p:nvSpPr>
            <p:cNvPr id="39" name="Freeform 39"/>
            <p:cNvSpPr/>
            <p:nvPr/>
          </p:nvSpPr>
          <p:spPr>
            <a:xfrm>
              <a:off x="0" y="31750"/>
              <a:ext cx="1934210" cy="2346960"/>
            </a:xfrm>
            <a:custGeom>
              <a:avLst/>
              <a:gdLst/>
              <a:ahLst/>
              <a:cxnLst/>
              <a:rect l="l" t="t" r="r" b="b"/>
              <a:pathLst>
                <a:path w="1934210" h="2346960">
                  <a:moveTo>
                    <a:pt x="1934210" y="2346960"/>
                  </a:moveTo>
                  <a:lnTo>
                    <a:pt x="15240" y="2259330"/>
                  </a:lnTo>
                  <a:lnTo>
                    <a:pt x="0" y="74930"/>
                  </a:lnTo>
                  <a:lnTo>
                    <a:pt x="193421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1789430" y="1270"/>
              <a:ext cx="125730" cy="2494280"/>
            </a:xfrm>
            <a:custGeom>
              <a:avLst/>
              <a:gdLst/>
              <a:ahLst/>
              <a:cxnLst/>
              <a:rect l="l" t="t" r="r" b="b"/>
              <a:pathLst>
                <a:path w="125730" h="2494280">
                  <a:moveTo>
                    <a:pt x="0" y="2494280"/>
                  </a:moveTo>
                  <a:lnTo>
                    <a:pt x="125730" y="2373630"/>
                  </a:lnTo>
                  <a:lnTo>
                    <a:pt x="125730" y="3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0" y="0"/>
              <a:ext cx="1812290" cy="2496820"/>
            </a:xfrm>
            <a:custGeom>
              <a:avLst/>
              <a:gdLst/>
              <a:ahLst/>
              <a:cxnLst/>
              <a:rect l="l" t="t" r="r" b="b"/>
              <a:pathLst>
                <a:path w="1812290" h="2496820">
                  <a:moveTo>
                    <a:pt x="1812290" y="2496820"/>
                  </a:moveTo>
                  <a:lnTo>
                    <a:pt x="0" y="2404110"/>
                  </a:lnTo>
                  <a:lnTo>
                    <a:pt x="0" y="92710"/>
                  </a:lnTo>
                  <a:lnTo>
                    <a:pt x="1812290" y="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31750" y="88900"/>
              <a:ext cx="31750" cy="2319020"/>
            </a:xfrm>
            <a:custGeom>
              <a:avLst/>
              <a:gdLst/>
              <a:ahLst/>
              <a:cxnLst/>
              <a:rect l="l" t="t" r="r" b="b"/>
              <a:pathLst>
                <a:path w="31750" h="2319020">
                  <a:moveTo>
                    <a:pt x="31750" y="2319020"/>
                  </a:moveTo>
                  <a:lnTo>
                    <a:pt x="0" y="2316480"/>
                  </a:lnTo>
                  <a:lnTo>
                    <a:pt x="0" y="2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114300" y="54610"/>
              <a:ext cx="1637030" cy="2387600"/>
            </a:xfrm>
            <a:custGeom>
              <a:avLst/>
              <a:gdLst/>
              <a:ahLst/>
              <a:cxnLst/>
              <a:rect l="l" t="t" r="r" b="b"/>
              <a:pathLst>
                <a:path w="1637030" h="2387600">
                  <a:moveTo>
                    <a:pt x="1637030" y="2387600"/>
                  </a:moveTo>
                  <a:lnTo>
                    <a:pt x="0" y="2307590"/>
                  </a:lnTo>
                  <a:lnTo>
                    <a:pt x="0" y="80010"/>
                  </a:lnTo>
                  <a:lnTo>
                    <a:pt x="1637030" y="0"/>
                  </a:lnTo>
                  <a:close/>
                </a:path>
              </a:pathLst>
            </a:custGeom>
            <a:blipFill>
              <a:blip r:embed="rId9"/>
              <a:stretch>
                <a:fillRect b="-21891"/>
              </a:stretch>
            </a:blipFill>
          </p:spPr>
        </p:sp>
      </p:grpSp>
      <p:grpSp>
        <p:nvGrpSpPr>
          <p:cNvPr id="44" name="Group 44"/>
          <p:cNvGrpSpPr>
            <a:grpSpLocks noChangeAspect="1"/>
          </p:cNvGrpSpPr>
          <p:nvPr/>
        </p:nvGrpSpPr>
        <p:grpSpPr>
          <a:xfrm>
            <a:off x="12864986" y="5982276"/>
            <a:ext cx="2751028" cy="3551228"/>
            <a:chOff x="0" y="0"/>
            <a:chExt cx="1934210" cy="2496820"/>
          </a:xfrm>
        </p:grpSpPr>
        <p:sp>
          <p:nvSpPr>
            <p:cNvPr id="45" name="Freeform 45"/>
            <p:cNvSpPr/>
            <p:nvPr/>
          </p:nvSpPr>
          <p:spPr>
            <a:xfrm>
              <a:off x="0" y="31750"/>
              <a:ext cx="1934210" cy="2346960"/>
            </a:xfrm>
            <a:custGeom>
              <a:avLst/>
              <a:gdLst/>
              <a:ahLst/>
              <a:cxnLst/>
              <a:rect l="l" t="t" r="r" b="b"/>
              <a:pathLst>
                <a:path w="1934210" h="2346960">
                  <a:moveTo>
                    <a:pt x="1934210" y="2346960"/>
                  </a:moveTo>
                  <a:lnTo>
                    <a:pt x="15240" y="2259330"/>
                  </a:lnTo>
                  <a:lnTo>
                    <a:pt x="0" y="74930"/>
                  </a:lnTo>
                  <a:lnTo>
                    <a:pt x="193421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1789430" y="1270"/>
              <a:ext cx="125730" cy="2494280"/>
            </a:xfrm>
            <a:custGeom>
              <a:avLst/>
              <a:gdLst/>
              <a:ahLst/>
              <a:cxnLst/>
              <a:rect l="l" t="t" r="r" b="b"/>
              <a:pathLst>
                <a:path w="125730" h="2494280">
                  <a:moveTo>
                    <a:pt x="0" y="2494280"/>
                  </a:moveTo>
                  <a:lnTo>
                    <a:pt x="125730" y="2373630"/>
                  </a:lnTo>
                  <a:lnTo>
                    <a:pt x="125730" y="3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0" y="0"/>
              <a:ext cx="1812290" cy="2496820"/>
            </a:xfrm>
            <a:custGeom>
              <a:avLst/>
              <a:gdLst/>
              <a:ahLst/>
              <a:cxnLst/>
              <a:rect l="l" t="t" r="r" b="b"/>
              <a:pathLst>
                <a:path w="1812290" h="2496820">
                  <a:moveTo>
                    <a:pt x="1812290" y="2496820"/>
                  </a:moveTo>
                  <a:lnTo>
                    <a:pt x="0" y="2404110"/>
                  </a:lnTo>
                  <a:lnTo>
                    <a:pt x="0" y="92710"/>
                  </a:lnTo>
                  <a:lnTo>
                    <a:pt x="1812290" y="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31750" y="88900"/>
              <a:ext cx="31750" cy="2319020"/>
            </a:xfrm>
            <a:custGeom>
              <a:avLst/>
              <a:gdLst/>
              <a:ahLst/>
              <a:cxnLst/>
              <a:rect l="l" t="t" r="r" b="b"/>
              <a:pathLst>
                <a:path w="31750" h="2319020">
                  <a:moveTo>
                    <a:pt x="31750" y="2319020"/>
                  </a:moveTo>
                  <a:lnTo>
                    <a:pt x="0" y="2316480"/>
                  </a:lnTo>
                  <a:lnTo>
                    <a:pt x="0" y="2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114300" y="54610"/>
              <a:ext cx="1637030" cy="2387600"/>
            </a:xfrm>
            <a:custGeom>
              <a:avLst/>
              <a:gdLst/>
              <a:ahLst/>
              <a:cxnLst/>
              <a:rect l="l" t="t" r="r" b="b"/>
              <a:pathLst>
                <a:path w="1637030" h="2387600">
                  <a:moveTo>
                    <a:pt x="1637030" y="2387600"/>
                  </a:moveTo>
                  <a:lnTo>
                    <a:pt x="0" y="2307590"/>
                  </a:lnTo>
                  <a:lnTo>
                    <a:pt x="0" y="80010"/>
                  </a:lnTo>
                  <a:lnTo>
                    <a:pt x="1637030" y="0"/>
                  </a:lnTo>
                  <a:close/>
                </a:path>
              </a:pathLst>
            </a:custGeom>
            <a:blipFill>
              <a:blip r:embed="rId10"/>
              <a:stretch>
                <a:fillRect l="-1437" r="-1437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8128" y="-430617"/>
            <a:ext cx="18524255" cy="111482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77984" y="8980881"/>
            <a:ext cx="5594052" cy="2117232"/>
            <a:chOff x="0" y="0"/>
            <a:chExt cx="2040725" cy="7723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40725" cy="772372"/>
            </a:xfrm>
            <a:custGeom>
              <a:avLst/>
              <a:gdLst/>
              <a:ahLst/>
              <a:cxnLst/>
              <a:rect l="l" t="t" r="r" b="b"/>
              <a:pathLst>
                <a:path w="2040725" h="772372">
                  <a:moveTo>
                    <a:pt x="1916265" y="772372"/>
                  </a:moveTo>
                  <a:lnTo>
                    <a:pt x="124460" y="772372"/>
                  </a:lnTo>
                  <a:cubicBezTo>
                    <a:pt x="55880" y="772372"/>
                    <a:pt x="0" y="716492"/>
                    <a:pt x="0" y="6479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6265" y="0"/>
                  </a:lnTo>
                  <a:cubicBezTo>
                    <a:pt x="1984846" y="0"/>
                    <a:pt x="2040725" y="55880"/>
                    <a:pt x="2040725" y="124460"/>
                  </a:cubicBezTo>
                  <a:lnTo>
                    <a:pt x="2040725" y="647912"/>
                  </a:lnTo>
                  <a:cubicBezTo>
                    <a:pt x="2040725" y="716492"/>
                    <a:pt x="1984846" y="772372"/>
                    <a:pt x="1916265" y="7723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1672" y="9196117"/>
            <a:ext cx="4948926" cy="843379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543438" y="421868"/>
            <a:ext cx="8024886" cy="9443264"/>
            <a:chOff x="0" y="0"/>
            <a:chExt cx="5396230" cy="6350000"/>
          </a:xfrm>
        </p:grpSpPr>
        <p:sp>
          <p:nvSpPr>
            <p:cNvPr id="7" name="Freeform 7"/>
            <p:cNvSpPr/>
            <p:nvPr/>
          </p:nvSpPr>
          <p:spPr>
            <a:xfrm>
              <a:off x="11430" y="11430"/>
              <a:ext cx="5373370" cy="6327140"/>
            </a:xfrm>
            <a:custGeom>
              <a:avLst/>
              <a:gdLst/>
              <a:ahLst/>
              <a:cxnLst/>
              <a:rect l="l" t="t" r="r" b="b"/>
              <a:pathLst>
                <a:path w="5373370" h="6327140">
                  <a:moveTo>
                    <a:pt x="5372100" y="661670"/>
                  </a:moveTo>
                  <a:lnTo>
                    <a:pt x="5372100" y="890270"/>
                  </a:lnTo>
                  <a:moveTo>
                    <a:pt x="5372100" y="890270"/>
                  </a:moveTo>
                  <a:lnTo>
                    <a:pt x="5372100" y="6327140"/>
                  </a:lnTo>
                  <a:lnTo>
                    <a:pt x="5373370" y="6327140"/>
                  </a:lnTo>
                  <a:lnTo>
                    <a:pt x="0" y="6327140"/>
                  </a:lnTo>
                  <a:lnTo>
                    <a:pt x="0" y="0"/>
                  </a:lnTo>
                  <a:lnTo>
                    <a:pt x="5372100" y="0"/>
                  </a:lnTo>
                  <a:lnTo>
                    <a:pt x="5372100" y="661670"/>
                  </a:lnTo>
                </a:path>
              </a:pathLst>
            </a:custGeom>
            <a:blipFill>
              <a:blip r:embed="rId5"/>
              <a:stretch>
                <a:fillRect l="-8877" r="-8900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1430" y="6102350"/>
              <a:ext cx="5373370" cy="236220"/>
            </a:xfrm>
            <a:custGeom>
              <a:avLst/>
              <a:gdLst/>
              <a:ahLst/>
              <a:cxnLst/>
              <a:rect l="l" t="t" r="r" b="b"/>
              <a:pathLst>
                <a:path w="5373370" h="236220">
                  <a:moveTo>
                    <a:pt x="4269740" y="0"/>
                  </a:moveTo>
                  <a:lnTo>
                    <a:pt x="5372100" y="0"/>
                  </a:lnTo>
                  <a:lnTo>
                    <a:pt x="5372100" y="236220"/>
                  </a:lnTo>
                  <a:lnTo>
                    <a:pt x="5373370" y="236220"/>
                  </a:lnTo>
                  <a:lnTo>
                    <a:pt x="0" y="236220"/>
                  </a:lnTo>
                  <a:lnTo>
                    <a:pt x="0" y="0"/>
                  </a:lnTo>
                  <a:lnTo>
                    <a:pt x="4206240" y="0"/>
                  </a:lnTo>
                  <a:moveTo>
                    <a:pt x="4206240" y="0"/>
                  </a:moveTo>
                  <a:lnTo>
                    <a:pt x="426847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1430" y="11430"/>
              <a:ext cx="5373370" cy="6327140"/>
            </a:xfrm>
            <a:custGeom>
              <a:avLst/>
              <a:gdLst/>
              <a:ahLst/>
              <a:cxnLst/>
              <a:rect l="l" t="t" r="r" b="b"/>
              <a:pathLst>
                <a:path w="5373370" h="6327140">
                  <a:moveTo>
                    <a:pt x="1908810" y="6327140"/>
                  </a:moveTo>
                  <a:lnTo>
                    <a:pt x="346710" y="6327140"/>
                  </a:lnTo>
                  <a:lnTo>
                    <a:pt x="346710" y="6090920"/>
                  </a:lnTo>
                  <a:lnTo>
                    <a:pt x="1908810" y="6090920"/>
                  </a:lnTo>
                  <a:lnTo>
                    <a:pt x="1908810" y="6327140"/>
                  </a:lnTo>
                  <a:close/>
                  <a:moveTo>
                    <a:pt x="5373370" y="0"/>
                  </a:moveTo>
                  <a:lnTo>
                    <a:pt x="0" y="0"/>
                  </a:lnTo>
                  <a:lnTo>
                    <a:pt x="0" y="459740"/>
                  </a:lnTo>
                  <a:lnTo>
                    <a:pt x="5372100" y="459740"/>
                  </a:lnTo>
                  <a:lnTo>
                    <a:pt x="5372100" y="0"/>
                  </a:lnTo>
                  <a:lnTo>
                    <a:pt x="53733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98120" y="160020"/>
              <a:ext cx="650240" cy="162560"/>
            </a:xfrm>
            <a:custGeom>
              <a:avLst/>
              <a:gdLst/>
              <a:ahLst/>
              <a:cxnLst/>
              <a:rect l="l" t="t" r="r" b="b"/>
              <a:pathLst>
                <a:path w="650240" h="162560">
                  <a:moveTo>
                    <a:pt x="162560" y="81280"/>
                  </a:moveTo>
                  <a:cubicBezTo>
                    <a:pt x="162560" y="125730"/>
                    <a:pt x="125730" y="162560"/>
                    <a:pt x="81280" y="162560"/>
                  </a:cubicBezTo>
                  <a:cubicBezTo>
                    <a:pt x="36830" y="162560"/>
                    <a:pt x="0" y="125730"/>
                    <a:pt x="0" y="81280"/>
                  </a:cubicBezTo>
                  <a:cubicBezTo>
                    <a:pt x="0" y="36830"/>
                    <a:pt x="36830" y="0"/>
                    <a:pt x="81280" y="0"/>
                  </a:cubicBezTo>
                  <a:cubicBezTo>
                    <a:pt x="125730" y="0"/>
                    <a:pt x="162560" y="36830"/>
                    <a:pt x="162560" y="81280"/>
                  </a:cubicBezTo>
                  <a:close/>
                  <a:moveTo>
                    <a:pt x="650240" y="81280"/>
                  </a:moveTo>
                  <a:cubicBezTo>
                    <a:pt x="650240" y="125730"/>
                    <a:pt x="613410" y="162560"/>
                    <a:pt x="568960" y="162560"/>
                  </a:cubicBezTo>
                  <a:cubicBezTo>
                    <a:pt x="524510" y="162560"/>
                    <a:pt x="487680" y="125730"/>
                    <a:pt x="487680" y="81280"/>
                  </a:cubicBezTo>
                  <a:cubicBezTo>
                    <a:pt x="487680" y="36830"/>
                    <a:pt x="524510" y="0"/>
                    <a:pt x="568960" y="0"/>
                  </a:cubicBezTo>
                  <a:cubicBezTo>
                    <a:pt x="614680" y="0"/>
                    <a:pt x="650240" y="36830"/>
                    <a:pt x="650240" y="81280"/>
                  </a:cubicBezTo>
                  <a:close/>
                  <a:moveTo>
                    <a:pt x="406400" y="81280"/>
                  </a:moveTo>
                  <a:cubicBezTo>
                    <a:pt x="406400" y="125730"/>
                    <a:pt x="369570" y="162560"/>
                    <a:pt x="325120" y="162560"/>
                  </a:cubicBezTo>
                  <a:cubicBezTo>
                    <a:pt x="280670" y="162560"/>
                    <a:pt x="243840" y="125730"/>
                    <a:pt x="243840" y="81280"/>
                  </a:cubicBezTo>
                  <a:cubicBezTo>
                    <a:pt x="243840" y="36830"/>
                    <a:pt x="280670" y="0"/>
                    <a:pt x="325120" y="0"/>
                  </a:cubicBezTo>
                  <a:cubicBezTo>
                    <a:pt x="369570" y="0"/>
                    <a:pt x="406400" y="36830"/>
                    <a:pt x="406400" y="81280"/>
                  </a:cubicBezTo>
                  <a:close/>
                </a:path>
              </a:pathLst>
            </a:custGeom>
            <a:solidFill>
              <a:srgbClr val="B8D1A4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71120" y="6151880"/>
              <a:ext cx="5253990" cy="134620"/>
            </a:xfrm>
            <a:custGeom>
              <a:avLst/>
              <a:gdLst/>
              <a:ahLst/>
              <a:cxnLst/>
              <a:rect l="l" t="t" r="r" b="b"/>
              <a:pathLst>
                <a:path w="5253990" h="134620">
                  <a:moveTo>
                    <a:pt x="116840" y="0"/>
                  </a:moveTo>
                  <a:lnTo>
                    <a:pt x="116840" y="134620"/>
                  </a:lnTo>
                  <a:lnTo>
                    <a:pt x="0" y="67310"/>
                  </a:lnTo>
                  <a:lnTo>
                    <a:pt x="116840" y="0"/>
                  </a:lnTo>
                  <a:close/>
                  <a:moveTo>
                    <a:pt x="5137150" y="0"/>
                  </a:moveTo>
                  <a:lnTo>
                    <a:pt x="5137150" y="134620"/>
                  </a:lnTo>
                  <a:lnTo>
                    <a:pt x="5253990" y="67310"/>
                  </a:lnTo>
                  <a:lnTo>
                    <a:pt x="5137150" y="0"/>
                  </a:lnTo>
                  <a:close/>
                </a:path>
              </a:pathLst>
            </a:custGeom>
            <a:solidFill>
              <a:srgbClr val="1B1464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5396230" cy="6348730"/>
            </a:xfrm>
            <a:custGeom>
              <a:avLst/>
              <a:gdLst/>
              <a:ahLst/>
              <a:cxnLst/>
              <a:rect l="l" t="t" r="r" b="b"/>
              <a:pathLst>
                <a:path w="5396230" h="6348730">
                  <a:moveTo>
                    <a:pt x="5384800" y="0"/>
                  </a:moveTo>
                  <a:lnTo>
                    <a:pt x="11430" y="0"/>
                  </a:lnTo>
                  <a:cubicBezTo>
                    <a:pt x="5080" y="0"/>
                    <a:pt x="0" y="5080"/>
                    <a:pt x="0" y="11430"/>
                  </a:cubicBezTo>
                  <a:lnTo>
                    <a:pt x="0" y="471170"/>
                  </a:lnTo>
                  <a:lnTo>
                    <a:pt x="0" y="6101080"/>
                  </a:lnTo>
                  <a:lnTo>
                    <a:pt x="0" y="6337300"/>
                  </a:lnTo>
                  <a:cubicBezTo>
                    <a:pt x="0" y="6343650"/>
                    <a:pt x="5080" y="6348730"/>
                    <a:pt x="11430" y="6348730"/>
                  </a:cubicBezTo>
                  <a:lnTo>
                    <a:pt x="247650" y="6348730"/>
                  </a:lnTo>
                  <a:lnTo>
                    <a:pt x="356870" y="6348730"/>
                  </a:lnTo>
                  <a:lnTo>
                    <a:pt x="1918970" y="6348730"/>
                  </a:lnTo>
                  <a:lnTo>
                    <a:pt x="5146040" y="6348730"/>
                  </a:lnTo>
                  <a:lnTo>
                    <a:pt x="5384800" y="6348730"/>
                  </a:lnTo>
                  <a:cubicBezTo>
                    <a:pt x="5391150" y="6348730"/>
                    <a:pt x="5396230" y="6343650"/>
                    <a:pt x="5396230" y="6337300"/>
                  </a:cubicBezTo>
                  <a:lnTo>
                    <a:pt x="5396230" y="6101080"/>
                  </a:lnTo>
                  <a:lnTo>
                    <a:pt x="5396230" y="471170"/>
                  </a:lnTo>
                  <a:lnTo>
                    <a:pt x="5396230" y="11430"/>
                  </a:lnTo>
                  <a:cubicBezTo>
                    <a:pt x="5396230" y="5080"/>
                    <a:pt x="5391150" y="0"/>
                    <a:pt x="5384800" y="0"/>
                  </a:cubicBezTo>
                  <a:close/>
                  <a:moveTo>
                    <a:pt x="5135880" y="6113780"/>
                  </a:moveTo>
                  <a:lnTo>
                    <a:pt x="5135880" y="6327140"/>
                  </a:lnTo>
                  <a:lnTo>
                    <a:pt x="1931670" y="6327140"/>
                  </a:lnTo>
                  <a:lnTo>
                    <a:pt x="1931670" y="6113780"/>
                  </a:lnTo>
                  <a:lnTo>
                    <a:pt x="5135880" y="6113780"/>
                  </a:lnTo>
                  <a:close/>
                  <a:moveTo>
                    <a:pt x="1920240" y="6089650"/>
                  </a:moveTo>
                  <a:lnTo>
                    <a:pt x="358140" y="6089650"/>
                  </a:lnTo>
                  <a:lnTo>
                    <a:pt x="248920" y="6089650"/>
                  </a:lnTo>
                  <a:lnTo>
                    <a:pt x="22860" y="6089650"/>
                  </a:lnTo>
                  <a:lnTo>
                    <a:pt x="22860" y="482600"/>
                  </a:lnTo>
                  <a:lnTo>
                    <a:pt x="5372100" y="482600"/>
                  </a:lnTo>
                  <a:lnTo>
                    <a:pt x="5372100" y="6089650"/>
                  </a:lnTo>
                  <a:lnTo>
                    <a:pt x="5147310" y="6089650"/>
                  </a:lnTo>
                  <a:lnTo>
                    <a:pt x="1920240" y="6089650"/>
                  </a:lnTo>
                  <a:close/>
                  <a:moveTo>
                    <a:pt x="346710" y="6113780"/>
                  </a:moveTo>
                  <a:lnTo>
                    <a:pt x="346710" y="6327140"/>
                  </a:lnTo>
                  <a:lnTo>
                    <a:pt x="260350" y="6327140"/>
                  </a:lnTo>
                  <a:lnTo>
                    <a:pt x="260350" y="6113780"/>
                  </a:lnTo>
                  <a:lnTo>
                    <a:pt x="346710" y="6113780"/>
                  </a:lnTo>
                  <a:close/>
                  <a:moveTo>
                    <a:pt x="22860" y="22860"/>
                  </a:moveTo>
                  <a:lnTo>
                    <a:pt x="5372100" y="22860"/>
                  </a:lnTo>
                  <a:lnTo>
                    <a:pt x="5372100" y="458470"/>
                  </a:lnTo>
                  <a:lnTo>
                    <a:pt x="22860" y="458470"/>
                  </a:lnTo>
                  <a:lnTo>
                    <a:pt x="22860" y="22860"/>
                  </a:lnTo>
                  <a:close/>
                  <a:moveTo>
                    <a:pt x="22860" y="6327140"/>
                  </a:moveTo>
                  <a:lnTo>
                    <a:pt x="22860" y="6113780"/>
                  </a:lnTo>
                  <a:lnTo>
                    <a:pt x="236220" y="6113780"/>
                  </a:lnTo>
                  <a:lnTo>
                    <a:pt x="236220" y="6327140"/>
                  </a:lnTo>
                  <a:lnTo>
                    <a:pt x="22860" y="6327140"/>
                  </a:lnTo>
                  <a:close/>
                  <a:moveTo>
                    <a:pt x="369570" y="6327140"/>
                  </a:moveTo>
                  <a:lnTo>
                    <a:pt x="369570" y="6113780"/>
                  </a:lnTo>
                  <a:lnTo>
                    <a:pt x="1908810" y="6113780"/>
                  </a:lnTo>
                  <a:lnTo>
                    <a:pt x="1908810" y="6327140"/>
                  </a:lnTo>
                  <a:lnTo>
                    <a:pt x="369570" y="6327140"/>
                  </a:lnTo>
                  <a:close/>
                  <a:moveTo>
                    <a:pt x="5372100" y="6327140"/>
                  </a:moveTo>
                  <a:lnTo>
                    <a:pt x="5158740" y="6327140"/>
                  </a:lnTo>
                  <a:lnTo>
                    <a:pt x="5158740" y="6113780"/>
                  </a:lnTo>
                  <a:lnTo>
                    <a:pt x="5372100" y="6113780"/>
                  </a:lnTo>
                  <a:lnTo>
                    <a:pt x="5372100" y="6327140"/>
                  </a:lnTo>
                  <a:close/>
                  <a:moveTo>
                    <a:pt x="279400" y="148590"/>
                  </a:moveTo>
                  <a:cubicBezTo>
                    <a:pt x="228600" y="148590"/>
                    <a:pt x="186690" y="190500"/>
                    <a:pt x="186690" y="241300"/>
                  </a:cubicBezTo>
                  <a:cubicBezTo>
                    <a:pt x="186690" y="292100"/>
                    <a:pt x="228600" y="334010"/>
                    <a:pt x="279400" y="334010"/>
                  </a:cubicBezTo>
                  <a:cubicBezTo>
                    <a:pt x="330200" y="334010"/>
                    <a:pt x="372110" y="292100"/>
                    <a:pt x="372110" y="241300"/>
                  </a:cubicBezTo>
                  <a:cubicBezTo>
                    <a:pt x="372110" y="190500"/>
                    <a:pt x="330200" y="148590"/>
                    <a:pt x="279400" y="148590"/>
                  </a:cubicBezTo>
                  <a:close/>
                  <a:moveTo>
                    <a:pt x="279400" y="311150"/>
                  </a:moveTo>
                  <a:cubicBezTo>
                    <a:pt x="241300" y="311150"/>
                    <a:pt x="209550" y="280670"/>
                    <a:pt x="209550" y="241300"/>
                  </a:cubicBezTo>
                  <a:cubicBezTo>
                    <a:pt x="209550" y="201930"/>
                    <a:pt x="240030" y="171450"/>
                    <a:pt x="279400" y="171450"/>
                  </a:cubicBezTo>
                  <a:cubicBezTo>
                    <a:pt x="318770" y="171450"/>
                    <a:pt x="349250" y="201930"/>
                    <a:pt x="349250" y="241300"/>
                  </a:cubicBezTo>
                  <a:cubicBezTo>
                    <a:pt x="349250" y="280670"/>
                    <a:pt x="317500" y="311150"/>
                    <a:pt x="279400" y="311150"/>
                  </a:cubicBezTo>
                  <a:close/>
                  <a:moveTo>
                    <a:pt x="523240" y="148590"/>
                  </a:moveTo>
                  <a:cubicBezTo>
                    <a:pt x="472440" y="148590"/>
                    <a:pt x="430530" y="190500"/>
                    <a:pt x="430530" y="241300"/>
                  </a:cubicBezTo>
                  <a:cubicBezTo>
                    <a:pt x="430530" y="292100"/>
                    <a:pt x="472440" y="334010"/>
                    <a:pt x="523240" y="334010"/>
                  </a:cubicBezTo>
                  <a:cubicBezTo>
                    <a:pt x="574040" y="334010"/>
                    <a:pt x="615950" y="292100"/>
                    <a:pt x="615950" y="241300"/>
                  </a:cubicBezTo>
                  <a:cubicBezTo>
                    <a:pt x="615950" y="190500"/>
                    <a:pt x="574040" y="148590"/>
                    <a:pt x="523240" y="148590"/>
                  </a:cubicBezTo>
                  <a:close/>
                  <a:moveTo>
                    <a:pt x="523240" y="311150"/>
                  </a:moveTo>
                  <a:cubicBezTo>
                    <a:pt x="485140" y="311150"/>
                    <a:pt x="453390" y="280670"/>
                    <a:pt x="453390" y="241300"/>
                  </a:cubicBezTo>
                  <a:cubicBezTo>
                    <a:pt x="453390" y="201930"/>
                    <a:pt x="483870" y="171450"/>
                    <a:pt x="523240" y="171450"/>
                  </a:cubicBezTo>
                  <a:cubicBezTo>
                    <a:pt x="562610" y="171450"/>
                    <a:pt x="593090" y="201930"/>
                    <a:pt x="593090" y="241300"/>
                  </a:cubicBezTo>
                  <a:cubicBezTo>
                    <a:pt x="593090" y="280670"/>
                    <a:pt x="561340" y="311150"/>
                    <a:pt x="523240" y="311150"/>
                  </a:cubicBezTo>
                  <a:close/>
                  <a:moveTo>
                    <a:pt x="767080" y="148590"/>
                  </a:moveTo>
                  <a:cubicBezTo>
                    <a:pt x="716280" y="148590"/>
                    <a:pt x="674370" y="190500"/>
                    <a:pt x="674370" y="241300"/>
                  </a:cubicBezTo>
                  <a:cubicBezTo>
                    <a:pt x="674370" y="292100"/>
                    <a:pt x="716280" y="334010"/>
                    <a:pt x="767080" y="334010"/>
                  </a:cubicBezTo>
                  <a:cubicBezTo>
                    <a:pt x="817880" y="334010"/>
                    <a:pt x="859790" y="292100"/>
                    <a:pt x="859790" y="241300"/>
                  </a:cubicBezTo>
                  <a:cubicBezTo>
                    <a:pt x="859790" y="190500"/>
                    <a:pt x="819150" y="148590"/>
                    <a:pt x="767080" y="148590"/>
                  </a:cubicBezTo>
                  <a:close/>
                  <a:moveTo>
                    <a:pt x="767080" y="311150"/>
                  </a:moveTo>
                  <a:cubicBezTo>
                    <a:pt x="728980" y="311150"/>
                    <a:pt x="697230" y="280670"/>
                    <a:pt x="697230" y="241300"/>
                  </a:cubicBezTo>
                  <a:cubicBezTo>
                    <a:pt x="697230" y="201930"/>
                    <a:pt x="727710" y="171450"/>
                    <a:pt x="767080" y="171450"/>
                  </a:cubicBezTo>
                  <a:cubicBezTo>
                    <a:pt x="805180" y="171450"/>
                    <a:pt x="836930" y="201930"/>
                    <a:pt x="836930" y="241300"/>
                  </a:cubicBezTo>
                  <a:cubicBezTo>
                    <a:pt x="836930" y="280670"/>
                    <a:pt x="806450" y="311150"/>
                    <a:pt x="767080" y="311150"/>
                  </a:cubicBezTo>
                  <a:close/>
                </a:path>
              </a:pathLst>
            </a:custGeom>
            <a:solidFill>
              <a:srgbClr val="1B1464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11318" y="1082611"/>
            <a:ext cx="8593843" cy="215827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452516" y="2498628"/>
            <a:ext cx="8505506" cy="186490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452516" y="3636968"/>
            <a:ext cx="8503496" cy="153229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456745" y="4407282"/>
            <a:ext cx="8525893" cy="205558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457829" y="5810783"/>
            <a:ext cx="8510657" cy="161718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493046" y="6805479"/>
            <a:ext cx="8380905" cy="16076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462324" y="7794130"/>
            <a:ext cx="8442349" cy="196734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0314735" y="560345"/>
            <a:ext cx="6809913" cy="46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5"/>
              </a:lnSpc>
            </a:pPr>
            <a:r>
              <a:rPr lang="en-US" sz="3256">
                <a:solidFill>
                  <a:srgbClr val="29509C"/>
                </a:solidFill>
                <a:latin typeface="Lexend Deca Bold"/>
              </a:rPr>
              <a:t>https://www.gov.br/mdh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0800" y="3848100"/>
            <a:ext cx="8924445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500" dirty="0" err="1">
                <a:solidFill>
                  <a:srgbClr val="FFFFFF"/>
                </a:solidFill>
                <a:latin typeface="Lexend Deca Bold"/>
              </a:rPr>
              <a:t>Ouvidoria</a:t>
            </a:r>
            <a:endParaRPr lang="en-US" sz="7500" dirty="0">
              <a:solidFill>
                <a:srgbClr val="FFFFFF"/>
              </a:solidFill>
              <a:latin typeface="Lexend Deca Bold"/>
            </a:endParaRPr>
          </a:p>
          <a:p>
            <a:pPr algn="ctr"/>
            <a:r>
              <a:rPr lang="en-US" sz="7500" dirty="0" err="1">
                <a:solidFill>
                  <a:srgbClr val="FFFFFF"/>
                </a:solidFill>
                <a:latin typeface="Lexend Deca Bold"/>
              </a:rPr>
              <a:t>na</a:t>
            </a:r>
            <a:r>
              <a:rPr lang="en-US" sz="7500" dirty="0">
                <a:solidFill>
                  <a:srgbClr val="FFFFFF"/>
                </a:solidFill>
                <a:latin typeface="Lexend Deca Bold"/>
              </a:rPr>
              <a:t> </a:t>
            </a:r>
            <a:r>
              <a:rPr lang="en-US" sz="7500" dirty="0" err="1">
                <a:solidFill>
                  <a:srgbClr val="FFFFFF"/>
                </a:solidFill>
                <a:latin typeface="Lexend Deca Bold"/>
              </a:rPr>
              <a:t>Pandemia</a:t>
            </a:r>
            <a:endParaRPr lang="en-US" sz="7500" dirty="0">
              <a:solidFill>
                <a:srgbClr val="FFFFFF"/>
              </a:solidFill>
              <a:latin typeface="Lexend Deca Bold"/>
            </a:endParaRPr>
          </a:p>
        </p:txBody>
      </p:sp>
    </p:spTree>
    <p:extLst>
      <p:ext uri="{BB962C8B-B14F-4D97-AF65-F5344CB8AC3E}">
        <p14:creationId xmlns:p14="http://schemas.microsoft.com/office/powerpoint/2010/main" val="38608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8128" y="-430617"/>
            <a:ext cx="18524255" cy="111482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829311" y="8958484"/>
            <a:ext cx="5594052" cy="2117232"/>
            <a:chOff x="0" y="0"/>
            <a:chExt cx="2040725" cy="7723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40725" cy="772372"/>
            </a:xfrm>
            <a:custGeom>
              <a:avLst/>
              <a:gdLst/>
              <a:ahLst/>
              <a:cxnLst/>
              <a:rect l="l" t="t" r="r" b="b"/>
              <a:pathLst>
                <a:path w="2040725" h="772372">
                  <a:moveTo>
                    <a:pt x="1916265" y="772372"/>
                  </a:moveTo>
                  <a:lnTo>
                    <a:pt x="124460" y="772372"/>
                  </a:lnTo>
                  <a:cubicBezTo>
                    <a:pt x="55880" y="772372"/>
                    <a:pt x="0" y="716492"/>
                    <a:pt x="0" y="6479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6265" y="0"/>
                  </a:lnTo>
                  <a:cubicBezTo>
                    <a:pt x="1984846" y="0"/>
                    <a:pt x="2040725" y="55880"/>
                    <a:pt x="2040725" y="124460"/>
                  </a:cubicBezTo>
                  <a:lnTo>
                    <a:pt x="2040725" y="647912"/>
                  </a:lnTo>
                  <a:cubicBezTo>
                    <a:pt x="2040725" y="716492"/>
                    <a:pt x="1984846" y="772372"/>
                    <a:pt x="1916265" y="7723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112999" y="9173720"/>
            <a:ext cx="4948926" cy="843379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0" y="0"/>
            <a:ext cx="7895778" cy="10287000"/>
            <a:chOff x="0" y="0"/>
            <a:chExt cx="4013200" cy="5228590"/>
          </a:xfrm>
        </p:grpSpPr>
        <p:sp>
          <p:nvSpPr>
            <p:cNvPr id="7" name="Freeform 7"/>
            <p:cNvSpPr/>
            <p:nvPr/>
          </p:nvSpPr>
          <p:spPr>
            <a:xfrm>
              <a:off x="270510" y="270510"/>
              <a:ext cx="3473450" cy="4687570"/>
            </a:xfrm>
            <a:custGeom>
              <a:avLst/>
              <a:gdLst/>
              <a:ahLst/>
              <a:cxnLst/>
              <a:rect l="l" t="t" r="r" b="b"/>
              <a:pathLst>
                <a:path w="3473450" h="4687570">
                  <a:moveTo>
                    <a:pt x="0" y="0"/>
                  </a:moveTo>
                  <a:lnTo>
                    <a:pt x="3473450" y="0"/>
                  </a:lnTo>
                  <a:lnTo>
                    <a:pt x="3473450" y="4687570"/>
                  </a:lnTo>
                  <a:lnTo>
                    <a:pt x="0" y="4687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648" r="-6616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013200" cy="5228590"/>
            </a:xfrm>
            <a:custGeom>
              <a:avLst/>
              <a:gdLst/>
              <a:ahLst/>
              <a:cxnLst/>
              <a:rect l="l" t="t" r="r" b="b"/>
              <a:pathLst>
                <a:path w="4013200" h="5228590">
                  <a:moveTo>
                    <a:pt x="4013200" y="5228590"/>
                  </a:moveTo>
                  <a:lnTo>
                    <a:pt x="0" y="5228590"/>
                  </a:lnTo>
                  <a:lnTo>
                    <a:pt x="0" y="0"/>
                  </a:lnTo>
                  <a:lnTo>
                    <a:pt x="4013200" y="0"/>
                  </a:lnTo>
                  <a:lnTo>
                    <a:pt x="4013200" y="5228590"/>
                  </a:lnTo>
                  <a:close/>
                  <a:moveTo>
                    <a:pt x="106680" y="5121910"/>
                  </a:moveTo>
                  <a:lnTo>
                    <a:pt x="3907790" y="5121910"/>
                  </a:lnTo>
                  <a:lnTo>
                    <a:pt x="3907790" y="106680"/>
                  </a:lnTo>
                  <a:lnTo>
                    <a:pt x="106680" y="106680"/>
                  </a:lnTo>
                  <a:lnTo>
                    <a:pt x="106680" y="5121910"/>
                  </a:lnTo>
                  <a:close/>
                  <a:moveTo>
                    <a:pt x="3793490" y="5008880"/>
                  </a:moveTo>
                  <a:lnTo>
                    <a:pt x="219710" y="5008880"/>
                  </a:lnTo>
                  <a:lnTo>
                    <a:pt x="219710" y="219710"/>
                  </a:lnTo>
                  <a:lnTo>
                    <a:pt x="3794760" y="219710"/>
                  </a:lnTo>
                  <a:lnTo>
                    <a:pt x="3793490" y="5008880"/>
                  </a:lnTo>
                  <a:close/>
                  <a:moveTo>
                    <a:pt x="321310" y="4907280"/>
                  </a:moveTo>
                  <a:lnTo>
                    <a:pt x="3693160" y="4907280"/>
                  </a:lnTo>
                  <a:lnTo>
                    <a:pt x="3693160" y="321310"/>
                  </a:lnTo>
                  <a:lnTo>
                    <a:pt x="321310" y="321310"/>
                  </a:lnTo>
                  <a:lnTo>
                    <a:pt x="321310" y="49072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582169" y="3185558"/>
            <a:ext cx="7677131" cy="598816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629998" y="1283913"/>
            <a:ext cx="9197818" cy="843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11"/>
              </a:lnSpc>
            </a:pPr>
            <a:r>
              <a:rPr lang="en-US" sz="5749">
                <a:solidFill>
                  <a:srgbClr val="FFFFFF"/>
                </a:solidFill>
                <a:latin typeface="Lexend Deca Bold"/>
              </a:rPr>
              <a:t>Ouvidoria na Pandemia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6255" y="-430617"/>
            <a:ext cx="18524255" cy="111482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26960" r="19061"/>
          <a:stretch>
            <a:fillRect/>
          </a:stretch>
        </p:blipFill>
        <p:spPr>
          <a:xfrm>
            <a:off x="0" y="0"/>
            <a:ext cx="8345513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761782" y="4123628"/>
            <a:ext cx="7497518" cy="4395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958"/>
              </a:lnSpc>
              <a:spcBef>
                <a:spcPct val="0"/>
              </a:spcBef>
            </a:pPr>
            <a:r>
              <a:rPr lang="en-US" sz="4132">
                <a:solidFill>
                  <a:srgbClr val="FFFFFF"/>
                </a:solidFill>
                <a:latin typeface="Lexend Deca"/>
              </a:rPr>
              <a:t>Para encaminhamento de denúncias referentes a violações dos direitos humanos que estejam relacionadas às atribuições do Ministério Público durante a pandemia do Covid-19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735549" y="602604"/>
            <a:ext cx="9149676" cy="3009623"/>
            <a:chOff x="0" y="0"/>
            <a:chExt cx="12199568" cy="401283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199568" cy="4012830"/>
              <a:chOff x="0" y="0"/>
              <a:chExt cx="28251273" cy="929275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251274" cy="9292752"/>
              </a:xfrm>
              <a:custGeom>
                <a:avLst/>
                <a:gdLst/>
                <a:ahLst/>
                <a:cxnLst/>
                <a:rect l="l" t="t" r="r" b="b"/>
                <a:pathLst>
                  <a:path w="28251274" h="9292752">
                    <a:moveTo>
                      <a:pt x="0" y="0"/>
                    </a:moveTo>
                    <a:lnTo>
                      <a:pt x="0" y="9292752"/>
                    </a:lnTo>
                    <a:lnTo>
                      <a:pt x="28251274" y="9292752"/>
                    </a:lnTo>
                    <a:lnTo>
                      <a:pt x="28251274" y="0"/>
                    </a:lnTo>
                    <a:lnTo>
                      <a:pt x="0" y="0"/>
                    </a:lnTo>
                    <a:close/>
                    <a:moveTo>
                      <a:pt x="28190313" y="9231792"/>
                    </a:moveTo>
                    <a:lnTo>
                      <a:pt x="59690" y="9231792"/>
                    </a:lnTo>
                    <a:lnTo>
                      <a:pt x="59690" y="59690"/>
                    </a:lnTo>
                    <a:lnTo>
                      <a:pt x="28190313" y="59690"/>
                    </a:lnTo>
                    <a:lnTo>
                      <a:pt x="28190313" y="923179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653785" y="513241"/>
              <a:ext cx="10891998" cy="2938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07"/>
                </a:lnSpc>
              </a:pPr>
              <a:r>
                <a:rPr lang="en-US" sz="4544">
                  <a:solidFill>
                    <a:srgbClr val="FFFFFF"/>
                  </a:solidFill>
                  <a:latin typeface="Lexend Deca"/>
                </a:rPr>
                <a:t>Acordo de Colaboração Técnica entre o </a:t>
              </a:r>
            </a:p>
            <a:p>
              <a:pPr algn="ctr">
                <a:lnSpc>
                  <a:spcPts val="5907"/>
                </a:lnSpc>
              </a:pPr>
              <a:r>
                <a:rPr lang="en-US" sz="4544">
                  <a:solidFill>
                    <a:srgbClr val="FFFFFF"/>
                  </a:solidFill>
                  <a:latin typeface="Arimo"/>
                </a:rPr>
                <a:t> MMFDH e CNMP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764947" y="8936842"/>
            <a:ext cx="5594052" cy="2117232"/>
            <a:chOff x="0" y="0"/>
            <a:chExt cx="2040725" cy="77237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40725" cy="772372"/>
            </a:xfrm>
            <a:custGeom>
              <a:avLst/>
              <a:gdLst/>
              <a:ahLst/>
              <a:cxnLst/>
              <a:rect l="l" t="t" r="r" b="b"/>
              <a:pathLst>
                <a:path w="2040725" h="772372">
                  <a:moveTo>
                    <a:pt x="1916265" y="772372"/>
                  </a:moveTo>
                  <a:lnTo>
                    <a:pt x="124460" y="772372"/>
                  </a:lnTo>
                  <a:cubicBezTo>
                    <a:pt x="55880" y="772372"/>
                    <a:pt x="0" y="716492"/>
                    <a:pt x="0" y="6479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6265" y="0"/>
                  </a:lnTo>
                  <a:cubicBezTo>
                    <a:pt x="1984846" y="0"/>
                    <a:pt x="2040725" y="55880"/>
                    <a:pt x="2040725" y="124460"/>
                  </a:cubicBezTo>
                  <a:lnTo>
                    <a:pt x="2040725" y="647912"/>
                  </a:lnTo>
                  <a:cubicBezTo>
                    <a:pt x="2040725" y="716492"/>
                    <a:pt x="1984846" y="772372"/>
                    <a:pt x="1916265" y="7723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48636" y="9152079"/>
            <a:ext cx="4948926" cy="8433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18128" y="-430617"/>
            <a:ext cx="18524255" cy="111482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371758" y="3162300"/>
            <a:ext cx="13483525" cy="54348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36115" y="916534"/>
            <a:ext cx="17615771" cy="1962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99"/>
              </a:lnSpc>
              <a:spcBef>
                <a:spcPct val="0"/>
              </a:spcBef>
            </a:pPr>
            <a:r>
              <a:rPr lang="en-US" sz="6499">
                <a:solidFill>
                  <a:srgbClr val="FAFAFA"/>
                </a:solidFill>
                <a:latin typeface="Lexend Deca"/>
              </a:rPr>
              <a:t>Denúncias relacionadas à Covid-19 recebidas pela ONDH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1764947" y="8936842"/>
            <a:ext cx="5594052" cy="2117232"/>
            <a:chOff x="0" y="0"/>
            <a:chExt cx="2040725" cy="7723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40725" cy="772372"/>
            </a:xfrm>
            <a:custGeom>
              <a:avLst/>
              <a:gdLst/>
              <a:ahLst/>
              <a:cxnLst/>
              <a:rect l="l" t="t" r="r" b="b"/>
              <a:pathLst>
                <a:path w="2040725" h="772372">
                  <a:moveTo>
                    <a:pt x="1916265" y="772372"/>
                  </a:moveTo>
                  <a:lnTo>
                    <a:pt x="124460" y="772372"/>
                  </a:lnTo>
                  <a:cubicBezTo>
                    <a:pt x="55880" y="772372"/>
                    <a:pt x="0" y="716492"/>
                    <a:pt x="0" y="6479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6265" y="0"/>
                  </a:lnTo>
                  <a:cubicBezTo>
                    <a:pt x="1984846" y="0"/>
                    <a:pt x="2040725" y="55880"/>
                    <a:pt x="2040725" y="124460"/>
                  </a:cubicBezTo>
                  <a:lnTo>
                    <a:pt x="2040725" y="647912"/>
                  </a:lnTo>
                  <a:cubicBezTo>
                    <a:pt x="2040725" y="716492"/>
                    <a:pt x="1984846" y="772372"/>
                    <a:pt x="1916265" y="7723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048636" y="9152079"/>
            <a:ext cx="4948926" cy="843379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64A4AE4-3267-4BCF-B1BB-CA6972BD47B0}"/>
              </a:ext>
            </a:extLst>
          </p:cNvPr>
          <p:cNvCxnSpPr>
            <a:cxnSpLocks/>
          </p:cNvCxnSpPr>
          <p:nvPr/>
        </p:nvCxnSpPr>
        <p:spPr>
          <a:xfrm>
            <a:off x="9067800" y="8191500"/>
            <a:ext cx="0" cy="4056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45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68602" y="1462347"/>
            <a:ext cx="7190698" cy="434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>
                <a:solidFill>
                  <a:srgbClr val="FFFFFF"/>
                </a:solidFill>
                <a:latin typeface="Lexend Deca"/>
              </a:rPr>
              <a:t>Objeto da convocação</a:t>
            </a:r>
          </a:p>
          <a:p>
            <a:pPr marL="0" lvl="0" indent="0" algn="l">
              <a:lnSpc>
                <a:spcPts val="11400"/>
              </a:lnSpc>
              <a:spcBef>
                <a:spcPct val="0"/>
              </a:spcBef>
            </a:pPr>
            <a:endParaRPr lang="en-US" sz="9500">
              <a:solidFill>
                <a:srgbClr val="FFFFFF"/>
              </a:solidFill>
              <a:latin typeface="Lexend Deca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22779">
            <a:off x="16061362" y="4970403"/>
            <a:ext cx="3329247" cy="4114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3577220">
            <a:off x="15097611" y="4528150"/>
            <a:ext cx="4522775" cy="4680853"/>
            <a:chOff x="497618" y="-51187"/>
            <a:chExt cx="8848780" cy="9158058"/>
          </a:xfrm>
        </p:grpSpPr>
        <p:sp>
          <p:nvSpPr>
            <p:cNvPr id="5" name="Freeform 5"/>
            <p:cNvSpPr/>
            <p:nvPr/>
          </p:nvSpPr>
          <p:spPr>
            <a:xfrm>
              <a:off x="497618" y="-51187"/>
              <a:ext cx="8848780" cy="9158058"/>
            </a:xfrm>
            <a:custGeom>
              <a:avLst/>
              <a:gdLst/>
              <a:ahLst/>
              <a:cxnLst/>
              <a:rect l="l" t="t" r="r" b="b"/>
              <a:pathLst>
                <a:path w="8848779" h="9158058">
                  <a:moveTo>
                    <a:pt x="8848779" y="0"/>
                  </a:moveTo>
                  <a:lnTo>
                    <a:pt x="8751443" y="0"/>
                  </a:lnTo>
                  <a:lnTo>
                    <a:pt x="0" y="9057319"/>
                  </a:lnTo>
                  <a:lnTo>
                    <a:pt x="0" y="9158058"/>
                  </a:lnTo>
                  <a:lnTo>
                    <a:pt x="97337" y="9158058"/>
                  </a:lnTo>
                  <a:lnTo>
                    <a:pt x="8848779" y="100739"/>
                  </a:lnTo>
                  <a:lnTo>
                    <a:pt x="8848779" y="0"/>
                  </a:lnTo>
                  <a:close/>
                  <a:moveTo>
                    <a:pt x="6008321" y="0"/>
                  </a:moveTo>
                  <a:lnTo>
                    <a:pt x="5795950" y="0"/>
                  </a:lnTo>
                  <a:lnTo>
                    <a:pt x="0" y="5998528"/>
                  </a:lnTo>
                  <a:lnTo>
                    <a:pt x="0" y="6216032"/>
                  </a:lnTo>
                  <a:lnTo>
                    <a:pt x="6008321" y="0"/>
                  </a:lnTo>
                  <a:close/>
                  <a:moveTo>
                    <a:pt x="2842670" y="9158058"/>
                  </a:moveTo>
                  <a:lnTo>
                    <a:pt x="3052829" y="9158058"/>
                  </a:lnTo>
                  <a:lnTo>
                    <a:pt x="8848779" y="3159530"/>
                  </a:lnTo>
                  <a:lnTo>
                    <a:pt x="8848779" y="2942026"/>
                  </a:lnTo>
                  <a:lnTo>
                    <a:pt x="2842670" y="9158058"/>
                  </a:lnTo>
                  <a:close/>
                  <a:moveTo>
                    <a:pt x="0" y="103028"/>
                  </a:moveTo>
                  <a:lnTo>
                    <a:pt x="97337" y="0"/>
                  </a:lnTo>
                  <a:lnTo>
                    <a:pt x="0" y="0"/>
                  </a:lnTo>
                  <a:lnTo>
                    <a:pt x="0" y="103028"/>
                  </a:lnTo>
                  <a:close/>
                  <a:moveTo>
                    <a:pt x="8848779" y="9158058"/>
                  </a:moveTo>
                  <a:lnTo>
                    <a:pt x="8848779" y="9057319"/>
                  </a:lnTo>
                  <a:lnTo>
                    <a:pt x="8751443" y="9158058"/>
                  </a:lnTo>
                  <a:lnTo>
                    <a:pt x="8848779" y="9158058"/>
                  </a:lnTo>
                  <a:close/>
                  <a:moveTo>
                    <a:pt x="3052829" y="0"/>
                  </a:moveTo>
                  <a:lnTo>
                    <a:pt x="2842670" y="0"/>
                  </a:lnTo>
                  <a:lnTo>
                    <a:pt x="0" y="2942026"/>
                  </a:lnTo>
                  <a:lnTo>
                    <a:pt x="0" y="3159530"/>
                  </a:lnTo>
                  <a:lnTo>
                    <a:pt x="3052829" y="0"/>
                  </a:lnTo>
                  <a:close/>
                  <a:moveTo>
                    <a:pt x="5795950" y="9158058"/>
                  </a:moveTo>
                  <a:lnTo>
                    <a:pt x="6006109" y="9158058"/>
                  </a:lnTo>
                  <a:lnTo>
                    <a:pt x="8848779" y="6216032"/>
                  </a:lnTo>
                  <a:lnTo>
                    <a:pt x="8848779" y="5998528"/>
                  </a:lnTo>
                  <a:lnTo>
                    <a:pt x="5795950" y="9158058"/>
                  </a:lnTo>
                  <a:close/>
                </a:path>
              </a:pathLst>
            </a:custGeom>
            <a:solidFill>
              <a:srgbClr val="19191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4613" y="507853"/>
            <a:ext cx="8759141" cy="927129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64947" y="8936842"/>
            <a:ext cx="5594052" cy="2117232"/>
            <a:chOff x="0" y="0"/>
            <a:chExt cx="2040725" cy="77237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40725" cy="772372"/>
            </a:xfrm>
            <a:custGeom>
              <a:avLst/>
              <a:gdLst/>
              <a:ahLst/>
              <a:cxnLst/>
              <a:rect l="l" t="t" r="r" b="b"/>
              <a:pathLst>
                <a:path w="2040725" h="772372">
                  <a:moveTo>
                    <a:pt x="1916265" y="772372"/>
                  </a:moveTo>
                  <a:lnTo>
                    <a:pt x="124460" y="772372"/>
                  </a:lnTo>
                  <a:cubicBezTo>
                    <a:pt x="55880" y="772372"/>
                    <a:pt x="0" y="716492"/>
                    <a:pt x="0" y="6479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6265" y="0"/>
                  </a:lnTo>
                  <a:cubicBezTo>
                    <a:pt x="1984846" y="0"/>
                    <a:pt x="2040725" y="55880"/>
                    <a:pt x="2040725" y="124460"/>
                  </a:cubicBezTo>
                  <a:lnTo>
                    <a:pt x="2040725" y="647912"/>
                  </a:lnTo>
                  <a:cubicBezTo>
                    <a:pt x="2040725" y="716492"/>
                    <a:pt x="1984846" y="772372"/>
                    <a:pt x="1916265" y="7723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48636" y="9152079"/>
            <a:ext cx="4948926" cy="8433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430617"/>
            <a:ext cx="18524255" cy="1114823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764947" y="8936842"/>
            <a:ext cx="5594052" cy="2117232"/>
            <a:chOff x="0" y="0"/>
            <a:chExt cx="2040725" cy="7723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0725" cy="772372"/>
            </a:xfrm>
            <a:custGeom>
              <a:avLst/>
              <a:gdLst/>
              <a:ahLst/>
              <a:cxnLst/>
              <a:rect l="l" t="t" r="r" b="b"/>
              <a:pathLst>
                <a:path w="2040725" h="772372">
                  <a:moveTo>
                    <a:pt x="1916265" y="772372"/>
                  </a:moveTo>
                  <a:lnTo>
                    <a:pt x="124460" y="772372"/>
                  </a:lnTo>
                  <a:cubicBezTo>
                    <a:pt x="55880" y="772372"/>
                    <a:pt x="0" y="716492"/>
                    <a:pt x="0" y="6479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6265" y="0"/>
                  </a:lnTo>
                  <a:cubicBezTo>
                    <a:pt x="1984846" y="0"/>
                    <a:pt x="2040725" y="55880"/>
                    <a:pt x="2040725" y="124460"/>
                  </a:cubicBezTo>
                  <a:lnTo>
                    <a:pt x="2040725" y="647912"/>
                  </a:lnTo>
                  <a:cubicBezTo>
                    <a:pt x="2040725" y="716492"/>
                    <a:pt x="1984846" y="772372"/>
                    <a:pt x="1916265" y="77237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048636" y="9152079"/>
            <a:ext cx="4948926" cy="8433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308138">
            <a:off x="108011" y="-577205"/>
            <a:ext cx="11586523" cy="61775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312649">
            <a:off x="178326" y="4147572"/>
            <a:ext cx="11464810" cy="50064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63688">
            <a:off x="285172" y="8018039"/>
            <a:ext cx="11251116" cy="279537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626851" y="4472355"/>
            <a:ext cx="6319938" cy="951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65"/>
              </a:lnSpc>
              <a:spcBef>
                <a:spcPct val="0"/>
              </a:spcBef>
            </a:pPr>
            <a:r>
              <a:rPr lang="en-US" sz="6304">
                <a:solidFill>
                  <a:srgbClr val="FAFAFA"/>
                </a:solidFill>
                <a:latin typeface="Lexend Deca"/>
              </a:rPr>
              <a:t>A Nota Técnica</a:t>
            </a:r>
          </a:p>
        </p:txBody>
      </p:sp>
      <p:sp>
        <p:nvSpPr>
          <p:cNvPr id="11" name="AutoShape 11"/>
          <p:cNvSpPr/>
          <p:nvPr/>
        </p:nvSpPr>
        <p:spPr>
          <a:xfrm>
            <a:off x="8485653" y="3695148"/>
            <a:ext cx="2657124" cy="0"/>
          </a:xfrm>
          <a:prstGeom prst="line">
            <a:avLst/>
          </a:prstGeom>
          <a:ln w="47625" cap="rnd">
            <a:solidFill>
              <a:srgbClr val="D938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592523" y="3995228"/>
            <a:ext cx="2345257" cy="0"/>
          </a:xfrm>
          <a:prstGeom prst="line">
            <a:avLst/>
          </a:prstGeom>
          <a:ln w="47625" cap="rnd">
            <a:solidFill>
              <a:srgbClr val="D938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9680010" y="9210675"/>
            <a:ext cx="1527607" cy="0"/>
          </a:xfrm>
          <a:prstGeom prst="line">
            <a:avLst/>
          </a:prstGeom>
          <a:ln w="47625" cap="rnd">
            <a:solidFill>
              <a:srgbClr val="D938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592523" y="9526144"/>
            <a:ext cx="3424847" cy="0"/>
          </a:xfrm>
          <a:prstGeom prst="line">
            <a:avLst/>
          </a:prstGeom>
          <a:ln w="47625" cap="rnd">
            <a:solidFill>
              <a:srgbClr val="D9383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1084</Words>
  <Application>Microsoft Office PowerPoint</Application>
  <PresentationFormat>Personalizar</PresentationFormat>
  <Paragraphs>132</Paragraphs>
  <Slides>23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3" baseType="lpstr">
      <vt:lpstr>Lexend Deca</vt:lpstr>
      <vt:lpstr>Arimo Bold</vt:lpstr>
      <vt:lpstr>Muli Black</vt:lpstr>
      <vt:lpstr>Muli Bold</vt:lpstr>
      <vt:lpstr>Calibri</vt:lpstr>
      <vt:lpstr>Muli Bold Bold</vt:lpstr>
      <vt:lpstr>Arial</vt:lpstr>
      <vt:lpstr>Lexend Deca Bold</vt:lpstr>
      <vt:lpstr>Arimo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Vermelho Profissional Gradiente Relatório de Vendas Apresentação de Vendas</dc:title>
  <dc:creator>Christiane de Oliveira Souza Zanzoni</dc:creator>
  <cp:lastModifiedBy>Damares Regina Alves</cp:lastModifiedBy>
  <cp:revision>19</cp:revision>
  <dcterms:created xsi:type="dcterms:W3CDTF">2006-08-16T00:00:00Z</dcterms:created>
  <dcterms:modified xsi:type="dcterms:W3CDTF">2022-03-28T16:24:06Z</dcterms:modified>
  <dc:identifier>DAE8BKDSCX8</dc:identifier>
</cp:coreProperties>
</file>