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36"/>
  </p:notesMasterIdLst>
  <p:handoutMasterIdLst>
    <p:handoutMasterId r:id="rId37"/>
  </p:handoutMasterIdLst>
  <p:sldIdLst>
    <p:sldId id="292" r:id="rId2"/>
    <p:sldId id="328" r:id="rId3"/>
    <p:sldId id="324" r:id="rId4"/>
    <p:sldId id="330" r:id="rId5"/>
    <p:sldId id="329" r:id="rId6"/>
    <p:sldId id="348" r:id="rId7"/>
    <p:sldId id="354" r:id="rId8"/>
    <p:sldId id="358" r:id="rId9"/>
    <p:sldId id="359" r:id="rId10"/>
    <p:sldId id="332" r:id="rId11"/>
    <p:sldId id="331" r:id="rId12"/>
    <p:sldId id="333" r:id="rId13"/>
    <p:sldId id="334" r:id="rId14"/>
    <p:sldId id="335" r:id="rId15"/>
    <p:sldId id="336" r:id="rId16"/>
    <p:sldId id="305" r:id="rId17"/>
    <p:sldId id="360" r:id="rId18"/>
    <p:sldId id="361" r:id="rId19"/>
    <p:sldId id="344" r:id="rId20"/>
    <p:sldId id="346" r:id="rId21"/>
    <p:sldId id="345" r:id="rId22"/>
    <p:sldId id="340" r:id="rId23"/>
    <p:sldId id="343" r:id="rId24"/>
    <p:sldId id="362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70" r:id="rId33"/>
    <p:sldId id="371" r:id="rId34"/>
    <p:sldId id="347" r:id="rId35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47" autoAdjust="0"/>
    <p:restoredTop sz="94660"/>
  </p:normalViewPr>
  <p:slideViewPr>
    <p:cSldViewPr>
      <p:cViewPr varScale="1">
        <p:scale>
          <a:sx n="63" d="100"/>
          <a:sy n="63" d="100"/>
        </p:scale>
        <p:origin x="90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1788" y="8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CE9DDD-45F3-46C5-8F57-037DDFAD08C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0" y="8374692"/>
            <a:ext cx="7138233" cy="929186"/>
          </a:xfrm>
          <a:prstGeom prst="rect">
            <a:avLst/>
          </a:prstGeom>
        </p:spPr>
        <p:txBody>
          <a:bodyPr vert="horz" lIns="96787" tIns="48394" rIns="96787" bIns="48394" rtlCol="0" anchor="b"/>
          <a:lstStyle/>
          <a:p>
            <a:pPr algn="ctr">
              <a:spcAft>
                <a:spcPts val="0"/>
              </a:spcAft>
            </a:pPr>
            <a:r>
              <a:rPr lang="en-CA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These slides are made available as reference for the </a:t>
            </a:r>
            <a:r>
              <a:rPr lang="en-CA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ACB </a:t>
            </a:r>
            <a:r>
              <a:rPr lang="en-CA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Webcast on Tailings Dam Breach Analysis.   These are not be distributed or presented without permission from the CDA.</a:t>
            </a:r>
            <a:endParaRPr lang="en-CA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9EBBA08-9B1B-4266-A767-187A0E3AF583}" type="datetimeFigureOut">
              <a:rPr lang="en-US"/>
              <a:pPr>
                <a:defRPr/>
              </a:pPr>
              <a:t>3/15/2016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2460"/>
            <a:ext cx="5618480" cy="4188778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AC6ADB-DAA5-4B5E-9047-EC160F0683B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66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3276600"/>
            <a:ext cx="8229600" cy="731838"/>
          </a:xfrm>
        </p:spPr>
        <p:txBody>
          <a:bodyPr/>
          <a:lstStyle>
            <a:lvl1pPr algn="ctr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10500" y="396875"/>
            <a:ext cx="876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EA1D6-8D74-4FD7-AF99-403600CEDA3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229600" cy="731838"/>
          </a:xfrm>
        </p:spPr>
        <p:txBody>
          <a:bodyPr/>
          <a:lstStyle>
            <a:lvl1pPr>
              <a:defRPr sz="3200">
                <a:solidFill>
                  <a:srgbClr val="CC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57200" y="990600"/>
            <a:ext cx="8229600" cy="5029200"/>
          </a:xfrm>
        </p:spPr>
        <p:txBody>
          <a:bodyPr/>
          <a:lstStyle>
            <a:lvl1pPr>
              <a:spcAft>
                <a:spcPts val="1200"/>
              </a:spcAft>
              <a:defRPr sz="2800"/>
            </a:lvl1pPr>
            <a:lvl2pPr>
              <a:spcAft>
                <a:spcPts val="600"/>
              </a:spcAft>
              <a:defRPr sz="2400"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363"/>
            <a:ext cx="8305800" cy="731837"/>
          </a:xfr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3200" kern="1200" dirty="0">
                <a:solidFill>
                  <a:srgbClr val="CC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066800"/>
            <a:ext cx="8229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8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944563"/>
            <a:ext cx="8305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6248400"/>
            <a:ext cx="23622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1000" y="6281738"/>
            <a:ext cx="6096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1200" b="1" dirty="0" smtClean="0">
                <a:solidFill>
                  <a:srgbClr val="0070C0"/>
                </a:solidFill>
              </a:rPr>
              <a:t>Presentation</a:t>
            </a:r>
            <a:r>
              <a:rPr lang="en-CA" sz="1200" b="1" baseline="0" dirty="0" smtClean="0">
                <a:solidFill>
                  <a:srgbClr val="0070C0"/>
                </a:solidFill>
              </a:rPr>
              <a:t> to Brazilian Senate Committee on Dam Safety</a:t>
            </a:r>
            <a:endParaRPr lang="en-CA" sz="1200" b="1" dirty="0" smtClean="0">
              <a:solidFill>
                <a:srgbClr val="0070C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70C0"/>
                </a:solidFill>
              </a:rPr>
              <a:t>Copyright </a:t>
            </a:r>
            <a:r>
              <a:rPr lang="en-US" sz="900" dirty="0">
                <a:solidFill>
                  <a:srgbClr val="0070C0"/>
                </a:solidFill>
              </a:rPr>
              <a:t>© </a:t>
            </a:r>
            <a:r>
              <a:rPr lang="en-US" sz="900" dirty="0" smtClean="0">
                <a:solidFill>
                  <a:srgbClr val="0070C0"/>
                </a:solidFill>
              </a:rPr>
              <a:t>2015 </a:t>
            </a:r>
            <a:r>
              <a:rPr lang="en-US" sz="900" dirty="0">
                <a:solidFill>
                  <a:srgbClr val="0070C0"/>
                </a:solidFill>
              </a:rPr>
              <a:t>by the Canadian Dam Association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1000" y="457200"/>
            <a:ext cx="685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fld id="{8986E65D-EF34-4060-8F9F-5F4AB474DCDB}" type="slidenum">
              <a:rPr lang="en-CA" sz="2000">
                <a:solidFill>
                  <a:schemeClr val="bg1">
                    <a:lumMod val="65000"/>
                  </a:schemeClr>
                </a:solidFill>
              </a:rPr>
              <a:pPr algn="r">
                <a:defRPr/>
              </a:pPr>
              <a:t>‹nº›</a:t>
            </a:fld>
            <a:endParaRPr lang="en-CA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rgbClr val="CC33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–"/>
        <a:defRPr lang="en-US" sz="2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–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»"/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Javid.Iqbal@gov.ab.c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228600" y="1295400"/>
            <a:ext cx="8610600" cy="48006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–"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–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»"/>
              <a:def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en-CA" sz="4000" dirty="0" smtClean="0">
              <a:solidFill>
                <a:srgbClr val="0070C0"/>
              </a:solidFill>
            </a:endParaRPr>
          </a:p>
          <a:p>
            <a:pPr marL="0" indent="0" algn="ctr">
              <a:buFont typeface="Arial" charset="0"/>
              <a:buNone/>
            </a:pPr>
            <a:endParaRPr lang="en-CA" sz="4000" dirty="0">
              <a:solidFill>
                <a:srgbClr val="0070C0"/>
              </a:solidFill>
            </a:endParaRPr>
          </a:p>
          <a:p>
            <a:pPr marL="0" indent="0" algn="ctr">
              <a:spcAft>
                <a:spcPts val="1200"/>
              </a:spcAft>
              <a:buFont typeface="Arial" charset="0"/>
              <a:buNone/>
            </a:pPr>
            <a:r>
              <a:rPr lang="pt-BR" sz="4000" dirty="0" smtClean="0">
                <a:solidFill>
                  <a:srgbClr val="0070C0"/>
                </a:solidFill>
              </a:rPr>
              <a:t>Segurança de Barragens no Canadá: </a:t>
            </a:r>
          </a:p>
          <a:p>
            <a:pPr marL="0" indent="0" algn="ctr">
              <a:spcAft>
                <a:spcPts val="1200"/>
              </a:spcAft>
              <a:buFont typeface="Arial" charset="0"/>
              <a:buNone/>
            </a:pPr>
            <a:r>
              <a:rPr lang="pt-BR" sz="4000" dirty="0" smtClean="0">
                <a:solidFill>
                  <a:srgbClr val="0070C0"/>
                </a:solidFill>
              </a:rPr>
              <a:t>Panorama para a Comissão do Senado Brasileiro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29525"/>
              </p:ext>
            </p:extLst>
          </p:nvPr>
        </p:nvGraphicFramePr>
        <p:xfrm>
          <a:off x="419100" y="47244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6062"/>
                <a:gridCol w="2370338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Nome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rgbClr val="002060"/>
                          </a:solidFill>
                        </a:rPr>
                        <a:t>Localidade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Cargo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Andy Small – </a:t>
                      </a:r>
                      <a:r>
                        <a:rPr lang="en-CA" sz="1600" baseline="0" dirty="0" err="1" smtClean="0"/>
                        <a:t>Conselheiro</a:t>
                      </a:r>
                      <a:r>
                        <a:rPr lang="en-CA" sz="1600" baseline="0" dirty="0" smtClean="0"/>
                        <a:t> da </a:t>
                      </a:r>
                      <a:r>
                        <a:rPr lang="en-CA" sz="1600" dirty="0" smtClean="0"/>
                        <a:t>ACB</a:t>
                      </a:r>
                      <a:r>
                        <a:rPr lang="en-CA" sz="1600" baseline="0" dirty="0" smtClean="0"/>
                        <a:t> 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New Brunswick,</a:t>
                      </a:r>
                      <a:r>
                        <a:rPr lang="en-US" sz="1600" baseline="0" dirty="0" smtClean="0"/>
                        <a:t> Canada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err="1" smtClean="0"/>
                        <a:t>Engenheiro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Geotécnico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Sênior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6"/>
          <a:stretch/>
        </p:blipFill>
        <p:spPr>
          <a:xfrm>
            <a:off x="-13950" y="457200"/>
            <a:ext cx="2740767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16"/>
          <a:stretch/>
        </p:blipFill>
        <p:spPr>
          <a:xfrm>
            <a:off x="2705046" y="457200"/>
            <a:ext cx="3982674" cy="1981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446" y="457200"/>
            <a:ext cx="2430781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1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</a:t>
            </a:r>
            <a:r>
              <a:rPr lang="en-US" dirty="0" err="1" smtClean="0"/>
              <a:t>Canadense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Fundada na década de 1950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/>
              <a:t>Associação sem fins lucrativos que depende de trabalho voluntário dos profissionais da comunidade de barragens</a:t>
            </a:r>
          </a:p>
          <a:p>
            <a:r>
              <a:rPr lang="pt-BR" dirty="0" smtClean="0"/>
              <a:t>Mesa Diretora representa todas as províncias e territórios</a:t>
            </a:r>
          </a:p>
          <a:p>
            <a:r>
              <a:rPr lang="pt-BR" dirty="0" smtClean="0"/>
              <a:t>Conhecida em todo o Canadá como o recurso chave para as diretrizes técnicas e publicações relacionadas à segurança de barragens</a:t>
            </a:r>
          </a:p>
          <a:p>
            <a:r>
              <a:rPr lang="pt-BR" dirty="0" smtClean="0"/>
              <a:t>Reconhecida internacionalmente</a:t>
            </a:r>
          </a:p>
          <a:p>
            <a:endParaRPr lang="en-CA" dirty="0" smtClean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806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</a:t>
            </a:r>
            <a:r>
              <a:rPr lang="en-US" dirty="0" err="1" smtClean="0"/>
              <a:t>Canadense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Visão da ACB  </a:t>
            </a:r>
          </a:p>
          <a:p>
            <a:pPr lvl="1"/>
            <a:r>
              <a:rPr lang="pt-BR" dirty="0" smtClean="0"/>
              <a:t>Um futuro no qual todas as barragens sejam seguras, bem administradas e beneficiem a sociedade. </a:t>
            </a:r>
          </a:p>
          <a:p>
            <a:r>
              <a:rPr lang="pt-BR" dirty="0" smtClean="0"/>
              <a:t>Missão da ACB</a:t>
            </a:r>
          </a:p>
          <a:p>
            <a:pPr lvl="1"/>
            <a:r>
              <a:rPr lang="pt-BR" dirty="0" smtClean="0"/>
              <a:t>Incentivar a cooperação, progredir nos conhecimentos técnicos e desenvolver a competência relacionada às barragens no Canadá. 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3311860" y="4365104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www.cda.ca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277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Associação</a:t>
            </a:r>
            <a:r>
              <a:rPr lang="en-US" dirty="0"/>
              <a:t> </a:t>
            </a:r>
            <a:r>
              <a:rPr lang="en-US" dirty="0" err="1"/>
              <a:t>Canadense</a:t>
            </a:r>
            <a:r>
              <a:rPr lang="en-US" dirty="0"/>
              <a:t> de </a:t>
            </a:r>
            <a:r>
              <a:rPr lang="en-US" dirty="0" err="1"/>
              <a:t>Barragens</a:t>
            </a:r>
            <a:r>
              <a:rPr lang="en-US" dirty="0"/>
              <a:t> </a:t>
            </a:r>
            <a:r>
              <a:rPr lang="en-US" dirty="0" smtClean="0"/>
              <a:t>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Aproximadamente 50 membros corporativos</a:t>
            </a:r>
          </a:p>
          <a:p>
            <a:r>
              <a:rPr lang="pt-BR" dirty="0" smtClean="0"/>
              <a:t>Aproximadamente 800 membros individuais</a:t>
            </a:r>
          </a:p>
          <a:p>
            <a:r>
              <a:rPr lang="pt-BR" dirty="0" smtClean="0"/>
              <a:t>Membros incluem</a:t>
            </a:r>
          </a:p>
          <a:p>
            <a:pPr lvl="1"/>
            <a:r>
              <a:rPr lang="pt-BR" dirty="0" smtClean="0"/>
              <a:t>Proprietários e operadores de barragens</a:t>
            </a:r>
          </a:p>
          <a:p>
            <a:pPr lvl="1"/>
            <a:r>
              <a:rPr lang="pt-BR" dirty="0" smtClean="0"/>
              <a:t>Engenheiros que trabalham para  os donos e consultores</a:t>
            </a:r>
          </a:p>
          <a:p>
            <a:pPr lvl="1"/>
            <a:r>
              <a:rPr lang="pt-BR" dirty="0" smtClean="0"/>
              <a:t>Agências Reguladoras</a:t>
            </a:r>
          </a:p>
          <a:p>
            <a:pPr lvl="1"/>
            <a:r>
              <a:rPr lang="pt-BR" dirty="0" smtClean="0"/>
              <a:t>Empreiteiras </a:t>
            </a:r>
            <a:endParaRPr lang="pt-BR" dirty="0" smtClean="0">
              <a:solidFill>
                <a:srgbClr val="FF0000"/>
              </a:solidFill>
            </a:endParaRPr>
          </a:p>
          <a:p>
            <a:pPr lvl="1"/>
            <a:r>
              <a:rPr lang="pt-BR" dirty="0" smtClean="0"/>
              <a:t>Fornecedores</a:t>
            </a:r>
          </a:p>
          <a:p>
            <a:r>
              <a:rPr lang="pt-BR" dirty="0" smtClean="0"/>
              <a:t>Conferência anual e workshops atraem até  500 pessoas</a:t>
            </a:r>
          </a:p>
          <a:p>
            <a:pPr lvl="1"/>
            <a:endParaRPr lang="en-CA" dirty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84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2684" y="1412776"/>
            <a:ext cx="2724150" cy="3495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ACB para a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0" y="990600"/>
            <a:ext cx="8928484" cy="5029200"/>
          </a:xfrm>
        </p:spPr>
        <p:txBody>
          <a:bodyPr/>
          <a:lstStyle/>
          <a:p>
            <a:r>
              <a:rPr lang="pt-BR" sz="2200" dirty="0" smtClean="0"/>
              <a:t>Principal documento de referência – publicado em 2007 e revisado em 2013</a:t>
            </a:r>
          </a:p>
          <a:p>
            <a:r>
              <a:rPr lang="pt-BR" sz="2200" dirty="0" smtClean="0"/>
              <a:t>Boletins de Apoio</a:t>
            </a:r>
          </a:p>
          <a:p>
            <a:pPr lvl="1"/>
            <a:r>
              <a:rPr lang="pt-BR" sz="2200" dirty="0" smtClean="0"/>
              <a:t>Inundação</a:t>
            </a:r>
          </a:p>
          <a:p>
            <a:pPr lvl="1"/>
            <a:r>
              <a:rPr lang="pt-BR" sz="2200" dirty="0" smtClean="0"/>
              <a:t>Monitoramento</a:t>
            </a:r>
          </a:p>
          <a:p>
            <a:pPr lvl="1"/>
            <a:r>
              <a:rPr lang="pt-BR" sz="2200" dirty="0" smtClean="0"/>
              <a:t>Equipamento </a:t>
            </a:r>
            <a:r>
              <a:rPr lang="pt-BR" sz="2200" dirty="0"/>
              <a:t>para o controle </a:t>
            </a:r>
            <a:r>
              <a:rPr lang="pt-BR" sz="2200"/>
              <a:t>de </a:t>
            </a:r>
            <a:r>
              <a:rPr lang="pt-BR" sz="2200" smtClean="0"/>
              <a:t>vazão</a:t>
            </a:r>
            <a:endParaRPr lang="pt-BR" sz="2200" dirty="0" smtClean="0">
              <a:solidFill>
                <a:srgbClr val="FF0000"/>
              </a:solidFill>
            </a:endParaRPr>
          </a:p>
          <a:p>
            <a:pPr lvl="1"/>
            <a:r>
              <a:rPr lang="pt-BR" sz="2200" dirty="0" smtClean="0"/>
              <a:t>Análise e Avaliação de Segurança </a:t>
            </a:r>
            <a:br>
              <a:rPr lang="pt-BR" sz="2200" dirty="0" smtClean="0"/>
            </a:br>
            <a:r>
              <a:rPr lang="pt-BR" sz="2200" dirty="0" smtClean="0"/>
              <a:t>de barragens</a:t>
            </a:r>
          </a:p>
          <a:p>
            <a:pPr lvl="1"/>
            <a:r>
              <a:rPr lang="pt-BR" sz="2200" dirty="0" smtClean="0"/>
              <a:t>Considerações  Hidrotécnicas</a:t>
            </a:r>
          </a:p>
          <a:p>
            <a:pPr lvl="1"/>
            <a:r>
              <a:rPr lang="pt-BR" sz="2200" dirty="0" smtClean="0"/>
              <a:t>Considerações  de Perigo  Sísmico</a:t>
            </a:r>
          </a:p>
          <a:p>
            <a:pPr lvl="1"/>
            <a:r>
              <a:rPr lang="pt-BR" sz="2200" dirty="0" smtClean="0"/>
              <a:t>Considerações  Geotécnicas para  a Segurança de Barragens</a:t>
            </a:r>
          </a:p>
          <a:p>
            <a:pPr lvl="1"/>
            <a:r>
              <a:rPr lang="pt-BR" sz="2200" dirty="0" smtClean="0"/>
              <a:t>Considerações Estruturais para  a Segurança de Barragens</a:t>
            </a:r>
          </a:p>
          <a:p>
            <a:r>
              <a:rPr lang="pt-BR" sz="2200" dirty="0" smtClean="0"/>
              <a:t>Diretrizes de Segurança Pública</a:t>
            </a:r>
          </a:p>
          <a:p>
            <a:endParaRPr lang="en-CA" sz="2200" dirty="0"/>
          </a:p>
          <a:p>
            <a:pPr marL="0" indent="0">
              <a:buNone/>
            </a:pP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26684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484784"/>
            <a:ext cx="2800350" cy="3743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600" dirty="0" err="1" smtClean="0"/>
              <a:t>Boletim</a:t>
            </a:r>
            <a:r>
              <a:rPr lang="en-CA" sz="2600" dirty="0" smtClean="0"/>
              <a:t> </a:t>
            </a:r>
            <a:r>
              <a:rPr lang="en-CA" sz="2600" dirty="0" err="1" smtClean="0"/>
              <a:t>Técnico</a:t>
            </a:r>
            <a:r>
              <a:rPr lang="en-CA" sz="2600" dirty="0" smtClean="0"/>
              <a:t>  da ACB </a:t>
            </a:r>
            <a:r>
              <a:rPr lang="en-CA" sz="2600" dirty="0" err="1" smtClean="0"/>
              <a:t>sobre</a:t>
            </a:r>
            <a:r>
              <a:rPr lang="en-CA" sz="2600" dirty="0" smtClean="0"/>
              <a:t> as </a:t>
            </a:r>
            <a:r>
              <a:rPr lang="en-CA" sz="2600" dirty="0" err="1" smtClean="0"/>
              <a:t>Barragens</a:t>
            </a:r>
            <a:r>
              <a:rPr lang="en-CA" sz="2600" dirty="0" smtClean="0"/>
              <a:t> de </a:t>
            </a:r>
            <a:r>
              <a:rPr lang="en-CA" sz="2600" dirty="0" err="1" smtClean="0"/>
              <a:t>Mineração</a:t>
            </a:r>
            <a:endParaRPr lang="en-CA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Definição</a:t>
            </a:r>
            <a:r>
              <a:rPr lang="en-CA" dirty="0" smtClean="0"/>
              <a:t> de </a:t>
            </a:r>
            <a:r>
              <a:rPr lang="en-CA" dirty="0" err="1" smtClean="0"/>
              <a:t>barragem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 err="1" smtClean="0"/>
              <a:t>Definição</a:t>
            </a:r>
            <a:r>
              <a:rPr lang="en-CA" dirty="0" smtClean="0"/>
              <a:t> de </a:t>
            </a:r>
            <a:r>
              <a:rPr lang="en-CA" dirty="0" err="1" smtClean="0"/>
              <a:t>barragem</a:t>
            </a:r>
            <a:endParaRPr lang="en-CA" dirty="0"/>
          </a:p>
          <a:p>
            <a:r>
              <a:rPr lang="en-CA" dirty="0" err="1" smtClean="0"/>
              <a:t>Aborda</a:t>
            </a:r>
            <a:r>
              <a:rPr lang="en-CA" dirty="0" smtClean="0"/>
              <a:t> </a:t>
            </a:r>
            <a:r>
              <a:rPr lang="en-CA" dirty="0" err="1" smtClean="0"/>
              <a:t>aspectos</a:t>
            </a:r>
            <a:r>
              <a:rPr lang="en-CA" dirty="0" smtClean="0"/>
              <a:t> </a:t>
            </a:r>
            <a:r>
              <a:rPr lang="en-CA" dirty="0" err="1" smtClean="0"/>
              <a:t>únicos</a:t>
            </a:r>
            <a:r>
              <a:rPr lang="en-CA" dirty="0" smtClean="0"/>
              <a:t> de </a:t>
            </a:r>
            <a:r>
              <a:rPr lang="en-CA" dirty="0"/>
              <a:t/>
            </a:r>
            <a:br>
              <a:rPr lang="en-CA" dirty="0"/>
            </a:br>
            <a:r>
              <a:rPr lang="en-CA" dirty="0" err="1" smtClean="0"/>
              <a:t>barragens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r>
              <a:rPr lang="en-CA" dirty="0" smtClean="0"/>
              <a:t>, </a:t>
            </a:r>
            <a:br>
              <a:rPr lang="en-CA" dirty="0" smtClean="0"/>
            </a:br>
            <a:r>
              <a:rPr lang="en-CA" dirty="0" err="1" smtClean="0"/>
              <a:t>exemplos</a:t>
            </a:r>
            <a:r>
              <a:rPr lang="en-CA" dirty="0"/>
              <a:t>:</a:t>
            </a:r>
          </a:p>
          <a:p>
            <a:pPr lvl="1"/>
            <a:r>
              <a:rPr lang="pt-BR" dirty="0" smtClean="0"/>
              <a:t>Ponto de vista ambiental para o </a:t>
            </a:r>
          </a:p>
          <a:p>
            <a:pPr marL="457200" lvl="1" indent="0">
              <a:buNone/>
            </a:pPr>
            <a:r>
              <a:rPr lang="pt-BR" dirty="0"/>
              <a:t> </a:t>
            </a:r>
            <a:r>
              <a:rPr lang="pt-BR" dirty="0" smtClean="0"/>
              <a:t>   projeto </a:t>
            </a:r>
            <a:r>
              <a:rPr lang="pt-BR" dirty="0"/>
              <a:t>da área </a:t>
            </a:r>
            <a:r>
              <a:rPr lang="pt-BR" dirty="0" smtClean="0"/>
              <a:t>inundada</a:t>
            </a:r>
          </a:p>
          <a:p>
            <a:pPr lvl="1"/>
            <a:r>
              <a:rPr lang="en-CA" dirty="0" err="1" smtClean="0"/>
              <a:t>Itens</a:t>
            </a:r>
            <a:r>
              <a:rPr lang="en-CA" dirty="0" smtClean="0"/>
              <a:t> </a:t>
            </a:r>
            <a:r>
              <a:rPr lang="en-CA" dirty="0" err="1"/>
              <a:t>g</a:t>
            </a:r>
            <a:r>
              <a:rPr lang="en-CA" dirty="0" err="1" smtClean="0"/>
              <a:t>eotécnicos</a:t>
            </a:r>
            <a:endParaRPr lang="en-CA" dirty="0"/>
          </a:p>
          <a:p>
            <a:pPr lvl="1"/>
            <a:r>
              <a:rPr lang="en-CA" dirty="0" err="1" smtClean="0"/>
              <a:t>Fechamento</a:t>
            </a:r>
            <a:endParaRPr lang="en-CA" dirty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0262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Diretrizes</a:t>
            </a:r>
            <a:r>
              <a:rPr lang="en-CA" dirty="0" smtClean="0"/>
              <a:t> da ACB para a </a:t>
            </a:r>
            <a:r>
              <a:rPr lang="en-CA" dirty="0" err="1" smtClean="0"/>
              <a:t>Segurança</a:t>
            </a:r>
            <a:r>
              <a:rPr lang="en-CA" dirty="0" smtClean="0"/>
              <a:t> de </a:t>
            </a:r>
            <a:r>
              <a:rPr lang="en-CA" dirty="0" err="1" smtClean="0"/>
              <a:t>Barragens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 estrutura de classificação de consequência informa:</a:t>
            </a:r>
          </a:p>
          <a:p>
            <a:pPr lvl="1"/>
            <a:r>
              <a:rPr lang="pt-BR" dirty="0" smtClean="0"/>
              <a:t>Critérios do projeto (inundações, terremotos, fator de segurança)</a:t>
            </a:r>
          </a:p>
          <a:p>
            <a:pPr lvl="1"/>
            <a:r>
              <a:rPr lang="pt-BR" dirty="0" smtClean="0"/>
              <a:t>Programas de segurança de barragens (inspeções, revisões, manual de operações)</a:t>
            </a:r>
          </a:p>
          <a:p>
            <a:pPr lvl="1"/>
            <a:r>
              <a:rPr lang="pt-BR" dirty="0" smtClean="0"/>
              <a:t>Planejamento de emergência</a:t>
            </a:r>
          </a:p>
          <a:p>
            <a:r>
              <a:rPr lang="pt-BR" dirty="0" smtClean="0"/>
              <a:t>Uso de abordagem informada sobre riscos também é proposta</a:t>
            </a:r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54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Estrutura</a:t>
            </a:r>
            <a:r>
              <a:rPr lang="en-US" dirty="0" smtClean="0"/>
              <a:t> de </a:t>
            </a:r>
            <a:r>
              <a:rPr lang="en-US" dirty="0" err="1" smtClean="0"/>
              <a:t>Classificação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da ACB</a:t>
            </a:r>
            <a:endParaRPr lang="en-CA" dirty="0"/>
          </a:p>
        </p:txBody>
      </p:sp>
      <p:graphicFrame>
        <p:nvGraphicFramePr>
          <p:cNvPr id="5" name="Group 2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279462"/>
              </p:ext>
            </p:extLst>
          </p:nvPr>
        </p:nvGraphicFramePr>
        <p:xfrm>
          <a:off x="76200" y="1219200"/>
          <a:ext cx="8985477" cy="5272024"/>
        </p:xfrm>
        <a:graphic>
          <a:graphicData uri="http://schemas.openxmlformats.org/drawingml/2006/table">
            <a:tbl>
              <a:tblPr/>
              <a:tblGrid>
                <a:gridCol w="1853697"/>
                <a:gridCol w="1489975"/>
                <a:gridCol w="1296144"/>
                <a:gridCol w="2633467"/>
                <a:gridCol w="1712194"/>
              </a:tblGrid>
              <a:tr h="4318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CATEGORIA DE CONSEQUÊNCIA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POPULAÇÃO EM RISCO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 INCREMENTAIS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50482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 DE 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VALORES AMBIENTAIS E CULTURAIS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INFRAESTRU-TURA E ECONOMIA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Mais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que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Restauração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impossível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MUITO GRANDE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menos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Restauração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prática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muito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menos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Restauração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provável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Apenas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Temporáriamente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especificada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Sem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estruturas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recriacionais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BAIXA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/>
                      </a:pP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Nenhuma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Sem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 no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prazo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Baixa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7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CDA Guidance and Law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CDA Guidance is referred to in:</a:t>
            </a:r>
          </a:p>
          <a:p>
            <a:pPr lvl="1"/>
            <a:r>
              <a:rPr lang="en-US" dirty="0" smtClean="0"/>
              <a:t>Regulation and Codes</a:t>
            </a:r>
          </a:p>
          <a:p>
            <a:pPr lvl="1"/>
            <a:r>
              <a:rPr lang="en-US" dirty="0" smtClean="0"/>
              <a:t>Permits to operate</a:t>
            </a:r>
          </a:p>
          <a:p>
            <a:r>
              <a:rPr lang="en-US" dirty="0" smtClean="0"/>
              <a:t>Moving away from reference in Regulations and Codes.</a:t>
            </a:r>
          </a:p>
          <a:p>
            <a:r>
              <a:rPr lang="en-US" dirty="0" smtClean="0"/>
              <a:t>Reference in permits to construct as condition to construct and operate.</a:t>
            </a:r>
          </a:p>
          <a:p>
            <a:r>
              <a:rPr lang="en-US" dirty="0" smtClean="0"/>
              <a:t>Rely on CDA to continuously improve dam safety guidance – preferred to government agency doing so.</a:t>
            </a:r>
          </a:p>
        </p:txBody>
      </p:sp>
    </p:spTree>
    <p:extLst>
      <p:ext uri="{BB962C8B-B14F-4D97-AF65-F5344CB8AC3E}">
        <p14:creationId xmlns:p14="http://schemas.microsoft.com/office/powerpoint/2010/main" val="30014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Brazil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Brazil has national policy on dam safety, Canada does not – provincial/territorial</a:t>
            </a:r>
          </a:p>
          <a:p>
            <a:r>
              <a:rPr lang="en-US" dirty="0" smtClean="0"/>
              <a:t>Brazil has dam classification scheme that is a combination of consequences and risks, Canada is based on consequences</a:t>
            </a:r>
          </a:p>
          <a:p>
            <a:r>
              <a:rPr lang="en-US" dirty="0" smtClean="0"/>
              <a:t>Brazil has limited technical guidance in support of dam safety, Canada has extensive guidance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691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r>
              <a:rPr lang="en-US" dirty="0" smtClean="0"/>
              <a:t> do </a:t>
            </a:r>
            <a:r>
              <a:rPr lang="en-US" dirty="0" err="1" smtClean="0"/>
              <a:t>Canadá</a:t>
            </a:r>
            <a:r>
              <a:rPr lang="en-US" dirty="0" smtClean="0"/>
              <a:t> (MAC)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/>
              <a:t>O</a:t>
            </a:r>
            <a:r>
              <a:rPr lang="en-CA" dirty="0" err="1" smtClean="0"/>
              <a:t>rganização</a:t>
            </a:r>
            <a:r>
              <a:rPr lang="en-CA" dirty="0" smtClean="0"/>
              <a:t> </a:t>
            </a:r>
            <a:r>
              <a:rPr lang="en-CA" dirty="0" err="1" smtClean="0"/>
              <a:t>nacional</a:t>
            </a:r>
            <a:r>
              <a:rPr lang="en-CA" dirty="0" smtClean="0"/>
              <a:t> da </a:t>
            </a:r>
            <a:r>
              <a:rPr lang="en-CA" dirty="0" err="1" smtClean="0"/>
              <a:t>indústria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r>
              <a:rPr lang="en-CA" dirty="0" smtClean="0"/>
              <a:t> </a:t>
            </a:r>
            <a:r>
              <a:rPr lang="en-CA" dirty="0" err="1"/>
              <a:t>c</a:t>
            </a:r>
            <a:r>
              <a:rPr lang="en-CA" dirty="0" err="1" smtClean="0"/>
              <a:t>anadense</a:t>
            </a:r>
            <a:endParaRPr lang="en-CA" dirty="0" smtClean="0"/>
          </a:p>
          <a:p>
            <a:endParaRPr lang="en-US" dirty="0" smtClean="0"/>
          </a:p>
          <a:p>
            <a:r>
              <a:rPr lang="en-US" dirty="0" smtClean="0"/>
              <a:t>TSM –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Prol</a:t>
            </a:r>
            <a:r>
              <a:rPr lang="en-US" dirty="0"/>
              <a:t> da </a:t>
            </a:r>
            <a:r>
              <a:rPr lang="en-US" dirty="0" err="1"/>
              <a:t>Mineração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 smtClean="0"/>
              <a:t>Sustentável</a:t>
            </a:r>
            <a:r>
              <a:rPr lang="en-US" dirty="0" smtClean="0"/>
              <a:t> </a:t>
            </a:r>
            <a:r>
              <a:rPr lang="en-US" i="1" dirty="0" smtClean="0"/>
              <a:t>(Towards Sustainable </a:t>
            </a:r>
            <a:br>
              <a:rPr lang="en-US" i="1" dirty="0" smtClean="0"/>
            </a:br>
            <a:r>
              <a:rPr lang="en-US" i="1" dirty="0" smtClean="0"/>
              <a:t>Mining)</a:t>
            </a:r>
            <a:r>
              <a:rPr lang="en-US" dirty="0" smtClean="0"/>
              <a:t> – </a:t>
            </a:r>
            <a:r>
              <a:rPr lang="en-US" dirty="0" err="1" smtClean="0"/>
              <a:t>práticas</a:t>
            </a:r>
            <a:r>
              <a:rPr lang="en-US" dirty="0" smtClean="0"/>
              <a:t> de </a:t>
            </a:r>
            <a:br>
              <a:rPr lang="en-US" dirty="0" smtClean="0"/>
            </a:br>
            <a:r>
              <a:rPr lang="en-US" dirty="0" err="1" smtClean="0"/>
              <a:t>liderança</a:t>
            </a:r>
            <a:r>
              <a:rPr lang="en-US" dirty="0" smtClean="0"/>
              <a:t> </a:t>
            </a:r>
            <a:r>
              <a:rPr lang="en-US" dirty="0" err="1" smtClean="0"/>
              <a:t>mundial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/>
              <a:t>m</a:t>
            </a:r>
            <a:r>
              <a:rPr lang="en-US" dirty="0" err="1" smtClean="0"/>
              <a:t>anejo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é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área</a:t>
            </a:r>
            <a:r>
              <a:rPr lang="en-US" dirty="0" smtClean="0"/>
              <a:t> </a:t>
            </a:r>
            <a:r>
              <a:rPr lang="en-US" dirty="0" err="1" smtClean="0"/>
              <a:t>chave</a:t>
            </a:r>
            <a:endParaRPr lang="en-US" dirty="0" smtClean="0"/>
          </a:p>
          <a:p>
            <a:r>
              <a:rPr lang="en-US" dirty="0" smtClean="0"/>
              <a:t>ACB = </a:t>
            </a:r>
            <a:r>
              <a:rPr lang="en-US" dirty="0" err="1" smtClean="0"/>
              <a:t>técnico</a:t>
            </a:r>
            <a:endParaRPr lang="en-US" dirty="0" smtClean="0"/>
          </a:p>
          <a:p>
            <a:r>
              <a:rPr lang="en-US" dirty="0" smtClean="0"/>
              <a:t>MAC = </a:t>
            </a:r>
            <a:r>
              <a:rPr lang="en-US" dirty="0" err="1" smtClean="0"/>
              <a:t>manejo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24000" y="18288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www.mining.ca</a:t>
            </a:r>
            <a:endParaRPr lang="en-CA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1415143"/>
            <a:ext cx="318508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40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763000" cy="831796"/>
          </a:xfrm>
        </p:spPr>
        <p:txBody>
          <a:bodyPr/>
          <a:lstStyle/>
          <a:p>
            <a:r>
              <a:rPr lang="en-US" sz="3000" dirty="0" err="1" smtClean="0"/>
              <a:t>Apresentação</a:t>
            </a:r>
            <a:r>
              <a:rPr lang="en-US" sz="3000" dirty="0" smtClean="0"/>
              <a:t> de Andy Small, </a:t>
            </a:r>
            <a:r>
              <a:rPr lang="en-US" sz="3000" dirty="0" err="1" smtClean="0"/>
              <a:t>Engenheiro</a:t>
            </a:r>
            <a:r>
              <a:rPr lang="en-US" sz="3000" dirty="0" smtClean="0"/>
              <a:t> </a:t>
            </a:r>
            <a:r>
              <a:rPr lang="en-US" sz="3000" dirty="0" err="1" smtClean="0"/>
              <a:t>Profissional</a:t>
            </a:r>
            <a:endParaRPr lang="en-CA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81000" y="857074"/>
            <a:ext cx="8424936" cy="5580620"/>
          </a:xfrm>
        </p:spPr>
        <p:txBody>
          <a:bodyPr/>
          <a:lstStyle/>
          <a:p>
            <a:r>
              <a:rPr lang="pt-BR" sz="2300" dirty="0" smtClean="0"/>
              <a:t>Mais de 30 anos de experiência em segurança de barragens</a:t>
            </a:r>
          </a:p>
          <a:p>
            <a:r>
              <a:rPr lang="pt-BR" sz="2300" dirty="0" smtClean="0"/>
              <a:t>Em todo o Canadá</a:t>
            </a:r>
          </a:p>
          <a:p>
            <a:r>
              <a:rPr lang="pt-BR" sz="2300" dirty="0" smtClean="0"/>
              <a:t>Áreas de especialidade:  barragens de terra, energia hidrelétrica, rejeitos, manejo de águas de minas, fechamento de minas</a:t>
            </a:r>
          </a:p>
          <a:p>
            <a:r>
              <a:rPr lang="pt-BR" sz="2300" dirty="0" smtClean="0"/>
              <a:t>Membro da Associação  Canadense de Barragens (ACB) desde 1997</a:t>
            </a:r>
          </a:p>
          <a:p>
            <a:r>
              <a:rPr lang="pt-BR" sz="2300" dirty="0" smtClean="0"/>
              <a:t>Membro do Conselho desde 2008</a:t>
            </a:r>
          </a:p>
          <a:p>
            <a:r>
              <a:rPr lang="pt-BR" sz="2300" dirty="0" smtClean="0"/>
              <a:t>Deu início ao Comitê de Barragens de Mineração na ACB em 2008</a:t>
            </a:r>
          </a:p>
          <a:p>
            <a:r>
              <a:rPr lang="pt-BR" sz="2300" dirty="0" smtClean="0"/>
              <a:t>Autor principal do Boletim Técnico sobre Barragens de Mineração</a:t>
            </a:r>
          </a:p>
          <a:p>
            <a:r>
              <a:rPr lang="pt-BR" sz="2300" dirty="0" smtClean="0"/>
              <a:t>Conduziu workshops sobre análises de ruptura barragens de rejeitos etc.</a:t>
            </a: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244031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Manejo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</a:t>
            </a:r>
            <a:r>
              <a:rPr lang="en-US" dirty="0" err="1" smtClean="0"/>
              <a:t>conforme</a:t>
            </a:r>
            <a:r>
              <a:rPr lang="en-US" dirty="0" smtClean="0"/>
              <a:t> a MAC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Documentos</a:t>
            </a:r>
            <a:r>
              <a:rPr lang="en-CA" dirty="0" smtClean="0"/>
              <a:t> </a:t>
            </a:r>
            <a:r>
              <a:rPr lang="en-CA" dirty="0" err="1" smtClean="0"/>
              <a:t>Norteadores</a:t>
            </a:r>
            <a:endParaRPr lang="en-CA" dirty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787385" y="1543940"/>
            <a:ext cx="7569229" cy="3423254"/>
            <a:chOff x="1143000" y="2880218"/>
            <a:chExt cx="7049228" cy="2783065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882749"/>
              <a:ext cx="2224082" cy="278053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399" y="2880218"/>
              <a:ext cx="2156901" cy="27830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0791" y="2880219"/>
              <a:ext cx="2271437" cy="27830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8" name="CaixaDeTexto 7"/>
          <p:cNvSpPr txBox="1"/>
          <p:nvPr/>
        </p:nvSpPr>
        <p:spPr>
          <a:xfrm>
            <a:off x="486261" y="5106360"/>
            <a:ext cx="2813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Guia para o Gerenciamento </a:t>
            </a:r>
            <a:br>
              <a:rPr lang="pt-BR" dirty="0" smtClean="0"/>
            </a:br>
            <a:r>
              <a:rPr lang="pt-BR" dirty="0" smtClean="0"/>
              <a:t>de Instalações de Rejeitos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92268" y="5052272"/>
            <a:ext cx="281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Criação de um Manual de Operação, Manutenção e Monitoramento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947698" y="5019979"/>
            <a:ext cx="281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Guia para a Auditoria e Avaliação do Gerenciamento das Instalações de Rejeitos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2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2" y="80628"/>
            <a:ext cx="8229600" cy="731838"/>
          </a:xfrm>
        </p:spPr>
        <p:txBody>
          <a:bodyPr/>
          <a:lstStyle/>
          <a:p>
            <a:r>
              <a:rPr lang="en-US" dirty="0" err="1"/>
              <a:t>Manejo</a:t>
            </a:r>
            <a:r>
              <a:rPr lang="en-US" dirty="0"/>
              <a:t> de </a:t>
            </a:r>
            <a:r>
              <a:rPr lang="en-US" dirty="0" err="1"/>
              <a:t>Rejeitos</a:t>
            </a:r>
            <a:r>
              <a:rPr lang="en-US" dirty="0"/>
              <a:t> </a:t>
            </a:r>
            <a:r>
              <a:rPr lang="en-US" dirty="0" err="1" smtClean="0"/>
              <a:t>conforme</a:t>
            </a:r>
            <a:r>
              <a:rPr lang="en-US" dirty="0" smtClean="0"/>
              <a:t> a MAC (cont.)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Política</a:t>
            </a:r>
            <a:r>
              <a:rPr lang="en-CA" dirty="0" smtClean="0"/>
              <a:t> e </a:t>
            </a:r>
            <a:r>
              <a:rPr lang="en-CA" dirty="0" err="1"/>
              <a:t>c</a:t>
            </a:r>
            <a:r>
              <a:rPr lang="en-CA" dirty="0" err="1" smtClean="0"/>
              <a:t>ompromisso</a:t>
            </a:r>
            <a:r>
              <a:rPr lang="en-CA" dirty="0" smtClean="0"/>
              <a:t> com o </a:t>
            </a:r>
            <a:r>
              <a:rPr lang="en-CA" dirty="0" err="1"/>
              <a:t>m</a:t>
            </a:r>
            <a:r>
              <a:rPr lang="en-CA" dirty="0" err="1" smtClean="0"/>
              <a:t>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smtClean="0"/>
              <a:t>Sistema de </a:t>
            </a:r>
            <a:r>
              <a:rPr lang="en-CA" dirty="0" err="1"/>
              <a:t>m</a:t>
            </a:r>
            <a:r>
              <a:rPr lang="en-CA" dirty="0" err="1" smtClean="0"/>
              <a:t>anejo</a:t>
            </a:r>
            <a:r>
              <a:rPr lang="en-CA" dirty="0" smtClean="0"/>
              <a:t> de </a:t>
            </a:r>
            <a:r>
              <a:rPr lang="en-CA" dirty="0" err="1"/>
              <a:t>r</a:t>
            </a:r>
            <a:r>
              <a:rPr lang="en-CA" dirty="0" err="1" smtClean="0"/>
              <a:t>ejeitos</a:t>
            </a:r>
            <a:endParaRPr lang="en-CA" dirty="0"/>
          </a:p>
          <a:p>
            <a:r>
              <a:rPr lang="en-CA" dirty="0" err="1" smtClean="0"/>
              <a:t>Atribuição</a:t>
            </a:r>
            <a:r>
              <a:rPr lang="en-CA" dirty="0" smtClean="0"/>
              <a:t> de </a:t>
            </a:r>
            <a:r>
              <a:rPr lang="en-CA" dirty="0" err="1" smtClean="0"/>
              <a:t>prestação</a:t>
            </a:r>
            <a:r>
              <a:rPr lang="en-CA" dirty="0" smtClean="0"/>
              <a:t> de </a:t>
            </a:r>
            <a:r>
              <a:rPr lang="en-CA" dirty="0" err="1" smtClean="0"/>
              <a:t>contas</a:t>
            </a:r>
            <a:r>
              <a:rPr lang="en-CA" dirty="0" smtClean="0"/>
              <a:t> e </a:t>
            </a:r>
            <a:r>
              <a:rPr lang="en-CA" dirty="0" err="1" smtClean="0"/>
              <a:t>responsabilidade</a:t>
            </a:r>
            <a:r>
              <a:rPr lang="en-CA" dirty="0" smtClean="0"/>
              <a:t> </a:t>
            </a:r>
            <a:r>
              <a:rPr lang="en-CA" dirty="0" err="1" smtClean="0"/>
              <a:t>pelo</a:t>
            </a:r>
            <a:r>
              <a:rPr lang="en-CA" dirty="0" smtClean="0"/>
              <a:t> </a:t>
            </a:r>
            <a:r>
              <a:rPr lang="en-CA" dirty="0" err="1" smtClean="0"/>
              <a:t>manejo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err="1" smtClean="0"/>
              <a:t>Revisão</a:t>
            </a:r>
            <a:r>
              <a:rPr lang="en-CA" dirty="0" smtClean="0"/>
              <a:t> </a:t>
            </a:r>
            <a:r>
              <a:rPr lang="en-CA" dirty="0" err="1" smtClean="0"/>
              <a:t>anual</a:t>
            </a:r>
            <a:r>
              <a:rPr lang="en-CA" dirty="0" smtClean="0"/>
              <a:t> do </a:t>
            </a:r>
            <a:r>
              <a:rPr lang="en-CA" dirty="0" err="1" smtClean="0"/>
              <a:t>manejo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smtClean="0"/>
              <a:t>Manual de </a:t>
            </a:r>
            <a:r>
              <a:rPr lang="en-CA" dirty="0" err="1" smtClean="0"/>
              <a:t>operação</a:t>
            </a:r>
            <a:r>
              <a:rPr lang="en-CA" dirty="0" smtClean="0"/>
              <a:t>, </a:t>
            </a:r>
            <a:r>
              <a:rPr lang="en-CA" dirty="0" err="1" smtClean="0"/>
              <a:t>manutenção</a:t>
            </a:r>
            <a:r>
              <a:rPr lang="en-CA" dirty="0" smtClean="0"/>
              <a:t> e </a:t>
            </a:r>
            <a:r>
              <a:rPr lang="en-CA" dirty="0" err="1" smtClean="0"/>
              <a:t>monitoramento</a:t>
            </a:r>
            <a:r>
              <a:rPr lang="en-CA" dirty="0" smtClean="0"/>
              <a:t>  (OMS </a:t>
            </a:r>
            <a:r>
              <a:rPr lang="en-CA" dirty="0" err="1" smtClean="0"/>
              <a:t>na</a:t>
            </a:r>
            <a:r>
              <a:rPr lang="en-CA" dirty="0" smtClean="0"/>
              <a:t> </a:t>
            </a:r>
            <a:r>
              <a:rPr lang="en-CA" dirty="0" err="1" smtClean="0"/>
              <a:t>sigla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</a:t>
            </a:r>
            <a:r>
              <a:rPr lang="en-CA" dirty="0" err="1" smtClean="0"/>
              <a:t>inglês</a:t>
            </a:r>
            <a:r>
              <a:rPr lang="en-CA" dirty="0" smtClean="0"/>
              <a:t>)</a:t>
            </a:r>
            <a:endParaRPr lang="en-CA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2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2286000"/>
            <a:ext cx="4691743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60" y="91281"/>
            <a:ext cx="8806543" cy="731838"/>
          </a:xfrm>
        </p:spPr>
        <p:txBody>
          <a:bodyPr/>
          <a:lstStyle/>
          <a:p>
            <a:r>
              <a:rPr lang="en-US" sz="3000" dirty="0" err="1" smtClean="0"/>
              <a:t>Acompanhamento</a:t>
            </a:r>
            <a:r>
              <a:rPr lang="en-US" sz="3000" dirty="0" smtClean="0"/>
              <a:t> do </a:t>
            </a:r>
            <a:r>
              <a:rPr lang="en-US" sz="3000" dirty="0" err="1" smtClean="0"/>
              <a:t>Desastre</a:t>
            </a:r>
            <a:r>
              <a:rPr lang="en-US" sz="3000" dirty="0" smtClean="0"/>
              <a:t> da </a:t>
            </a:r>
            <a:br>
              <a:rPr lang="en-US" sz="3000" dirty="0" smtClean="0"/>
            </a:br>
            <a:r>
              <a:rPr lang="en-US" sz="3000" dirty="0" smtClean="0"/>
              <a:t>        </a:t>
            </a:r>
            <a:r>
              <a:rPr lang="en-US" sz="3000" dirty="0" err="1" smtClean="0"/>
              <a:t>Barragem</a:t>
            </a:r>
            <a:r>
              <a:rPr lang="en-US" sz="3000" dirty="0" smtClean="0"/>
              <a:t> de Mount </a:t>
            </a:r>
            <a:r>
              <a:rPr lang="en-US" sz="3000" dirty="0" err="1" smtClean="0"/>
              <a:t>Polley</a:t>
            </a:r>
            <a:endParaRPr lang="en-CA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Agosto</a:t>
            </a:r>
            <a:r>
              <a:rPr lang="en-US" dirty="0" smtClean="0"/>
              <a:t> de 2014</a:t>
            </a:r>
          </a:p>
          <a:p>
            <a:r>
              <a:rPr lang="en-US" dirty="0" err="1" smtClean="0"/>
              <a:t>Liberou</a:t>
            </a:r>
            <a:r>
              <a:rPr lang="en-US" dirty="0" smtClean="0"/>
              <a:t> 17 </a:t>
            </a:r>
            <a:r>
              <a:rPr lang="en-US" dirty="0" err="1" smtClean="0"/>
              <a:t>Mcm</a:t>
            </a:r>
            <a:r>
              <a:rPr lang="en-US" dirty="0" smtClean="0"/>
              <a:t> de </a:t>
            </a:r>
            <a:r>
              <a:rPr lang="en-US" dirty="0" err="1" smtClean="0"/>
              <a:t>água</a:t>
            </a:r>
            <a:r>
              <a:rPr lang="en-US" dirty="0" smtClean="0"/>
              <a:t> e 8 </a:t>
            </a:r>
            <a:r>
              <a:rPr lang="en-US" dirty="0" err="1" smtClean="0"/>
              <a:t>Mcm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– </a:t>
            </a:r>
            <a:r>
              <a:rPr lang="en-US" dirty="0" err="1" smtClean="0"/>
              <a:t>nenhuma</a:t>
            </a:r>
            <a:r>
              <a:rPr lang="en-US" dirty="0" smtClean="0"/>
              <a:t> </a:t>
            </a:r>
            <a:r>
              <a:rPr lang="en-US" dirty="0" err="1" smtClean="0"/>
              <a:t>morte</a:t>
            </a:r>
            <a:endParaRPr lang="en-US" dirty="0" smtClean="0"/>
          </a:p>
          <a:p>
            <a:r>
              <a:rPr lang="en-US" dirty="0" err="1" smtClean="0"/>
              <a:t>Causas</a:t>
            </a:r>
            <a:r>
              <a:rPr lang="en-US" dirty="0" smtClean="0"/>
              <a:t> </a:t>
            </a:r>
            <a:r>
              <a:rPr lang="en-US" dirty="0" err="1" smtClean="0"/>
              <a:t>relacionadas</a:t>
            </a:r>
            <a:r>
              <a:rPr lang="en-US" dirty="0" smtClean="0"/>
              <a:t> a</a:t>
            </a:r>
            <a:br>
              <a:rPr lang="en-US" dirty="0" smtClean="0"/>
            </a:br>
            <a:r>
              <a:rPr lang="en-US" dirty="0" err="1" smtClean="0"/>
              <a:t>caracterizações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inadequadas</a:t>
            </a:r>
            <a:r>
              <a:rPr lang="en-US" dirty="0" smtClean="0"/>
              <a:t> das </a:t>
            </a:r>
            <a:br>
              <a:rPr lang="en-US" dirty="0" smtClean="0"/>
            </a:br>
            <a:r>
              <a:rPr lang="en-US" dirty="0" err="1" smtClean="0"/>
              <a:t>condições</a:t>
            </a:r>
            <a:r>
              <a:rPr lang="en-US" dirty="0" smtClean="0"/>
              <a:t> da </a:t>
            </a:r>
            <a:br>
              <a:rPr lang="en-US" dirty="0" smtClean="0"/>
            </a:br>
            <a:r>
              <a:rPr lang="en-US" dirty="0" err="1" smtClean="0"/>
              <a:t>fundação</a:t>
            </a:r>
            <a:r>
              <a:rPr lang="en-US" dirty="0" smtClean="0"/>
              <a:t> e do </a:t>
            </a:r>
            <a:r>
              <a:rPr lang="en-US" dirty="0" err="1" smtClean="0"/>
              <a:t>projeto</a:t>
            </a:r>
            <a:endParaRPr lang="en-CA" dirty="0"/>
          </a:p>
          <a:p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50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	</a:t>
            </a:r>
            <a:r>
              <a:rPr lang="en-US" sz="2800" dirty="0" err="1" smtClean="0"/>
              <a:t>Acompanhamento</a:t>
            </a:r>
            <a:r>
              <a:rPr lang="en-US" sz="2800" dirty="0" smtClean="0"/>
              <a:t> </a:t>
            </a:r>
            <a:r>
              <a:rPr lang="en-US" sz="2800" dirty="0"/>
              <a:t>do </a:t>
            </a:r>
            <a:r>
              <a:rPr lang="en-US" sz="2800" dirty="0" err="1"/>
              <a:t>Desastre</a:t>
            </a:r>
            <a:r>
              <a:rPr lang="en-US" sz="2800" dirty="0"/>
              <a:t> da </a:t>
            </a:r>
            <a:br>
              <a:rPr lang="en-US" sz="2800" dirty="0"/>
            </a:br>
            <a:r>
              <a:rPr lang="en-US" sz="2800" dirty="0"/>
              <a:t>        </a:t>
            </a:r>
            <a:r>
              <a:rPr lang="en-US" sz="2800" dirty="0" err="1"/>
              <a:t>Barragem</a:t>
            </a:r>
            <a:r>
              <a:rPr lang="en-US" sz="2800" dirty="0"/>
              <a:t> de Mount </a:t>
            </a:r>
            <a:r>
              <a:rPr lang="en-US" sz="2800" dirty="0" err="1" smtClean="0"/>
              <a:t>Polley</a:t>
            </a:r>
            <a:r>
              <a:rPr lang="en-US" sz="2800" dirty="0" smtClean="0"/>
              <a:t> (</a:t>
            </a:r>
            <a:r>
              <a:rPr lang="en-US" sz="2800" dirty="0" err="1" smtClean="0"/>
              <a:t>continuação</a:t>
            </a:r>
            <a:r>
              <a:rPr lang="en-US" sz="2800" dirty="0" smtClean="0"/>
              <a:t>)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Melhor</a:t>
            </a:r>
            <a:r>
              <a:rPr lang="en-US" dirty="0" smtClean="0"/>
              <a:t> </a:t>
            </a:r>
            <a:r>
              <a:rPr lang="en-US" dirty="0" err="1" smtClean="0"/>
              <a:t>Tecnologia</a:t>
            </a:r>
            <a:r>
              <a:rPr lang="en-US" dirty="0" smtClean="0"/>
              <a:t>  </a:t>
            </a:r>
            <a:r>
              <a:rPr lang="en-US" dirty="0" err="1" smtClean="0"/>
              <a:t>Disponível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(da </a:t>
            </a:r>
            <a:r>
              <a:rPr lang="en-US" dirty="0" err="1" smtClean="0"/>
              <a:t>sigla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inglês</a:t>
            </a:r>
            <a:r>
              <a:rPr lang="en-US" dirty="0" smtClean="0"/>
              <a:t> BAT </a:t>
            </a:r>
            <a:r>
              <a:rPr lang="en-US" sz="1600" dirty="0" smtClean="0"/>
              <a:t>– Best Available Technology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Variedade</a:t>
            </a:r>
            <a:r>
              <a:rPr lang="en-US" dirty="0" smtClean="0"/>
              <a:t> </a:t>
            </a:r>
            <a:r>
              <a:rPr lang="en-US" dirty="0" err="1" smtClean="0"/>
              <a:t>disponível</a:t>
            </a:r>
            <a:r>
              <a:rPr lang="en-US" dirty="0" smtClean="0"/>
              <a:t> (</a:t>
            </a:r>
            <a:r>
              <a:rPr lang="en-US" dirty="0" err="1" smtClean="0"/>
              <a:t>elimina</a:t>
            </a:r>
            <a:r>
              <a:rPr lang="en-US" dirty="0" smtClean="0"/>
              <a:t> </a:t>
            </a:r>
            <a:r>
              <a:rPr lang="en-US" dirty="0" err="1" smtClean="0"/>
              <a:t>água</a:t>
            </a:r>
            <a:r>
              <a:rPr lang="en-US" dirty="0" smtClean="0"/>
              <a:t> da </a:t>
            </a:r>
            <a:r>
              <a:rPr lang="en-US" dirty="0" err="1" smtClean="0"/>
              <a:t>superfície</a:t>
            </a:r>
            <a:r>
              <a:rPr lang="en-US" dirty="0" smtClean="0"/>
              <a:t> </a:t>
            </a:r>
            <a:r>
              <a:rPr lang="en-US" dirty="0" err="1" smtClean="0"/>
              <a:t>oriunda</a:t>
            </a:r>
            <a:r>
              <a:rPr lang="en-US" dirty="0" smtClean="0"/>
              <a:t> do </a:t>
            </a:r>
            <a:r>
              <a:rPr lang="en-US" dirty="0" err="1" smtClean="0"/>
              <a:t>represamento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CA" dirty="0" err="1" smtClean="0"/>
              <a:t>Selecionada</a:t>
            </a:r>
            <a:r>
              <a:rPr lang="en-CA" dirty="0" smtClean="0"/>
              <a:t> com base </a:t>
            </a:r>
            <a:r>
              <a:rPr lang="en-CA" dirty="0" err="1" smtClean="0"/>
              <a:t>na</a:t>
            </a:r>
            <a:r>
              <a:rPr lang="en-CA" dirty="0" smtClean="0"/>
              <a:t> BAT a </a:t>
            </a:r>
            <a:r>
              <a:rPr lang="en-CA" dirty="0" err="1" smtClean="0"/>
              <a:t>partir</a:t>
            </a:r>
            <a:r>
              <a:rPr lang="en-CA" dirty="0" smtClean="0"/>
              <a:t> de </a:t>
            </a:r>
            <a:r>
              <a:rPr lang="en-CA" dirty="0" err="1" smtClean="0"/>
              <a:t>processos</a:t>
            </a:r>
            <a:r>
              <a:rPr lang="en-CA" dirty="0" smtClean="0"/>
              <a:t> de </a:t>
            </a:r>
            <a:r>
              <a:rPr lang="en-CA" dirty="0" err="1" smtClean="0"/>
              <a:t>gerenciamento</a:t>
            </a:r>
            <a:r>
              <a:rPr lang="en-CA" dirty="0" smtClean="0"/>
              <a:t> de </a:t>
            </a:r>
            <a:r>
              <a:rPr lang="en-CA" dirty="0" err="1" smtClean="0"/>
              <a:t>riscos</a:t>
            </a:r>
            <a:r>
              <a:rPr lang="en-CA" dirty="0" smtClean="0"/>
              <a:t> </a:t>
            </a:r>
            <a:r>
              <a:rPr lang="en-CA" dirty="0" err="1" smtClean="0"/>
              <a:t>específicos</a:t>
            </a:r>
            <a:r>
              <a:rPr lang="en-CA" dirty="0" smtClean="0"/>
              <a:t> do local</a:t>
            </a:r>
            <a:endParaRPr lang="en-US" dirty="0" smtClean="0"/>
          </a:p>
          <a:p>
            <a:r>
              <a:rPr lang="en-US" dirty="0" err="1" smtClean="0"/>
              <a:t>Melhores</a:t>
            </a:r>
            <a:r>
              <a:rPr lang="en-US" dirty="0" smtClean="0"/>
              <a:t> </a:t>
            </a:r>
            <a:r>
              <a:rPr lang="en-US" dirty="0" err="1" smtClean="0"/>
              <a:t>Práticas</a:t>
            </a:r>
            <a:r>
              <a:rPr lang="en-US" dirty="0" smtClean="0"/>
              <a:t> </a:t>
            </a:r>
            <a:r>
              <a:rPr lang="en-US" dirty="0" err="1" smtClean="0"/>
              <a:t>Disponíveis</a:t>
            </a:r>
            <a:r>
              <a:rPr lang="en-US" dirty="0" smtClean="0"/>
              <a:t> (BAP – </a:t>
            </a:r>
            <a:r>
              <a:rPr lang="en-US" sz="1600" dirty="0" smtClean="0"/>
              <a:t>Best Available Practices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Conformidade</a:t>
            </a:r>
            <a:r>
              <a:rPr lang="en-US" dirty="0" smtClean="0"/>
              <a:t> </a:t>
            </a:r>
            <a:r>
              <a:rPr lang="en-US" dirty="0" err="1" smtClean="0"/>
              <a:t>às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da MAC</a:t>
            </a:r>
          </a:p>
          <a:p>
            <a:pPr lvl="1"/>
            <a:r>
              <a:rPr lang="en-US" dirty="0" err="1" smtClean="0"/>
              <a:t>Conselhos</a:t>
            </a:r>
            <a:r>
              <a:rPr lang="en-US" dirty="0" smtClean="0"/>
              <a:t> </a:t>
            </a:r>
            <a:r>
              <a:rPr lang="en-US" dirty="0" err="1" smtClean="0"/>
              <a:t>Independentes</a:t>
            </a:r>
            <a:r>
              <a:rPr lang="en-US" dirty="0" smtClean="0"/>
              <a:t> de </a:t>
            </a:r>
            <a:r>
              <a:rPr lang="en-US" dirty="0" err="1" smtClean="0"/>
              <a:t>Análise</a:t>
            </a:r>
            <a:r>
              <a:rPr lang="en-US" dirty="0" smtClean="0"/>
              <a:t> de  </a:t>
            </a:r>
            <a:r>
              <a:rPr lang="en-US" dirty="0" err="1" smtClean="0"/>
              <a:t>Rejeitos</a:t>
            </a:r>
            <a:endParaRPr lang="en-US" dirty="0" smtClean="0"/>
          </a:p>
          <a:p>
            <a:pPr lvl="1"/>
            <a:r>
              <a:rPr lang="en-US" dirty="0" err="1" smtClean="0"/>
              <a:t>Criam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para a </a:t>
            </a:r>
            <a:r>
              <a:rPr lang="en-US" dirty="0" err="1" smtClean="0"/>
              <a:t>caracterização</a:t>
            </a:r>
            <a:r>
              <a:rPr lang="en-US" dirty="0" smtClean="0"/>
              <a:t> dos </a:t>
            </a:r>
            <a:r>
              <a:rPr lang="en-US" dirty="0" err="1" smtClean="0"/>
              <a:t>locais</a:t>
            </a:r>
            <a:r>
              <a:rPr lang="en-US" dirty="0" smtClean="0"/>
              <a:t> da </a:t>
            </a:r>
            <a:r>
              <a:rPr lang="en-US" dirty="0" err="1" smtClean="0"/>
              <a:t>fundação</a:t>
            </a:r>
            <a:r>
              <a:rPr lang="en-US" dirty="0" smtClean="0"/>
              <a:t> da </a:t>
            </a:r>
            <a:r>
              <a:rPr lang="en-US" dirty="0" err="1" smtClean="0"/>
              <a:t>barragem</a:t>
            </a:r>
            <a:endParaRPr lang="en-US" dirty="0" smtClean="0"/>
          </a:p>
          <a:p>
            <a:pPr lvl="1"/>
            <a:r>
              <a:rPr lang="en-US" dirty="0" err="1" smtClean="0"/>
              <a:t>Aperfeiçoamento</a:t>
            </a:r>
            <a:r>
              <a:rPr lang="en-US" dirty="0" smtClean="0"/>
              <a:t> das </a:t>
            </a:r>
            <a:r>
              <a:rPr lang="en-US" dirty="0" err="1" smtClean="0"/>
              <a:t>Diretrizes</a:t>
            </a:r>
            <a:r>
              <a:rPr lang="en-US" dirty="0" smtClean="0"/>
              <a:t> da ACB</a:t>
            </a:r>
            <a:endParaRPr lang="en-US" dirty="0"/>
          </a:p>
          <a:p>
            <a:endParaRPr lang="en-CA" dirty="0"/>
          </a:p>
          <a:p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14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 For Brazilian Dam Safety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/>
              <a:t>Develop technical guidance (update Guide on Dam Safety or reference other technical guidance, CDA)</a:t>
            </a:r>
          </a:p>
          <a:p>
            <a:r>
              <a:rPr lang="en-CA" dirty="0" smtClean="0"/>
              <a:t>Utilize </a:t>
            </a:r>
            <a:r>
              <a:rPr lang="en-CA" dirty="0"/>
              <a:t>MAC Guidance for management/stewardship aspects</a:t>
            </a:r>
          </a:p>
          <a:p>
            <a:r>
              <a:rPr lang="en-US" dirty="0" smtClean="0"/>
              <a:t>Dam Safety Manager</a:t>
            </a:r>
          </a:p>
          <a:p>
            <a:r>
              <a:rPr lang="en-US" dirty="0" smtClean="0"/>
              <a:t>Engineer of Record</a:t>
            </a:r>
          </a:p>
          <a:p>
            <a:r>
              <a:rPr lang="en-US" dirty="0" smtClean="0"/>
              <a:t>Dam Safety Reviews</a:t>
            </a:r>
          </a:p>
        </p:txBody>
      </p:sp>
    </p:spTree>
    <p:extLst>
      <p:ext uri="{BB962C8B-B14F-4D97-AF65-F5344CB8AC3E}">
        <p14:creationId xmlns:p14="http://schemas.microsoft.com/office/powerpoint/2010/main" val="24629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Manager – Owner’s Team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Confusion often exists at mine sites as to who is in charge of the dams.</a:t>
            </a:r>
          </a:p>
          <a:p>
            <a:r>
              <a:rPr lang="en-US" dirty="0" smtClean="0"/>
              <a:t>Each mine should have an individual designated as “Dam Safety Manager.”</a:t>
            </a:r>
          </a:p>
          <a:p>
            <a:r>
              <a:rPr lang="en-CA" dirty="0" smtClean="0"/>
              <a:t>Responsible </a:t>
            </a:r>
            <a:r>
              <a:rPr lang="en-CA" dirty="0"/>
              <a:t>for oversight of planning, design, operation, construction and maintenance</a:t>
            </a:r>
            <a:r>
              <a:rPr lang="en-CA" dirty="0" smtClean="0"/>
              <a:t>, and </a:t>
            </a:r>
            <a:r>
              <a:rPr lang="en-CA" dirty="0"/>
              <a:t>surveillance </a:t>
            </a:r>
            <a:r>
              <a:rPr lang="en-CA" dirty="0" smtClean="0"/>
              <a:t>and </a:t>
            </a:r>
            <a:r>
              <a:rPr lang="en-CA" dirty="0"/>
              <a:t>associated site-wide water management. </a:t>
            </a:r>
            <a:endParaRPr lang="en-CA" dirty="0" smtClean="0"/>
          </a:p>
          <a:p>
            <a:r>
              <a:rPr lang="en-CA" dirty="0" smtClean="0"/>
              <a:t>Coordinate </a:t>
            </a:r>
            <a:r>
              <a:rPr lang="en-CA" dirty="0"/>
              <a:t>relevant parties involved with the </a:t>
            </a:r>
            <a:r>
              <a:rPr lang="en-CA" dirty="0" smtClean="0"/>
              <a:t>facility (</a:t>
            </a:r>
            <a:r>
              <a:rPr lang="en-CA" dirty="0"/>
              <a:t>e.g., consultants, contractors</a:t>
            </a:r>
            <a:r>
              <a:rPr lang="en-CA" dirty="0" smtClean="0"/>
              <a:t>).</a:t>
            </a:r>
          </a:p>
          <a:p>
            <a:r>
              <a:rPr lang="en-CA" dirty="0" smtClean="0"/>
              <a:t>Ensure compliance.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76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Engineer of Record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Important risk management concept.</a:t>
            </a:r>
          </a:p>
          <a:p>
            <a:pPr>
              <a:defRPr/>
            </a:pPr>
            <a:r>
              <a:rPr lang="en-US" dirty="0" smtClean="0"/>
              <a:t>Introduced in 2014 in CDA Mining Dams Bulletin, revised definition in March 2016.</a:t>
            </a:r>
            <a:endParaRPr lang="en-CA" dirty="0" smtClean="0"/>
          </a:p>
          <a:p>
            <a:pPr>
              <a:defRPr/>
            </a:pPr>
            <a:r>
              <a:rPr lang="en-CA" dirty="0" smtClean="0"/>
              <a:t>Mining dams evolve over time and multiple engineers can be involved in the design, construction and performance assessment of the dam.</a:t>
            </a:r>
          </a:p>
          <a:p>
            <a:pPr>
              <a:defRPr/>
            </a:pPr>
            <a:r>
              <a:rPr lang="en-CA" dirty="0" smtClean="0"/>
              <a:t>This can lead to poor understanding of design and operating decisions, which may affect dam safety, and the person accountable for dam safety.</a:t>
            </a:r>
          </a:p>
          <a:p>
            <a:pPr>
              <a:defRPr/>
            </a:pPr>
            <a:r>
              <a:rPr lang="en-CA" dirty="0" smtClean="0"/>
              <a:t>Continuity in the engineer is important to dam safety.</a:t>
            </a:r>
          </a:p>
        </p:txBody>
      </p:sp>
    </p:spTree>
    <p:extLst>
      <p:ext uri="{BB962C8B-B14F-4D97-AF65-F5344CB8AC3E}">
        <p14:creationId xmlns:p14="http://schemas.microsoft.com/office/powerpoint/2010/main" val="15542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Engineer of Record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EOR can be a consultant or part of Owner’s team</a:t>
            </a:r>
          </a:p>
          <a:p>
            <a:pPr eaLnBrk="1" hangingPunct="1">
              <a:defRPr/>
            </a:pPr>
            <a:r>
              <a:rPr lang="en-US" dirty="0" smtClean="0"/>
              <a:t>EOR supports the Owner’s dam safety program after the dam is built.</a:t>
            </a:r>
          </a:p>
          <a:p>
            <a:pPr>
              <a:defRPr/>
            </a:pPr>
            <a:r>
              <a:rPr lang="en-CA" dirty="0" smtClean="0"/>
              <a:t>EOR is the professional </a:t>
            </a:r>
            <a:r>
              <a:rPr lang="en-CA" dirty="0"/>
              <a:t>with the overarching professional responsibility to determine if the dam is safe.</a:t>
            </a:r>
          </a:p>
          <a:p>
            <a:pPr>
              <a:defRPr/>
            </a:pPr>
            <a:r>
              <a:rPr lang="en-CA" dirty="0"/>
              <a:t>By applying professional engineering judgement based on data available and support from other qualified engineers as appropriate.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483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Engineer of Record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 smtClean="0"/>
              <a:t>The </a:t>
            </a:r>
            <a:r>
              <a:rPr lang="en-CA" dirty="0"/>
              <a:t>EOR must be aware of the dam safety conditions and records of the mining dam.</a:t>
            </a:r>
          </a:p>
          <a:p>
            <a:pPr>
              <a:defRPr/>
            </a:pPr>
            <a:r>
              <a:rPr lang="en-US" dirty="0"/>
              <a:t>If the candidate EOR is not the designer of the dam, then he/she can appraise the dam safety condition by completing a Dam Safety Review and undertaking investigations as required.</a:t>
            </a:r>
            <a:endParaRPr lang="en-CA" dirty="0"/>
          </a:p>
          <a:p>
            <a:pPr>
              <a:defRPr/>
            </a:pPr>
            <a:endParaRPr lang="en-CA" dirty="0" smtClean="0"/>
          </a:p>
          <a:p>
            <a:pPr>
              <a:defRPr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1608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Engineer of Record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en-CA" dirty="0" smtClean="0"/>
              <a:t>Value of EOR:</a:t>
            </a:r>
          </a:p>
          <a:p>
            <a:pPr lvl="1">
              <a:spcAft>
                <a:spcPts val="600"/>
              </a:spcAft>
              <a:defRPr/>
            </a:pPr>
            <a:r>
              <a:rPr lang="en-CA" dirty="0" smtClean="0"/>
              <a:t>Integral part of dam safety team</a:t>
            </a:r>
          </a:p>
          <a:p>
            <a:pPr lvl="1">
              <a:spcAft>
                <a:spcPts val="600"/>
              </a:spcAft>
              <a:defRPr/>
            </a:pPr>
            <a:r>
              <a:rPr lang="en-US" dirty="0" smtClean="0"/>
              <a:t>Able to comment on the safety of the dam at any time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r>
              <a:rPr lang="en-CA" dirty="0" smtClean="0"/>
              <a:t>Provide support to Owner if changes are contemplated to the dam</a:t>
            </a:r>
          </a:p>
          <a:p>
            <a:pPr lvl="1">
              <a:spcAft>
                <a:spcPts val="600"/>
              </a:spcAft>
              <a:defRPr/>
            </a:pPr>
            <a:r>
              <a:rPr lang="en-US" dirty="0" smtClean="0"/>
              <a:t>Be proactive with dam safety - ab</a:t>
            </a:r>
            <a:r>
              <a:rPr lang="en-CA" dirty="0" smtClean="0"/>
              <a:t>le </a:t>
            </a:r>
            <a:r>
              <a:rPr lang="en-CA" dirty="0"/>
              <a:t>to anticipate </a:t>
            </a:r>
            <a:r>
              <a:rPr lang="en-CA" dirty="0" smtClean="0"/>
              <a:t>and prevent challenges </a:t>
            </a:r>
            <a:r>
              <a:rPr lang="en-CA" dirty="0"/>
              <a:t>with the </a:t>
            </a:r>
            <a:r>
              <a:rPr lang="en-CA" dirty="0" smtClean="0"/>
              <a:t>dam </a:t>
            </a:r>
          </a:p>
          <a:p>
            <a:pPr lvl="1">
              <a:spcAft>
                <a:spcPts val="600"/>
              </a:spcAft>
              <a:defRPr/>
            </a:pPr>
            <a:r>
              <a:rPr lang="en-US" dirty="0" smtClean="0"/>
              <a:t>Support Owner in the event of challenges</a:t>
            </a:r>
          </a:p>
          <a:p>
            <a:pPr lvl="1">
              <a:spcAft>
                <a:spcPts val="600"/>
              </a:spcAft>
              <a:defRPr/>
            </a:pPr>
            <a:r>
              <a:rPr lang="en-US" dirty="0" smtClean="0"/>
              <a:t>Provide support to Owner to optimize dam safety program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endParaRPr lang="en-CA" dirty="0" smtClean="0"/>
          </a:p>
          <a:p>
            <a:pPr lvl="1">
              <a:defRPr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6910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c-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7"/>
          <a:stretch>
            <a:fillRect/>
          </a:stretch>
        </p:blipFill>
        <p:spPr bwMode="auto">
          <a:xfrm>
            <a:off x="4575212" y="3505200"/>
            <a:ext cx="428650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Síntese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Barragens no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Regulamentação da Segurança </a:t>
            </a:r>
            <a:r>
              <a:rPr lang="pt-BR" sz="2100" dirty="0"/>
              <a:t>e Fiscalização de </a:t>
            </a:r>
            <a:r>
              <a:rPr lang="pt-BR" sz="2100" dirty="0" smtClean="0"/>
              <a:t>Barragens no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/>
              <a:t>Iniciativas de Modificações </a:t>
            </a:r>
            <a:br>
              <a:rPr lang="pt-BR" sz="2100" dirty="0"/>
            </a:br>
            <a:r>
              <a:rPr lang="pt-BR" sz="2100" dirty="0"/>
              <a:t>Regulatórias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Associação Canadense de Barragens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Tecnologia das Barragens de Rejeitos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Associação de Mineração do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Acompanhamento do </a:t>
            </a:r>
          </a:p>
          <a:p>
            <a:pPr marL="0" indent="0">
              <a:spcAft>
                <a:spcPts val="600"/>
              </a:spcAft>
              <a:buNone/>
              <a:tabLst>
                <a:tab pos="538163" algn="l"/>
              </a:tabLst>
            </a:pPr>
            <a:r>
              <a:rPr lang="pt-BR" sz="2100" dirty="0"/>
              <a:t>	</a:t>
            </a:r>
            <a:r>
              <a:rPr lang="pt-BR" sz="2100" dirty="0" smtClean="0"/>
              <a:t>Desastre da Barragem de</a:t>
            </a:r>
          </a:p>
          <a:p>
            <a:pPr marL="0" indent="0">
              <a:spcAft>
                <a:spcPts val="600"/>
              </a:spcAft>
              <a:buNone/>
              <a:tabLst>
                <a:tab pos="538163" algn="l"/>
              </a:tabLst>
            </a:pPr>
            <a:r>
              <a:rPr lang="pt-BR" sz="2100" dirty="0"/>
              <a:t>	</a:t>
            </a:r>
            <a:r>
              <a:rPr lang="pt-BR" sz="2100" dirty="0" err="1" smtClean="0"/>
              <a:t>Mount</a:t>
            </a:r>
            <a:r>
              <a:rPr lang="pt-BR" sz="2100" dirty="0" smtClean="0"/>
              <a:t> </a:t>
            </a:r>
            <a:r>
              <a:rPr lang="pt-BR" sz="2100" dirty="0" err="1" smtClean="0"/>
              <a:t>Polley</a:t>
            </a:r>
            <a:endParaRPr lang="pt-BR" sz="2100" dirty="0" smtClean="0"/>
          </a:p>
          <a:p>
            <a:pPr marL="0" indent="0">
              <a:spcAft>
                <a:spcPts val="600"/>
              </a:spcAft>
              <a:buNone/>
              <a:tabLst>
                <a:tab pos="538163" algn="l"/>
                <a:tab pos="631825" algn="l"/>
              </a:tabLst>
            </a:pPr>
            <a:r>
              <a:rPr lang="pt-BR" sz="2100" dirty="0" smtClean="0"/>
              <a:t>8.    Segurança de Barragens </a:t>
            </a:r>
            <a:br>
              <a:rPr lang="pt-BR" sz="2100" dirty="0" smtClean="0"/>
            </a:br>
            <a:r>
              <a:rPr lang="pt-BR" sz="2100" dirty="0" smtClean="0"/>
              <a:t>        </a:t>
            </a:r>
            <a:r>
              <a:rPr lang="pt-BR" sz="2100" dirty="0"/>
              <a:t>B</a:t>
            </a:r>
            <a:r>
              <a:rPr lang="pt-BR" sz="2100" dirty="0" smtClean="0"/>
              <a:t>rasileiras </a:t>
            </a:r>
          </a:p>
        </p:txBody>
      </p:sp>
    </p:spTree>
    <p:extLst>
      <p:ext uri="{BB962C8B-B14F-4D97-AF65-F5344CB8AC3E}">
        <p14:creationId xmlns:p14="http://schemas.microsoft.com/office/powerpoint/2010/main" val="64942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Manager and Engineer of Record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</a:t>
            </a:r>
            <a:r>
              <a:rPr lang="en-US" dirty="0"/>
              <a:t>are being included in the BC </a:t>
            </a:r>
            <a:r>
              <a:rPr lang="en-US" dirty="0" smtClean="0"/>
              <a:t>Health, Safety, and Reclamation Code that governs mining dams</a:t>
            </a:r>
          </a:p>
          <a:p>
            <a:r>
              <a:rPr lang="en-US" dirty="0" smtClean="0"/>
              <a:t>Not yet in non-mining dams</a:t>
            </a:r>
          </a:p>
          <a:p>
            <a:endParaRPr lang="en-US" dirty="0"/>
          </a:p>
          <a:p>
            <a:r>
              <a:rPr lang="en-US" dirty="0" smtClean="0"/>
              <a:t>For Brazilian Dam Safety </a:t>
            </a:r>
            <a:r>
              <a:rPr lang="en-US" dirty="0"/>
              <a:t>Regulation </a:t>
            </a:r>
            <a:r>
              <a:rPr lang="en-US" dirty="0" smtClean="0"/>
              <a:t>– recommend considering these aspects for mining and non-mining dams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5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Reviews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CA" dirty="0"/>
              <a:t>A DSR is a periodic and systematic process that assesses and evaluates the safety </a:t>
            </a:r>
            <a:r>
              <a:rPr lang="en-CA" dirty="0" smtClean="0"/>
              <a:t>to </a:t>
            </a:r>
            <a:r>
              <a:rPr lang="en-CA" dirty="0"/>
              <a:t>make a statement on the safety of the dam.  </a:t>
            </a:r>
            <a:endParaRPr lang="en-CA" dirty="0" smtClean="0"/>
          </a:p>
          <a:p>
            <a:pPr>
              <a:spcAft>
                <a:spcPts val="1200"/>
              </a:spcAft>
            </a:pPr>
            <a:r>
              <a:rPr lang="en-CA" dirty="0" smtClean="0"/>
              <a:t>The </a:t>
            </a:r>
            <a:r>
              <a:rPr lang="en-CA" dirty="0"/>
              <a:t>DSR is led by a Review Engineer that is independent from the design and operations </a:t>
            </a:r>
            <a:r>
              <a:rPr lang="en-CA" dirty="0" smtClean="0"/>
              <a:t>team.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Has been a wide range of quality of DSRs.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Some are not thorough or comprehensive.</a:t>
            </a:r>
          </a:p>
          <a:p>
            <a:pPr>
              <a:spcAft>
                <a:spcPts val="1200"/>
              </a:spcAft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67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Reviews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Safety Review considers wide range of aspects:</a:t>
            </a:r>
          </a:p>
          <a:p>
            <a:pPr>
              <a:spcAft>
                <a:spcPts val="1200"/>
              </a:spcAft>
            </a:pPr>
            <a:endParaRPr lang="en-US" dirty="0" smtClean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 smtClean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smtClean="0"/>
              <a:t>Canada has developed guidance for DSRs: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Association of Professional Engineers of British Columbia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Canadian Dam Association (nearing completion)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For Brazilian Dam Safety Regulation – recommend developing guidance for dam safety reviews</a:t>
            </a:r>
          </a:p>
          <a:p>
            <a:pPr lvl="1">
              <a:spcAft>
                <a:spcPts val="1200"/>
              </a:spcAft>
            </a:pPr>
            <a:endParaRPr lang="en-C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35596" y="1556792"/>
          <a:ext cx="70207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0390"/>
                <a:gridCol w="351039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Stability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Management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Flooding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Training, Competency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Seepage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Operation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Environmental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Emergency Response</a:t>
                      </a:r>
                      <a:endParaRPr lang="en-CA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1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Develop technical guidance (update Guide on Dam Safety or reference other technical guidance, CDA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Include smaller dams.</a:t>
            </a:r>
          </a:p>
          <a:p>
            <a:r>
              <a:rPr lang="en-US" dirty="0"/>
              <a:t>Utilize MAC Guidance for management/stewardship </a:t>
            </a:r>
            <a:r>
              <a:rPr lang="en-US" dirty="0" smtClean="0"/>
              <a:t>aspects.</a:t>
            </a:r>
            <a:endParaRPr lang="en-CA" dirty="0"/>
          </a:p>
          <a:p>
            <a:r>
              <a:rPr lang="en-US" dirty="0" smtClean="0"/>
              <a:t>Consider Dam Safety Manager and Engineer of Record concepts.</a:t>
            </a:r>
          </a:p>
          <a:p>
            <a:r>
              <a:rPr lang="en-US" dirty="0" smtClean="0"/>
              <a:t>Develop (or reference) guidance for dam safety reviews and implement.</a:t>
            </a:r>
          </a:p>
          <a:p>
            <a:pPr lvl="1"/>
            <a:endParaRPr lang="en-US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246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Observações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inais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 segurança das barragens é fundamental</a:t>
            </a:r>
          </a:p>
          <a:p>
            <a:r>
              <a:rPr lang="pt-BR" dirty="0" smtClean="0"/>
              <a:t>O Brasil possui uma política de segurança de barragens</a:t>
            </a:r>
          </a:p>
          <a:p>
            <a:r>
              <a:rPr lang="pt-BR" dirty="0" smtClean="0"/>
              <a:t>Precisa de assessoria técnica adicional</a:t>
            </a:r>
          </a:p>
          <a:p>
            <a:r>
              <a:rPr lang="pt-BR" dirty="0" smtClean="0"/>
              <a:t>O Canadá está disposto a ajudar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853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t="1009"/>
          <a:stretch/>
        </p:blipFill>
        <p:spPr>
          <a:xfrm>
            <a:off x="3599892" y="2348880"/>
            <a:ext cx="5048250" cy="37628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Barragens</a:t>
            </a:r>
            <a:r>
              <a:rPr lang="en-US" dirty="0" smtClean="0"/>
              <a:t> no </a:t>
            </a:r>
            <a:r>
              <a:rPr lang="en-US" dirty="0" err="1" smtClean="0"/>
              <a:t>Canadá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1520" y="980728"/>
            <a:ext cx="8229600" cy="5029200"/>
          </a:xfrm>
        </p:spPr>
        <p:txBody>
          <a:bodyPr/>
          <a:lstStyle/>
          <a:p>
            <a:r>
              <a:rPr lang="pt-BR" dirty="0" smtClean="0"/>
              <a:t>Mais de 10.000 barragens</a:t>
            </a:r>
          </a:p>
          <a:p>
            <a:r>
              <a:rPr lang="pt-BR" dirty="0" smtClean="0"/>
              <a:t>Mais de 1.000 são consideradas grandes barragens (&gt;15m de altura)</a:t>
            </a:r>
          </a:p>
          <a:p>
            <a:r>
              <a:rPr lang="pt-BR" dirty="0" smtClean="0"/>
              <a:t>Energia hidrelétrica, </a:t>
            </a:r>
            <a:br>
              <a:rPr lang="pt-BR" dirty="0" smtClean="0"/>
            </a:br>
            <a:r>
              <a:rPr lang="pt-BR" dirty="0" smtClean="0"/>
              <a:t>mineração,</a:t>
            </a:r>
            <a:br>
              <a:rPr lang="pt-BR" dirty="0" smtClean="0"/>
            </a:br>
            <a:r>
              <a:rPr lang="pt-BR" dirty="0" smtClean="0"/>
              <a:t>proteção contra </a:t>
            </a:r>
            <a:br>
              <a:rPr lang="pt-BR" dirty="0" smtClean="0"/>
            </a:br>
            <a:r>
              <a:rPr lang="pt-BR" dirty="0" smtClean="0"/>
              <a:t>inundações, </a:t>
            </a:r>
            <a:br>
              <a:rPr lang="pt-BR" dirty="0" smtClean="0"/>
            </a:br>
            <a:r>
              <a:rPr lang="pt-BR" dirty="0" smtClean="0"/>
              <a:t>fornecimento de </a:t>
            </a:r>
            <a:br>
              <a:rPr lang="pt-BR" dirty="0" smtClean="0"/>
            </a:br>
            <a:r>
              <a:rPr lang="pt-BR" dirty="0" smtClean="0"/>
              <a:t>água, industrial etc.</a:t>
            </a:r>
          </a:p>
          <a:p>
            <a:r>
              <a:rPr lang="pt-BR" dirty="0" smtClean="0"/>
              <a:t>10 províncias,</a:t>
            </a:r>
            <a:br>
              <a:rPr lang="pt-BR" dirty="0" smtClean="0"/>
            </a:br>
            <a:r>
              <a:rPr lang="pt-BR" dirty="0" smtClean="0"/>
              <a:t>3 territórios</a:t>
            </a:r>
          </a:p>
        </p:txBody>
      </p:sp>
    </p:spTree>
    <p:extLst>
      <p:ext uri="{BB962C8B-B14F-4D97-AF65-F5344CB8AC3E}">
        <p14:creationId xmlns:p14="http://schemas.microsoft.com/office/powerpoint/2010/main" val="288465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511480" cy="723784"/>
          </a:xfrm>
        </p:spPr>
        <p:txBody>
          <a:bodyPr/>
          <a:lstStyle/>
          <a:p>
            <a:r>
              <a:rPr lang="pt-BR" sz="2800" dirty="0" smtClean="0"/>
              <a:t>Regulamentação da Segurança de Barragens no Canadá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sz="2500" dirty="0" smtClean="0"/>
              <a:t>A segurança das barragens é uma responsabilidade provincial/territorial</a:t>
            </a:r>
          </a:p>
          <a:p>
            <a:r>
              <a:rPr lang="pt-BR" sz="2500" dirty="0" smtClean="0"/>
              <a:t>Quatro províncias têm regras específicas de segurança de barragens</a:t>
            </a:r>
          </a:p>
          <a:p>
            <a:r>
              <a:rPr lang="pt-BR" sz="2500" dirty="0" smtClean="0"/>
              <a:t>Outras províncias/territórios regulamentam  a segurança de barragens de acordo com outros Atos e Regulamentações</a:t>
            </a:r>
          </a:p>
          <a:p>
            <a:r>
              <a:rPr lang="pt-BR" sz="2500" dirty="0" smtClean="0"/>
              <a:t>A maioria das províncias (exceto Quebec) utilizam as Diretrizes de Segurança da Associação Canadense de Barragens</a:t>
            </a:r>
          </a:p>
          <a:p>
            <a:r>
              <a:rPr lang="pt-BR" sz="2500" dirty="0" smtClean="0"/>
              <a:t>As diretrizes da ACB são citadas em códigos, regulamentos, licenças de operação, ou como Melhores Práticas</a:t>
            </a:r>
          </a:p>
        </p:txBody>
      </p:sp>
    </p:spTree>
    <p:extLst>
      <p:ext uri="{BB962C8B-B14F-4D97-AF65-F5344CB8AC3E}">
        <p14:creationId xmlns:p14="http://schemas.microsoft.com/office/powerpoint/2010/main" val="19785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63000" cy="759788"/>
          </a:xfrm>
        </p:spPr>
        <p:txBody>
          <a:bodyPr/>
          <a:lstStyle/>
          <a:p>
            <a:r>
              <a:rPr lang="en-US" dirty="0" err="1" smtClean="0"/>
              <a:t>Fiscalização</a:t>
            </a:r>
            <a:r>
              <a:rPr lang="en-US" dirty="0" smtClean="0"/>
              <a:t> da </a:t>
            </a:r>
            <a:r>
              <a:rPr lang="en-US" dirty="0" err="1" smtClean="0"/>
              <a:t>Segurança</a:t>
            </a:r>
            <a:r>
              <a:rPr lang="en-US" dirty="0" smtClean="0"/>
              <a:t> das </a:t>
            </a:r>
            <a:r>
              <a:rPr lang="en-US" dirty="0" err="1" smtClean="0"/>
              <a:t>Barragens</a:t>
            </a:r>
            <a:r>
              <a:rPr lang="en-US" dirty="0" smtClean="0"/>
              <a:t> no </a:t>
            </a:r>
            <a:r>
              <a:rPr lang="en-US" dirty="0" err="1" smtClean="0"/>
              <a:t>Canadá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geral</a:t>
            </a:r>
            <a:r>
              <a:rPr lang="en-US" dirty="0" smtClean="0"/>
              <a:t> – boa </a:t>
            </a:r>
            <a:r>
              <a:rPr lang="en-US" dirty="0" err="1" smtClean="0"/>
              <a:t>colaboração</a:t>
            </a:r>
            <a:r>
              <a:rPr lang="en-US" dirty="0" smtClean="0"/>
              <a:t> com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pt-BR" dirty="0" smtClean="0"/>
              <a:t>proprietários das barragens </a:t>
            </a:r>
            <a:r>
              <a:rPr lang="en-US" dirty="0" smtClean="0"/>
              <a:t>- </a:t>
            </a:r>
            <a:r>
              <a:rPr lang="en-US" dirty="0" err="1" smtClean="0"/>
              <a:t>prevenção</a:t>
            </a:r>
            <a:endParaRPr lang="en-CA" dirty="0" smtClean="0"/>
          </a:p>
          <a:p>
            <a:r>
              <a:rPr lang="en-CA" dirty="0" err="1" smtClean="0"/>
              <a:t>Cada</a:t>
            </a:r>
            <a:r>
              <a:rPr lang="en-CA" dirty="0" smtClean="0"/>
              <a:t> </a:t>
            </a:r>
            <a:r>
              <a:rPr lang="en-CA" dirty="0" err="1" smtClean="0"/>
              <a:t>Província</a:t>
            </a:r>
            <a:r>
              <a:rPr lang="en-CA" dirty="0" smtClean="0"/>
              <a:t>/</a:t>
            </a:r>
            <a:r>
              <a:rPr lang="en-CA" dirty="0" err="1" smtClean="0"/>
              <a:t>Território</a:t>
            </a:r>
            <a:r>
              <a:rPr lang="en-CA" dirty="0" smtClean="0"/>
              <a:t> tem </a:t>
            </a:r>
            <a:r>
              <a:rPr lang="en-CA" dirty="0" err="1" smtClean="0"/>
              <a:t>estratégias</a:t>
            </a:r>
            <a:r>
              <a:rPr lang="en-CA" dirty="0" smtClean="0"/>
              <a:t> e </a:t>
            </a:r>
            <a:r>
              <a:rPr lang="en-CA" dirty="0" err="1" smtClean="0"/>
              <a:t>ferramentas</a:t>
            </a:r>
            <a:r>
              <a:rPr lang="en-CA" dirty="0" smtClean="0"/>
              <a:t> </a:t>
            </a:r>
            <a:r>
              <a:rPr lang="en-CA" dirty="0" err="1" smtClean="0"/>
              <a:t>diferentes</a:t>
            </a:r>
            <a:r>
              <a:rPr lang="en-CA" dirty="0" smtClean="0"/>
              <a:t> </a:t>
            </a:r>
            <a:r>
              <a:rPr lang="en-CA" dirty="0" err="1" smtClean="0"/>
              <a:t>para</a:t>
            </a:r>
            <a:r>
              <a:rPr lang="en-CA" dirty="0" smtClean="0"/>
              <a:t> </a:t>
            </a:r>
            <a:r>
              <a:rPr lang="en-CA" dirty="0" err="1" smtClean="0"/>
              <a:t>assegurar</a:t>
            </a:r>
            <a:r>
              <a:rPr lang="en-CA" dirty="0" smtClean="0"/>
              <a:t> </a:t>
            </a:r>
            <a:r>
              <a:rPr lang="en-CA" dirty="0" err="1" smtClean="0"/>
              <a:t>conformidade</a:t>
            </a:r>
            <a:r>
              <a:rPr lang="en-CA" dirty="0" smtClean="0"/>
              <a:t>:</a:t>
            </a:r>
          </a:p>
          <a:p>
            <a:pPr lvl="1"/>
            <a:r>
              <a:rPr lang="en-US" dirty="0" err="1" smtClean="0"/>
              <a:t>Foco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prevenção</a:t>
            </a:r>
            <a:endParaRPr lang="en-US" dirty="0" smtClean="0"/>
          </a:p>
          <a:p>
            <a:pPr lvl="1"/>
            <a:r>
              <a:rPr lang="en-CA" dirty="0" err="1" smtClean="0"/>
              <a:t>Avisos</a:t>
            </a:r>
            <a:endParaRPr lang="en-CA" dirty="0" smtClean="0"/>
          </a:p>
          <a:p>
            <a:pPr lvl="1"/>
            <a:r>
              <a:rPr lang="en-CA" dirty="0" err="1" smtClean="0"/>
              <a:t>Ordens</a:t>
            </a:r>
            <a:r>
              <a:rPr lang="en-CA" dirty="0" smtClean="0"/>
              <a:t> </a:t>
            </a:r>
            <a:r>
              <a:rPr lang="en-CA" dirty="0" err="1" smtClean="0"/>
              <a:t>administrativas</a:t>
            </a:r>
            <a:endParaRPr lang="en-CA" dirty="0" smtClean="0"/>
          </a:p>
          <a:p>
            <a:pPr lvl="1"/>
            <a:r>
              <a:rPr lang="en-CA" dirty="0" err="1" smtClean="0"/>
              <a:t>Multas</a:t>
            </a:r>
            <a:r>
              <a:rPr lang="en-CA" dirty="0" smtClean="0"/>
              <a:t> </a:t>
            </a:r>
            <a:r>
              <a:rPr lang="en-CA" dirty="0" err="1" smtClean="0"/>
              <a:t>para</a:t>
            </a:r>
            <a:r>
              <a:rPr lang="en-CA" dirty="0" smtClean="0"/>
              <a:t> </a:t>
            </a:r>
            <a:r>
              <a:rPr lang="en-CA" dirty="0" err="1" smtClean="0"/>
              <a:t>mitigar</a:t>
            </a:r>
            <a:r>
              <a:rPr lang="en-CA" dirty="0" smtClean="0"/>
              <a:t> </a:t>
            </a:r>
            <a:br>
              <a:rPr lang="en-CA" dirty="0" smtClean="0"/>
            </a:br>
            <a:r>
              <a:rPr lang="en-CA" dirty="0" err="1" smtClean="0"/>
              <a:t>qualquer</a:t>
            </a:r>
            <a:r>
              <a:rPr lang="en-CA" dirty="0" smtClean="0"/>
              <a:t> </a:t>
            </a:r>
            <a:r>
              <a:rPr lang="en-CA" dirty="0" err="1" smtClean="0"/>
              <a:t>risco</a:t>
            </a:r>
            <a:r>
              <a:rPr lang="en-CA" dirty="0" smtClean="0"/>
              <a:t> </a:t>
            </a:r>
            <a:r>
              <a:rPr lang="en-CA" dirty="0" err="1" smtClean="0"/>
              <a:t>inaceitável</a:t>
            </a:r>
            <a:endParaRPr lang="en-CA" dirty="0" smtClean="0"/>
          </a:p>
        </p:txBody>
      </p:sp>
      <p:pic>
        <p:nvPicPr>
          <p:cNvPr id="4" name="Picture 4" descr="GC dry stack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3320988"/>
            <a:ext cx="3492388" cy="240312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48464" cy="1124744"/>
          </a:xfrm>
        </p:spPr>
        <p:txBody>
          <a:bodyPr/>
          <a:lstStyle/>
          <a:p>
            <a:r>
              <a:rPr lang="en-US" sz="2500" dirty="0" smtClean="0"/>
              <a:t>    </a:t>
            </a:r>
            <a:r>
              <a:rPr lang="en-US" sz="2500" dirty="0" err="1" smtClean="0"/>
              <a:t>Fiscalização</a:t>
            </a:r>
            <a:r>
              <a:rPr lang="en-US" sz="2500" dirty="0" smtClean="0"/>
              <a:t> de </a:t>
            </a:r>
            <a:r>
              <a:rPr lang="en-US" sz="2500" dirty="0" err="1" smtClean="0"/>
              <a:t>Segurança</a:t>
            </a:r>
            <a:r>
              <a:rPr lang="en-US" sz="2500" dirty="0" smtClean="0"/>
              <a:t> das </a:t>
            </a:r>
            <a:r>
              <a:rPr lang="en-US" sz="2500" dirty="0" err="1" smtClean="0"/>
              <a:t>Barragens</a:t>
            </a:r>
            <a:r>
              <a:rPr lang="en-US" sz="2500" dirty="0" smtClean="0"/>
              <a:t> no </a:t>
            </a:r>
            <a:r>
              <a:rPr lang="en-US" sz="2500" dirty="0" err="1" smtClean="0"/>
              <a:t>Canadá</a:t>
            </a:r>
            <a:r>
              <a:rPr lang="en-US" sz="2500" dirty="0"/>
              <a:t> </a:t>
            </a:r>
            <a:r>
              <a:rPr lang="en-US" sz="2500" dirty="0" smtClean="0"/>
              <a:t> (</a:t>
            </a:r>
            <a:r>
              <a:rPr lang="en-US" sz="2500" dirty="0" err="1" smtClean="0"/>
              <a:t>Contin</a:t>
            </a:r>
            <a:r>
              <a:rPr lang="en-US" sz="2500" dirty="0" smtClean="0"/>
              <a:t>.)</a:t>
            </a:r>
            <a:endParaRPr lang="en-CA" sz="25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13184" y="1208088"/>
            <a:ext cx="8229600" cy="5029200"/>
          </a:xfrm>
        </p:spPr>
        <p:txBody>
          <a:bodyPr/>
          <a:lstStyle/>
          <a:p>
            <a:r>
              <a:rPr lang="en-US" dirty="0" err="1" smtClean="0"/>
              <a:t>Fevereiro</a:t>
            </a:r>
            <a:r>
              <a:rPr lang="en-US" dirty="0" smtClean="0"/>
              <a:t> de 2016 - Para </a:t>
            </a:r>
            <a:r>
              <a:rPr lang="en-US" dirty="0" err="1" smtClean="0"/>
              <a:t>regulamentar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ordem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província</a:t>
            </a:r>
            <a:r>
              <a:rPr lang="en-US" dirty="0" smtClean="0"/>
              <a:t> da </a:t>
            </a:r>
            <a:r>
              <a:rPr lang="en-US" dirty="0" err="1" smtClean="0"/>
              <a:t>Colúmbia</a:t>
            </a:r>
            <a:r>
              <a:rPr lang="en-US" dirty="0" smtClean="0"/>
              <a:t> </a:t>
            </a:r>
            <a:r>
              <a:rPr lang="en-US" dirty="0" err="1" smtClean="0"/>
              <a:t>Britânica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multa</a:t>
            </a:r>
            <a:r>
              <a:rPr lang="en-US" dirty="0" smtClean="0"/>
              <a:t> </a:t>
            </a:r>
            <a:r>
              <a:rPr lang="en-US" dirty="0" err="1" smtClean="0"/>
              <a:t>máxima</a:t>
            </a:r>
            <a:r>
              <a:rPr lang="en-US" dirty="0" smtClean="0"/>
              <a:t> de $100,000 </a:t>
            </a:r>
            <a:r>
              <a:rPr lang="en-US" dirty="0" err="1" smtClean="0"/>
              <a:t>para</a:t>
            </a:r>
            <a:r>
              <a:rPr lang="en-US" dirty="0" smtClean="0"/>
              <a:t> $1,000,000</a:t>
            </a:r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do tempo de </a:t>
            </a:r>
            <a:r>
              <a:rPr lang="en-US" dirty="0" err="1" smtClean="0"/>
              <a:t>prisão</a:t>
            </a:r>
            <a:r>
              <a:rPr lang="en-US" dirty="0" smtClean="0"/>
              <a:t> </a:t>
            </a:r>
            <a:r>
              <a:rPr lang="en-US" dirty="0" err="1" smtClean="0"/>
              <a:t>prevista</a:t>
            </a:r>
            <a:r>
              <a:rPr lang="en-US" dirty="0" smtClean="0"/>
              <a:t> de 1 </a:t>
            </a:r>
            <a:r>
              <a:rPr lang="en-US" dirty="0" err="1" smtClean="0"/>
              <a:t>ano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3 </a:t>
            </a:r>
            <a:r>
              <a:rPr lang="en-US" dirty="0" err="1" smtClean="0"/>
              <a:t>anos</a:t>
            </a:r>
            <a:endParaRPr lang="en-CA" dirty="0"/>
          </a:p>
        </p:txBody>
      </p:sp>
      <p:pic>
        <p:nvPicPr>
          <p:cNvPr id="4" name="Picture 12" descr="d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3788" y="3212976"/>
            <a:ext cx="4392488" cy="2664638"/>
          </a:xfrm>
          <a:prstGeom prst="rect">
            <a:avLst/>
          </a:prstGeom>
          <a:noFill/>
          <a:ln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2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de </a:t>
            </a:r>
            <a:r>
              <a:rPr lang="en-US" dirty="0" err="1" smtClean="0"/>
              <a:t>Modificação</a:t>
            </a:r>
            <a:r>
              <a:rPr lang="en-US" dirty="0" smtClean="0"/>
              <a:t> </a:t>
            </a:r>
            <a:r>
              <a:rPr lang="en-US" dirty="0" err="1" smtClean="0"/>
              <a:t>Regulatória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Alberta:</a:t>
            </a:r>
          </a:p>
          <a:p>
            <a:pPr lvl="1"/>
            <a:r>
              <a:rPr lang="en-US" dirty="0" err="1" smtClean="0"/>
              <a:t>Perto</a:t>
            </a:r>
            <a:r>
              <a:rPr lang="en-US" dirty="0" smtClean="0"/>
              <a:t> da </a:t>
            </a:r>
            <a:r>
              <a:rPr lang="en-US" dirty="0" err="1" smtClean="0"/>
              <a:t>conclusão</a:t>
            </a:r>
            <a:r>
              <a:rPr lang="en-US" dirty="0" smtClean="0"/>
              <a:t> da </a:t>
            </a:r>
            <a:r>
              <a:rPr lang="en-US" dirty="0" err="1" smtClean="0"/>
              <a:t>revisão</a:t>
            </a:r>
            <a:r>
              <a:rPr lang="en-US" dirty="0" smtClean="0"/>
              <a:t>/</a:t>
            </a:r>
            <a:r>
              <a:rPr lang="en-US" dirty="0" err="1" smtClean="0"/>
              <a:t>atualização</a:t>
            </a:r>
            <a:r>
              <a:rPr lang="en-US" dirty="0" smtClean="0"/>
              <a:t> da </a:t>
            </a:r>
            <a:r>
              <a:rPr lang="en-US" dirty="0" err="1" smtClean="0"/>
              <a:t>regulamentação</a:t>
            </a:r>
            <a:r>
              <a:rPr lang="en-US" dirty="0" smtClean="0"/>
              <a:t> </a:t>
            </a:r>
            <a:r>
              <a:rPr lang="en-US" dirty="0" err="1" smtClean="0"/>
              <a:t>referente</a:t>
            </a:r>
            <a:r>
              <a:rPr lang="en-US" dirty="0" smtClean="0"/>
              <a:t> à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US" dirty="0" smtClean="0"/>
          </a:p>
          <a:p>
            <a:pPr lvl="1"/>
            <a:r>
              <a:rPr lang="en-US" dirty="0" err="1" smtClean="0"/>
              <a:t>Conduziu</a:t>
            </a:r>
            <a:r>
              <a:rPr lang="en-US" dirty="0" smtClean="0"/>
              <a:t> </a:t>
            </a: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 a </a:t>
            </a:r>
            <a:r>
              <a:rPr lang="en-US" dirty="0" err="1" smtClean="0"/>
              <a:t>legislação</a:t>
            </a:r>
            <a:r>
              <a:rPr lang="en-US" dirty="0" smtClean="0"/>
              <a:t>, </a:t>
            </a:r>
            <a:r>
              <a:rPr lang="en-US" dirty="0" err="1" smtClean="0"/>
              <a:t>códigos</a:t>
            </a:r>
            <a:r>
              <a:rPr lang="en-US" dirty="0" smtClean="0"/>
              <a:t> e </a:t>
            </a:r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 err="1" smtClean="0"/>
              <a:t>internacionais</a:t>
            </a:r>
            <a:endParaRPr lang="en-US" dirty="0" smtClean="0"/>
          </a:p>
          <a:p>
            <a:pPr lvl="1"/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criar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para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Alberta – </a:t>
            </a:r>
            <a:r>
              <a:rPr lang="en-US" dirty="0" err="1" smtClean="0"/>
              <a:t>referência</a:t>
            </a:r>
            <a:r>
              <a:rPr lang="en-US" dirty="0" smtClean="0"/>
              <a:t> à ACB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Melhores</a:t>
            </a:r>
            <a:r>
              <a:rPr lang="en-US" dirty="0" smtClean="0"/>
              <a:t>  </a:t>
            </a:r>
            <a:r>
              <a:rPr lang="en-US" dirty="0" err="1" smtClean="0"/>
              <a:t>Práticas</a:t>
            </a:r>
            <a:r>
              <a:rPr lang="en-US" dirty="0" smtClean="0"/>
              <a:t> a </a:t>
            </a:r>
            <a:r>
              <a:rPr lang="en-US" dirty="0" err="1" smtClean="0"/>
              <a:t>serem</a:t>
            </a:r>
            <a:r>
              <a:rPr lang="en-US" dirty="0" smtClean="0"/>
              <a:t> </a:t>
            </a:r>
            <a:r>
              <a:rPr lang="en-US" dirty="0" err="1" smtClean="0"/>
              <a:t>consideradas</a:t>
            </a:r>
            <a:endParaRPr lang="en-US" dirty="0" smtClean="0"/>
          </a:p>
          <a:p>
            <a:pPr lvl="1"/>
            <a:r>
              <a:rPr lang="en-US" dirty="0" err="1" smtClean="0"/>
              <a:t>Contato</a:t>
            </a:r>
            <a:r>
              <a:rPr lang="en-US" dirty="0" smtClean="0"/>
              <a:t> </a:t>
            </a:r>
            <a:r>
              <a:rPr lang="en-US" dirty="0" err="1" smtClean="0"/>
              <a:t>Javid</a:t>
            </a:r>
            <a:r>
              <a:rPr lang="en-US" dirty="0" smtClean="0"/>
              <a:t> Iqbal, </a:t>
            </a:r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, 780-664-7437, </a:t>
            </a:r>
            <a:r>
              <a:rPr lang="en-CA" u="sng" dirty="0" smtClean="0">
                <a:hlinkClick r:id="rId2"/>
              </a:rPr>
              <a:t>Javid.Iqbal@gov.ab.ca</a:t>
            </a:r>
            <a:r>
              <a:rPr lang="en-CA" dirty="0" smtClean="0"/>
              <a:t> </a:t>
            </a:r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543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24" y="-9516"/>
            <a:ext cx="9000492" cy="731838"/>
          </a:xfrm>
        </p:spPr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de </a:t>
            </a:r>
            <a:r>
              <a:rPr lang="en-US" dirty="0" err="1" smtClean="0"/>
              <a:t>Modificação</a:t>
            </a:r>
            <a:r>
              <a:rPr lang="en-US" dirty="0" smtClean="0"/>
              <a:t> </a:t>
            </a:r>
            <a:r>
              <a:rPr lang="en-US" dirty="0" err="1" smtClean="0"/>
              <a:t>Regulatória</a:t>
            </a:r>
            <a:r>
              <a:rPr lang="en-US" dirty="0" smtClean="0"/>
              <a:t> (</a:t>
            </a:r>
            <a:r>
              <a:rPr lang="en-US" dirty="0" err="1" smtClean="0"/>
              <a:t>continuação</a:t>
            </a:r>
            <a:r>
              <a:rPr lang="en-US" dirty="0" smtClean="0"/>
              <a:t>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Colúmbia</a:t>
            </a:r>
            <a:r>
              <a:rPr lang="en-US" dirty="0" smtClean="0"/>
              <a:t> </a:t>
            </a:r>
            <a:r>
              <a:rPr lang="en-US" dirty="0" err="1" smtClean="0"/>
              <a:t>Britânica</a:t>
            </a:r>
            <a:endParaRPr lang="en-US" dirty="0" smtClean="0"/>
          </a:p>
          <a:p>
            <a:pPr lvl="1"/>
            <a:r>
              <a:rPr lang="en-US" dirty="0" err="1" smtClean="0"/>
              <a:t>Perto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conclusão</a:t>
            </a:r>
            <a:r>
              <a:rPr lang="en-US" dirty="0" smtClean="0"/>
              <a:t> do </a:t>
            </a:r>
            <a:r>
              <a:rPr lang="en-US" dirty="0" err="1" smtClean="0"/>
              <a:t>código</a:t>
            </a:r>
            <a:r>
              <a:rPr lang="en-US" dirty="0" smtClean="0"/>
              <a:t> de  </a:t>
            </a:r>
            <a:r>
              <a:rPr lang="en-US" dirty="0" err="1" smtClean="0"/>
              <a:t>Saúde</a:t>
            </a:r>
            <a:r>
              <a:rPr lang="en-US" dirty="0" smtClean="0"/>
              <a:t>, </a:t>
            </a:r>
            <a:r>
              <a:rPr lang="en-US" dirty="0" err="1" smtClean="0"/>
              <a:t>Segurança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Recuperação</a:t>
            </a:r>
            <a:r>
              <a:rPr lang="en-US" dirty="0" smtClean="0"/>
              <a:t> que </a:t>
            </a:r>
            <a:r>
              <a:rPr lang="en-US" dirty="0" err="1" smtClean="0"/>
              <a:t>regulamenta</a:t>
            </a:r>
            <a:r>
              <a:rPr lang="en-US" dirty="0" smtClean="0"/>
              <a:t> as </a:t>
            </a:r>
            <a:r>
              <a:rPr lang="en-US" dirty="0" err="1" smtClean="0"/>
              <a:t>barragens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Conduziu</a:t>
            </a:r>
            <a:r>
              <a:rPr lang="en-US" dirty="0" smtClean="0"/>
              <a:t> </a:t>
            </a:r>
            <a:r>
              <a:rPr lang="en-US" dirty="0" err="1" smtClean="0"/>
              <a:t>análise</a:t>
            </a:r>
            <a:r>
              <a:rPr lang="en-US" dirty="0" smtClean="0"/>
              <a:t> de </a:t>
            </a:r>
            <a:r>
              <a:rPr lang="en-US" dirty="0" err="1" smtClean="0"/>
              <a:t>diretrizes</a:t>
            </a:r>
            <a:r>
              <a:rPr lang="en-US" dirty="0" smtClean="0"/>
              <a:t>, </a:t>
            </a:r>
            <a:r>
              <a:rPr lang="en-US" dirty="0" err="1" smtClean="0"/>
              <a:t>legislação</a:t>
            </a:r>
            <a:r>
              <a:rPr lang="en-US" dirty="0" smtClean="0"/>
              <a:t> etc.</a:t>
            </a:r>
            <a:endParaRPr lang="en-CA" dirty="0" smtClean="0"/>
          </a:p>
          <a:p>
            <a:pPr lvl="1"/>
            <a:r>
              <a:rPr lang="en-CA" dirty="0" err="1" smtClean="0"/>
              <a:t>Criou</a:t>
            </a:r>
            <a:r>
              <a:rPr lang="en-CA" dirty="0" smtClean="0"/>
              <a:t> </a:t>
            </a:r>
            <a:r>
              <a:rPr lang="en-CA" dirty="0" err="1" smtClean="0"/>
              <a:t>definições</a:t>
            </a:r>
            <a:r>
              <a:rPr lang="en-CA" dirty="0" smtClean="0"/>
              <a:t> para BAT, BAP e </a:t>
            </a:r>
            <a:r>
              <a:rPr lang="en-CA" dirty="0" err="1" smtClean="0"/>
              <a:t>engenheiro</a:t>
            </a:r>
            <a:r>
              <a:rPr lang="en-CA" dirty="0" smtClean="0"/>
              <a:t> </a:t>
            </a:r>
            <a:r>
              <a:rPr lang="en-CA" dirty="0" err="1" smtClean="0"/>
              <a:t>estrutural</a:t>
            </a:r>
            <a:endParaRPr lang="en-CA" dirty="0" smtClean="0"/>
          </a:p>
          <a:p>
            <a:pPr lvl="1"/>
            <a:r>
              <a:rPr lang="en-US" dirty="0" err="1" smtClean="0"/>
              <a:t>Consultar</a:t>
            </a:r>
            <a:r>
              <a:rPr lang="en-US" dirty="0" smtClean="0"/>
              <a:t> as </a:t>
            </a:r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 err="1" smtClean="0"/>
              <a:t>Nacionais</a:t>
            </a:r>
            <a:r>
              <a:rPr lang="en-US" dirty="0" smtClean="0"/>
              <a:t> da ACB e  da MAC</a:t>
            </a:r>
          </a:p>
          <a:p>
            <a:pPr lvl="1"/>
            <a:r>
              <a:rPr lang="en-US" dirty="0" err="1" smtClean="0"/>
              <a:t>Contato</a:t>
            </a:r>
            <a:r>
              <a:rPr lang="en-US" dirty="0" smtClean="0"/>
              <a:t> Al Hoffman, </a:t>
            </a:r>
            <a:r>
              <a:rPr lang="en-US" dirty="0" err="1" smtClean="0"/>
              <a:t>Inspetor</a:t>
            </a:r>
            <a:r>
              <a:rPr lang="en-US" dirty="0" smtClean="0"/>
              <a:t> </a:t>
            </a:r>
            <a:r>
              <a:rPr lang="en-US" dirty="0" err="1" smtClean="0"/>
              <a:t>Chefe</a:t>
            </a:r>
            <a:r>
              <a:rPr lang="en-US" dirty="0" smtClean="0"/>
              <a:t> de Minas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761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A March 2012 Workshop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13813</TotalTime>
  <Words>1680</Words>
  <Application>Microsoft Office PowerPoint</Application>
  <PresentationFormat>Apresentação na tela (4:3)</PresentationFormat>
  <Paragraphs>269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CDA March 2012 Workshop</vt:lpstr>
      <vt:lpstr>Apresentação do PowerPoint</vt:lpstr>
      <vt:lpstr>Apresentação de Andy Small, Engenheiro Profissional</vt:lpstr>
      <vt:lpstr>Síntese</vt:lpstr>
      <vt:lpstr>Barragens no Canadá</vt:lpstr>
      <vt:lpstr>Regulamentação da Segurança de Barragens no Canadá</vt:lpstr>
      <vt:lpstr>Fiscalização da Segurança das Barragens no Canadá</vt:lpstr>
      <vt:lpstr>    Fiscalização de Segurança das Barragens no Canadá  (Contin.)</vt:lpstr>
      <vt:lpstr>Iniciativas de Modificação Regulatória</vt:lpstr>
      <vt:lpstr>Iniciativas de Modificação Regulatória (continuação)</vt:lpstr>
      <vt:lpstr>Associação Canadense de Barragens (ACB)</vt:lpstr>
      <vt:lpstr>Associação Canadense de Barragens (ACB)</vt:lpstr>
      <vt:lpstr>Associação Canadense de Barragens (ACB)</vt:lpstr>
      <vt:lpstr>Diretrizes da ACB para a Segurança de Barragens</vt:lpstr>
      <vt:lpstr>Boletim Técnico  da ACB sobre as Barragens de Mineração</vt:lpstr>
      <vt:lpstr>Diretrizes da ACB para a Segurança de Barragens</vt:lpstr>
      <vt:lpstr>Estrutura de Classificação de Barragens da ACB</vt:lpstr>
      <vt:lpstr>CDA Guidance and Law</vt:lpstr>
      <vt:lpstr>Comparison to Brazil</vt:lpstr>
      <vt:lpstr>Associação de Mineração do Canadá (MAC)</vt:lpstr>
      <vt:lpstr>Manejo de Rejeitos conforme a MAC</vt:lpstr>
      <vt:lpstr>Manejo de Rejeitos conforme a MAC (cont.)</vt:lpstr>
      <vt:lpstr>Acompanhamento do Desastre da          Barragem de Mount Polley</vt:lpstr>
      <vt:lpstr> Acompanhamento do Desastre da          Barragem de Mount Polley (continuação)</vt:lpstr>
      <vt:lpstr>Initiatives For Brazilian Dam Safety</vt:lpstr>
      <vt:lpstr>Dam Safety Manager – Owner’s Team</vt:lpstr>
      <vt:lpstr>Engineer of Record</vt:lpstr>
      <vt:lpstr>Engineer of Record (cont’d)</vt:lpstr>
      <vt:lpstr>Engineer of Record (cont’d)</vt:lpstr>
      <vt:lpstr>Engineer of Record (cont’d)</vt:lpstr>
      <vt:lpstr>Dam Safety Manager and Engineer of Record</vt:lpstr>
      <vt:lpstr>Dam Safety Reviews</vt:lpstr>
      <vt:lpstr>Dam Safety Reviews (cont’d)</vt:lpstr>
      <vt:lpstr>Summary</vt:lpstr>
      <vt:lpstr>Observações finais</vt:lpstr>
    </vt:vector>
  </TitlesOfParts>
  <Company>BCHydro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craska</dc:creator>
  <cp:lastModifiedBy>Felipe Costa Geraldes</cp:lastModifiedBy>
  <cp:revision>415</cp:revision>
  <cp:lastPrinted>2015-09-15T18:53:36Z</cp:lastPrinted>
  <dcterms:created xsi:type="dcterms:W3CDTF">2011-08-02T22:04:41Z</dcterms:created>
  <dcterms:modified xsi:type="dcterms:W3CDTF">2016-03-15T17:56:11Z</dcterms:modified>
</cp:coreProperties>
</file>