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1"/>
  </p:handoutMasterIdLst>
  <p:sldIdLst>
    <p:sldId id="256" r:id="rId2"/>
    <p:sldId id="331" r:id="rId3"/>
    <p:sldId id="315" r:id="rId4"/>
    <p:sldId id="310" r:id="rId5"/>
    <p:sldId id="272" r:id="rId6"/>
    <p:sldId id="288" r:id="rId7"/>
    <p:sldId id="274" r:id="rId8"/>
    <p:sldId id="289" r:id="rId9"/>
    <p:sldId id="316" r:id="rId10"/>
    <p:sldId id="332" r:id="rId11"/>
    <p:sldId id="257" r:id="rId12"/>
    <p:sldId id="261" r:id="rId13"/>
    <p:sldId id="266" r:id="rId14"/>
    <p:sldId id="296" r:id="rId15"/>
    <p:sldId id="307" r:id="rId16"/>
    <p:sldId id="309" r:id="rId17"/>
    <p:sldId id="306" r:id="rId18"/>
    <p:sldId id="293" r:id="rId19"/>
    <p:sldId id="277" r:id="rId20"/>
    <p:sldId id="278" r:id="rId21"/>
    <p:sldId id="279" r:id="rId22"/>
    <p:sldId id="312" r:id="rId23"/>
    <p:sldId id="313" r:id="rId24"/>
    <p:sldId id="314" r:id="rId25"/>
    <p:sldId id="317" r:id="rId26"/>
    <p:sldId id="319" r:id="rId27"/>
    <p:sldId id="321" r:id="rId28"/>
    <p:sldId id="323" r:id="rId29"/>
    <p:sldId id="324" r:id="rId30"/>
    <p:sldId id="325" r:id="rId31"/>
    <p:sldId id="326" r:id="rId32"/>
    <p:sldId id="337" r:id="rId33"/>
    <p:sldId id="336" r:id="rId34"/>
    <p:sldId id="338" r:id="rId35"/>
    <p:sldId id="283" r:id="rId36"/>
    <p:sldId id="333" r:id="rId37"/>
    <p:sldId id="334" r:id="rId38"/>
    <p:sldId id="335" r:id="rId39"/>
    <p:sldId id="286" r:id="rId40"/>
  </p:sldIdLst>
  <p:sldSz cx="12192000" cy="6858000"/>
  <p:notesSz cx="7023100" cy="93091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3300"/>
    <a:srgbClr val="C7D7CD"/>
    <a:srgbClr val="ABC2B3"/>
    <a:srgbClr val="009999"/>
    <a:srgbClr val="97B1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Estilo Claro 1 - Ênfas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Ênfas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>
      <p:cViewPr>
        <p:scale>
          <a:sx n="81" d="100"/>
          <a:sy n="81" d="100"/>
        </p:scale>
        <p:origin x="-174" y="-3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D:\HD%20EXTERNO%20BACKUP\MS\BRIEFINGS\MEDICAMENTOS%20INTUBA&#199;&#195;O%20Semana%2029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D:\HD%20EXTERNO%20BACKUP\MS\BRIEFINGS\MEDICAMENTOS%20INTUBA&#199;&#195;O%20Semana%2029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D:\HD%20EXTERNO%20BACKUP\MS\BRIEFINGS\MEDICAMENTOS%20INTUBA&#199;&#195;O%20Semana%2029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D:\HD%20EXTERNO%20BACKUP\MS\BRIEFINGS\MEDICAMENTOS%20INTUBA&#199;&#195;O%20Semana%2029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CMM_sem26!$A$2:$B$2</c:f>
              <c:strCache>
                <c:ptCount val="2"/>
                <c:pt idx="0">
                  <c:v>FENTANILA, CITRATO 0,05 MG/ML (framp. 10 ml)</c:v>
                </c:pt>
                <c:pt idx="1">
                  <c:v>Analgesia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CMM_sem26!$C$1:$AK$1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CMM_sem26!$C$2:$AK$2</c:f>
              <c:numCache>
                <c:formatCode>#,##0</c:formatCode>
                <c:ptCount val="35"/>
                <c:pt idx="0">
                  <c:v>5191956</c:v>
                </c:pt>
                <c:pt idx="1">
                  <c:v>3593279</c:v>
                </c:pt>
                <c:pt idx="2">
                  <c:v>3048158.0347294994</c:v>
                </c:pt>
                <c:pt idx="3">
                  <c:v>4837989</c:v>
                </c:pt>
                <c:pt idx="4">
                  <c:v>3935902</c:v>
                </c:pt>
                <c:pt idx="5">
                  <c:v>2834777.66</c:v>
                </c:pt>
                <c:pt idx="6">
                  <c:v>2635506.3783133971</c:v>
                </c:pt>
                <c:pt idx="7">
                  <c:v>2575246.216</c:v>
                </c:pt>
                <c:pt idx="8">
                  <c:v>2451588</c:v>
                </c:pt>
                <c:pt idx="9">
                  <c:v>2406323</c:v>
                </c:pt>
                <c:pt idx="10">
                  <c:v>2307044</c:v>
                </c:pt>
                <c:pt idx="11">
                  <c:v>2335997</c:v>
                </c:pt>
                <c:pt idx="12">
                  <c:v>2324072</c:v>
                </c:pt>
                <c:pt idx="13">
                  <c:v>2278510</c:v>
                </c:pt>
                <c:pt idx="14">
                  <c:v>2368413</c:v>
                </c:pt>
                <c:pt idx="15">
                  <c:v>2068395</c:v>
                </c:pt>
                <c:pt idx="16">
                  <c:v>2020384</c:v>
                </c:pt>
                <c:pt idx="17">
                  <c:v>2044993</c:v>
                </c:pt>
                <c:pt idx="18">
                  <c:v>2069978</c:v>
                </c:pt>
                <c:pt idx="19">
                  <c:v>2096457</c:v>
                </c:pt>
                <c:pt idx="20">
                  <c:v>1296215</c:v>
                </c:pt>
                <c:pt idx="21">
                  <c:v>1650388</c:v>
                </c:pt>
                <c:pt idx="22">
                  <c:v>1751739</c:v>
                </c:pt>
                <c:pt idx="23">
                  <c:v>2078033</c:v>
                </c:pt>
                <c:pt idx="24">
                  <c:v>2078033</c:v>
                </c:pt>
                <c:pt idx="25">
                  <c:v>2078033</c:v>
                </c:pt>
                <c:pt idx="26">
                  <c:v>996848</c:v>
                </c:pt>
                <c:pt idx="27" formatCode="_-* #,##0_-;\-* #,##0_-;_-* &quot;-&quot;??_-;_-@_-">
                  <c:v>1918804</c:v>
                </c:pt>
                <c:pt idx="28" formatCode="_-* #,##0_-;\-* #,##0_-;_-* &quot;-&quot;??_-;_-@_-">
                  <c:v>2129032</c:v>
                </c:pt>
                <c:pt idx="29" formatCode="_-* #,##0_-;\-* #,##0_-;_-* &quot;-&quot;??_-;_-@_-">
                  <c:v>2085556</c:v>
                </c:pt>
                <c:pt idx="30" formatCode="_-* #,##0_-;\-* #,##0_-;_-* &quot;-&quot;??_-;_-@_-">
                  <c:v>2503867</c:v>
                </c:pt>
                <c:pt idx="31">
                  <c:v>1819271</c:v>
                </c:pt>
                <c:pt idx="32">
                  <c:v>2310424</c:v>
                </c:pt>
                <c:pt idx="33" formatCode="_-* #,##0_-;\-* #,##0_-;_-* &quot;-&quot;??_-;_-@_-">
                  <c:v>2297572</c:v>
                </c:pt>
                <c:pt idx="34" formatCode="_-* #,##0_-;\-* #,##0_-;_-* &quot;-&quot;??_-;_-@_-">
                  <c:v>2603358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A6C-4536-9DA2-832C8DF82A8B}"/>
            </c:ext>
          </c:extLst>
        </c:ser>
        <c:ser>
          <c:idx val="1"/>
          <c:order val="1"/>
          <c:tx>
            <c:strRef>
              <c:f>CMM_sem26!$A$3:$B$3</c:f>
              <c:strCache>
                <c:ptCount val="2"/>
                <c:pt idx="0">
                  <c:v>MORFINA, SULFATO 10 MG/ML (amp. 1 ml)</c:v>
                </c:pt>
                <c:pt idx="1">
                  <c:v>Analgesia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CMM_sem26!$C$1:$AK$1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CMM_sem26!$C$3:$AK$3</c:f>
              <c:numCache>
                <c:formatCode>#,##0</c:formatCode>
                <c:ptCount val="35"/>
                <c:pt idx="0">
                  <c:v>3662307</c:v>
                </c:pt>
                <c:pt idx="1">
                  <c:v>1962899</c:v>
                </c:pt>
                <c:pt idx="2">
                  <c:v>1650560.948727841</c:v>
                </c:pt>
                <c:pt idx="3">
                  <c:v>1755102</c:v>
                </c:pt>
                <c:pt idx="4">
                  <c:v>1825509</c:v>
                </c:pt>
                <c:pt idx="5">
                  <c:v>1921312.6600000001</c:v>
                </c:pt>
                <c:pt idx="6">
                  <c:v>1461302.0616585</c:v>
                </c:pt>
                <c:pt idx="7">
                  <c:v>1399661.5699999998</c:v>
                </c:pt>
                <c:pt idx="8">
                  <c:v>1252805</c:v>
                </c:pt>
                <c:pt idx="9">
                  <c:v>1284282</c:v>
                </c:pt>
                <c:pt idx="10">
                  <c:v>1157384</c:v>
                </c:pt>
                <c:pt idx="11">
                  <c:v>1136391</c:v>
                </c:pt>
                <c:pt idx="12">
                  <c:v>1133300</c:v>
                </c:pt>
                <c:pt idx="13">
                  <c:v>1072101</c:v>
                </c:pt>
                <c:pt idx="14">
                  <c:v>895499</c:v>
                </c:pt>
                <c:pt idx="15">
                  <c:v>804693</c:v>
                </c:pt>
                <c:pt idx="16">
                  <c:v>757795</c:v>
                </c:pt>
                <c:pt idx="17">
                  <c:v>802464</c:v>
                </c:pt>
                <c:pt idx="18">
                  <c:v>819220</c:v>
                </c:pt>
                <c:pt idx="19">
                  <c:v>790768</c:v>
                </c:pt>
                <c:pt idx="20">
                  <c:v>420781</c:v>
                </c:pt>
                <c:pt idx="21">
                  <c:v>849764</c:v>
                </c:pt>
                <c:pt idx="22">
                  <c:v>579316</c:v>
                </c:pt>
                <c:pt idx="23">
                  <c:v>657545</c:v>
                </c:pt>
                <c:pt idx="24">
                  <c:v>657545</c:v>
                </c:pt>
                <c:pt idx="25">
                  <c:v>657545</c:v>
                </c:pt>
                <c:pt idx="26">
                  <c:v>360731</c:v>
                </c:pt>
                <c:pt idx="27" formatCode="_-* #,##0_-;\-* #,##0_-;_-* &quot;-&quot;??_-;_-@_-">
                  <c:v>614505</c:v>
                </c:pt>
                <c:pt idx="28" formatCode="_-* #,##0_-;\-* #,##0_-;_-* &quot;-&quot;??_-;_-@_-">
                  <c:v>654202</c:v>
                </c:pt>
                <c:pt idx="29" formatCode="_-* #,##0_-;\-* #,##0_-;_-* &quot;-&quot;??_-;_-@_-">
                  <c:v>676930</c:v>
                </c:pt>
                <c:pt idx="30" formatCode="_-* #,##0_-;\-* #,##0_-;_-* &quot;-&quot;??_-;_-@_-">
                  <c:v>387835</c:v>
                </c:pt>
                <c:pt idx="31">
                  <c:v>591660</c:v>
                </c:pt>
                <c:pt idx="32">
                  <c:v>710934</c:v>
                </c:pt>
                <c:pt idx="33" formatCode="_-* #,##0_-;\-* #,##0_-;_-* &quot;-&quot;??_-;_-@_-">
                  <c:v>695317</c:v>
                </c:pt>
                <c:pt idx="34" formatCode="_-* #,##0_-;\-* #,##0_-;_-* &quot;-&quot;??_-;_-@_-">
                  <c:v>706469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A6C-4536-9DA2-832C8DF82A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2456064"/>
        <c:axId val="262457984"/>
      </c:lineChart>
      <c:catAx>
        <c:axId val="262456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2457984"/>
        <c:crosses val="autoZero"/>
        <c:auto val="1"/>
        <c:lblAlgn val="ctr"/>
        <c:lblOffset val="100"/>
        <c:noMultiLvlLbl val="0"/>
      </c:catAx>
      <c:valAx>
        <c:axId val="262457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2456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CMM_sem26!$A$20:$B$20</c:f>
              <c:strCache>
                <c:ptCount val="2"/>
                <c:pt idx="0">
                  <c:v>CETAMINA, CLORIDRATO 50MG/ML (amp 10ml)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CMM_sem26!$C$20:$AK$20</c:f>
              <c:numCache>
                <c:formatCode>#,##0</c:formatCode>
                <c:ptCount val="35"/>
                <c:pt idx="0">
                  <c:v>975917</c:v>
                </c:pt>
                <c:pt idx="1">
                  <c:v>541231</c:v>
                </c:pt>
                <c:pt idx="2">
                  <c:v>367241.34468403499</c:v>
                </c:pt>
                <c:pt idx="3">
                  <c:v>408132</c:v>
                </c:pt>
                <c:pt idx="4">
                  <c:v>309652</c:v>
                </c:pt>
                <c:pt idx="5">
                  <c:v>260710</c:v>
                </c:pt>
                <c:pt idx="6">
                  <c:v>255557.77878245001</c:v>
                </c:pt>
                <c:pt idx="7">
                  <c:v>264701</c:v>
                </c:pt>
                <c:pt idx="8">
                  <c:v>263826</c:v>
                </c:pt>
                <c:pt idx="9">
                  <c:v>234423</c:v>
                </c:pt>
                <c:pt idx="10">
                  <c:v>172182</c:v>
                </c:pt>
                <c:pt idx="11">
                  <c:v>208913</c:v>
                </c:pt>
                <c:pt idx="12">
                  <c:v>173401</c:v>
                </c:pt>
                <c:pt idx="13">
                  <c:v>162091</c:v>
                </c:pt>
                <c:pt idx="14">
                  <c:v>141284</c:v>
                </c:pt>
                <c:pt idx="15">
                  <c:v>89950</c:v>
                </c:pt>
                <c:pt idx="16">
                  <c:v>79486</c:v>
                </c:pt>
                <c:pt idx="17">
                  <c:v>79860</c:v>
                </c:pt>
                <c:pt idx="18">
                  <c:v>73473</c:v>
                </c:pt>
                <c:pt idx="19">
                  <c:v>114156</c:v>
                </c:pt>
                <c:pt idx="20">
                  <c:v>36094</c:v>
                </c:pt>
                <c:pt idx="21">
                  <c:v>76755</c:v>
                </c:pt>
                <c:pt idx="22">
                  <c:v>182565</c:v>
                </c:pt>
                <c:pt idx="23">
                  <c:v>106175</c:v>
                </c:pt>
                <c:pt idx="24">
                  <c:v>106175</c:v>
                </c:pt>
                <c:pt idx="25">
                  <c:v>106175</c:v>
                </c:pt>
                <c:pt idx="26">
                  <c:v>111457</c:v>
                </c:pt>
                <c:pt idx="27" formatCode="_-* #,##0_-;\-* #,##0_-;_-* &quot;-&quot;??_-;_-@_-">
                  <c:v>104975</c:v>
                </c:pt>
                <c:pt idx="28" formatCode="_-* #,##0_-;\-* #,##0_-;_-* &quot;-&quot;??_-;_-@_-">
                  <c:v>102956</c:v>
                </c:pt>
                <c:pt idx="29" formatCode="_-* #,##0_-;\-* #,##0_-;_-* &quot;-&quot;??_-;_-@_-">
                  <c:v>126955</c:v>
                </c:pt>
                <c:pt idx="30" formatCode="_-* #,##0_-;\-* #,##0_-;_-* &quot;-&quot;??_-;_-@_-">
                  <c:v>79400</c:v>
                </c:pt>
                <c:pt idx="31">
                  <c:v>62197</c:v>
                </c:pt>
                <c:pt idx="32">
                  <c:v>134919</c:v>
                </c:pt>
                <c:pt idx="33" formatCode="_-* #,##0_-;\-* #,##0_-;_-* &quot;-&quot;??_-;_-@_-">
                  <c:v>107639</c:v>
                </c:pt>
                <c:pt idx="34" formatCode="_-* #,##0_-;\-* #,##0_-;_-* &quot;-&quot;??_-;_-@_-">
                  <c:v>95733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200-4199-8B3A-93E7CFCEEFD1}"/>
            </c:ext>
          </c:extLst>
        </c:ser>
        <c:ser>
          <c:idx val="1"/>
          <c:order val="1"/>
          <c:tx>
            <c:strRef>
              <c:f>CMM_sem26!$A$21:$B$21</c:f>
              <c:strCache>
                <c:ptCount val="2"/>
                <c:pt idx="0">
                  <c:v>DEXMEDETOMIDINA, CLORIDATO 100MCG/ML (amp 2 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CMM_sem26!$C$21:$AK$21</c:f>
              <c:numCache>
                <c:formatCode>#,##0</c:formatCode>
                <c:ptCount val="35"/>
                <c:pt idx="0">
                  <c:v>777123</c:v>
                </c:pt>
                <c:pt idx="1">
                  <c:v>566375</c:v>
                </c:pt>
                <c:pt idx="2">
                  <c:v>463058.79705971596</c:v>
                </c:pt>
                <c:pt idx="3">
                  <c:v>490830</c:v>
                </c:pt>
                <c:pt idx="4">
                  <c:v>538918</c:v>
                </c:pt>
                <c:pt idx="5">
                  <c:v>335770</c:v>
                </c:pt>
                <c:pt idx="6">
                  <c:v>308744.93796962901</c:v>
                </c:pt>
                <c:pt idx="7">
                  <c:v>325463</c:v>
                </c:pt>
                <c:pt idx="8">
                  <c:v>314231</c:v>
                </c:pt>
                <c:pt idx="9">
                  <c:v>335092</c:v>
                </c:pt>
                <c:pt idx="10">
                  <c:v>270825</c:v>
                </c:pt>
                <c:pt idx="11">
                  <c:v>291013</c:v>
                </c:pt>
                <c:pt idx="12">
                  <c:v>258394</c:v>
                </c:pt>
                <c:pt idx="13">
                  <c:v>271644</c:v>
                </c:pt>
                <c:pt idx="14">
                  <c:v>257585</c:v>
                </c:pt>
                <c:pt idx="15">
                  <c:v>230183</c:v>
                </c:pt>
                <c:pt idx="16">
                  <c:v>217740</c:v>
                </c:pt>
                <c:pt idx="17">
                  <c:v>225219</c:v>
                </c:pt>
                <c:pt idx="18">
                  <c:v>226331</c:v>
                </c:pt>
                <c:pt idx="19">
                  <c:v>228300</c:v>
                </c:pt>
                <c:pt idx="20">
                  <c:v>135635</c:v>
                </c:pt>
                <c:pt idx="21">
                  <c:v>180733</c:v>
                </c:pt>
                <c:pt idx="22">
                  <c:v>158148</c:v>
                </c:pt>
                <c:pt idx="23">
                  <c:v>262421</c:v>
                </c:pt>
                <c:pt idx="24">
                  <c:v>262421</c:v>
                </c:pt>
                <c:pt idx="25">
                  <c:v>262421</c:v>
                </c:pt>
                <c:pt idx="26">
                  <c:v>105997</c:v>
                </c:pt>
                <c:pt idx="27" formatCode="_-* #,##0_-;\-* #,##0_-;_-* &quot;-&quot;??_-;_-@_-">
                  <c:v>197573</c:v>
                </c:pt>
                <c:pt idx="28" formatCode="_-* #,##0_-;\-* #,##0_-;_-* &quot;-&quot;??_-;_-@_-">
                  <c:v>207511</c:v>
                </c:pt>
                <c:pt idx="29" formatCode="_-* #,##0_-;\-* #,##0_-;_-* &quot;-&quot;??_-;_-@_-">
                  <c:v>221682</c:v>
                </c:pt>
                <c:pt idx="30" formatCode="_-* #,##0_-;\-* #,##0_-;_-* &quot;-&quot;??_-;_-@_-">
                  <c:v>208357</c:v>
                </c:pt>
                <c:pt idx="31">
                  <c:v>181692</c:v>
                </c:pt>
                <c:pt idx="32">
                  <c:v>250770</c:v>
                </c:pt>
                <c:pt idx="33" formatCode="_-* #,##0_-;\-* #,##0_-;_-* &quot;-&quot;??_-;_-@_-">
                  <c:v>232499</c:v>
                </c:pt>
                <c:pt idx="34" formatCode="_-* #,##0_-;\-* #,##0_-;_-* &quot;-&quot;??_-;_-@_-">
                  <c:v>254769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200-4199-8B3A-93E7CFCEEFD1}"/>
            </c:ext>
          </c:extLst>
        </c:ser>
        <c:ser>
          <c:idx val="2"/>
          <c:order val="2"/>
          <c:tx>
            <c:strRef>
              <c:f>CMM_sem26!$A$22:$B$22</c:f>
              <c:strCache>
                <c:ptCount val="2"/>
                <c:pt idx="0">
                  <c:v>DEXTROCETAMINA, CLORIDRATO 50MG/ML (10 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CMM_sem26!$C$22:$AK$22</c:f>
              <c:numCache>
                <c:formatCode>#,##0</c:formatCode>
                <c:ptCount val="35"/>
                <c:pt idx="0">
                  <c:v>2097417</c:v>
                </c:pt>
                <c:pt idx="1">
                  <c:v>1077599</c:v>
                </c:pt>
                <c:pt idx="2">
                  <c:v>663696.71832455904</c:v>
                </c:pt>
                <c:pt idx="3">
                  <c:v>658977</c:v>
                </c:pt>
                <c:pt idx="4">
                  <c:v>683580</c:v>
                </c:pt>
                <c:pt idx="5">
                  <c:v>537282</c:v>
                </c:pt>
                <c:pt idx="6">
                  <c:v>355331.27116983698</c:v>
                </c:pt>
                <c:pt idx="7">
                  <c:v>372857.63699999999</c:v>
                </c:pt>
                <c:pt idx="8">
                  <c:v>368032</c:v>
                </c:pt>
                <c:pt idx="9">
                  <c:v>354059</c:v>
                </c:pt>
                <c:pt idx="10">
                  <c:v>363448</c:v>
                </c:pt>
                <c:pt idx="11">
                  <c:v>329052</c:v>
                </c:pt>
                <c:pt idx="12">
                  <c:v>359838</c:v>
                </c:pt>
                <c:pt idx="13">
                  <c:v>301667</c:v>
                </c:pt>
                <c:pt idx="14">
                  <c:v>179230</c:v>
                </c:pt>
                <c:pt idx="15">
                  <c:v>138818</c:v>
                </c:pt>
                <c:pt idx="16">
                  <c:v>129599</c:v>
                </c:pt>
                <c:pt idx="17">
                  <c:v>140095</c:v>
                </c:pt>
                <c:pt idx="18">
                  <c:v>135750</c:v>
                </c:pt>
                <c:pt idx="19">
                  <c:v>132114</c:v>
                </c:pt>
                <c:pt idx="20">
                  <c:v>88339</c:v>
                </c:pt>
                <c:pt idx="21">
                  <c:v>118720</c:v>
                </c:pt>
                <c:pt idx="22">
                  <c:v>75610</c:v>
                </c:pt>
                <c:pt idx="23">
                  <c:v>129543</c:v>
                </c:pt>
                <c:pt idx="24">
                  <c:v>129543</c:v>
                </c:pt>
                <c:pt idx="25">
                  <c:v>129543</c:v>
                </c:pt>
                <c:pt idx="26">
                  <c:v>59630</c:v>
                </c:pt>
                <c:pt idx="27" formatCode="_-* #,##0_-;\-* #,##0_-;_-* &quot;-&quot;??_-;_-@_-">
                  <c:v>131367</c:v>
                </c:pt>
                <c:pt idx="28" formatCode="_-* #,##0_-;\-* #,##0_-;_-* &quot;-&quot;??_-;_-@_-">
                  <c:v>129979</c:v>
                </c:pt>
                <c:pt idx="29" formatCode="_-* #,##0_-;\-* #,##0_-;_-* &quot;-&quot;??_-;_-@_-">
                  <c:v>148573</c:v>
                </c:pt>
                <c:pt idx="30" formatCode="_-* #,##0_-;\-* #,##0_-;_-* &quot;-&quot;??_-;_-@_-">
                  <c:v>142870</c:v>
                </c:pt>
                <c:pt idx="31">
                  <c:v>118709</c:v>
                </c:pt>
                <c:pt idx="32">
                  <c:v>174965</c:v>
                </c:pt>
                <c:pt idx="33" formatCode="_-* #,##0_-;\-* #,##0_-;_-* &quot;-&quot;??_-;_-@_-">
                  <c:v>141707</c:v>
                </c:pt>
                <c:pt idx="34" formatCode="_-* #,##0_-;\-* #,##0_-;_-* &quot;-&quot;??_-;_-@_-">
                  <c:v>192526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200-4199-8B3A-93E7CFCEEFD1}"/>
            </c:ext>
          </c:extLst>
        </c:ser>
        <c:ser>
          <c:idx val="3"/>
          <c:order val="3"/>
          <c:tx>
            <c:strRef>
              <c:f>CMM_sem26!$A$23:$B$23</c:f>
              <c:strCache>
                <c:ptCount val="2"/>
                <c:pt idx="0">
                  <c:v>ETOMIDATO 2 MG/ML (framp. 10ml)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CMM_sem26!$C$23:$AK$23</c:f>
              <c:numCache>
                <c:formatCode>#,##0</c:formatCode>
                <c:ptCount val="35"/>
                <c:pt idx="0">
                  <c:v>428633</c:v>
                </c:pt>
                <c:pt idx="1">
                  <c:v>289376</c:v>
                </c:pt>
                <c:pt idx="2">
                  <c:v>224576.448140967</c:v>
                </c:pt>
                <c:pt idx="3">
                  <c:v>244452</c:v>
                </c:pt>
                <c:pt idx="4">
                  <c:v>155187</c:v>
                </c:pt>
                <c:pt idx="5">
                  <c:v>158497</c:v>
                </c:pt>
                <c:pt idx="6">
                  <c:v>142383.23776709801</c:v>
                </c:pt>
                <c:pt idx="7">
                  <c:v>145701.69</c:v>
                </c:pt>
                <c:pt idx="8">
                  <c:v>132398</c:v>
                </c:pt>
                <c:pt idx="9">
                  <c:v>115126</c:v>
                </c:pt>
                <c:pt idx="10">
                  <c:v>113025</c:v>
                </c:pt>
                <c:pt idx="11">
                  <c:v>120631</c:v>
                </c:pt>
                <c:pt idx="12">
                  <c:v>116392</c:v>
                </c:pt>
                <c:pt idx="13">
                  <c:v>107020</c:v>
                </c:pt>
                <c:pt idx="14">
                  <c:v>99894</c:v>
                </c:pt>
                <c:pt idx="15">
                  <c:v>76562</c:v>
                </c:pt>
                <c:pt idx="16">
                  <c:v>77986</c:v>
                </c:pt>
                <c:pt idx="17">
                  <c:v>75271</c:v>
                </c:pt>
                <c:pt idx="18">
                  <c:v>82372</c:v>
                </c:pt>
                <c:pt idx="19">
                  <c:v>80023</c:v>
                </c:pt>
                <c:pt idx="20">
                  <c:v>54165</c:v>
                </c:pt>
                <c:pt idx="21">
                  <c:v>69018</c:v>
                </c:pt>
                <c:pt idx="22">
                  <c:v>62415</c:v>
                </c:pt>
                <c:pt idx="23">
                  <c:v>73134</c:v>
                </c:pt>
                <c:pt idx="24">
                  <c:v>73134</c:v>
                </c:pt>
                <c:pt idx="25">
                  <c:v>73134</c:v>
                </c:pt>
                <c:pt idx="26">
                  <c:v>49333</c:v>
                </c:pt>
                <c:pt idx="27" formatCode="_-* #,##0_-;\-* #,##0_-;_-* &quot;-&quot;??_-;_-@_-">
                  <c:v>70068</c:v>
                </c:pt>
                <c:pt idx="28" formatCode="_-* #,##0_-;\-* #,##0_-;_-* &quot;-&quot;??_-;_-@_-">
                  <c:v>70745</c:v>
                </c:pt>
                <c:pt idx="29" formatCode="_-* #,##0_-;\-* #,##0_-;_-* &quot;-&quot;??_-;_-@_-">
                  <c:v>89807</c:v>
                </c:pt>
                <c:pt idx="30" formatCode="_-* #,##0_-;\-* #,##0_-;_-* &quot;-&quot;??_-;_-@_-">
                  <c:v>62602</c:v>
                </c:pt>
                <c:pt idx="31">
                  <c:v>55243</c:v>
                </c:pt>
                <c:pt idx="32">
                  <c:v>81494</c:v>
                </c:pt>
                <c:pt idx="33" formatCode="_-* #,##0_-;\-* #,##0_-;_-* &quot;-&quot;??_-;_-@_-">
                  <c:v>66122</c:v>
                </c:pt>
                <c:pt idx="34" formatCode="_-* #,##0_-;\-* #,##0_-;_-* &quot;-&quot;??_-;_-@_-">
                  <c:v>74024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0200-4199-8B3A-93E7CFCEEFD1}"/>
            </c:ext>
          </c:extLst>
        </c:ser>
        <c:ser>
          <c:idx val="4"/>
          <c:order val="4"/>
          <c:tx>
            <c:strRef>
              <c:f>CMM_sem26!$A$24:$B$24</c:f>
              <c:strCache>
                <c:ptCount val="2"/>
                <c:pt idx="0">
                  <c:v>MIDAZOLAM 5 MG/ML (framp 10 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CMM_sem26!$C$24:$AK$24</c:f>
              <c:numCache>
                <c:formatCode>#,##0</c:formatCode>
                <c:ptCount val="35"/>
                <c:pt idx="0">
                  <c:v>7119911</c:v>
                </c:pt>
                <c:pt idx="1">
                  <c:v>3986091</c:v>
                </c:pt>
                <c:pt idx="2">
                  <c:v>3225559.4646204719</c:v>
                </c:pt>
                <c:pt idx="3">
                  <c:v>3379052</c:v>
                </c:pt>
                <c:pt idx="4">
                  <c:v>3730432</c:v>
                </c:pt>
                <c:pt idx="5">
                  <c:v>2809061.83</c:v>
                </c:pt>
                <c:pt idx="6">
                  <c:v>3129040.3401163537</c:v>
                </c:pt>
                <c:pt idx="7">
                  <c:v>2762993.8659999999</c:v>
                </c:pt>
                <c:pt idx="8">
                  <c:v>2620343</c:v>
                </c:pt>
                <c:pt idx="9">
                  <c:v>2606165</c:v>
                </c:pt>
                <c:pt idx="10">
                  <c:v>2514372</c:v>
                </c:pt>
                <c:pt idx="11">
                  <c:v>2508629</c:v>
                </c:pt>
                <c:pt idx="12">
                  <c:v>2417609</c:v>
                </c:pt>
                <c:pt idx="13">
                  <c:v>2309418</c:v>
                </c:pt>
                <c:pt idx="14">
                  <c:v>2315040</c:v>
                </c:pt>
                <c:pt idx="15">
                  <c:v>2169333</c:v>
                </c:pt>
                <c:pt idx="16">
                  <c:v>2024784</c:v>
                </c:pt>
                <c:pt idx="17">
                  <c:v>2062437</c:v>
                </c:pt>
                <c:pt idx="18">
                  <c:v>2038318</c:v>
                </c:pt>
                <c:pt idx="19">
                  <c:v>2046906</c:v>
                </c:pt>
                <c:pt idx="20">
                  <c:v>1204892</c:v>
                </c:pt>
                <c:pt idx="21">
                  <c:v>1679206</c:v>
                </c:pt>
                <c:pt idx="22">
                  <c:v>1735650</c:v>
                </c:pt>
                <c:pt idx="23">
                  <c:v>2015032</c:v>
                </c:pt>
                <c:pt idx="24">
                  <c:v>2015032</c:v>
                </c:pt>
                <c:pt idx="25">
                  <c:v>2015032</c:v>
                </c:pt>
                <c:pt idx="26">
                  <c:v>995516</c:v>
                </c:pt>
                <c:pt idx="27" formatCode="_-* #,##0_-;\-* #,##0_-;_-* &quot;-&quot;??_-;_-@_-">
                  <c:v>1891584</c:v>
                </c:pt>
                <c:pt idx="28" formatCode="_-* #,##0_-;\-* #,##0_-;_-* &quot;-&quot;??_-;_-@_-">
                  <c:v>2087273</c:v>
                </c:pt>
                <c:pt idx="29" formatCode="_-* #,##0_-;\-* #,##0_-;_-* &quot;-&quot;??_-;_-@_-">
                  <c:v>2120589</c:v>
                </c:pt>
                <c:pt idx="30" formatCode="_-* #,##0_-;\-* #,##0_-;_-* &quot;-&quot;??_-;_-@_-">
                  <c:v>2209128</c:v>
                </c:pt>
                <c:pt idx="31">
                  <c:v>1785595</c:v>
                </c:pt>
                <c:pt idx="32">
                  <c:v>2348030</c:v>
                </c:pt>
                <c:pt idx="33" formatCode="_-* #,##0_-;\-* #,##0_-;_-* &quot;-&quot;??_-;_-@_-">
                  <c:v>2359339</c:v>
                </c:pt>
                <c:pt idx="34" formatCode="_-* #,##0_-;\-* #,##0_-;_-* &quot;-&quot;??_-;_-@_-">
                  <c:v>2736626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0200-4199-8B3A-93E7CFCEEFD1}"/>
            </c:ext>
          </c:extLst>
        </c:ser>
        <c:ser>
          <c:idx val="5"/>
          <c:order val="5"/>
          <c:tx>
            <c:strRef>
              <c:f>CMM_sem26!$A$25:$B$25</c:f>
              <c:strCache>
                <c:ptCount val="2"/>
                <c:pt idx="0">
                  <c:v>PROPOFOL 10 MG/ML (fr 100 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CMM_sem26!$C$25:$AK$25</c:f>
              <c:numCache>
                <c:formatCode>#,##0</c:formatCode>
                <c:ptCount val="35"/>
                <c:pt idx="0">
                  <c:v>891217</c:v>
                </c:pt>
                <c:pt idx="1">
                  <c:v>32615</c:v>
                </c:pt>
                <c:pt idx="2">
                  <c:v>252820.41293309402</c:v>
                </c:pt>
                <c:pt idx="3">
                  <c:v>291628</c:v>
                </c:pt>
                <c:pt idx="4">
                  <c:v>572385</c:v>
                </c:pt>
                <c:pt idx="5">
                  <c:v>722743.83000000007</c:v>
                </c:pt>
                <c:pt idx="6">
                  <c:v>228648.788846365</c:v>
                </c:pt>
                <c:pt idx="7">
                  <c:v>801112</c:v>
                </c:pt>
                <c:pt idx="8">
                  <c:v>238014</c:v>
                </c:pt>
                <c:pt idx="9">
                  <c:v>278869</c:v>
                </c:pt>
                <c:pt idx="10">
                  <c:v>213990</c:v>
                </c:pt>
                <c:pt idx="11">
                  <c:v>216271</c:v>
                </c:pt>
                <c:pt idx="12">
                  <c:v>205139</c:v>
                </c:pt>
                <c:pt idx="13">
                  <c:v>179060</c:v>
                </c:pt>
                <c:pt idx="14">
                  <c:v>179060</c:v>
                </c:pt>
                <c:pt idx="15">
                  <c:v>129672</c:v>
                </c:pt>
                <c:pt idx="16">
                  <c:v>121751</c:v>
                </c:pt>
                <c:pt idx="17">
                  <c:v>125050</c:v>
                </c:pt>
                <c:pt idx="18">
                  <c:v>162184</c:v>
                </c:pt>
                <c:pt idx="19">
                  <c:v>166124</c:v>
                </c:pt>
                <c:pt idx="20">
                  <c:v>88835</c:v>
                </c:pt>
                <c:pt idx="21">
                  <c:v>98570</c:v>
                </c:pt>
                <c:pt idx="22">
                  <c:v>117386</c:v>
                </c:pt>
                <c:pt idx="23">
                  <c:v>564672</c:v>
                </c:pt>
                <c:pt idx="24">
                  <c:v>564672</c:v>
                </c:pt>
                <c:pt idx="25">
                  <c:v>564672</c:v>
                </c:pt>
                <c:pt idx="26">
                  <c:v>70936</c:v>
                </c:pt>
                <c:pt idx="27" formatCode="_-* #,##0_-;\-* #,##0_-;_-* &quot;-&quot;??_-;_-@_-">
                  <c:v>115017</c:v>
                </c:pt>
                <c:pt idx="28" formatCode="_-* #,##0_-;\-* #,##0_-;_-* &quot;-&quot;??_-;_-@_-">
                  <c:v>93653</c:v>
                </c:pt>
                <c:pt idx="29" formatCode="_-* #,##0_-;\-* #,##0_-;_-* &quot;-&quot;??_-;_-@_-">
                  <c:v>138987</c:v>
                </c:pt>
                <c:pt idx="30" formatCode="_-* #,##0_-;\-* #,##0_-;_-* &quot;-&quot;??_-;_-@_-">
                  <c:v>110404</c:v>
                </c:pt>
                <c:pt idx="31">
                  <c:v>83529</c:v>
                </c:pt>
                <c:pt idx="32">
                  <c:v>159161</c:v>
                </c:pt>
                <c:pt idx="33" formatCode="_-* #,##0_-;\-* #,##0_-;_-* &quot;-&quot;??_-;_-@_-">
                  <c:v>106672</c:v>
                </c:pt>
                <c:pt idx="34" formatCode="_-* #,##0_-;\-* #,##0_-;_-* &quot;-&quot;??_-;_-@_-">
                  <c:v>117064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0200-4199-8B3A-93E7CFCEEFD1}"/>
            </c:ext>
          </c:extLst>
        </c:ser>
        <c:ser>
          <c:idx val="6"/>
          <c:order val="6"/>
          <c:tx>
            <c:strRef>
              <c:f>CMM_sem26!$A$26:$B$26</c:f>
              <c:strCache>
                <c:ptCount val="2"/>
                <c:pt idx="0">
                  <c:v>PROPOFOL 10 MG/ML (framp 20 ml)</c:v>
                </c:pt>
                <c:pt idx="1">
                  <c:v>Sedação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CMM_sem26!$C$19:$AK$19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CMM_sem26!$C$26:$AK$26</c:f>
              <c:numCache>
                <c:formatCode>#,##0</c:formatCode>
                <c:ptCount val="35"/>
                <c:pt idx="0">
                  <c:v>3800067</c:v>
                </c:pt>
                <c:pt idx="1">
                  <c:v>2032554</c:v>
                </c:pt>
                <c:pt idx="2">
                  <c:v>1975551.8500909121</c:v>
                </c:pt>
                <c:pt idx="3">
                  <c:v>2450050</c:v>
                </c:pt>
                <c:pt idx="4">
                  <c:v>2259792</c:v>
                </c:pt>
                <c:pt idx="5">
                  <c:v>1273311</c:v>
                </c:pt>
                <c:pt idx="6">
                  <c:v>1578910.1206212919</c:v>
                </c:pt>
                <c:pt idx="7">
                  <c:v>1215782</c:v>
                </c:pt>
                <c:pt idx="8">
                  <c:v>1632892</c:v>
                </c:pt>
                <c:pt idx="9">
                  <c:v>1627387</c:v>
                </c:pt>
                <c:pt idx="10">
                  <c:v>1535865</c:v>
                </c:pt>
                <c:pt idx="11">
                  <c:v>1509458</c:v>
                </c:pt>
                <c:pt idx="12">
                  <c:v>1440049</c:v>
                </c:pt>
                <c:pt idx="13">
                  <c:v>1441362</c:v>
                </c:pt>
                <c:pt idx="14">
                  <c:v>986197</c:v>
                </c:pt>
                <c:pt idx="15">
                  <c:v>1216225</c:v>
                </c:pt>
                <c:pt idx="16">
                  <c:v>1160792</c:v>
                </c:pt>
                <c:pt idx="17">
                  <c:v>1223176</c:v>
                </c:pt>
                <c:pt idx="18">
                  <c:v>1294490</c:v>
                </c:pt>
                <c:pt idx="19">
                  <c:v>1265737</c:v>
                </c:pt>
                <c:pt idx="20">
                  <c:v>834761</c:v>
                </c:pt>
                <c:pt idx="21">
                  <c:v>968519</c:v>
                </c:pt>
                <c:pt idx="22">
                  <c:v>1070096</c:v>
                </c:pt>
                <c:pt idx="23">
                  <c:v>685022</c:v>
                </c:pt>
                <c:pt idx="24">
                  <c:v>685022</c:v>
                </c:pt>
                <c:pt idx="25">
                  <c:v>685022</c:v>
                </c:pt>
                <c:pt idx="26">
                  <c:v>643315</c:v>
                </c:pt>
                <c:pt idx="27" formatCode="_-* #,##0_-;\-* #,##0_-;_-* &quot;-&quot;??_-;_-@_-">
                  <c:v>1127477</c:v>
                </c:pt>
                <c:pt idx="28" formatCode="_-* #,##0_-;\-* #,##0_-;_-* &quot;-&quot;??_-;_-@_-">
                  <c:v>1185649</c:v>
                </c:pt>
                <c:pt idx="29" formatCode="_-* #,##0_-;\-* #,##0_-;_-* &quot;-&quot;??_-;_-@_-">
                  <c:v>1183751</c:v>
                </c:pt>
                <c:pt idx="30" formatCode="_-* #,##0_-;\-* #,##0_-;_-* &quot;-&quot;??_-;_-@_-">
                  <c:v>1230652</c:v>
                </c:pt>
                <c:pt idx="31">
                  <c:v>999788</c:v>
                </c:pt>
                <c:pt idx="32">
                  <c:v>1209981</c:v>
                </c:pt>
                <c:pt idx="33" formatCode="_-* #,##0_-;\-* #,##0_-;_-* &quot;-&quot;??_-;_-@_-">
                  <c:v>1280084</c:v>
                </c:pt>
                <c:pt idx="34" formatCode="_-* #,##0_-;\-* #,##0_-;_-* &quot;-&quot;??_-;_-@_-">
                  <c:v>1356278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0200-4199-8B3A-93E7CFCEEF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2671744"/>
        <c:axId val="262689920"/>
      </c:lineChart>
      <c:catAx>
        <c:axId val="262671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2689920"/>
        <c:crosses val="autoZero"/>
        <c:auto val="1"/>
        <c:lblAlgn val="ctr"/>
        <c:lblOffset val="100"/>
        <c:noMultiLvlLbl val="0"/>
      </c:catAx>
      <c:valAx>
        <c:axId val="26268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2671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CMM_sem26!$A$5:$B$5</c:f>
              <c:strCache>
                <c:ptCount val="2"/>
                <c:pt idx="0">
                  <c:v>ATRACÚRIO, BESILATO 10MG/ML (amp 2,5 ML)</c:v>
                </c:pt>
                <c:pt idx="1">
                  <c:v>Bloqueador neuromuscular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CMM_sem26!$C$4:$AK$4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CMM_sem26!$C$5:$AK$5</c:f>
              <c:numCache>
                <c:formatCode>#,##0</c:formatCode>
                <c:ptCount val="35"/>
                <c:pt idx="0">
                  <c:v>4927737</c:v>
                </c:pt>
                <c:pt idx="1">
                  <c:v>1589440</c:v>
                </c:pt>
                <c:pt idx="2">
                  <c:v>1510354.2997776992</c:v>
                </c:pt>
                <c:pt idx="3">
                  <c:v>1958814</c:v>
                </c:pt>
                <c:pt idx="4">
                  <c:v>1058879</c:v>
                </c:pt>
                <c:pt idx="5">
                  <c:v>900659</c:v>
                </c:pt>
                <c:pt idx="6">
                  <c:v>808007.72776769497</c:v>
                </c:pt>
                <c:pt idx="7">
                  <c:v>800089.31</c:v>
                </c:pt>
                <c:pt idx="8">
                  <c:v>722139</c:v>
                </c:pt>
                <c:pt idx="9">
                  <c:v>668124</c:v>
                </c:pt>
                <c:pt idx="10">
                  <c:v>646346</c:v>
                </c:pt>
                <c:pt idx="11">
                  <c:v>600642</c:v>
                </c:pt>
                <c:pt idx="12">
                  <c:v>688217</c:v>
                </c:pt>
                <c:pt idx="13">
                  <c:v>510126</c:v>
                </c:pt>
                <c:pt idx="14">
                  <c:v>481214</c:v>
                </c:pt>
                <c:pt idx="15">
                  <c:v>456620</c:v>
                </c:pt>
                <c:pt idx="16">
                  <c:v>376961</c:v>
                </c:pt>
                <c:pt idx="17">
                  <c:v>378082</c:v>
                </c:pt>
                <c:pt idx="18">
                  <c:v>387268</c:v>
                </c:pt>
                <c:pt idx="19">
                  <c:v>379730</c:v>
                </c:pt>
                <c:pt idx="20">
                  <c:v>248249</c:v>
                </c:pt>
                <c:pt idx="21">
                  <c:v>319659</c:v>
                </c:pt>
                <c:pt idx="22">
                  <c:v>331927</c:v>
                </c:pt>
                <c:pt idx="23">
                  <c:v>369833</c:v>
                </c:pt>
                <c:pt idx="24">
                  <c:v>369833</c:v>
                </c:pt>
                <c:pt idx="25">
                  <c:v>369833</c:v>
                </c:pt>
                <c:pt idx="26">
                  <c:v>168809</c:v>
                </c:pt>
                <c:pt idx="27" formatCode="_-* #,##0_-;\-* #,##0_-;_-* &quot;-&quot;??_-;_-@_-">
                  <c:v>411677</c:v>
                </c:pt>
                <c:pt idx="28" formatCode="_-* #,##0_-;\-* #,##0_-;_-* &quot;-&quot;??_-;_-@_-">
                  <c:v>413650</c:v>
                </c:pt>
                <c:pt idx="29" formatCode="_-* #,##0_-;\-* #,##0_-;_-* &quot;-&quot;??_-;_-@_-">
                  <c:v>434272</c:v>
                </c:pt>
                <c:pt idx="30" formatCode="_-* #,##0_-;\-* #,##0_-;_-* &quot;-&quot;??_-;_-@_-">
                  <c:v>484720</c:v>
                </c:pt>
                <c:pt idx="31">
                  <c:v>359862</c:v>
                </c:pt>
                <c:pt idx="32">
                  <c:v>488199</c:v>
                </c:pt>
                <c:pt idx="33" formatCode="_-* #,##0_-;\-* #,##0_-;_-* &quot;-&quot;??_-;_-@_-">
                  <c:v>536174</c:v>
                </c:pt>
                <c:pt idx="34" formatCode="_-* #,##0_-;\-* #,##0_-;_-* &quot;-&quot;??_-;_-@_-">
                  <c:v>625195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4F8-4EF4-ABBB-EB8A9E0B945E}"/>
            </c:ext>
          </c:extLst>
        </c:ser>
        <c:ser>
          <c:idx val="1"/>
          <c:order val="1"/>
          <c:tx>
            <c:strRef>
              <c:f>CMM_sem26!$A$6:$B$6</c:f>
              <c:strCache>
                <c:ptCount val="2"/>
                <c:pt idx="0">
                  <c:v>ATRACÚRIO, BESILATO 10MG/ML (amp 5 ML)</c:v>
                </c:pt>
                <c:pt idx="1">
                  <c:v>Bloqueador neuromuscular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CMM_sem26!$C$4:$AK$4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CMM_sem26!$C$6:$AK$6</c:f>
              <c:numCache>
                <c:formatCode>#,##0</c:formatCode>
                <c:ptCount val="35"/>
                <c:pt idx="0">
                  <c:v>3430241</c:v>
                </c:pt>
                <c:pt idx="1">
                  <c:v>1268026</c:v>
                </c:pt>
                <c:pt idx="2">
                  <c:v>940410.89789371798</c:v>
                </c:pt>
                <c:pt idx="3">
                  <c:v>1368295</c:v>
                </c:pt>
                <c:pt idx="4">
                  <c:v>1948220</c:v>
                </c:pt>
                <c:pt idx="5">
                  <c:v>621331</c:v>
                </c:pt>
                <c:pt idx="6">
                  <c:v>608092.21588128596</c:v>
                </c:pt>
                <c:pt idx="7">
                  <c:v>571017.31000000006</c:v>
                </c:pt>
                <c:pt idx="8">
                  <c:v>649472</c:v>
                </c:pt>
                <c:pt idx="9">
                  <c:v>575269</c:v>
                </c:pt>
                <c:pt idx="10">
                  <c:v>492594</c:v>
                </c:pt>
                <c:pt idx="11">
                  <c:v>430219</c:v>
                </c:pt>
                <c:pt idx="12">
                  <c:v>468420</c:v>
                </c:pt>
                <c:pt idx="13">
                  <c:v>427919</c:v>
                </c:pt>
                <c:pt idx="14">
                  <c:v>326792</c:v>
                </c:pt>
                <c:pt idx="15">
                  <c:v>251651</c:v>
                </c:pt>
                <c:pt idx="16">
                  <c:v>236424</c:v>
                </c:pt>
                <c:pt idx="17">
                  <c:v>268055</c:v>
                </c:pt>
                <c:pt idx="18">
                  <c:v>319421</c:v>
                </c:pt>
                <c:pt idx="19">
                  <c:v>319790</c:v>
                </c:pt>
                <c:pt idx="20">
                  <c:v>228187</c:v>
                </c:pt>
                <c:pt idx="21">
                  <c:v>249119</c:v>
                </c:pt>
                <c:pt idx="22">
                  <c:v>274261</c:v>
                </c:pt>
                <c:pt idx="23">
                  <c:v>287326</c:v>
                </c:pt>
                <c:pt idx="24">
                  <c:v>287326</c:v>
                </c:pt>
                <c:pt idx="25">
                  <c:v>287326</c:v>
                </c:pt>
                <c:pt idx="26">
                  <c:v>148272</c:v>
                </c:pt>
                <c:pt idx="27" formatCode="_-* #,##0_-;\-* #,##0_-;_-* &quot;-&quot;??_-;_-@_-">
                  <c:v>267514</c:v>
                </c:pt>
                <c:pt idx="28" formatCode="_-* #,##0_-;\-* #,##0_-;_-* &quot;-&quot;??_-;_-@_-">
                  <c:v>265305</c:v>
                </c:pt>
                <c:pt idx="29" formatCode="_-* #,##0_-;\-* #,##0_-;_-* &quot;-&quot;??_-;_-@_-">
                  <c:v>279601</c:v>
                </c:pt>
                <c:pt idx="30" formatCode="_-* #,##0_-;\-* #,##0_-;_-* &quot;-&quot;??_-;_-@_-">
                  <c:v>265200</c:v>
                </c:pt>
                <c:pt idx="31">
                  <c:v>242506</c:v>
                </c:pt>
                <c:pt idx="32">
                  <c:v>316753</c:v>
                </c:pt>
                <c:pt idx="33" formatCode="_-* #,##0_-;\-* #,##0_-;_-* &quot;-&quot;??_-;_-@_-">
                  <c:v>352464</c:v>
                </c:pt>
                <c:pt idx="34" formatCode="_-* #,##0_-;\-* #,##0_-;_-* &quot;-&quot;??_-;_-@_-">
                  <c:v>386042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4F8-4EF4-ABBB-EB8A9E0B945E}"/>
            </c:ext>
          </c:extLst>
        </c:ser>
        <c:ser>
          <c:idx val="2"/>
          <c:order val="2"/>
          <c:tx>
            <c:strRef>
              <c:f>CMM_sem26!$A$7:$B$7</c:f>
              <c:strCache>
                <c:ptCount val="2"/>
                <c:pt idx="0">
                  <c:v>CISATRACÚRIO, BESILATO 2MG/ML (amp 10 ml)</c:v>
                </c:pt>
                <c:pt idx="1">
                  <c:v>Bloqueador neuromuscular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CMM_sem26!$C$4:$AK$4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CMM_sem26!$C$7:$AK$7</c:f>
              <c:numCache>
                <c:formatCode>#,##0</c:formatCode>
                <c:ptCount val="35"/>
                <c:pt idx="0">
                  <c:v>2085814</c:v>
                </c:pt>
                <c:pt idx="1">
                  <c:v>652252</c:v>
                </c:pt>
                <c:pt idx="2">
                  <c:v>495277.352022529</c:v>
                </c:pt>
                <c:pt idx="3">
                  <c:v>533878</c:v>
                </c:pt>
                <c:pt idx="4">
                  <c:v>735488</c:v>
                </c:pt>
                <c:pt idx="5">
                  <c:v>354934</c:v>
                </c:pt>
                <c:pt idx="6">
                  <c:v>289215.650793651</c:v>
                </c:pt>
                <c:pt idx="7">
                  <c:v>335920</c:v>
                </c:pt>
                <c:pt idx="8">
                  <c:v>415682</c:v>
                </c:pt>
                <c:pt idx="9">
                  <c:v>296163</c:v>
                </c:pt>
                <c:pt idx="10">
                  <c:v>246625</c:v>
                </c:pt>
                <c:pt idx="11">
                  <c:v>226336</c:v>
                </c:pt>
                <c:pt idx="12">
                  <c:v>246728</c:v>
                </c:pt>
                <c:pt idx="13">
                  <c:v>236321</c:v>
                </c:pt>
                <c:pt idx="14">
                  <c:v>295071</c:v>
                </c:pt>
                <c:pt idx="15">
                  <c:v>172477</c:v>
                </c:pt>
                <c:pt idx="16">
                  <c:v>164290</c:v>
                </c:pt>
                <c:pt idx="17">
                  <c:v>160958</c:v>
                </c:pt>
                <c:pt idx="18">
                  <c:v>153236</c:v>
                </c:pt>
                <c:pt idx="19">
                  <c:v>169931</c:v>
                </c:pt>
                <c:pt idx="20">
                  <c:v>162843</c:v>
                </c:pt>
                <c:pt idx="21">
                  <c:v>137526</c:v>
                </c:pt>
                <c:pt idx="22">
                  <c:v>187643</c:v>
                </c:pt>
                <c:pt idx="23">
                  <c:v>252479</c:v>
                </c:pt>
                <c:pt idx="24">
                  <c:v>252479</c:v>
                </c:pt>
                <c:pt idx="25">
                  <c:v>252479</c:v>
                </c:pt>
                <c:pt idx="26">
                  <c:v>96638</c:v>
                </c:pt>
                <c:pt idx="27" formatCode="_-* #,##0_-;\-* #,##0_-;_-* &quot;-&quot;??_-;_-@_-">
                  <c:v>162890</c:v>
                </c:pt>
                <c:pt idx="28" formatCode="_-* #,##0_-;\-* #,##0_-;_-* &quot;-&quot;??_-;_-@_-">
                  <c:v>150482</c:v>
                </c:pt>
                <c:pt idx="29" formatCode="_-* #,##0_-;\-* #,##0_-;_-* &quot;-&quot;??_-;_-@_-">
                  <c:v>163302</c:v>
                </c:pt>
                <c:pt idx="30" formatCode="_-* #,##0_-;\-* #,##0_-;_-* &quot;-&quot;??_-;_-@_-">
                  <c:v>182578</c:v>
                </c:pt>
                <c:pt idx="31">
                  <c:v>104713</c:v>
                </c:pt>
                <c:pt idx="32">
                  <c:v>161952</c:v>
                </c:pt>
                <c:pt idx="33" formatCode="_-* #,##0_-;\-* #,##0_-;_-* &quot;-&quot;??_-;_-@_-">
                  <c:v>162614</c:v>
                </c:pt>
                <c:pt idx="34" formatCode="_-* #,##0_-;\-* #,##0_-;_-* &quot;-&quot;??_-;_-@_-">
                  <c:v>182014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4F8-4EF4-ABBB-EB8A9E0B945E}"/>
            </c:ext>
          </c:extLst>
        </c:ser>
        <c:ser>
          <c:idx val="3"/>
          <c:order val="3"/>
          <c:tx>
            <c:strRef>
              <c:f>CMM_sem26!$A$8:$B$8</c:f>
              <c:strCache>
                <c:ptCount val="2"/>
                <c:pt idx="0">
                  <c:v>CISATRACÚRIO, BESILATO 2MG/ML (amp 5 ml)</c:v>
                </c:pt>
                <c:pt idx="1">
                  <c:v>Bloqueador neuromuscular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CMM_sem26!$C$4:$AK$4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CMM_sem26!$C$8:$AK$8</c:f>
              <c:numCache>
                <c:formatCode>#,##0</c:formatCode>
                <c:ptCount val="35"/>
                <c:pt idx="0">
                  <c:v>2730204</c:v>
                </c:pt>
                <c:pt idx="1">
                  <c:v>1194556</c:v>
                </c:pt>
                <c:pt idx="2">
                  <c:v>981461.12690425897</c:v>
                </c:pt>
                <c:pt idx="3">
                  <c:v>1058201</c:v>
                </c:pt>
                <c:pt idx="4">
                  <c:v>745772</c:v>
                </c:pt>
                <c:pt idx="5">
                  <c:v>513762</c:v>
                </c:pt>
                <c:pt idx="6">
                  <c:v>582466.97859006003</c:v>
                </c:pt>
                <c:pt idx="7">
                  <c:v>768934.6</c:v>
                </c:pt>
                <c:pt idx="8">
                  <c:v>786584</c:v>
                </c:pt>
                <c:pt idx="9">
                  <c:v>664373</c:v>
                </c:pt>
                <c:pt idx="10">
                  <c:v>584586</c:v>
                </c:pt>
                <c:pt idx="11">
                  <c:v>542972</c:v>
                </c:pt>
                <c:pt idx="12">
                  <c:v>544873</c:v>
                </c:pt>
                <c:pt idx="13">
                  <c:v>527430</c:v>
                </c:pt>
                <c:pt idx="14">
                  <c:v>408370</c:v>
                </c:pt>
                <c:pt idx="15">
                  <c:v>443584</c:v>
                </c:pt>
                <c:pt idx="16">
                  <c:v>387120</c:v>
                </c:pt>
                <c:pt idx="17">
                  <c:v>365085</c:v>
                </c:pt>
                <c:pt idx="18">
                  <c:v>410310</c:v>
                </c:pt>
                <c:pt idx="19">
                  <c:v>431634</c:v>
                </c:pt>
                <c:pt idx="20">
                  <c:v>291279</c:v>
                </c:pt>
                <c:pt idx="21">
                  <c:v>318611</c:v>
                </c:pt>
                <c:pt idx="22">
                  <c:v>272207</c:v>
                </c:pt>
                <c:pt idx="23">
                  <c:v>273478</c:v>
                </c:pt>
                <c:pt idx="24">
                  <c:v>273478</c:v>
                </c:pt>
                <c:pt idx="25">
                  <c:v>273478</c:v>
                </c:pt>
                <c:pt idx="26">
                  <c:v>115003</c:v>
                </c:pt>
                <c:pt idx="27" formatCode="_-* #,##0_-;\-* #,##0_-;_-* &quot;-&quot;??_-;_-@_-">
                  <c:v>379994</c:v>
                </c:pt>
                <c:pt idx="28" formatCode="_-* #,##0_-;\-* #,##0_-;_-* &quot;-&quot;??_-;_-@_-">
                  <c:v>374882</c:v>
                </c:pt>
                <c:pt idx="29" formatCode="_-* #,##0_-;\-* #,##0_-;_-* &quot;-&quot;??_-;_-@_-">
                  <c:v>392111</c:v>
                </c:pt>
                <c:pt idx="30" formatCode="_-* #,##0_-;\-* #,##0_-;_-* &quot;-&quot;??_-;_-@_-">
                  <c:v>350117</c:v>
                </c:pt>
                <c:pt idx="31">
                  <c:v>293919</c:v>
                </c:pt>
                <c:pt idx="32">
                  <c:v>402369</c:v>
                </c:pt>
                <c:pt idx="33" formatCode="_-* #,##0_-;\-* #,##0_-;_-* &quot;-&quot;??_-;_-@_-">
                  <c:v>408189</c:v>
                </c:pt>
                <c:pt idx="34" formatCode="_-* #,##0_-;\-* #,##0_-;_-* &quot;-&quot;??_-;_-@_-">
                  <c:v>449242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E4F8-4EF4-ABBB-EB8A9E0B945E}"/>
            </c:ext>
          </c:extLst>
        </c:ser>
        <c:ser>
          <c:idx val="4"/>
          <c:order val="4"/>
          <c:tx>
            <c:strRef>
              <c:f>CMM_sem26!$A$9:$B$9</c:f>
              <c:strCache>
                <c:ptCount val="2"/>
                <c:pt idx="0">
                  <c:v>ROCURÔNIO, BROMETO 10 MG/ML (amp 5 ml)</c:v>
                </c:pt>
                <c:pt idx="1">
                  <c:v>Bloqueador neuromuscular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CMM_sem26!$C$4:$AK$4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CMM_sem26!$C$9:$AK$9</c:f>
              <c:numCache>
                <c:formatCode>#,##0</c:formatCode>
                <c:ptCount val="35"/>
                <c:pt idx="0">
                  <c:v>1223622</c:v>
                </c:pt>
                <c:pt idx="1">
                  <c:v>1033492</c:v>
                </c:pt>
                <c:pt idx="2">
                  <c:v>949968.22503024898</c:v>
                </c:pt>
                <c:pt idx="3">
                  <c:v>1033156</c:v>
                </c:pt>
                <c:pt idx="4">
                  <c:v>878344</c:v>
                </c:pt>
                <c:pt idx="5">
                  <c:v>812897</c:v>
                </c:pt>
                <c:pt idx="6">
                  <c:v>860577.72608664795</c:v>
                </c:pt>
                <c:pt idx="7">
                  <c:v>956287.01500000001</c:v>
                </c:pt>
                <c:pt idx="8">
                  <c:v>843678</c:v>
                </c:pt>
                <c:pt idx="9">
                  <c:v>841379</c:v>
                </c:pt>
                <c:pt idx="10">
                  <c:v>796159</c:v>
                </c:pt>
                <c:pt idx="11">
                  <c:v>759916</c:v>
                </c:pt>
                <c:pt idx="12">
                  <c:v>761905</c:v>
                </c:pt>
                <c:pt idx="13">
                  <c:v>699586</c:v>
                </c:pt>
                <c:pt idx="14">
                  <c:v>702105</c:v>
                </c:pt>
                <c:pt idx="15">
                  <c:v>649693</c:v>
                </c:pt>
                <c:pt idx="16">
                  <c:v>557045</c:v>
                </c:pt>
                <c:pt idx="17">
                  <c:v>577410</c:v>
                </c:pt>
                <c:pt idx="18">
                  <c:v>617119</c:v>
                </c:pt>
                <c:pt idx="19">
                  <c:v>596762</c:v>
                </c:pt>
                <c:pt idx="20">
                  <c:v>375034</c:v>
                </c:pt>
                <c:pt idx="21">
                  <c:v>516384</c:v>
                </c:pt>
                <c:pt idx="22" formatCode="0">
                  <c:v>584049</c:v>
                </c:pt>
                <c:pt idx="23">
                  <c:v>678793</c:v>
                </c:pt>
                <c:pt idx="24">
                  <c:v>678793</c:v>
                </c:pt>
                <c:pt idx="25">
                  <c:v>678793</c:v>
                </c:pt>
                <c:pt idx="26">
                  <c:v>898014</c:v>
                </c:pt>
                <c:pt idx="27" formatCode="_-* #,##0_-;\-* #,##0_-;_-* &quot;-&quot;??_-;_-@_-">
                  <c:v>702408</c:v>
                </c:pt>
                <c:pt idx="28" formatCode="_-* #,##0_-;\-* #,##0_-;_-* &quot;-&quot;??_-;_-@_-">
                  <c:v>757131</c:v>
                </c:pt>
                <c:pt idx="29" formatCode="_-* #,##0_-;\-* #,##0_-;_-* &quot;-&quot;??_-;_-@_-">
                  <c:v>752088</c:v>
                </c:pt>
                <c:pt idx="30" formatCode="_-* #,##0_-;\-* #,##0_-;_-* &quot;-&quot;??_-;_-@_-">
                  <c:v>752217</c:v>
                </c:pt>
                <c:pt idx="31">
                  <c:v>655686</c:v>
                </c:pt>
                <c:pt idx="32">
                  <c:v>798149</c:v>
                </c:pt>
                <c:pt idx="33" formatCode="_-* #,##0_-;\-* #,##0_-;_-* &quot;-&quot;??_-;_-@_-">
                  <c:v>776848</c:v>
                </c:pt>
                <c:pt idx="34" formatCode="_-* #,##0_-;\-* #,##0_-;_-* &quot;-&quot;??_-;_-@_-">
                  <c:v>887595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E4F8-4EF4-ABBB-EB8A9E0B945E}"/>
            </c:ext>
          </c:extLst>
        </c:ser>
        <c:ser>
          <c:idx val="5"/>
          <c:order val="5"/>
          <c:tx>
            <c:strRef>
              <c:f>CMM_sem26!$A$10:$B$10</c:f>
              <c:strCache>
                <c:ptCount val="2"/>
                <c:pt idx="0">
                  <c:v>SUXAMETÔNIO, CLORETO 100 MG Framp</c:v>
                </c:pt>
                <c:pt idx="1">
                  <c:v>Bloqueador neuromuscular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CMM_sem26!$C$4:$AK$4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CMM_sem26!$C$10:$AK$10</c:f>
              <c:numCache>
                <c:formatCode>#,##0</c:formatCode>
                <c:ptCount val="35"/>
                <c:pt idx="0">
                  <c:v>306635</c:v>
                </c:pt>
                <c:pt idx="1">
                  <c:v>226995</c:v>
                </c:pt>
                <c:pt idx="2">
                  <c:v>211014.618116172</c:v>
                </c:pt>
                <c:pt idx="3">
                  <c:v>240779</c:v>
                </c:pt>
                <c:pt idx="4">
                  <c:v>164495</c:v>
                </c:pt>
                <c:pt idx="5">
                  <c:v>157916.83000000002</c:v>
                </c:pt>
                <c:pt idx="6">
                  <c:v>136583.17925674201</c:v>
                </c:pt>
                <c:pt idx="7">
                  <c:v>153100.33000000002</c:v>
                </c:pt>
                <c:pt idx="8">
                  <c:v>145259</c:v>
                </c:pt>
                <c:pt idx="9">
                  <c:v>131011</c:v>
                </c:pt>
                <c:pt idx="10">
                  <c:v>136519</c:v>
                </c:pt>
                <c:pt idx="11">
                  <c:v>129657</c:v>
                </c:pt>
                <c:pt idx="12">
                  <c:v>129755</c:v>
                </c:pt>
                <c:pt idx="13">
                  <c:v>125335</c:v>
                </c:pt>
                <c:pt idx="14">
                  <c:v>123023</c:v>
                </c:pt>
                <c:pt idx="15">
                  <c:v>102147</c:v>
                </c:pt>
                <c:pt idx="16">
                  <c:v>96848</c:v>
                </c:pt>
                <c:pt idx="17">
                  <c:v>98561</c:v>
                </c:pt>
                <c:pt idx="18">
                  <c:v>100697</c:v>
                </c:pt>
                <c:pt idx="19">
                  <c:v>109267</c:v>
                </c:pt>
                <c:pt idx="20">
                  <c:v>61302</c:v>
                </c:pt>
                <c:pt idx="21">
                  <c:v>95137</c:v>
                </c:pt>
                <c:pt idx="22">
                  <c:v>86576</c:v>
                </c:pt>
                <c:pt idx="23">
                  <c:v>98925</c:v>
                </c:pt>
                <c:pt idx="24">
                  <c:v>98925</c:v>
                </c:pt>
                <c:pt idx="25">
                  <c:v>98925</c:v>
                </c:pt>
                <c:pt idx="26">
                  <c:v>58469</c:v>
                </c:pt>
                <c:pt idx="27" formatCode="_-* #,##0_-;\-* #,##0_-;_-* &quot;-&quot;??_-;_-@_-">
                  <c:v>86108</c:v>
                </c:pt>
                <c:pt idx="28" formatCode="_-* #,##0_-;\-* #,##0_-;_-* &quot;-&quot;??_-;_-@_-">
                  <c:v>90353</c:v>
                </c:pt>
                <c:pt idx="29" formatCode="_-* #,##0_-;\-* #,##0_-;_-* &quot;-&quot;??_-;_-@_-">
                  <c:v>106253</c:v>
                </c:pt>
                <c:pt idx="30" formatCode="_-* #,##0_-;\-* #,##0_-;_-* &quot;-&quot;??_-;_-@_-">
                  <c:v>93477</c:v>
                </c:pt>
                <c:pt idx="31">
                  <c:v>77950</c:v>
                </c:pt>
                <c:pt idx="32">
                  <c:v>107754</c:v>
                </c:pt>
                <c:pt idx="33" formatCode="_-* #,##0_-;\-* #,##0_-;_-* &quot;-&quot;??_-;_-@_-">
                  <c:v>102846</c:v>
                </c:pt>
                <c:pt idx="34" formatCode="_-* #,##0_-;\-* #,##0_-;_-* &quot;-&quot;??_-;_-@_-">
                  <c:v>114034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E4F8-4EF4-ABBB-EB8A9E0B94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2730112"/>
        <c:axId val="262732032"/>
      </c:lineChart>
      <c:catAx>
        <c:axId val="26273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2732032"/>
        <c:crosses val="autoZero"/>
        <c:auto val="1"/>
        <c:lblAlgn val="ctr"/>
        <c:lblOffset val="100"/>
        <c:noMultiLvlLbl val="0"/>
      </c:catAx>
      <c:valAx>
        <c:axId val="262732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273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CMM_sem26!$A$12:$B$12</c:f>
              <c:strCache>
                <c:ptCount val="2"/>
                <c:pt idx="0">
                  <c:v>ATROPINA, SULFATO 0,25 MG/ML (amp 1 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CMM_sem26!$C$12:$AK$12</c:f>
              <c:numCache>
                <c:formatCode>#,##0</c:formatCode>
                <c:ptCount val="35"/>
                <c:pt idx="0">
                  <c:v>1117938</c:v>
                </c:pt>
                <c:pt idx="1">
                  <c:v>717558</c:v>
                </c:pt>
                <c:pt idx="2">
                  <c:v>622915.92452611402</c:v>
                </c:pt>
                <c:pt idx="3">
                  <c:v>624890</c:v>
                </c:pt>
                <c:pt idx="4">
                  <c:v>586691</c:v>
                </c:pt>
                <c:pt idx="5">
                  <c:v>633547.83000000007</c:v>
                </c:pt>
                <c:pt idx="6">
                  <c:v>426785.04378809099</c:v>
                </c:pt>
                <c:pt idx="7">
                  <c:v>482097</c:v>
                </c:pt>
                <c:pt idx="8">
                  <c:v>470107</c:v>
                </c:pt>
                <c:pt idx="9">
                  <c:v>451685</c:v>
                </c:pt>
                <c:pt idx="10">
                  <c:v>467655</c:v>
                </c:pt>
                <c:pt idx="11">
                  <c:v>421072</c:v>
                </c:pt>
                <c:pt idx="12">
                  <c:v>447866</c:v>
                </c:pt>
                <c:pt idx="13">
                  <c:v>460039</c:v>
                </c:pt>
                <c:pt idx="14">
                  <c:v>460039</c:v>
                </c:pt>
                <c:pt idx="15">
                  <c:v>330650</c:v>
                </c:pt>
                <c:pt idx="16">
                  <c:v>301217</c:v>
                </c:pt>
                <c:pt idx="17">
                  <c:v>310310</c:v>
                </c:pt>
                <c:pt idx="18">
                  <c:v>322984</c:v>
                </c:pt>
                <c:pt idx="19">
                  <c:v>314750</c:v>
                </c:pt>
                <c:pt idx="20">
                  <c:v>201349</c:v>
                </c:pt>
                <c:pt idx="21">
                  <c:v>294012</c:v>
                </c:pt>
                <c:pt idx="22">
                  <c:v>244869</c:v>
                </c:pt>
                <c:pt idx="23">
                  <c:v>291361</c:v>
                </c:pt>
                <c:pt idx="24">
                  <c:v>291361</c:v>
                </c:pt>
                <c:pt idx="25">
                  <c:v>291361</c:v>
                </c:pt>
                <c:pt idx="26">
                  <c:v>148679</c:v>
                </c:pt>
                <c:pt idx="27" formatCode="_-* #,##0_-;\-* #,##0_-;_-* &quot;-&quot;??_-;_-@_-">
                  <c:v>258484</c:v>
                </c:pt>
                <c:pt idx="28" formatCode="_-* #,##0_-;\-* #,##0_-;_-* &quot;-&quot;??_-;_-@_-">
                  <c:v>284068</c:v>
                </c:pt>
                <c:pt idx="29" formatCode="_-* #,##0_-;\-* #,##0_-;_-* &quot;-&quot;??_-;_-@_-">
                  <c:v>315271</c:v>
                </c:pt>
                <c:pt idx="30" formatCode="_-* #,##0_-;\-* #,##0_-;_-* &quot;-&quot;??_-;_-@_-">
                  <c:v>329386</c:v>
                </c:pt>
                <c:pt idx="31">
                  <c:v>244228</c:v>
                </c:pt>
                <c:pt idx="32">
                  <c:v>313092</c:v>
                </c:pt>
                <c:pt idx="33" formatCode="_-* #,##0_-;\-* #,##0_-;_-* &quot;-&quot;??_-;_-@_-">
                  <c:v>333469</c:v>
                </c:pt>
                <c:pt idx="34" formatCode="_-* #,##0_-;\-* #,##0_-;_-* &quot;-&quot;??_-;_-@_-">
                  <c:v>326165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B1A-4BFF-A51A-CE64A22DBD0E}"/>
            </c:ext>
          </c:extLst>
        </c:ser>
        <c:ser>
          <c:idx val="1"/>
          <c:order val="1"/>
          <c:tx>
            <c:strRef>
              <c:f>CMM_sem26!$A$13:$B$13</c:f>
              <c:strCache>
                <c:ptCount val="2"/>
                <c:pt idx="0">
                  <c:v>DIAZEPAM 5MG/ML (amp 2 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CMM_sem26!$C$13:$AK$13</c:f>
              <c:numCache>
                <c:formatCode>#,##0</c:formatCode>
                <c:ptCount val="35"/>
                <c:pt idx="0">
                  <c:v>709187</c:v>
                </c:pt>
                <c:pt idx="1">
                  <c:v>731655</c:v>
                </c:pt>
                <c:pt idx="2">
                  <c:v>683117.01400595205</c:v>
                </c:pt>
                <c:pt idx="3">
                  <c:v>683962</c:v>
                </c:pt>
                <c:pt idx="4">
                  <c:v>364493</c:v>
                </c:pt>
                <c:pt idx="5">
                  <c:v>400959.82999999996</c:v>
                </c:pt>
                <c:pt idx="6">
                  <c:v>363135.42058559699</c:v>
                </c:pt>
                <c:pt idx="7">
                  <c:v>385367.67</c:v>
                </c:pt>
                <c:pt idx="8">
                  <c:v>339157</c:v>
                </c:pt>
                <c:pt idx="9">
                  <c:v>325851</c:v>
                </c:pt>
                <c:pt idx="10">
                  <c:v>330462</c:v>
                </c:pt>
                <c:pt idx="11">
                  <c:v>312316</c:v>
                </c:pt>
                <c:pt idx="12">
                  <c:v>305311</c:v>
                </c:pt>
                <c:pt idx="13">
                  <c:v>297408</c:v>
                </c:pt>
                <c:pt idx="14">
                  <c:v>249219</c:v>
                </c:pt>
                <c:pt idx="15">
                  <c:v>212431</c:v>
                </c:pt>
                <c:pt idx="16">
                  <c:v>194228</c:v>
                </c:pt>
                <c:pt idx="17">
                  <c:v>212596</c:v>
                </c:pt>
                <c:pt idx="18">
                  <c:v>219968</c:v>
                </c:pt>
                <c:pt idx="19">
                  <c:v>207409</c:v>
                </c:pt>
                <c:pt idx="20">
                  <c:v>114960</c:v>
                </c:pt>
                <c:pt idx="21">
                  <c:v>176571</c:v>
                </c:pt>
                <c:pt idx="22">
                  <c:v>164417</c:v>
                </c:pt>
                <c:pt idx="23">
                  <c:v>186420</c:v>
                </c:pt>
                <c:pt idx="24">
                  <c:v>186420</c:v>
                </c:pt>
                <c:pt idx="25">
                  <c:v>186420</c:v>
                </c:pt>
                <c:pt idx="26">
                  <c:v>105750</c:v>
                </c:pt>
                <c:pt idx="27" formatCode="_-* #,##0_-;\-* #,##0_-;_-* &quot;-&quot;??_-;_-@_-">
                  <c:v>174529</c:v>
                </c:pt>
                <c:pt idx="28" formatCode="_-* #,##0_-;\-* #,##0_-;_-* &quot;-&quot;??_-;_-@_-">
                  <c:v>178587</c:v>
                </c:pt>
                <c:pt idx="29" formatCode="_-* #,##0_-;\-* #,##0_-;_-* &quot;-&quot;??_-;_-@_-">
                  <c:v>197945</c:v>
                </c:pt>
                <c:pt idx="30" formatCode="_-* #,##0_-;\-* #,##0_-;_-* &quot;-&quot;??_-;_-@_-">
                  <c:v>179820</c:v>
                </c:pt>
                <c:pt idx="31">
                  <c:v>153965</c:v>
                </c:pt>
                <c:pt idx="32">
                  <c:v>202790</c:v>
                </c:pt>
                <c:pt idx="33" formatCode="_-* #,##0_-;\-* #,##0_-;_-* &quot;-&quot;??_-;_-@_-">
                  <c:v>209668</c:v>
                </c:pt>
                <c:pt idx="34" formatCode="_-* #,##0_-;\-* #,##0_-;_-* &quot;-&quot;??_-;_-@_-">
                  <c:v>202927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B1A-4BFF-A51A-CE64A22DBD0E}"/>
            </c:ext>
          </c:extLst>
        </c:ser>
        <c:ser>
          <c:idx val="2"/>
          <c:order val="2"/>
          <c:tx>
            <c:strRef>
              <c:f>CMM_sem26!$A$14:$B$14</c:f>
              <c:strCache>
                <c:ptCount val="2"/>
                <c:pt idx="0">
                  <c:v>EPINEFRINA 1MG/ML (amp 1 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CMM_sem26!$C$14:$AK$14</c:f>
              <c:numCache>
                <c:formatCode>#,##0</c:formatCode>
                <c:ptCount val="35"/>
                <c:pt idx="0">
                  <c:v>1833154</c:v>
                </c:pt>
                <c:pt idx="1">
                  <c:v>1537694</c:v>
                </c:pt>
                <c:pt idx="2">
                  <c:v>1222010.826040115</c:v>
                </c:pt>
                <c:pt idx="3">
                  <c:v>2206779</c:v>
                </c:pt>
                <c:pt idx="4">
                  <c:v>1221441</c:v>
                </c:pt>
                <c:pt idx="5">
                  <c:v>1294585.33</c:v>
                </c:pt>
                <c:pt idx="6">
                  <c:v>847012.40126321395</c:v>
                </c:pt>
                <c:pt idx="7">
                  <c:v>1041162.86</c:v>
                </c:pt>
                <c:pt idx="8">
                  <c:v>891734</c:v>
                </c:pt>
                <c:pt idx="9">
                  <c:v>845939</c:v>
                </c:pt>
                <c:pt idx="10">
                  <c:v>871721</c:v>
                </c:pt>
                <c:pt idx="11">
                  <c:v>866733</c:v>
                </c:pt>
                <c:pt idx="12">
                  <c:v>870142</c:v>
                </c:pt>
                <c:pt idx="13">
                  <c:v>804036</c:v>
                </c:pt>
                <c:pt idx="14">
                  <c:v>794498</c:v>
                </c:pt>
                <c:pt idx="15">
                  <c:v>727830</c:v>
                </c:pt>
                <c:pt idx="16">
                  <c:v>699016</c:v>
                </c:pt>
                <c:pt idx="17">
                  <c:v>700294</c:v>
                </c:pt>
                <c:pt idx="18">
                  <c:v>711183</c:v>
                </c:pt>
                <c:pt idx="19">
                  <c:v>744255</c:v>
                </c:pt>
                <c:pt idx="20">
                  <c:v>422594</c:v>
                </c:pt>
                <c:pt idx="21">
                  <c:v>574730</c:v>
                </c:pt>
                <c:pt idx="22">
                  <c:v>520582</c:v>
                </c:pt>
                <c:pt idx="23">
                  <c:v>594227</c:v>
                </c:pt>
                <c:pt idx="24">
                  <c:v>594227</c:v>
                </c:pt>
                <c:pt idx="25">
                  <c:v>594227</c:v>
                </c:pt>
                <c:pt idx="26">
                  <c:v>273078</c:v>
                </c:pt>
                <c:pt idx="27" formatCode="_-* #,##0_-;\-* #,##0_-;_-* &quot;-&quot;??_-;_-@_-">
                  <c:v>545621</c:v>
                </c:pt>
                <c:pt idx="28" formatCode="_-* #,##0_-;\-* #,##0_-;_-* &quot;-&quot;??_-;_-@_-">
                  <c:v>609908</c:v>
                </c:pt>
                <c:pt idx="29" formatCode="_-* #,##0_-;\-* #,##0_-;_-* &quot;-&quot;??_-;_-@_-">
                  <c:v>639160</c:v>
                </c:pt>
                <c:pt idx="30" formatCode="_-* #,##0_-;\-* #,##0_-;_-* &quot;-&quot;??_-;_-@_-">
                  <c:v>659868</c:v>
                </c:pt>
                <c:pt idx="31">
                  <c:v>487447</c:v>
                </c:pt>
                <c:pt idx="32">
                  <c:v>662108</c:v>
                </c:pt>
                <c:pt idx="33" formatCode="_-* #,##0_-;\-* #,##0_-;_-* &quot;-&quot;??_-;_-@_-">
                  <c:v>672196</c:v>
                </c:pt>
                <c:pt idx="34" formatCode="_-* #,##0_-;\-* #,##0_-;_-* &quot;-&quot;??_-;_-@_-">
                  <c:v>693160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CB1A-4BFF-A51A-CE64A22DBD0E}"/>
            </c:ext>
          </c:extLst>
        </c:ser>
        <c:ser>
          <c:idx val="3"/>
          <c:order val="3"/>
          <c:tx>
            <c:strRef>
              <c:f>CMM_sem26!$A$15:$B$15</c:f>
              <c:strCache>
                <c:ptCount val="2"/>
                <c:pt idx="0">
                  <c:v>HALOPERIDOL 5 MG/ML (amp. 1 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CMM_sem26!$C$15:$AK$15</c:f>
              <c:numCache>
                <c:formatCode>#,##0</c:formatCode>
                <c:ptCount val="35"/>
                <c:pt idx="0">
                  <c:v>1319711</c:v>
                </c:pt>
                <c:pt idx="1">
                  <c:v>702956</c:v>
                </c:pt>
                <c:pt idx="2">
                  <c:v>476884.243226144</c:v>
                </c:pt>
                <c:pt idx="3">
                  <c:v>426971</c:v>
                </c:pt>
                <c:pt idx="4">
                  <c:v>454209</c:v>
                </c:pt>
                <c:pt idx="5">
                  <c:v>474300.66</c:v>
                </c:pt>
                <c:pt idx="6">
                  <c:v>381200.596423543</c:v>
                </c:pt>
                <c:pt idx="7">
                  <c:v>325946</c:v>
                </c:pt>
                <c:pt idx="8">
                  <c:v>294279</c:v>
                </c:pt>
                <c:pt idx="9">
                  <c:v>303592</c:v>
                </c:pt>
                <c:pt idx="10">
                  <c:v>286510</c:v>
                </c:pt>
                <c:pt idx="11">
                  <c:v>279485</c:v>
                </c:pt>
                <c:pt idx="12">
                  <c:v>281657</c:v>
                </c:pt>
                <c:pt idx="13">
                  <c:v>277207</c:v>
                </c:pt>
                <c:pt idx="14">
                  <c:v>277207</c:v>
                </c:pt>
                <c:pt idx="15">
                  <c:v>277207</c:v>
                </c:pt>
                <c:pt idx="16">
                  <c:v>175311</c:v>
                </c:pt>
                <c:pt idx="17">
                  <c:v>206338</c:v>
                </c:pt>
                <c:pt idx="18">
                  <c:v>212804</c:v>
                </c:pt>
                <c:pt idx="19">
                  <c:v>210932</c:v>
                </c:pt>
                <c:pt idx="20">
                  <c:v>138793</c:v>
                </c:pt>
                <c:pt idx="21">
                  <c:v>145037</c:v>
                </c:pt>
                <c:pt idx="22">
                  <c:v>136248</c:v>
                </c:pt>
                <c:pt idx="23">
                  <c:v>156830</c:v>
                </c:pt>
                <c:pt idx="24">
                  <c:v>156830</c:v>
                </c:pt>
                <c:pt idx="25">
                  <c:v>156830</c:v>
                </c:pt>
                <c:pt idx="26">
                  <c:v>102997</c:v>
                </c:pt>
                <c:pt idx="27" formatCode="_-* #,##0_-;\-* #,##0_-;_-* &quot;-&quot;??_-;_-@_-">
                  <c:v>140701</c:v>
                </c:pt>
                <c:pt idx="28" formatCode="_-* #,##0_-;\-* #,##0_-;_-* &quot;-&quot;??_-;_-@_-">
                  <c:v>130202</c:v>
                </c:pt>
                <c:pt idx="29" formatCode="_-* #,##0_-;\-* #,##0_-;_-* &quot;-&quot;??_-;_-@_-">
                  <c:v>166686</c:v>
                </c:pt>
                <c:pt idx="30" formatCode="_-* #,##0_-;\-* #,##0_-;_-* &quot;-&quot;??_-;_-@_-">
                  <c:v>130822</c:v>
                </c:pt>
                <c:pt idx="31">
                  <c:v>108412</c:v>
                </c:pt>
                <c:pt idx="32">
                  <c:v>160655</c:v>
                </c:pt>
                <c:pt idx="33" formatCode="_-* #,##0_-;\-* #,##0_-;_-* &quot;-&quot;??_-;_-@_-">
                  <c:v>141194</c:v>
                </c:pt>
                <c:pt idx="34" formatCode="_-* #,##0_-;\-* #,##0_-;_-* &quot;-&quot;??_-;_-@_-">
                  <c:v>150379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CB1A-4BFF-A51A-CE64A22DBD0E}"/>
            </c:ext>
          </c:extLst>
        </c:ser>
        <c:ser>
          <c:idx val="4"/>
          <c:order val="4"/>
          <c:tx>
            <c:strRef>
              <c:f>CMM_sem26!$A$16:$B$16</c:f>
              <c:strCache>
                <c:ptCount val="2"/>
                <c:pt idx="0">
                  <c:v>LIDOCAÍNA 20 MG/ML (2%) SEM VASOCONSTRICTOR (framp 20ml)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CMM_sem26!$C$16:$AK$16</c:f>
              <c:numCache>
                <c:formatCode>#,##0</c:formatCode>
                <c:ptCount val="35"/>
                <c:pt idx="0">
                  <c:v>673479</c:v>
                </c:pt>
                <c:pt idx="1">
                  <c:v>477265</c:v>
                </c:pt>
                <c:pt idx="2">
                  <c:v>398265.20857627003</c:v>
                </c:pt>
                <c:pt idx="3">
                  <c:v>426449</c:v>
                </c:pt>
                <c:pt idx="4">
                  <c:v>386971</c:v>
                </c:pt>
                <c:pt idx="5">
                  <c:v>457752.67000000004</c:v>
                </c:pt>
                <c:pt idx="6">
                  <c:v>312323.93930102896</c:v>
                </c:pt>
                <c:pt idx="7">
                  <c:v>339723.67</c:v>
                </c:pt>
                <c:pt idx="8">
                  <c:v>324575</c:v>
                </c:pt>
                <c:pt idx="9">
                  <c:v>619120</c:v>
                </c:pt>
                <c:pt idx="10">
                  <c:v>346201</c:v>
                </c:pt>
                <c:pt idx="11">
                  <c:v>313243</c:v>
                </c:pt>
                <c:pt idx="12">
                  <c:v>314708</c:v>
                </c:pt>
                <c:pt idx="13">
                  <c:v>307974</c:v>
                </c:pt>
                <c:pt idx="14">
                  <c:v>339899</c:v>
                </c:pt>
                <c:pt idx="15">
                  <c:v>291791</c:v>
                </c:pt>
                <c:pt idx="16">
                  <c:v>272208</c:v>
                </c:pt>
                <c:pt idx="17">
                  <c:v>305394</c:v>
                </c:pt>
                <c:pt idx="18">
                  <c:v>287158</c:v>
                </c:pt>
                <c:pt idx="19">
                  <c:v>286141</c:v>
                </c:pt>
                <c:pt idx="20">
                  <c:v>167487</c:v>
                </c:pt>
                <c:pt idx="21">
                  <c:v>238571</c:v>
                </c:pt>
                <c:pt idx="22">
                  <c:v>216450</c:v>
                </c:pt>
                <c:pt idx="23">
                  <c:v>250569</c:v>
                </c:pt>
                <c:pt idx="24">
                  <c:v>250569</c:v>
                </c:pt>
                <c:pt idx="25">
                  <c:v>250569</c:v>
                </c:pt>
                <c:pt idx="26">
                  <c:v>140670</c:v>
                </c:pt>
                <c:pt idx="27" formatCode="_-* #,##0_-;\-* #,##0_-;_-* &quot;-&quot;??_-;_-@_-">
                  <c:v>220424</c:v>
                </c:pt>
                <c:pt idx="28" formatCode="_-* #,##0_-;\-* #,##0_-;_-* &quot;-&quot;??_-;_-@_-">
                  <c:v>239600</c:v>
                </c:pt>
                <c:pt idx="29" formatCode="_-* #,##0_-;\-* #,##0_-;_-* &quot;-&quot;??_-;_-@_-">
                  <c:v>253890</c:v>
                </c:pt>
                <c:pt idx="30" formatCode="_-* #,##0_-;\-* #,##0_-;_-* &quot;-&quot;??_-;_-@_-">
                  <c:v>237948</c:v>
                </c:pt>
                <c:pt idx="31">
                  <c:v>213732</c:v>
                </c:pt>
                <c:pt idx="32">
                  <c:v>269377</c:v>
                </c:pt>
                <c:pt idx="33" formatCode="_-* #,##0_-;\-* #,##0_-;_-* &quot;-&quot;??_-;_-@_-">
                  <c:v>269847</c:v>
                </c:pt>
                <c:pt idx="34" formatCode="_-* #,##0_-;\-* #,##0_-;_-* &quot;-&quot;??_-;_-@_-">
                  <c:v>278463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CB1A-4BFF-A51A-CE64A22DBD0E}"/>
            </c:ext>
          </c:extLst>
        </c:ser>
        <c:ser>
          <c:idx val="5"/>
          <c:order val="5"/>
          <c:tx>
            <c:strRef>
              <c:f>CMM_sem26!$A$17:$B$17</c:f>
              <c:strCache>
                <c:ptCount val="2"/>
                <c:pt idx="0">
                  <c:v>NALOXONA, CLORIDRATO 0,4 MG/ML (amp. 1 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CMM_sem26!$C$17:$AK$17</c:f>
              <c:numCache>
                <c:formatCode>#,##0</c:formatCode>
                <c:ptCount val="35"/>
                <c:pt idx="0">
                  <c:v>434275</c:v>
                </c:pt>
                <c:pt idx="1">
                  <c:v>311084</c:v>
                </c:pt>
                <c:pt idx="2">
                  <c:v>258776.07960541797</c:v>
                </c:pt>
                <c:pt idx="3">
                  <c:v>197575</c:v>
                </c:pt>
                <c:pt idx="4">
                  <c:v>203219</c:v>
                </c:pt>
                <c:pt idx="5">
                  <c:v>203620</c:v>
                </c:pt>
                <c:pt idx="6">
                  <c:v>59591.057723616999</c:v>
                </c:pt>
                <c:pt idx="7">
                  <c:v>69868.67</c:v>
                </c:pt>
                <c:pt idx="8">
                  <c:v>87868</c:v>
                </c:pt>
                <c:pt idx="9">
                  <c:v>54281</c:v>
                </c:pt>
                <c:pt idx="10">
                  <c:v>52085</c:v>
                </c:pt>
                <c:pt idx="11">
                  <c:v>52047</c:v>
                </c:pt>
                <c:pt idx="12">
                  <c:v>58157</c:v>
                </c:pt>
                <c:pt idx="13">
                  <c:v>51517</c:v>
                </c:pt>
                <c:pt idx="14">
                  <c:v>51517</c:v>
                </c:pt>
                <c:pt idx="15">
                  <c:v>51517</c:v>
                </c:pt>
                <c:pt idx="16">
                  <c:v>27817</c:v>
                </c:pt>
                <c:pt idx="17">
                  <c:v>28833</c:v>
                </c:pt>
                <c:pt idx="18">
                  <c:v>30512</c:v>
                </c:pt>
                <c:pt idx="19">
                  <c:v>56252</c:v>
                </c:pt>
                <c:pt idx="20">
                  <c:v>19631</c:v>
                </c:pt>
                <c:pt idx="21">
                  <c:v>32765</c:v>
                </c:pt>
                <c:pt idx="22">
                  <c:v>50016</c:v>
                </c:pt>
                <c:pt idx="23">
                  <c:v>50643</c:v>
                </c:pt>
                <c:pt idx="24">
                  <c:v>50643</c:v>
                </c:pt>
                <c:pt idx="25">
                  <c:v>50643</c:v>
                </c:pt>
                <c:pt idx="26">
                  <c:v>30087</c:v>
                </c:pt>
                <c:pt idx="27" formatCode="_-* #,##0_-;\-* #,##0_-;_-* &quot;-&quot;??_-;_-@_-">
                  <c:v>27615</c:v>
                </c:pt>
                <c:pt idx="28" formatCode="_-* #,##0_-;\-* #,##0_-;_-* &quot;-&quot;??_-;_-@_-">
                  <c:v>27963</c:v>
                </c:pt>
                <c:pt idx="29" formatCode="_-* #,##0_-;\-* #,##0_-;_-* &quot;-&quot;??_-;_-@_-">
                  <c:v>46204</c:v>
                </c:pt>
                <c:pt idx="30" formatCode="_-* #,##0_-;\-* #,##0_-;_-* &quot;-&quot;??_-;_-@_-">
                  <c:v>27336</c:v>
                </c:pt>
                <c:pt idx="31">
                  <c:v>22739</c:v>
                </c:pt>
                <c:pt idx="32">
                  <c:v>44776</c:v>
                </c:pt>
                <c:pt idx="33" formatCode="_-* #,##0_-;\-* #,##0_-;_-* &quot;-&quot;??_-;_-@_-">
                  <c:v>63563</c:v>
                </c:pt>
                <c:pt idx="34" formatCode="_-* #,##0_-;\-* #,##0_-;_-* &quot;-&quot;??_-;_-@_-">
                  <c:v>70845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CB1A-4BFF-A51A-CE64A22DBD0E}"/>
            </c:ext>
          </c:extLst>
        </c:ser>
        <c:ser>
          <c:idx val="6"/>
          <c:order val="6"/>
          <c:tx>
            <c:strRef>
              <c:f>CMM_sem26!$A$18:$B$18</c:f>
              <c:strCache>
                <c:ptCount val="2"/>
                <c:pt idx="0">
                  <c:v>NOREPINEFRINA, HEMITARTARATO 2MG/ML (EQ. A 1MG/ML DE NOREPINEFRINA) (amp. 4 ml)</c:v>
                </c:pt>
                <c:pt idx="1">
                  <c:v>Outros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cat>
            <c:strRef>
              <c:f>CMM_sem26!$C$11:$AK$11</c:f>
              <c:strCache>
                <c:ptCount val="35"/>
                <c:pt idx="0">
                  <c:v>SEM1- CMM</c:v>
                </c:pt>
                <c:pt idx="1">
                  <c:v>SEM2 - CMM</c:v>
                </c:pt>
                <c:pt idx="2">
                  <c:v>SEM3- CMM</c:v>
                </c:pt>
                <c:pt idx="3">
                  <c:v>SEM4- CMM</c:v>
                </c:pt>
                <c:pt idx="4">
                  <c:v>SEM5 - CMM</c:v>
                </c:pt>
                <c:pt idx="5">
                  <c:v>SEM6 - CMM</c:v>
                </c:pt>
                <c:pt idx="6">
                  <c:v>SEM7 - CMM</c:v>
                </c:pt>
                <c:pt idx="7">
                  <c:v>SEM8- CMM</c:v>
                </c:pt>
                <c:pt idx="8">
                  <c:v>SEM9 -CMM</c:v>
                </c:pt>
                <c:pt idx="9">
                  <c:v>SEM10 -CMM</c:v>
                </c:pt>
                <c:pt idx="10">
                  <c:v>SEM11 -CMM</c:v>
                </c:pt>
                <c:pt idx="11">
                  <c:v>SEM12 -CMM</c:v>
                </c:pt>
                <c:pt idx="12">
                  <c:v>SEM13 -CMM</c:v>
                </c:pt>
                <c:pt idx="13">
                  <c:v>SEM14 -CMM</c:v>
                </c:pt>
                <c:pt idx="14">
                  <c:v>SEM15 -CMM</c:v>
                </c:pt>
                <c:pt idx="15">
                  <c:v>SEM16 -CMM</c:v>
                </c:pt>
                <c:pt idx="16">
                  <c:v>SEM17 -CMM</c:v>
                </c:pt>
                <c:pt idx="17">
                  <c:v>SEM18 -CMM</c:v>
                </c:pt>
                <c:pt idx="18">
                  <c:v>SEM19 -CMM</c:v>
                </c:pt>
                <c:pt idx="19">
                  <c:v>SEM20 -CMM</c:v>
                </c:pt>
                <c:pt idx="20">
                  <c:v>SEM21 -CMM</c:v>
                </c:pt>
                <c:pt idx="21">
                  <c:v>SEM24 -CMM</c:v>
                </c:pt>
                <c:pt idx="22">
                  <c:v>SEM25 -CMM</c:v>
                </c:pt>
                <c:pt idx="23">
                  <c:v>SEM26-CMM</c:v>
                </c:pt>
                <c:pt idx="24">
                  <c:v>SEM27-CMM</c:v>
                </c:pt>
                <c:pt idx="25">
                  <c:v>SEM28-CMM</c:v>
                </c:pt>
                <c:pt idx="26">
                  <c:v>SEM29 -CMM</c:v>
                </c:pt>
                <c:pt idx="27">
                  <c:v>SEM30 -CMM</c:v>
                </c:pt>
                <c:pt idx="28">
                  <c:v>SEM31 -CMM</c:v>
                </c:pt>
                <c:pt idx="29">
                  <c:v>SEM32 -CMM</c:v>
                </c:pt>
                <c:pt idx="30">
                  <c:v>SEM33 -CMM</c:v>
                </c:pt>
                <c:pt idx="31">
                  <c:v>SEM34-CMM</c:v>
                </c:pt>
                <c:pt idx="32">
                  <c:v>SEM35-CMM</c:v>
                </c:pt>
                <c:pt idx="33">
                  <c:v>SEM36-CMM</c:v>
                </c:pt>
                <c:pt idx="34">
                  <c:v>SEM37-CMM</c:v>
                </c:pt>
              </c:strCache>
            </c:strRef>
          </c:cat>
          <c:val>
            <c:numRef>
              <c:f>CMM_sem26!$C$18:$AK$18</c:f>
              <c:numCache>
                <c:formatCode>#,##0</c:formatCode>
                <c:ptCount val="35"/>
                <c:pt idx="0">
                  <c:v>4709426</c:v>
                </c:pt>
                <c:pt idx="1">
                  <c:v>3358010</c:v>
                </c:pt>
                <c:pt idx="2">
                  <c:v>2500055.8561758827</c:v>
                </c:pt>
                <c:pt idx="3">
                  <c:v>2858014</c:v>
                </c:pt>
                <c:pt idx="4">
                  <c:v>3312213</c:v>
                </c:pt>
                <c:pt idx="5">
                  <c:v>2206169.17</c:v>
                </c:pt>
                <c:pt idx="6">
                  <c:v>2208507.2038234421</c:v>
                </c:pt>
                <c:pt idx="7">
                  <c:v>2420688.2779999999</c:v>
                </c:pt>
                <c:pt idx="8">
                  <c:v>2202387</c:v>
                </c:pt>
                <c:pt idx="9">
                  <c:v>2227022</c:v>
                </c:pt>
                <c:pt idx="10">
                  <c:v>2160145</c:v>
                </c:pt>
                <c:pt idx="11">
                  <c:v>2124140</c:v>
                </c:pt>
                <c:pt idx="12">
                  <c:v>2126236</c:v>
                </c:pt>
                <c:pt idx="13">
                  <c:v>2018589</c:v>
                </c:pt>
                <c:pt idx="14">
                  <c:v>1990789</c:v>
                </c:pt>
                <c:pt idx="15">
                  <c:v>1809974</c:v>
                </c:pt>
                <c:pt idx="16">
                  <c:v>1744410</c:v>
                </c:pt>
                <c:pt idx="17">
                  <c:v>1833423</c:v>
                </c:pt>
                <c:pt idx="18">
                  <c:v>1866746</c:v>
                </c:pt>
                <c:pt idx="19">
                  <c:v>1868883</c:v>
                </c:pt>
                <c:pt idx="20">
                  <c:v>1121922</c:v>
                </c:pt>
                <c:pt idx="21">
                  <c:v>1436567</c:v>
                </c:pt>
                <c:pt idx="22">
                  <c:v>1445769</c:v>
                </c:pt>
                <c:pt idx="23">
                  <c:v>1755587</c:v>
                </c:pt>
                <c:pt idx="24">
                  <c:v>1755587</c:v>
                </c:pt>
                <c:pt idx="25">
                  <c:v>1755587</c:v>
                </c:pt>
                <c:pt idx="26">
                  <c:v>867636</c:v>
                </c:pt>
                <c:pt idx="27" formatCode="_-* #,##0_-;\-* #,##0_-;_-* &quot;-&quot;??_-;_-@_-">
                  <c:v>1528867</c:v>
                </c:pt>
                <c:pt idx="28" formatCode="_-* #,##0_-;\-* #,##0_-;_-* &quot;-&quot;??_-;_-@_-">
                  <c:v>1761589</c:v>
                </c:pt>
                <c:pt idx="29" formatCode="_-* #,##0_-;\-* #,##0_-;_-* &quot;-&quot;??_-;_-@_-">
                  <c:v>1747145</c:v>
                </c:pt>
                <c:pt idx="30" formatCode="_-* #,##0_-;\-* #,##0_-;_-* &quot;-&quot;??_-;_-@_-">
                  <c:v>1598239</c:v>
                </c:pt>
                <c:pt idx="31">
                  <c:v>1440293</c:v>
                </c:pt>
                <c:pt idx="32">
                  <c:v>1897556</c:v>
                </c:pt>
                <c:pt idx="33" formatCode="_-* #,##0_-;\-* #,##0_-;_-* &quot;-&quot;??_-;_-@_-">
                  <c:v>1875905</c:v>
                </c:pt>
                <c:pt idx="34" formatCode="_-* #,##0_-;\-* #,##0_-;_-* &quot;-&quot;??_-;_-@_-">
                  <c:v>1940723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CB1A-4BFF-A51A-CE64A22DBD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63150208"/>
        <c:axId val="263164672"/>
      </c:lineChart>
      <c:catAx>
        <c:axId val="26315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3164672"/>
        <c:crosses val="autoZero"/>
        <c:auto val="1"/>
        <c:lblAlgn val="ctr"/>
        <c:lblOffset val="100"/>
        <c:noMultiLvlLbl val="0"/>
      </c:catAx>
      <c:valAx>
        <c:axId val="263164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263150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D6400E1B-9450-4E66-864E-A00A7323985D}" type="datetimeFigureOut">
              <a:rPr lang="pt-BR" smtClean="0"/>
              <a:t>23/03/2021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89DA0CB4-ECA1-4A92-B8A8-1C73001D434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4628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05" y="275824"/>
            <a:ext cx="754718" cy="20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 userDrawn="1"/>
        </p:nvSpPr>
        <p:spPr>
          <a:xfrm>
            <a:off x="0" y="6246581"/>
            <a:ext cx="12196591" cy="616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30" y="6370072"/>
            <a:ext cx="1815439" cy="41356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905" y="6333687"/>
            <a:ext cx="1846974" cy="449954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05" y="275824"/>
            <a:ext cx="754718" cy="20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5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 userDrawn="1"/>
        </p:nvSpPr>
        <p:spPr>
          <a:xfrm>
            <a:off x="0" y="6246581"/>
            <a:ext cx="12196591" cy="6166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8" name="Imagem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30" y="6370072"/>
            <a:ext cx="1815439" cy="413569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3905" y="6333687"/>
            <a:ext cx="1846974" cy="449954"/>
          </a:xfrm>
          <a:prstGeom prst="rect">
            <a:avLst/>
          </a:prstGeom>
        </p:spPr>
      </p:pic>
      <p:sp>
        <p:nvSpPr>
          <p:cNvPr id="5" name="Retângulo 4"/>
          <p:cNvSpPr/>
          <p:nvPr userDrawn="1"/>
        </p:nvSpPr>
        <p:spPr>
          <a:xfrm flipV="1">
            <a:off x="-11935" y="647677"/>
            <a:ext cx="12192000" cy="28800"/>
          </a:xfrm>
          <a:prstGeom prst="rect">
            <a:avLst/>
          </a:prstGeom>
          <a:gradFill flip="none" rotWithShape="1">
            <a:gsLst>
              <a:gs pos="0">
                <a:srgbClr val="97B189">
                  <a:tint val="66000"/>
                  <a:satMod val="160000"/>
                </a:srgbClr>
              </a:gs>
              <a:gs pos="50000">
                <a:srgbClr val="97B189">
                  <a:tint val="44500"/>
                  <a:satMod val="160000"/>
                </a:srgbClr>
              </a:gs>
              <a:gs pos="100000">
                <a:srgbClr val="97B189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" name="Imagem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05" y="275824"/>
            <a:ext cx="754718" cy="20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2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svg"/><Relationship Id="rId4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/>
          <p:cNvSpPr/>
          <p:nvPr/>
        </p:nvSpPr>
        <p:spPr>
          <a:xfrm>
            <a:off x="0" y="-77039"/>
            <a:ext cx="12192000" cy="3219491"/>
          </a:xfrm>
          <a:prstGeom prst="rect">
            <a:avLst/>
          </a:prstGeom>
          <a:gradFill flip="none" rotWithShape="1">
            <a:gsLst>
              <a:gs pos="0">
                <a:srgbClr val="97B189">
                  <a:tint val="66000"/>
                  <a:satMod val="160000"/>
                </a:srgbClr>
              </a:gs>
              <a:gs pos="50000">
                <a:srgbClr val="97B189">
                  <a:tint val="44500"/>
                  <a:satMod val="160000"/>
                </a:srgbClr>
              </a:gs>
              <a:gs pos="100000">
                <a:srgbClr val="97B189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5732966" y="1274348"/>
            <a:ext cx="51449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pt-BR" sz="6000" spc="-150" dirty="0">
                <a:solidFill>
                  <a:schemeClr val="accent5">
                    <a:lumMod val="75000"/>
                  </a:schemeClr>
                </a:solidFill>
                <a:ea typeface="Verdana" panose="020B0604030504040204" pitchFamily="34" charset="0"/>
                <a:cs typeface="Tahoma" panose="020B0604030504040204" pitchFamily="34" charset="0"/>
              </a:rPr>
              <a:t>Gabinete </a:t>
            </a:r>
            <a:r>
              <a:rPr lang="pt-BR" sz="4000" spc="-150" dirty="0">
                <a:solidFill>
                  <a:schemeClr val="accent5">
                    <a:lumMod val="75000"/>
                  </a:schemeClr>
                </a:solidFill>
                <a:ea typeface="Verdana" panose="020B0604030504040204" pitchFamily="34" charset="0"/>
                <a:cs typeface="Tahoma" panose="020B0604030504040204" pitchFamily="34" charset="0"/>
              </a:rPr>
              <a:t>de</a:t>
            </a:r>
            <a:r>
              <a:rPr lang="pt-BR" sz="6000" spc="-150" dirty="0">
                <a:solidFill>
                  <a:schemeClr val="accent5">
                    <a:lumMod val="75000"/>
                  </a:schemeClr>
                </a:solidFill>
                <a:ea typeface="Verdana" panose="020B0604030504040204" pitchFamily="34" charset="0"/>
                <a:cs typeface="Tahoma" panose="020B0604030504040204" pitchFamily="34" charset="0"/>
              </a:rPr>
              <a:t> Crise</a:t>
            </a:r>
            <a:endParaRPr lang="pt-BR" sz="6000" spc="-150" dirty="0">
              <a:solidFill>
                <a:schemeClr val="accent5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65" y="346585"/>
            <a:ext cx="1042190" cy="288151"/>
          </a:xfrm>
          <a:prstGeom prst="rect">
            <a:avLst/>
          </a:prstGeom>
        </p:spPr>
      </p:pic>
      <p:cxnSp>
        <p:nvCxnSpPr>
          <p:cNvPr id="16" name="Conector reto 15"/>
          <p:cNvCxnSpPr/>
          <p:nvPr/>
        </p:nvCxnSpPr>
        <p:spPr>
          <a:xfrm flipH="1" flipV="1">
            <a:off x="6165161" y="4996532"/>
            <a:ext cx="4836389" cy="6788"/>
          </a:xfrm>
          <a:prstGeom prst="line">
            <a:avLst/>
          </a:prstGeom>
          <a:ln w="19050">
            <a:solidFill>
              <a:srgbClr val="CFE7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Espaço Reservado para Conteúdo 2"/>
          <p:cNvSpPr txBox="1">
            <a:spLocks/>
          </p:cNvSpPr>
          <p:nvPr/>
        </p:nvSpPr>
        <p:spPr>
          <a:xfrm>
            <a:off x="6559023" y="4429506"/>
            <a:ext cx="4048664" cy="3790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b="1" dirty="0">
                <a:solidFill>
                  <a:srgbClr val="003300"/>
                </a:solidFill>
              </a:rPr>
              <a:t>Brasília</a:t>
            </a:r>
            <a:r>
              <a:rPr lang="pt-BR" dirty="0">
                <a:solidFill>
                  <a:srgbClr val="003300"/>
                </a:solidFill>
              </a:rPr>
              <a:t>, </a:t>
            </a:r>
            <a:r>
              <a:rPr lang="pt-BR" dirty="0" smtClean="0">
                <a:solidFill>
                  <a:srgbClr val="003300"/>
                </a:solidFill>
              </a:rPr>
              <a:t>19 </a:t>
            </a:r>
            <a:r>
              <a:rPr lang="pt-BR" dirty="0">
                <a:solidFill>
                  <a:srgbClr val="003300"/>
                </a:solidFill>
              </a:rPr>
              <a:t>de março de 2021</a:t>
            </a:r>
          </a:p>
        </p:txBody>
      </p:sp>
      <p:pic>
        <p:nvPicPr>
          <p:cNvPr id="27" name="Imagem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96" y="2587542"/>
            <a:ext cx="6104052" cy="1390544"/>
          </a:xfrm>
          <a:prstGeom prst="rect">
            <a:avLst/>
          </a:prstGeom>
        </p:spPr>
      </p:pic>
      <p:sp>
        <p:nvSpPr>
          <p:cNvPr id="28" name="Elipse 27"/>
          <p:cNvSpPr/>
          <p:nvPr/>
        </p:nvSpPr>
        <p:spPr>
          <a:xfrm>
            <a:off x="694529" y="1345912"/>
            <a:ext cx="3921910" cy="3921910"/>
          </a:xfrm>
          <a:prstGeom prst="ellipse">
            <a:avLst/>
          </a:prstGeom>
          <a:solidFill>
            <a:srgbClr val="AB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30" name="Picture 6" descr="Executivos que analisam o conceito financeiro das estatÃ­sticas Foto gratuit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165" y="2136122"/>
            <a:ext cx="3551292" cy="2462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Elipse 30"/>
          <p:cNvSpPr/>
          <p:nvPr/>
        </p:nvSpPr>
        <p:spPr>
          <a:xfrm>
            <a:off x="792520" y="1443903"/>
            <a:ext cx="3725928" cy="3725928"/>
          </a:xfrm>
          <a:prstGeom prst="ellipse">
            <a:avLst/>
          </a:prstGeom>
          <a:noFill/>
          <a:ln w="9525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0420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-77039"/>
            <a:ext cx="12192000" cy="3219491"/>
          </a:xfrm>
          <a:prstGeom prst="rect">
            <a:avLst/>
          </a:prstGeom>
          <a:gradFill flip="none" rotWithShape="1">
            <a:gsLst>
              <a:gs pos="0">
                <a:srgbClr val="97B189">
                  <a:tint val="66000"/>
                  <a:satMod val="160000"/>
                </a:srgbClr>
              </a:gs>
              <a:gs pos="50000">
                <a:srgbClr val="97B189">
                  <a:tint val="44500"/>
                  <a:satMod val="160000"/>
                </a:srgbClr>
              </a:gs>
              <a:gs pos="100000">
                <a:srgbClr val="97B189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6529253" y="1381614"/>
            <a:ext cx="34995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000"/>
              </a:lnSpc>
            </a:pPr>
            <a:r>
              <a:rPr lang="pt-BR" sz="5400" spc="-150" dirty="0">
                <a:solidFill>
                  <a:schemeClr val="accent5">
                    <a:lumMod val="75000"/>
                  </a:schemeClr>
                </a:solidFill>
                <a:ea typeface="Verdana" panose="020B0604030504040204" pitchFamily="34" charset="0"/>
                <a:cs typeface="Tahoma" panose="020B0604030504040204" pitchFamily="34" charset="0"/>
              </a:rPr>
              <a:t>Ações </a:t>
            </a:r>
          </a:p>
          <a:p>
            <a:pPr algn="ctr">
              <a:lnSpc>
                <a:spcPts val="6000"/>
              </a:lnSpc>
            </a:pPr>
            <a:r>
              <a:rPr lang="pt-BR" sz="5400" spc="-150" dirty="0">
                <a:solidFill>
                  <a:schemeClr val="accent5">
                    <a:lumMod val="75000"/>
                  </a:schemeClr>
                </a:solidFill>
                <a:ea typeface="Verdana" panose="020B0604030504040204" pitchFamily="34" charset="0"/>
                <a:cs typeface="Tahoma" panose="020B0604030504040204" pitchFamily="34" charset="0"/>
              </a:rPr>
              <a:t>Estratégicas 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65" y="346585"/>
            <a:ext cx="1042190" cy="28815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253" y="3439170"/>
            <a:ext cx="3749933" cy="854260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1071139" y="1158936"/>
            <a:ext cx="4092830" cy="4092830"/>
          </a:xfrm>
          <a:prstGeom prst="ellipse">
            <a:avLst/>
          </a:prstGeom>
          <a:solidFill>
            <a:srgbClr val="ABC2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124" name="Picture 4" descr="O empresÃ¡rio estabelece metas e sobe nas colunas do grÃ¡fico para ter sucesso no prazo. autogestÃ£o, aprendizagem de autorregulaÃ§Ã£o, conceito de curso de auto-organizaÃ§Ã£o. Vetor grÃ¡tis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8" r="6525"/>
          <a:stretch/>
        </p:blipFill>
        <p:spPr bwMode="auto">
          <a:xfrm>
            <a:off x="869165" y="1457864"/>
            <a:ext cx="4514382" cy="346382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Elipse 9"/>
          <p:cNvSpPr/>
          <p:nvPr/>
        </p:nvSpPr>
        <p:spPr>
          <a:xfrm>
            <a:off x="1169130" y="1265467"/>
            <a:ext cx="3888307" cy="3888307"/>
          </a:xfrm>
          <a:prstGeom prst="ellipse">
            <a:avLst/>
          </a:prstGeom>
          <a:noFill/>
          <a:ln w="9525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9072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>
            <a:spLocks noGrp="1"/>
          </p:cNvSpPr>
          <p:nvPr>
            <p:ph type="title" idx="4294967295"/>
          </p:nvPr>
        </p:nvSpPr>
        <p:spPr>
          <a:xfrm>
            <a:off x="1" y="10483"/>
            <a:ext cx="12191999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44880" marR="5080" indent="-932815" algn="ctr">
              <a:lnSpc>
                <a:spcPct val="100000"/>
              </a:lnSpc>
              <a:spcBef>
                <a:spcPts val="100"/>
              </a:spcBef>
            </a:pPr>
            <a:r>
              <a:rPr lang="pt-BR" sz="40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Medicamentos para intubação</a:t>
            </a:r>
          </a:p>
        </p:txBody>
      </p:sp>
      <p:sp>
        <p:nvSpPr>
          <p:cNvPr id="23" name="object 10"/>
          <p:cNvSpPr txBox="1"/>
          <p:nvPr/>
        </p:nvSpPr>
        <p:spPr>
          <a:xfrm>
            <a:off x="922543" y="1264920"/>
            <a:ext cx="1738919" cy="1761380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Requisição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Administrativa</a:t>
            </a:r>
          </a:p>
          <a:p>
            <a:pPr marL="12700" marR="5080"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  <a:t>Requisição dos estoques excedentes </a:t>
            </a:r>
            <a:b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</a:br>
            <a: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  <a:t>das indústrias</a:t>
            </a:r>
            <a:endParaRPr lang="pt-BR" b="1" spc="-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24" name="object 10"/>
          <p:cNvSpPr txBox="1"/>
          <p:nvPr/>
        </p:nvSpPr>
        <p:spPr>
          <a:xfrm>
            <a:off x="9583428" y="1413434"/>
            <a:ext cx="2059003" cy="1848583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Pregão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Eletrônico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endParaRPr lang="pt-BR" sz="2000" b="1" spc="-5" dirty="0">
              <a:solidFill>
                <a:srgbClr val="006427"/>
              </a:solidFill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P.E nº 110/2020  Atas vigentes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endParaRPr lang="pt-BR" sz="2000" b="1" spc="-1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25" name="object 10"/>
          <p:cNvSpPr txBox="1"/>
          <p:nvPr/>
        </p:nvSpPr>
        <p:spPr>
          <a:xfrm>
            <a:off x="3874537" y="1481290"/>
            <a:ext cx="1716767" cy="1527982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Aquisições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Internacionais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endParaRPr lang="pt-BR" sz="2000" b="1" spc="-5" dirty="0">
              <a:solidFill>
                <a:srgbClr val="006427"/>
              </a:solidFill>
              <a:latin typeface="Calibri"/>
              <a:cs typeface="Calibri"/>
            </a:endParaRPr>
          </a:p>
          <a:p>
            <a:pPr marL="12700" marR="5080"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Aquisições via OPAS</a:t>
            </a:r>
            <a:endParaRPr lang="pt-BR" b="1" spc="-1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27" name="object 10"/>
          <p:cNvSpPr txBox="1"/>
          <p:nvPr/>
        </p:nvSpPr>
        <p:spPr>
          <a:xfrm>
            <a:off x="969060" y="3918565"/>
            <a:ext cx="1705104" cy="1748556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Requisição de Informações</a:t>
            </a:r>
          </a:p>
          <a:p>
            <a:pPr marL="12700" marR="5080"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  <a:t>Informação e harmonização de estoques e distribuição</a:t>
            </a:r>
          </a:p>
        </p:txBody>
      </p:sp>
      <p:sp>
        <p:nvSpPr>
          <p:cNvPr id="29" name="object 10"/>
          <p:cNvSpPr txBox="1"/>
          <p:nvPr/>
        </p:nvSpPr>
        <p:spPr>
          <a:xfrm>
            <a:off x="3959563" y="4048283"/>
            <a:ext cx="1821089" cy="1440779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Acordo Tripartite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  <a:t>Rede D’OR, UNIMED, SMS RJ e Indústrias Nacionais</a:t>
            </a:r>
          </a:p>
        </p:txBody>
      </p:sp>
      <p:sp>
        <p:nvSpPr>
          <p:cNvPr id="30" name="object 10"/>
          <p:cNvSpPr txBox="1"/>
          <p:nvPr/>
        </p:nvSpPr>
        <p:spPr>
          <a:xfrm>
            <a:off x="6815133" y="1418975"/>
            <a:ext cx="1670610" cy="1910138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Aquisições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Internacionais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endParaRPr lang="pt-BR" sz="2000" b="1" spc="-5" dirty="0">
              <a:solidFill>
                <a:srgbClr val="006427"/>
              </a:solidFill>
              <a:latin typeface="Calibri"/>
              <a:cs typeface="Calibri"/>
            </a:endParaRPr>
          </a:p>
          <a:p>
            <a:pPr marL="12700" marR="5080"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Operação Uruguai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endParaRPr lang="pt-BR" sz="2000" b="1" spc="-1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38" name="object 10"/>
          <p:cNvSpPr txBox="1"/>
          <p:nvPr/>
        </p:nvSpPr>
        <p:spPr>
          <a:xfrm>
            <a:off x="7131505" y="4286024"/>
            <a:ext cx="1037866" cy="917559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Doação</a:t>
            </a:r>
          </a:p>
          <a:p>
            <a:pPr marL="12700" marR="5080"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  <a:t>União Europeia</a:t>
            </a:r>
            <a:endParaRPr lang="pt-BR" sz="2000" b="1" spc="-1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48" name="Retângulo Arredondado 47"/>
          <p:cNvSpPr/>
          <p:nvPr/>
        </p:nvSpPr>
        <p:spPr>
          <a:xfrm>
            <a:off x="589175" y="1135564"/>
            <a:ext cx="2262306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Arredondado 48"/>
          <p:cNvSpPr/>
          <p:nvPr/>
        </p:nvSpPr>
        <p:spPr>
          <a:xfrm>
            <a:off x="3475250" y="1162867"/>
            <a:ext cx="2262306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Elipse 50"/>
          <p:cNvSpPr/>
          <p:nvPr/>
        </p:nvSpPr>
        <p:spPr>
          <a:xfrm>
            <a:off x="282553" y="963002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53" name="Elipse 52"/>
          <p:cNvSpPr/>
          <p:nvPr/>
        </p:nvSpPr>
        <p:spPr>
          <a:xfrm>
            <a:off x="3326116" y="1026204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54" name="Retângulo Arredondado 53"/>
          <p:cNvSpPr/>
          <p:nvPr/>
        </p:nvSpPr>
        <p:spPr>
          <a:xfrm>
            <a:off x="6386634" y="1200359"/>
            <a:ext cx="2262306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Elipse 54"/>
          <p:cNvSpPr/>
          <p:nvPr/>
        </p:nvSpPr>
        <p:spPr>
          <a:xfrm>
            <a:off x="6237500" y="1063696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56" name="Retângulo Arredondado 55"/>
          <p:cNvSpPr/>
          <p:nvPr/>
        </p:nvSpPr>
        <p:spPr>
          <a:xfrm>
            <a:off x="9298018" y="1162867"/>
            <a:ext cx="2467552" cy="2176506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Elipse 56"/>
          <p:cNvSpPr/>
          <p:nvPr/>
        </p:nvSpPr>
        <p:spPr>
          <a:xfrm>
            <a:off x="8991396" y="990305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58" name="Retângulo Arredondado 57"/>
          <p:cNvSpPr/>
          <p:nvPr/>
        </p:nvSpPr>
        <p:spPr>
          <a:xfrm>
            <a:off x="585946" y="3725686"/>
            <a:ext cx="2436510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9" name="Elipse 58"/>
          <p:cNvSpPr/>
          <p:nvPr/>
        </p:nvSpPr>
        <p:spPr>
          <a:xfrm>
            <a:off x="279324" y="3483989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60" name="Retângulo Arredondado 59"/>
          <p:cNvSpPr/>
          <p:nvPr/>
        </p:nvSpPr>
        <p:spPr>
          <a:xfrm>
            <a:off x="3609143" y="3747082"/>
            <a:ext cx="2417156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1" name="Elipse 60"/>
          <p:cNvSpPr/>
          <p:nvPr/>
        </p:nvSpPr>
        <p:spPr>
          <a:xfrm>
            <a:off x="3302521" y="3483989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63" name="Retângulo Arredondado 62"/>
          <p:cNvSpPr/>
          <p:nvPr/>
        </p:nvSpPr>
        <p:spPr>
          <a:xfrm>
            <a:off x="6654656" y="3747082"/>
            <a:ext cx="1889134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4" name="Elipse 63"/>
          <p:cNvSpPr/>
          <p:nvPr/>
        </p:nvSpPr>
        <p:spPr>
          <a:xfrm>
            <a:off x="6348034" y="3483989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28" name="Retângulo Arredondado 27"/>
          <p:cNvSpPr/>
          <p:nvPr/>
        </p:nvSpPr>
        <p:spPr>
          <a:xfrm>
            <a:off x="9109494" y="3656551"/>
            <a:ext cx="2656076" cy="2176506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/>
          <p:cNvSpPr/>
          <p:nvPr/>
        </p:nvSpPr>
        <p:spPr>
          <a:xfrm>
            <a:off x="8970184" y="3483989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32" name="object 10">
            <a:extLst>
              <a:ext uri="{FF2B5EF4-FFF2-40B4-BE49-F238E27FC236}">
                <a16:creationId xmlns:a16="http://schemas.microsoft.com/office/drawing/2014/main" xmlns="" id="{E5DE8864-E349-4A44-A829-1B05D208C85A}"/>
              </a:ext>
            </a:extLst>
          </p:cNvPr>
          <p:cNvSpPr txBox="1"/>
          <p:nvPr/>
        </p:nvSpPr>
        <p:spPr>
          <a:xfrm>
            <a:off x="9470180" y="4016807"/>
            <a:ext cx="2165031" cy="1884490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Pregão  -Reaproveitamento Processual</a:t>
            </a:r>
          </a:p>
          <a:p>
            <a:pPr marL="12700" marR="5080">
              <a:spcBef>
                <a:spcPts val="95"/>
              </a:spcBef>
            </a:pPr>
            <a:r>
              <a:rPr lang="pt-BR" spc="-5" dirty="0">
                <a:solidFill>
                  <a:srgbClr val="006427"/>
                </a:solidFill>
                <a:latin typeface="Tahoma"/>
                <a:ea typeface="Tahoma"/>
                <a:cs typeface="Tahoma"/>
              </a:rPr>
              <a:t>P.E nº 124/2020 - Atas vigentes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endParaRPr lang="pt-BR" sz="2000" b="1" spc="-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6205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/>
          <p:cNvSpPr txBox="1">
            <a:spLocks/>
          </p:cNvSpPr>
          <p:nvPr/>
        </p:nvSpPr>
        <p:spPr>
          <a:xfrm>
            <a:off x="0" y="51425"/>
            <a:ext cx="12192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lnSpc>
                <a:spcPct val="100000"/>
              </a:lnSpc>
              <a:spcBef>
                <a:spcPts val="95"/>
              </a:spcBef>
              <a:tabLst>
                <a:tab pos="6296025" algn="l"/>
              </a:tabLst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Aquisição via OPAS – 60 dias de consumo</a:t>
            </a:r>
          </a:p>
        </p:txBody>
      </p:sp>
      <p:sp>
        <p:nvSpPr>
          <p:cNvPr id="3" name="object 10"/>
          <p:cNvSpPr txBox="1"/>
          <p:nvPr/>
        </p:nvSpPr>
        <p:spPr>
          <a:xfrm>
            <a:off x="936394" y="2131817"/>
            <a:ext cx="1716767" cy="640560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Aquisições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Internacionais</a:t>
            </a:r>
          </a:p>
        </p:txBody>
      </p:sp>
      <p:sp>
        <p:nvSpPr>
          <p:cNvPr id="4" name="Retângulo Arredondado 3"/>
          <p:cNvSpPr/>
          <p:nvPr/>
        </p:nvSpPr>
        <p:spPr>
          <a:xfrm>
            <a:off x="624040" y="1443680"/>
            <a:ext cx="2262306" cy="2085975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Elipse 4"/>
          <p:cNvSpPr/>
          <p:nvPr/>
        </p:nvSpPr>
        <p:spPr>
          <a:xfrm>
            <a:off x="474906" y="1307017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" name="object 4"/>
          <p:cNvSpPr txBox="1"/>
          <p:nvPr/>
        </p:nvSpPr>
        <p:spPr>
          <a:xfrm>
            <a:off x="3619568" y="6455351"/>
            <a:ext cx="1843913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pt-BR" sz="12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</a:t>
            </a:r>
            <a:r>
              <a:rPr sz="12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tualizado</a:t>
            </a:r>
            <a:r>
              <a:rPr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12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em</a:t>
            </a:r>
            <a:r>
              <a:rPr lang="pt-BR"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 22/02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graphicFrame>
        <p:nvGraphicFramePr>
          <p:cNvPr id="7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197526"/>
              </p:ext>
            </p:extLst>
          </p:nvPr>
        </p:nvGraphicFramePr>
        <p:xfrm>
          <a:off x="3540687" y="1181470"/>
          <a:ext cx="7689849" cy="4566515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7861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67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57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2125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60921">
                <a:tc>
                  <a:txBody>
                    <a:bodyPr/>
                    <a:lstStyle/>
                    <a:p>
                      <a:pPr marL="1270" algn="ctr">
                        <a:lnSpc>
                          <a:spcPts val="1860"/>
                        </a:lnSpc>
                      </a:pPr>
                      <a:r>
                        <a:rPr sz="1600" spc="-15" dirty="0"/>
                        <a:t>Item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60"/>
                        </a:lnSpc>
                      </a:pPr>
                      <a:r>
                        <a:rPr sz="1600" spc="-5" dirty="0"/>
                        <a:t>Descrição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860"/>
                        </a:lnSpc>
                      </a:pPr>
                      <a:r>
                        <a:rPr sz="1600" spc="-10" dirty="0"/>
                        <a:t>Quantidade*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8745">
                        <a:lnSpc>
                          <a:spcPts val="1860"/>
                        </a:lnSpc>
                      </a:pPr>
                      <a:r>
                        <a:rPr sz="1600" spc="-5" dirty="0"/>
                        <a:t>Unidade de</a:t>
                      </a:r>
                      <a:r>
                        <a:rPr sz="1600" dirty="0"/>
                        <a:t> </a:t>
                      </a:r>
                      <a:r>
                        <a:rPr sz="1600" spc="-10" dirty="0"/>
                        <a:t>Fornecimento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6451">
                <a:tc>
                  <a:txBody>
                    <a:bodyPr/>
                    <a:lstStyle/>
                    <a:p>
                      <a:pPr marL="2540" algn="ctr">
                        <a:lnSpc>
                          <a:spcPts val="1395"/>
                        </a:lnSpc>
                      </a:pPr>
                      <a:r>
                        <a:rPr sz="1200" dirty="0"/>
                        <a:t>1.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Cloridrato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cetamina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50</a:t>
                      </a:r>
                      <a:r>
                        <a:rPr sz="11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1.951.836</a:t>
                      </a:r>
                    </a:p>
                  </a:txBody>
                  <a:tcPr marL="0" marR="0" marT="3175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3175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5986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2.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Diazepam 5</a:t>
                      </a:r>
                      <a:r>
                        <a:rPr sz="1100" spc="-3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1.418.378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2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5795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3.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55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Etomidato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55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857.266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55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5706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4.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Citrato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fentanila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0,05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10.383.914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5.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Midazolam 5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14.239.824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5834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6.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Sulfato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morfina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7.324.614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7.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Hemitartarato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norepinefrina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2</a:t>
                      </a:r>
                      <a:r>
                        <a:rPr sz="11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9.418.854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4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mL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8.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Propofol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>
                          <a:latin typeface="Calibri"/>
                          <a:cs typeface="Calibri"/>
                        </a:rPr>
                        <a:t>7.600.136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20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marL="2540" algn="ctr">
                        <a:lnSpc>
                          <a:spcPts val="1310"/>
                        </a:lnSpc>
                      </a:pPr>
                      <a:r>
                        <a:rPr sz="1200" dirty="0"/>
                        <a:t>9.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Propofol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1.782.434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100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5834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10.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Brometo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rocurônio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9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2.447.248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5834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11.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Besilato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atracúrio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9.855.476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2,5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5706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12.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Besilato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atracúrio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</a:t>
                      </a:r>
                      <a:r>
                        <a:rPr sz="1100" spc="-6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6.860.486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5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5707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13.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Sulfato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atropina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0,25</a:t>
                      </a:r>
                      <a:r>
                        <a:rPr sz="1100" spc="-5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2.235.878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14.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Besilato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cisatracúrio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2mg/mL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5.460.408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5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15.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55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Besilato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cisatracúrio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2mg/mL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55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4.171.632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55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16.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Cloridrato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dexmedetomidina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100</a:t>
                      </a:r>
                      <a:r>
                        <a:rPr sz="11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mcg/mL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1.554.248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5643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17.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Cloridrato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dextrocetamina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50</a:t>
                      </a:r>
                      <a:r>
                        <a:rPr sz="11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4.194.836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10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5834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18.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Epinefrina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1100" spc="-1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3.666.308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5846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19.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Haloperidol 5</a:t>
                      </a:r>
                      <a:r>
                        <a:rPr sz="11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mg/mL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2.639.422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5706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20.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Lidocaína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20 mg/mL (2%)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sem</a:t>
                      </a:r>
                      <a:r>
                        <a:rPr sz="1100" spc="-10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vasoconstrictor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1.346.960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20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5681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21.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Cloridrato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de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naloxona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0,4</a:t>
                      </a:r>
                      <a:r>
                        <a:rPr sz="1100" spc="-7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mg/mL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868.552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Ampola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 err="1">
                          <a:latin typeface="Calibri"/>
                          <a:cs typeface="Calibri"/>
                        </a:rPr>
                        <a:t>contendo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1</a:t>
                      </a:r>
                      <a:r>
                        <a:rPr sz="11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mL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83896">
                <a:tc>
                  <a:txBody>
                    <a:bodyPr/>
                    <a:lstStyle/>
                    <a:p>
                      <a:pPr marL="635" algn="ctr">
                        <a:lnSpc>
                          <a:spcPts val="1310"/>
                        </a:lnSpc>
                      </a:pPr>
                      <a:r>
                        <a:rPr sz="1200" dirty="0"/>
                        <a:t>22.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>
                        <a:lnSpc>
                          <a:spcPts val="1260"/>
                        </a:lnSpc>
                      </a:pPr>
                      <a:r>
                        <a:rPr sz="1100" dirty="0" err="1">
                          <a:latin typeface="Calibri"/>
                          <a:cs typeface="Calibri"/>
                        </a:rPr>
                        <a:t>Cloreto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de </a:t>
                      </a:r>
                      <a:r>
                        <a:rPr sz="1100" spc="-5" dirty="0" err="1">
                          <a:latin typeface="Calibri"/>
                          <a:cs typeface="Calibri"/>
                        </a:rPr>
                        <a:t>suxametônio</a:t>
                      </a:r>
                      <a:r>
                        <a:rPr sz="1100" spc="-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dirty="0">
                          <a:latin typeface="Calibri"/>
                          <a:cs typeface="Calibri"/>
                        </a:rPr>
                        <a:t>100</a:t>
                      </a:r>
                      <a:r>
                        <a:rPr sz="1100" spc="-8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100" spc="5" dirty="0">
                          <a:latin typeface="Calibri"/>
                          <a:cs typeface="Calibri"/>
                        </a:rPr>
                        <a:t>mg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60"/>
                        </a:lnSpc>
                      </a:pPr>
                      <a:r>
                        <a:rPr sz="1100" dirty="0">
                          <a:latin typeface="Calibri"/>
                          <a:cs typeface="Calibri"/>
                        </a:rPr>
                        <a:t>613.274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735">
                        <a:lnSpc>
                          <a:spcPts val="1260"/>
                        </a:lnSpc>
                      </a:pPr>
                      <a:r>
                        <a:rPr sz="1100" spc="-5" dirty="0" err="1">
                          <a:latin typeface="Calibri"/>
                          <a:cs typeface="Calibri"/>
                        </a:rPr>
                        <a:t>Frasco-ampola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8" name="object 13"/>
          <p:cNvSpPr/>
          <p:nvPr/>
        </p:nvSpPr>
        <p:spPr>
          <a:xfrm>
            <a:off x="781528" y="3666318"/>
            <a:ext cx="1889707" cy="19450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Divisa 8"/>
          <p:cNvSpPr/>
          <p:nvPr/>
        </p:nvSpPr>
        <p:spPr>
          <a:xfrm>
            <a:off x="3087887" y="2347322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92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20463"/>
          <a:stretch/>
        </p:blipFill>
        <p:spPr>
          <a:xfrm>
            <a:off x="435609" y="3851565"/>
            <a:ext cx="2318803" cy="969818"/>
          </a:xfrm>
          <a:prstGeom prst="rect">
            <a:avLst/>
          </a:prstGeom>
        </p:spPr>
      </p:pic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872346"/>
              </p:ext>
            </p:extLst>
          </p:nvPr>
        </p:nvGraphicFramePr>
        <p:xfrm>
          <a:off x="3428662" y="1516393"/>
          <a:ext cx="8553450" cy="4221858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713346">
                  <a:extLst>
                    <a:ext uri="{9D8B030D-6E8A-4147-A177-3AD203B41FA5}">
                      <a16:colId xmlns:a16="http://schemas.microsoft.com/office/drawing/2014/main" xmlns="" val="2363999393"/>
                    </a:ext>
                  </a:extLst>
                </a:gridCol>
                <a:gridCol w="1572904">
                  <a:extLst>
                    <a:ext uri="{9D8B030D-6E8A-4147-A177-3AD203B41FA5}">
                      <a16:colId xmlns:a16="http://schemas.microsoft.com/office/drawing/2014/main" xmlns="" val="4017435326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xmlns="" val="16246662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1019803906"/>
                    </a:ext>
                  </a:extLst>
                </a:gridCol>
                <a:gridCol w="1666875">
                  <a:extLst>
                    <a:ext uri="{9D8B030D-6E8A-4147-A177-3AD203B41FA5}">
                      <a16:colId xmlns:a16="http://schemas.microsoft.com/office/drawing/2014/main" xmlns="" val="3146486264"/>
                    </a:ext>
                  </a:extLst>
                </a:gridCol>
              </a:tblGrid>
              <a:tr h="56693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Item/Descrição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552" marR="6552" marT="6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Empresa/CNPJ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552" marR="6552" marT="6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Quantitativo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552" marR="6552" marT="6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Percentual homologado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552" marR="6552" marT="6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u="none" strike="noStrike" dirty="0">
                          <a:effectLst/>
                          <a:latin typeface="+mn-lt"/>
                        </a:rPr>
                        <a:t>Valor Unitário Adjudicado</a:t>
                      </a:r>
                      <a:endParaRPr lang="pt-BR" sz="18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6552" marR="6552" marT="6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0511689"/>
                  </a:ext>
                </a:extLst>
              </a:tr>
              <a:tr h="445523">
                <a:tc>
                  <a:txBody>
                    <a:bodyPr/>
                    <a:lstStyle/>
                    <a:p>
                      <a:pPr marL="85725" lvl="0" indent="0" algn="l" fontAlgn="ctr"/>
                      <a:r>
                        <a:rPr lang="pt-BR" sz="800" b="1" u="none" strike="noStrike" dirty="0">
                          <a:effectLst/>
                          <a:latin typeface="+mn-lt"/>
                        </a:rPr>
                        <a:t>1</a:t>
                      </a:r>
                      <a:r>
                        <a:rPr lang="pt-BR" sz="800" b="1" u="none" strike="noStrike" baseline="0" dirty="0">
                          <a:effectLst/>
                          <a:latin typeface="+mn-lt"/>
                        </a:rPr>
                        <a:t> - </a:t>
                      </a:r>
                      <a:r>
                        <a:rPr lang="pt-BR" sz="800" b="1" u="none" strike="noStrike" dirty="0">
                          <a:effectLst/>
                          <a:latin typeface="+mn-lt"/>
                        </a:rPr>
                        <a:t>ATRACÚRIO BESILATO, DOSAGEM 10 MG/ML, INDICAÇÃO SOLUÇÃO INJETÁVEL (ampola 2,5 ml)</a:t>
                      </a:r>
                      <a:endParaRPr lang="pt-BR" sz="800" b="1" i="0" u="none" strike="noStrike" dirty="0">
                        <a:effectLst/>
                        <a:latin typeface="+mn-lt"/>
                      </a:endParaRP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CRISTALIA PRODUTOS QUIMICOS FARMACEUTICOS LTDA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1.392.425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R$ 12,42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4096869105"/>
                  </a:ext>
                </a:extLst>
              </a:tr>
              <a:tr h="445523">
                <a:tc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pt-BR" sz="800" b="1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ATRACÚRIO BESILATO, DOSAGEM 10 MG/ML, INDICAÇÃO SOLUÇÃO INJETÁVEL (ampola 5,0 ml)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CRISTALIA PRODUTOS QUIMICOS FARMACEUTICOS LTDA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951.425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R$ 18,00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1910354083"/>
                  </a:ext>
                </a:extLst>
              </a:tr>
              <a:tr h="222761">
                <a:tc rowSpan="2"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6 - DEXMEDETOMIDINA CLORIDRATO, CONCENTRAÇAO 100 MCG/ML, FORMA FARMACEUTICA SOLUÇÃO INJETÁVEL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EUROFARMA LABORATORIOS S.A.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604.400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20%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R$ 14,40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2737775824"/>
                  </a:ext>
                </a:extLst>
              </a:tr>
              <a:tr h="30793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CIENTIFICA MEDICA HOSPITALAR LTDA, 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302.203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endParaRPr lang="pt-BR" sz="105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48438761"/>
                  </a:ext>
                </a:extLst>
              </a:tr>
              <a:tr h="334142">
                <a:tc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9 - EPINEFRINA, DOSAGEM 1MG/ML, USO SOLUÇÃO INJETÁVEL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COMERCIAL VALFARMA EIRELI, 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7.633.744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R$ 1,77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1846757811"/>
                  </a:ext>
                </a:extLst>
              </a:tr>
              <a:tr h="334142">
                <a:tc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10 - ETOMIDATO, DOSAGEM 2 MG/ML, APRESENTAÇÃO SOLUÇÃO INJETÁVEL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CRISTALIA PRODUTOS QUIMICOS FARMACEUTICOS LTDA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157.400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R$ 12,30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1371108655"/>
                  </a:ext>
                </a:extLst>
              </a:tr>
              <a:tr h="556903">
                <a:tc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11 - FENTANILA, APRESENTAÇÃO SAL CITRATO, DOSAGEM 0,05 MG/ML, INDICAÇÃO SOLUÇÃO INJETÁVEL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CRISTALIA PRODUTOS QUIMICOS FARMACEUTICOS LTDA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1.875.925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R$ 7,51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2218713020"/>
                  </a:ext>
                </a:extLst>
              </a:tr>
              <a:tr h="556903">
                <a:tc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15 - MORFINA, APRESENTAÇÃO SULFATO, CONCENTRAÇÃO 10MG/ML, FORMA FARMACÊUTICA SOLUÇÃO INJETÁVEL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CRISTALIA PRODUTOS QUIMICOS FARMACEUTICOS LTDA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1.159.600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R$ 2,09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501348317"/>
                  </a:ext>
                </a:extLst>
              </a:tr>
              <a:tr h="451093">
                <a:tc>
                  <a:txBody>
                    <a:bodyPr/>
                    <a:lstStyle/>
                    <a:p>
                      <a:pPr marL="85725" lvl="0" indent="0" algn="l" defTabSz="914400" rtl="0" eaLnBrk="1" fontAlgn="ctr" latinLnBrk="0" hangingPunct="1"/>
                      <a:r>
                        <a:rPr lang="pt-BR" sz="8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21 - SUXAMETÔNIO CLORETO, DOSAGEM 100 MG, INDICAÇÃO INJETÁVEL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800" b="0" i="0" u="none" strike="noStrike" dirty="0">
                          <a:effectLst/>
                          <a:latin typeface="+mn-lt"/>
                        </a:rPr>
                        <a:t>BLAU FARMACEUTICA S.A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1.204.003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6552" marR="6552" marT="65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R$ 13,47</a:t>
                      </a:r>
                    </a:p>
                  </a:txBody>
                  <a:tcPr marL="6552" marR="6552" marT="6552" marB="0" anchor="ctr"/>
                </a:tc>
                <a:extLst>
                  <a:ext uri="{0D108BD9-81ED-4DB2-BD59-A6C34878D82A}">
                    <a16:rowId xmlns:a16="http://schemas.microsoft.com/office/drawing/2014/main" xmlns="" val="2796694963"/>
                  </a:ext>
                </a:extLst>
              </a:tr>
            </a:tbl>
          </a:graphicData>
        </a:graphic>
      </p:graphicFrame>
      <p:sp>
        <p:nvSpPr>
          <p:cNvPr id="6" name="CaixaDeTexto 5"/>
          <p:cNvSpPr txBox="1"/>
          <p:nvPr/>
        </p:nvSpPr>
        <p:spPr>
          <a:xfrm>
            <a:off x="3428662" y="1001496"/>
            <a:ext cx="2953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Homologado em 12/08/2020</a:t>
            </a:r>
          </a:p>
        </p:txBody>
      </p:sp>
      <p:sp>
        <p:nvSpPr>
          <p:cNvPr id="8" name="object 10"/>
          <p:cNvSpPr txBox="1"/>
          <p:nvPr/>
        </p:nvSpPr>
        <p:spPr>
          <a:xfrm>
            <a:off x="990804" y="1951256"/>
            <a:ext cx="1400489" cy="763671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400" b="1" spc="-5" dirty="0">
                <a:solidFill>
                  <a:srgbClr val="006427"/>
                </a:solidFill>
                <a:latin typeface="Calibri"/>
                <a:cs typeface="Calibri"/>
              </a:rPr>
              <a:t>Pregão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400" b="1" spc="-5" dirty="0">
                <a:solidFill>
                  <a:srgbClr val="006427"/>
                </a:solidFill>
                <a:latin typeface="Calibri"/>
                <a:cs typeface="Calibri"/>
              </a:rPr>
              <a:t>Eletrônico</a:t>
            </a:r>
            <a:endParaRPr lang="pt-BR" sz="2400" b="1" spc="-15" dirty="0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9" name="Retângulo Arredondado 8"/>
          <p:cNvSpPr/>
          <p:nvPr/>
        </p:nvSpPr>
        <p:spPr>
          <a:xfrm>
            <a:off x="582847" y="1516394"/>
            <a:ext cx="2171565" cy="1586508"/>
          </a:xfrm>
          <a:prstGeom prst="roundRect">
            <a:avLst/>
          </a:prstGeom>
          <a:noFill/>
          <a:ln>
            <a:solidFill>
              <a:srgbClr val="0033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Elipse 9"/>
          <p:cNvSpPr/>
          <p:nvPr/>
        </p:nvSpPr>
        <p:spPr>
          <a:xfrm>
            <a:off x="276225" y="1343831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1" name="Divisa 10"/>
          <p:cNvSpPr/>
          <p:nvPr/>
        </p:nvSpPr>
        <p:spPr>
          <a:xfrm>
            <a:off x="3000444" y="2204873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2" name="object 7"/>
          <p:cNvSpPr txBox="1"/>
          <p:nvPr/>
        </p:nvSpPr>
        <p:spPr>
          <a:xfrm>
            <a:off x="3428662" y="6444071"/>
            <a:ext cx="1555115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pt-BR" sz="12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</a:t>
            </a:r>
            <a:r>
              <a:rPr sz="1200" b="1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tualizado</a:t>
            </a:r>
            <a:r>
              <a:rPr sz="12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sz="1200" b="1" i="1" spc="-5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em</a:t>
            </a:r>
            <a:r>
              <a:rPr lang="pt-BR" sz="1200" b="1" i="1" spc="-11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 16</a:t>
            </a:r>
            <a:r>
              <a:rPr lang="pt-BR" sz="1200" b="1" i="1" spc="-5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/02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4" name="object 4"/>
          <p:cNvSpPr txBox="1">
            <a:spLocks/>
          </p:cNvSpPr>
          <p:nvPr/>
        </p:nvSpPr>
        <p:spPr>
          <a:xfrm>
            <a:off x="379562" y="105739"/>
            <a:ext cx="11812438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PREGÃO ELETRÔNICO Nº </a:t>
            </a: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110/2020 </a:t>
            </a:r>
            <a:r>
              <a:rPr lang="pt-BR" sz="3200" b="1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D.O.U - </a:t>
            </a:r>
            <a:r>
              <a:rPr lang="pt-BR" sz="3200" b="1" spc="-150" dirty="0">
                <a:solidFill>
                  <a:srgbClr val="C00000"/>
                </a:solidFill>
                <a:latin typeface="+mn-lt"/>
                <a:cs typeface="Arial" panose="020B0604020202020204" pitchFamily="34" charset="0"/>
              </a:rPr>
              <a:t>Vigente </a:t>
            </a:r>
          </a:p>
        </p:txBody>
      </p:sp>
    </p:spTree>
    <p:extLst>
      <p:ext uri="{BB962C8B-B14F-4D97-AF65-F5344CB8AC3E}">
        <p14:creationId xmlns:p14="http://schemas.microsoft.com/office/powerpoint/2010/main" val="156986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>
            <a:extLst>
              <a:ext uri="{FF2B5EF4-FFF2-40B4-BE49-F238E27FC236}">
                <a16:creationId xmlns:a16="http://schemas.microsoft.com/office/drawing/2014/main" xmlns="" id="{EF14A773-DD60-4B67-9FEC-B29BFF2EDDCF}"/>
              </a:ext>
            </a:extLst>
          </p:cNvPr>
          <p:cNvSpPr txBox="1"/>
          <p:nvPr/>
        </p:nvSpPr>
        <p:spPr>
          <a:xfrm>
            <a:off x="2966508" y="6423007"/>
            <a:ext cx="2482735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A</a:t>
            </a:r>
            <a:r>
              <a:rPr kumimoji="0" sz="1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tua</a:t>
            </a: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lizado </a:t>
            </a:r>
            <a:r>
              <a:rPr kumimoji="0" sz="1200" b="1" i="1" u="none" strike="noStrike" kern="1200" cap="none" spc="-5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em</a:t>
            </a:r>
            <a:r>
              <a:rPr kumimoji="0" lang="pt-BR" sz="1200" b="1" i="1" u="none" strike="noStrike" kern="1200" cap="none" spc="-11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 </a:t>
            </a:r>
            <a:r>
              <a:rPr lang="pt-BR" sz="1200" b="1" i="1" spc="-11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04</a:t>
            </a:r>
            <a:r>
              <a:rPr kumimoji="0" lang="pt-BR" sz="1200" b="1" i="1" u="none" strike="noStrike" kern="1200" cap="none" spc="-5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/01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xmlns="" id="{C7F36E17-FCC2-4443-908F-23F83F98573C}"/>
              </a:ext>
            </a:extLst>
          </p:cNvPr>
          <p:cNvSpPr txBox="1">
            <a:spLocks/>
          </p:cNvSpPr>
          <p:nvPr/>
        </p:nvSpPr>
        <p:spPr>
          <a:xfrm>
            <a:off x="498787" y="132277"/>
            <a:ext cx="1119442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5080" indent="12700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Pregão Eletrônico 124/2020 - </a:t>
            </a:r>
            <a:r>
              <a:rPr lang="pt-BR" sz="3200" b="1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Reaproveitamento Processual</a:t>
            </a:r>
          </a:p>
        </p:txBody>
      </p:sp>
      <p:sp>
        <p:nvSpPr>
          <p:cNvPr id="23" name="object 10">
            <a:extLst>
              <a:ext uri="{FF2B5EF4-FFF2-40B4-BE49-F238E27FC236}">
                <a16:creationId xmlns:a16="http://schemas.microsoft.com/office/drawing/2014/main" xmlns="" id="{ACD66F90-4A18-486E-8F38-8D2B3C030793}"/>
              </a:ext>
            </a:extLst>
          </p:cNvPr>
          <p:cNvSpPr txBox="1"/>
          <p:nvPr/>
        </p:nvSpPr>
        <p:spPr>
          <a:xfrm>
            <a:off x="797722" y="1816878"/>
            <a:ext cx="1235190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Pregão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Eletrônico </a:t>
            </a:r>
          </a:p>
        </p:txBody>
      </p:sp>
      <p:sp>
        <p:nvSpPr>
          <p:cNvPr id="25" name="Retângulo Arredondado 14">
            <a:extLst>
              <a:ext uri="{FF2B5EF4-FFF2-40B4-BE49-F238E27FC236}">
                <a16:creationId xmlns:a16="http://schemas.microsoft.com/office/drawing/2014/main" xmlns="" id="{57B5B714-64AB-4FBC-809E-79C445AFBCD2}"/>
              </a:ext>
            </a:extLst>
          </p:cNvPr>
          <p:cNvSpPr/>
          <p:nvPr/>
        </p:nvSpPr>
        <p:spPr>
          <a:xfrm>
            <a:off x="417010" y="1374097"/>
            <a:ext cx="1929026" cy="1526122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xmlns="" id="{0393A0B8-BFC7-4B40-AB6B-247AC1F979A2}"/>
              </a:ext>
            </a:extLst>
          </p:cNvPr>
          <p:cNvSpPr/>
          <p:nvPr/>
        </p:nvSpPr>
        <p:spPr>
          <a:xfrm>
            <a:off x="110388" y="1111003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29" name="Divisa 16">
            <a:extLst>
              <a:ext uri="{FF2B5EF4-FFF2-40B4-BE49-F238E27FC236}">
                <a16:creationId xmlns:a16="http://schemas.microsoft.com/office/drawing/2014/main" xmlns="" id="{0C611363-D80D-41CA-B3BB-2A5CFF8FFD35}"/>
              </a:ext>
            </a:extLst>
          </p:cNvPr>
          <p:cNvSpPr/>
          <p:nvPr/>
        </p:nvSpPr>
        <p:spPr>
          <a:xfrm>
            <a:off x="2536659" y="1927608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31" name="Rectangle 78">
            <a:extLst>
              <a:ext uri="{FF2B5EF4-FFF2-40B4-BE49-F238E27FC236}">
                <a16:creationId xmlns:a16="http://schemas.microsoft.com/office/drawing/2014/main" xmlns="" id="{E4D7AFA3-B75C-4B51-B423-EC1DAB99C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90" y="1976813"/>
            <a:ext cx="9525" cy="1642"/>
          </a:xfrm>
          <a:prstGeom prst="rect">
            <a:avLst/>
          </a:prstGeom>
          <a:solidFill>
            <a:srgbClr val="D4D4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3E92A378-4345-4037-98E6-7524DBA9331D}"/>
              </a:ext>
            </a:extLst>
          </p:cNvPr>
          <p:cNvSpPr txBox="1"/>
          <p:nvPr/>
        </p:nvSpPr>
        <p:spPr>
          <a:xfrm>
            <a:off x="2889207" y="924281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/>
              <a:t>Homologado em 12/11/2020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xmlns="" id="{1B95AF35-292B-48E3-B64D-BE8C7669E076}"/>
              </a:ext>
            </a:extLst>
          </p:cNvPr>
          <p:cNvSpPr txBox="1"/>
          <p:nvPr/>
        </p:nvSpPr>
        <p:spPr>
          <a:xfrm>
            <a:off x="2889207" y="1293613"/>
            <a:ext cx="9031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Termo de homologação, itens e quantidades homologadas disponíveis em: </a:t>
            </a:r>
            <a:r>
              <a:rPr lang="pt-BR" b="1" dirty="0"/>
              <a:t>gov.br/compras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/>
              <a:t>Homologados 15 itens dos 19 licitados.</a:t>
            </a: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xmlns="" id="{2433F111-6157-40E1-98FE-7013ADBB2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6508" y="2015324"/>
            <a:ext cx="8431275" cy="3844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32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9C9D588A-C126-4CA7-A2FB-11810AE34967}"/>
              </a:ext>
            </a:extLst>
          </p:cNvPr>
          <p:cNvSpPr txBox="1"/>
          <p:nvPr/>
        </p:nvSpPr>
        <p:spPr>
          <a:xfrm>
            <a:off x="3189655" y="968198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/>
              <a:t>Homologado em 12/11/2020</a:t>
            </a:r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xmlns="" id="{7FB79375-0EF9-4C3C-82A9-28B41FC20FC2}"/>
              </a:ext>
            </a:extLst>
          </p:cNvPr>
          <p:cNvSpPr txBox="1">
            <a:spLocks/>
          </p:cNvSpPr>
          <p:nvPr/>
        </p:nvSpPr>
        <p:spPr>
          <a:xfrm>
            <a:off x="498787" y="132277"/>
            <a:ext cx="1119442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5080" indent="12700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Pregão Eletrônico 124/2020 - </a:t>
            </a:r>
            <a:r>
              <a:rPr lang="pt-BR" sz="3200" b="1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Reaproveitamento Processual</a:t>
            </a: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xmlns="" id="{1971638F-CA0E-4135-9849-9A9D3407E192}"/>
              </a:ext>
            </a:extLst>
          </p:cNvPr>
          <p:cNvSpPr txBox="1"/>
          <p:nvPr/>
        </p:nvSpPr>
        <p:spPr>
          <a:xfrm>
            <a:off x="1041324" y="1820513"/>
            <a:ext cx="1235190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Pregão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Eletrônico </a:t>
            </a:r>
          </a:p>
        </p:txBody>
      </p:sp>
      <p:sp>
        <p:nvSpPr>
          <p:cNvPr id="7" name="Retângulo Arredondado 14">
            <a:extLst>
              <a:ext uri="{FF2B5EF4-FFF2-40B4-BE49-F238E27FC236}">
                <a16:creationId xmlns:a16="http://schemas.microsoft.com/office/drawing/2014/main" xmlns="" id="{99985241-6322-4619-865A-9303D70B1CF2}"/>
              </a:ext>
            </a:extLst>
          </p:cNvPr>
          <p:cNvSpPr/>
          <p:nvPr/>
        </p:nvSpPr>
        <p:spPr>
          <a:xfrm>
            <a:off x="603616" y="1415958"/>
            <a:ext cx="1929026" cy="1526122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xmlns="" id="{CBA57719-D62B-444C-8A08-49BC169244AD}"/>
              </a:ext>
            </a:extLst>
          </p:cNvPr>
          <p:cNvSpPr/>
          <p:nvPr/>
        </p:nvSpPr>
        <p:spPr>
          <a:xfrm>
            <a:off x="296994" y="1152864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9" name="Divisa 16">
            <a:extLst>
              <a:ext uri="{FF2B5EF4-FFF2-40B4-BE49-F238E27FC236}">
                <a16:creationId xmlns:a16="http://schemas.microsoft.com/office/drawing/2014/main" xmlns="" id="{6E44BF8D-C73B-48D7-8779-ED473FB9EED8}"/>
              </a:ext>
            </a:extLst>
          </p:cNvPr>
          <p:cNvSpPr/>
          <p:nvPr/>
        </p:nvSpPr>
        <p:spPr>
          <a:xfrm>
            <a:off x="2780999" y="1969469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0" name="object 7">
            <a:extLst>
              <a:ext uri="{FF2B5EF4-FFF2-40B4-BE49-F238E27FC236}">
                <a16:creationId xmlns:a16="http://schemas.microsoft.com/office/drawing/2014/main" xmlns="" id="{18A8AFEF-B55E-478C-AFDF-9A271B9C5E78}"/>
              </a:ext>
            </a:extLst>
          </p:cNvPr>
          <p:cNvSpPr txBox="1"/>
          <p:nvPr/>
        </p:nvSpPr>
        <p:spPr>
          <a:xfrm>
            <a:off x="3241479" y="6443392"/>
            <a:ext cx="2482735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A</a:t>
            </a:r>
            <a:r>
              <a:rPr kumimoji="0" sz="1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tua</a:t>
            </a: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lizado </a:t>
            </a:r>
            <a:r>
              <a:rPr kumimoji="0" sz="1200" b="1" i="1" u="none" strike="noStrike" kern="1200" cap="none" spc="-5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em</a:t>
            </a:r>
            <a:r>
              <a:rPr kumimoji="0" lang="pt-BR" sz="1200" b="1" i="1" u="none" strike="noStrike" kern="1200" cap="none" spc="-11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 </a:t>
            </a:r>
            <a:r>
              <a:rPr lang="pt-BR" sz="1200" b="1" i="1" spc="-11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04</a:t>
            </a:r>
            <a:r>
              <a:rPr kumimoji="0" lang="pt-BR" sz="1200" b="1" i="1" u="none" strike="noStrike" kern="1200" cap="none" spc="-5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/01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B6B1D5BE-BB0F-43CB-AC62-0AFA91D686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576" y="1489292"/>
            <a:ext cx="8431275" cy="421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37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DB000197-F549-4624-AE9B-E72EB26D9B67}"/>
              </a:ext>
            </a:extLst>
          </p:cNvPr>
          <p:cNvSpPr txBox="1"/>
          <p:nvPr/>
        </p:nvSpPr>
        <p:spPr>
          <a:xfrm>
            <a:off x="2977218" y="966582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b="1" dirty="0"/>
              <a:t>Homologado em 12/11/2020</a:t>
            </a: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xmlns="" id="{DE8E0430-211A-4C08-A602-7568B01F1709}"/>
              </a:ext>
            </a:extLst>
          </p:cNvPr>
          <p:cNvSpPr txBox="1">
            <a:spLocks/>
          </p:cNvSpPr>
          <p:nvPr/>
        </p:nvSpPr>
        <p:spPr>
          <a:xfrm>
            <a:off x="498787" y="132277"/>
            <a:ext cx="1119442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5080" indent="12700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Pregão Eletrônico 124/2020 - </a:t>
            </a:r>
            <a:r>
              <a:rPr lang="pt-BR" sz="3200" b="1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Reaproveitamento Processual</a:t>
            </a:r>
          </a:p>
        </p:txBody>
      </p:sp>
      <p:sp>
        <p:nvSpPr>
          <p:cNvPr id="5" name="object 10">
            <a:extLst>
              <a:ext uri="{FF2B5EF4-FFF2-40B4-BE49-F238E27FC236}">
                <a16:creationId xmlns:a16="http://schemas.microsoft.com/office/drawing/2014/main" xmlns="" id="{FE0FEFDB-A43D-4550-8488-C75A68821C3F}"/>
              </a:ext>
            </a:extLst>
          </p:cNvPr>
          <p:cNvSpPr txBox="1"/>
          <p:nvPr/>
        </p:nvSpPr>
        <p:spPr>
          <a:xfrm>
            <a:off x="1028171" y="1804857"/>
            <a:ext cx="1235190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Pregão 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Eletrônico </a:t>
            </a:r>
          </a:p>
        </p:txBody>
      </p:sp>
      <p:sp>
        <p:nvSpPr>
          <p:cNvPr id="6" name="Retângulo Arredondado 14">
            <a:extLst>
              <a:ext uri="{FF2B5EF4-FFF2-40B4-BE49-F238E27FC236}">
                <a16:creationId xmlns:a16="http://schemas.microsoft.com/office/drawing/2014/main" xmlns="" id="{F9534138-DFC0-43FF-B3E3-C527C25F536C}"/>
              </a:ext>
            </a:extLst>
          </p:cNvPr>
          <p:cNvSpPr/>
          <p:nvPr/>
        </p:nvSpPr>
        <p:spPr>
          <a:xfrm>
            <a:off x="603616" y="1415958"/>
            <a:ext cx="1929026" cy="1526122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xmlns="" id="{EF56B436-372D-44B5-BB5B-5AAA21FE7C27}"/>
              </a:ext>
            </a:extLst>
          </p:cNvPr>
          <p:cNvSpPr/>
          <p:nvPr/>
        </p:nvSpPr>
        <p:spPr>
          <a:xfrm>
            <a:off x="296994" y="1152864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8" name="Divisa 16">
            <a:extLst>
              <a:ext uri="{FF2B5EF4-FFF2-40B4-BE49-F238E27FC236}">
                <a16:creationId xmlns:a16="http://schemas.microsoft.com/office/drawing/2014/main" xmlns="" id="{0BFF1E67-4165-4AD8-972D-3D57CC7E33FB}"/>
              </a:ext>
            </a:extLst>
          </p:cNvPr>
          <p:cNvSpPr/>
          <p:nvPr/>
        </p:nvSpPr>
        <p:spPr>
          <a:xfrm>
            <a:off x="2707718" y="2125137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xmlns="" id="{30EDD170-70C6-4077-A059-493E13733518}"/>
              </a:ext>
            </a:extLst>
          </p:cNvPr>
          <p:cNvSpPr txBox="1"/>
          <p:nvPr/>
        </p:nvSpPr>
        <p:spPr>
          <a:xfrm>
            <a:off x="2977218" y="6416492"/>
            <a:ext cx="2482735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A</a:t>
            </a:r>
            <a:r>
              <a:rPr kumimoji="0" sz="1200" b="1" i="1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tua</a:t>
            </a: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lizado </a:t>
            </a:r>
            <a:r>
              <a:rPr kumimoji="0" sz="1200" b="1" i="1" u="none" strike="noStrike" kern="1200" cap="none" spc="-5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em</a:t>
            </a:r>
            <a:r>
              <a:rPr kumimoji="0" lang="pt-BR" sz="1200" b="1" i="1" u="none" strike="noStrike" kern="1200" cap="none" spc="-11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 </a:t>
            </a:r>
            <a:r>
              <a:rPr lang="pt-BR" sz="1200" b="1" i="1" spc="-110" noProof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04</a:t>
            </a:r>
            <a:r>
              <a:rPr kumimoji="0" lang="pt-BR" sz="1200" b="1" i="1" u="none" strike="noStrike" kern="1200" cap="none" spc="-5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alibri"/>
                <a:cs typeface="Calibri"/>
              </a:rPr>
              <a:t>/01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alibri"/>
              <a:cs typeface="Calibri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xmlns="" id="{42E6A84F-59DB-4294-9121-EAE0826EA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719" y="1459486"/>
            <a:ext cx="8431275" cy="413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15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xmlns="" id="{A97D3066-F2EC-4EFC-A136-95A35BD0D927}"/>
              </a:ext>
            </a:extLst>
          </p:cNvPr>
          <p:cNvSpPr txBox="1">
            <a:spLocks/>
          </p:cNvSpPr>
          <p:nvPr/>
        </p:nvSpPr>
        <p:spPr>
          <a:xfrm>
            <a:off x="853231" y="88594"/>
            <a:ext cx="11194425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0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PREGÃO ELETRÔNICO nº 110/2020 </a:t>
            </a:r>
            <a:r>
              <a:rPr lang="pt-BR" sz="3000" b="1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EXECUÇÃO DA ARP 101/20 PELO MS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DDC17AAC-52C3-49E8-A2C2-A3182C31725B}"/>
              </a:ext>
            </a:extLst>
          </p:cNvPr>
          <p:cNvSpPr txBox="1"/>
          <p:nvPr/>
        </p:nvSpPr>
        <p:spPr>
          <a:xfrm>
            <a:off x="2698022" y="1141428"/>
            <a:ext cx="77014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Solicitação de execução da Ata de Registro de Preço.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Contrato 305/2020 – Quantitativo contratado entregue no almoxarifado MS.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xmlns="" id="{9A0435CE-A981-42CF-992B-EC4F63155C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323480"/>
              </p:ext>
            </p:extLst>
          </p:nvPr>
        </p:nvGraphicFramePr>
        <p:xfrm>
          <a:off x="853231" y="2073383"/>
          <a:ext cx="10199798" cy="2111592"/>
        </p:xfrm>
        <a:graphic>
          <a:graphicData uri="http://schemas.openxmlformats.org/drawingml/2006/table">
            <a:tbl>
              <a:tblPr/>
              <a:tblGrid>
                <a:gridCol w="2845664">
                  <a:extLst>
                    <a:ext uri="{9D8B030D-6E8A-4147-A177-3AD203B41FA5}">
                      <a16:colId xmlns:a16="http://schemas.microsoft.com/office/drawing/2014/main" xmlns="" val="3910064001"/>
                    </a:ext>
                  </a:extLst>
                </a:gridCol>
                <a:gridCol w="1519650">
                  <a:extLst>
                    <a:ext uri="{9D8B030D-6E8A-4147-A177-3AD203B41FA5}">
                      <a16:colId xmlns:a16="http://schemas.microsoft.com/office/drawing/2014/main" xmlns="" val="3346245739"/>
                    </a:ext>
                  </a:extLst>
                </a:gridCol>
                <a:gridCol w="1341131">
                  <a:extLst>
                    <a:ext uri="{9D8B030D-6E8A-4147-A177-3AD203B41FA5}">
                      <a16:colId xmlns:a16="http://schemas.microsoft.com/office/drawing/2014/main" xmlns="" val="3357481491"/>
                    </a:ext>
                  </a:extLst>
                </a:gridCol>
                <a:gridCol w="1224430">
                  <a:extLst>
                    <a:ext uri="{9D8B030D-6E8A-4147-A177-3AD203B41FA5}">
                      <a16:colId xmlns:a16="http://schemas.microsoft.com/office/drawing/2014/main" xmlns="" val="653033186"/>
                    </a:ext>
                  </a:extLst>
                </a:gridCol>
                <a:gridCol w="1556990">
                  <a:extLst>
                    <a:ext uri="{9D8B030D-6E8A-4147-A177-3AD203B41FA5}">
                      <a16:colId xmlns:a16="http://schemas.microsoft.com/office/drawing/2014/main" xmlns="" val="2757682138"/>
                    </a:ext>
                  </a:extLst>
                </a:gridCol>
                <a:gridCol w="1711933">
                  <a:extLst>
                    <a:ext uri="{9D8B030D-6E8A-4147-A177-3AD203B41FA5}">
                      <a16:colId xmlns:a16="http://schemas.microsoft.com/office/drawing/2014/main" xmlns="" val="903650107"/>
                    </a:ext>
                  </a:extLst>
                </a:gridCol>
              </a:tblGrid>
              <a:tr h="68115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Item/Descrição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UNIDADE DE MEDIDA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Quantitativo Total da ARP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 Unitário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Quantitativo Contratado</a:t>
                      </a:r>
                      <a:r>
                        <a:rPr lang="pt-BR" sz="12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(CT 305/2020)</a:t>
                      </a:r>
                      <a:endParaRPr lang="pt-BR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Saldo Remanescente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1714939"/>
                  </a:ext>
                </a:extLst>
              </a:tr>
              <a:tr h="4768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1-ATRACÚRIO BESILATO, 10 MG/ML, SOLUÇÃO INJETÁVEL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Ampola 2,50 mL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985.558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R$ 12,42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358.350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627.208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92583295"/>
                  </a:ext>
                </a:extLst>
              </a:tr>
              <a:tr h="4768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2-ATRACÚRIO BESILATO, 10 MG/ML, SOLUÇÃO INJETÁVEL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Ampola 5 mL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686.051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R$ 18,00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238.375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447.676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4961062"/>
                  </a:ext>
                </a:extLst>
              </a:tr>
              <a:tr h="47681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11-FENTANILA, SAL CITRATO, 0,05 MG/ML, SOLUÇÃO INJETÁVEL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Ampola 10 mL ou Frasco 10 mL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1.038.403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R$ 7,51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302.000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736.403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928139"/>
                  </a:ext>
                </a:extLst>
              </a:tr>
            </a:tbl>
          </a:graphicData>
        </a:graphic>
      </p:graphicFrame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F8926EB0-23ED-2447-AC6C-E0E990ADF051}"/>
              </a:ext>
            </a:extLst>
          </p:cNvPr>
          <p:cNvSpPr txBox="1"/>
          <p:nvPr/>
        </p:nvSpPr>
        <p:spPr>
          <a:xfrm>
            <a:off x="1551836" y="4470599"/>
            <a:ext cx="959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accent6">
                    <a:lumMod val="75000"/>
                  </a:schemeClr>
                </a:solidFill>
              </a:rPr>
              <a:t>RESERVA ESTRATÉGICA PARA APOIO AOS ESTADOS – ANÁLISE TRIPARTITE </a:t>
            </a:r>
          </a:p>
        </p:txBody>
      </p:sp>
    </p:spTree>
    <p:extLst>
      <p:ext uri="{BB962C8B-B14F-4D97-AF65-F5344CB8AC3E}">
        <p14:creationId xmlns:p14="http://schemas.microsoft.com/office/powerpoint/2010/main" val="2551479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onheÃ§a os critÃ©rios utilizados pela ANVISA para avaliaÃ§Ã£o da limpeza  hospitalar - Exprhes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175" y="3754975"/>
            <a:ext cx="1639794" cy="970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Pentágono 8"/>
          <p:cNvSpPr/>
          <p:nvPr/>
        </p:nvSpPr>
        <p:spPr>
          <a:xfrm>
            <a:off x="0" y="3059919"/>
            <a:ext cx="3592145" cy="369332"/>
          </a:xfrm>
          <a:prstGeom prst="homePlate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027" name="Imagem 2" descr="image0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" r="-138" b="55437"/>
          <a:stretch/>
        </p:blipFill>
        <p:spPr bwMode="auto">
          <a:xfrm>
            <a:off x="3735238" y="1191840"/>
            <a:ext cx="7773008" cy="44550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ject 10"/>
          <p:cNvSpPr txBox="1"/>
          <p:nvPr/>
        </p:nvSpPr>
        <p:spPr>
          <a:xfrm>
            <a:off x="1120413" y="1664951"/>
            <a:ext cx="1559966" cy="627736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Requisição de Informações</a:t>
            </a:r>
          </a:p>
        </p:txBody>
      </p:sp>
      <p:sp>
        <p:nvSpPr>
          <p:cNvPr id="4" name="Retângulo Arredondado 3"/>
          <p:cNvSpPr/>
          <p:nvPr/>
        </p:nvSpPr>
        <p:spPr>
          <a:xfrm>
            <a:off x="882014" y="1191840"/>
            <a:ext cx="1971210" cy="1573958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Elipse 4"/>
          <p:cNvSpPr/>
          <p:nvPr/>
        </p:nvSpPr>
        <p:spPr>
          <a:xfrm>
            <a:off x="575392" y="950142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6" name="Divisa 5"/>
          <p:cNvSpPr/>
          <p:nvPr/>
        </p:nvSpPr>
        <p:spPr>
          <a:xfrm>
            <a:off x="3010660" y="1789763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object 4"/>
          <p:cNvSpPr txBox="1">
            <a:spLocks/>
          </p:cNvSpPr>
          <p:nvPr/>
        </p:nvSpPr>
        <p:spPr>
          <a:xfrm>
            <a:off x="0" y="-10267"/>
            <a:ext cx="1219200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40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Requisições de Informações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EE40D283-59EC-6243-9E6B-D200E3018663}"/>
              </a:ext>
            </a:extLst>
          </p:cNvPr>
          <p:cNvSpPr/>
          <p:nvPr/>
        </p:nvSpPr>
        <p:spPr>
          <a:xfrm>
            <a:off x="9972510" y="2292687"/>
            <a:ext cx="1423358" cy="6723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xmlns="" id="{2951873B-98E6-EB48-8E30-8CBE9B6E1485}"/>
              </a:ext>
            </a:extLst>
          </p:cNvPr>
          <p:cNvSpPr txBox="1"/>
          <p:nvPr/>
        </p:nvSpPr>
        <p:spPr>
          <a:xfrm>
            <a:off x="143093" y="3050049"/>
            <a:ext cx="3449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</a:rPr>
              <a:t>PRORROGADO ATÉ 14/06/2021</a:t>
            </a:r>
          </a:p>
        </p:txBody>
      </p:sp>
    </p:spTree>
    <p:extLst>
      <p:ext uri="{BB962C8B-B14F-4D97-AF65-F5344CB8AC3E}">
        <p14:creationId xmlns:p14="http://schemas.microsoft.com/office/powerpoint/2010/main" val="3731719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8139755" y="1953113"/>
            <a:ext cx="3190875" cy="28623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accent5"/>
                </a:solidFill>
              </a:rPr>
              <a:t>ACORDO de COOPERAÇÃO entre ANVISA, Receita Federal e Ministério da Saúde como interveniente.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dirty="0">
              <a:solidFill>
                <a:schemeClr val="accent5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accent5"/>
                </a:solidFill>
              </a:rPr>
              <a:t>Ferramenta de BI com informações diárias de estoque e distribuição das indústrias/empresas nacionais.</a:t>
            </a:r>
            <a:endParaRPr lang="pt-BR" dirty="0">
              <a:solidFill>
                <a:schemeClr val="accent5"/>
              </a:solidFill>
              <a:cs typeface="Calibri"/>
            </a:endParaRPr>
          </a:p>
        </p:txBody>
      </p:sp>
      <p:sp>
        <p:nvSpPr>
          <p:cNvPr id="11" name="object 10"/>
          <p:cNvSpPr txBox="1"/>
          <p:nvPr/>
        </p:nvSpPr>
        <p:spPr>
          <a:xfrm>
            <a:off x="1372230" y="2437068"/>
            <a:ext cx="1861014" cy="627736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Requisição de Informações</a:t>
            </a:r>
          </a:p>
        </p:txBody>
      </p:sp>
      <p:sp>
        <p:nvSpPr>
          <p:cNvPr id="12" name="Retângulo Arredondado 11"/>
          <p:cNvSpPr/>
          <p:nvPr/>
        </p:nvSpPr>
        <p:spPr>
          <a:xfrm>
            <a:off x="968792" y="1940312"/>
            <a:ext cx="2177384" cy="1651508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Elipse 12"/>
          <p:cNvSpPr/>
          <p:nvPr/>
        </p:nvSpPr>
        <p:spPr>
          <a:xfrm>
            <a:off x="662170" y="1698614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5" name="Divisa 14"/>
          <p:cNvSpPr/>
          <p:nvPr/>
        </p:nvSpPr>
        <p:spPr>
          <a:xfrm>
            <a:off x="3760988" y="2773748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028110" y="1208673"/>
            <a:ext cx="1294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Estoque de </a:t>
            </a:r>
          </a:p>
          <a:p>
            <a:r>
              <a:rPr lang="pt-BR" sz="1400" b="1" dirty="0"/>
              <a:t>Medicamentos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6405076" y="1133559"/>
            <a:ext cx="10809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Vendas e </a:t>
            </a:r>
          </a:p>
          <a:p>
            <a:r>
              <a:rPr lang="pt-BR" sz="1400" b="1" dirty="0"/>
              <a:t>Distribuição</a:t>
            </a:r>
          </a:p>
        </p:txBody>
      </p:sp>
      <p:sp>
        <p:nvSpPr>
          <p:cNvPr id="17" name="CaixaDeTexto 16"/>
          <p:cNvSpPr txBox="1"/>
          <p:nvPr/>
        </p:nvSpPr>
        <p:spPr>
          <a:xfrm>
            <a:off x="4200339" y="5242058"/>
            <a:ext cx="1560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Risco de </a:t>
            </a:r>
          </a:p>
          <a:p>
            <a:r>
              <a:rPr lang="pt-BR" sz="1400" b="1" dirty="0"/>
              <a:t>Desabastecimento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6363849" y="5242058"/>
            <a:ext cx="11082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/>
              <a:t>Informações</a:t>
            </a:r>
          </a:p>
          <a:p>
            <a:r>
              <a:rPr lang="pt-BR" sz="1400" b="1" dirty="0"/>
              <a:t>Gerais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403" y="3591819"/>
            <a:ext cx="1444703" cy="1444703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439" y="1656779"/>
            <a:ext cx="1560579" cy="1560579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4063630" y="3460216"/>
            <a:ext cx="1560579" cy="1707911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7048" y="1772779"/>
            <a:ext cx="1444579" cy="1444579"/>
          </a:xfrm>
          <a:prstGeom prst="rect">
            <a:avLst/>
          </a:prstGeom>
        </p:spPr>
      </p:pic>
      <p:sp>
        <p:nvSpPr>
          <p:cNvPr id="22" name="object 4"/>
          <p:cNvSpPr txBox="1">
            <a:spLocks/>
          </p:cNvSpPr>
          <p:nvPr/>
        </p:nvSpPr>
        <p:spPr>
          <a:xfrm>
            <a:off x="0" y="-10267"/>
            <a:ext cx="1219200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40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Requisições de Informações</a:t>
            </a:r>
          </a:p>
        </p:txBody>
      </p:sp>
    </p:spTree>
    <p:extLst>
      <p:ext uri="{BB962C8B-B14F-4D97-AF65-F5344CB8AC3E}">
        <p14:creationId xmlns:p14="http://schemas.microsoft.com/office/powerpoint/2010/main" val="2372330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0862CEE0-7B59-F949-8268-11EC0D37EE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103"/>
          <a:stretch/>
        </p:blipFill>
        <p:spPr>
          <a:xfrm>
            <a:off x="4373666" y="974785"/>
            <a:ext cx="4952607" cy="49151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object 4">
            <a:extLst>
              <a:ext uri="{FF2B5EF4-FFF2-40B4-BE49-F238E27FC236}">
                <a16:creationId xmlns:a16="http://schemas.microsoft.com/office/drawing/2014/main" xmlns="" id="{188523DD-5985-2D40-A54C-97F2F83ABE66}"/>
              </a:ext>
            </a:extLst>
          </p:cNvPr>
          <p:cNvSpPr txBox="1">
            <a:spLocks/>
          </p:cNvSpPr>
          <p:nvPr/>
        </p:nvSpPr>
        <p:spPr>
          <a:xfrm>
            <a:off x="2346465" y="153034"/>
            <a:ext cx="7073580" cy="46806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spcAft>
                <a:spcPts val="600"/>
              </a:spcAft>
            </a:pPr>
            <a:r>
              <a:rPr lang="en-US" sz="32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CONSUMO MÉDIO MENSAL - UF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950356" y="1664361"/>
            <a:ext cx="158569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>
                <a:solidFill>
                  <a:schemeClr val="accent6">
                    <a:lumMod val="75000"/>
                  </a:schemeClr>
                </a:solidFill>
              </a:rPr>
              <a:t>Semana 37</a:t>
            </a:r>
          </a:p>
          <a:p>
            <a:r>
              <a:rPr lang="pt-BR" b="1" dirty="0"/>
              <a:t>28/02 a 06/03</a:t>
            </a:r>
          </a:p>
        </p:txBody>
      </p:sp>
      <p:sp>
        <p:nvSpPr>
          <p:cNvPr id="5" name="Retângulo Arredondado 4"/>
          <p:cNvSpPr/>
          <p:nvPr/>
        </p:nvSpPr>
        <p:spPr>
          <a:xfrm>
            <a:off x="1726963" y="1427118"/>
            <a:ext cx="2038827" cy="1213151"/>
          </a:xfrm>
          <a:prstGeom prst="roundRect">
            <a:avLst/>
          </a:prstGeom>
          <a:noFill/>
          <a:ln w="12700"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5468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Arredondado 14"/>
          <p:cNvSpPr/>
          <p:nvPr/>
        </p:nvSpPr>
        <p:spPr>
          <a:xfrm>
            <a:off x="1468877" y="2111774"/>
            <a:ext cx="4397085" cy="3422251"/>
          </a:xfrm>
          <a:prstGeom prst="round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object 4"/>
          <p:cNvSpPr txBox="1">
            <a:spLocks/>
          </p:cNvSpPr>
          <p:nvPr/>
        </p:nvSpPr>
        <p:spPr>
          <a:xfrm>
            <a:off x="-20713" y="3606"/>
            <a:ext cx="1219200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40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Utilização das requisições de informação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711609" y="936667"/>
            <a:ext cx="10727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i="1" spc="-150" dirty="0">
                <a:solidFill>
                  <a:schemeClr val="accent5">
                    <a:lumMod val="75000"/>
                  </a:schemeClr>
                </a:solidFill>
              </a:rPr>
              <a:t>De posse das informações do parque industrial, emergiram as estratégias: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2078965" y="2427933"/>
            <a:ext cx="347644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Envio diário contendo a quantidade de medicamentos, localização do distribuidor, medicamentos existentes em estabelecimentos “privados” e federais para todas as secretarias estaduais de saúde, para </a:t>
            </a:r>
            <a:r>
              <a:rPr lang="pt-BR" sz="1600" b="1" dirty="0"/>
              <a:t>CONASS</a:t>
            </a:r>
            <a:r>
              <a:rPr lang="pt-BR" sz="1600" dirty="0"/>
              <a:t> e </a:t>
            </a:r>
            <a:r>
              <a:rPr lang="pt-BR" sz="1600" b="1" dirty="0"/>
              <a:t>CONASEMS</a:t>
            </a:r>
            <a:r>
              <a:rPr lang="pt-BR" sz="1600" dirty="0"/>
              <a:t>. Com isso, o próprio estado pode adquirir, requisitar, abrir licitações ou utilizar ferramentas que as dispense, além de tomar outras ações necessárias para garantir o abastecimento.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7285254" y="2456259"/>
            <a:ext cx="314544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Envio semanal de e-mail para as 17 indústrias incluídas no BI da Anvisa com a contrapartida do MS:</a:t>
            </a:r>
          </a:p>
          <a:p>
            <a:pPr marL="447675" lvl="1" indent="-180975">
              <a:buFont typeface="Arial" panose="020B0604020202020204" pitchFamily="34" charset="0"/>
              <a:buChar char="•"/>
            </a:pPr>
            <a:r>
              <a:rPr lang="pt-BR" sz="1600" dirty="0"/>
              <a:t>Informações de consumo médio mensal de medicamentos IOT de todos os estados. Com isso, as empresas podem adequar a produção e direcionarem vendas de acordo com a demanda nacional.</a:t>
            </a:r>
          </a:p>
          <a:p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256582" y="1873935"/>
            <a:ext cx="506870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1</a:t>
            </a:r>
          </a:p>
        </p:txBody>
      </p:sp>
      <p:sp>
        <p:nvSpPr>
          <p:cNvPr id="16" name="Retângulo Arredondado 15"/>
          <p:cNvSpPr/>
          <p:nvPr/>
        </p:nvSpPr>
        <p:spPr>
          <a:xfrm>
            <a:off x="6672392" y="2111774"/>
            <a:ext cx="4265173" cy="3422251"/>
          </a:xfrm>
          <a:prstGeom prst="round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CaixaDeTexto 16"/>
          <p:cNvSpPr txBox="1"/>
          <p:nvPr/>
        </p:nvSpPr>
        <p:spPr>
          <a:xfrm>
            <a:off x="6460097" y="1873935"/>
            <a:ext cx="609462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2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50" y="2839189"/>
            <a:ext cx="1295960" cy="129596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347" y="2787059"/>
            <a:ext cx="1348090" cy="134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390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920595" y="2362834"/>
            <a:ext cx="336687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Painel de inteligência com as ações do </a:t>
            </a:r>
            <a:r>
              <a:rPr lang="pt-BR" sz="1600" b="1" dirty="0"/>
              <a:t>Grupo de Requisição de Medicamentos</a:t>
            </a:r>
            <a:r>
              <a:rPr lang="pt-BR" sz="16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t-BR" sz="1600" dirty="0"/>
              <a:t>Reuniões semanal, às 16h, para tomada de decisões estratégicas.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pt-BR" sz="1600" dirty="0"/>
          </a:p>
          <a:p>
            <a:r>
              <a:rPr lang="pt-BR" sz="1600" dirty="0"/>
              <a:t>Envio de orientações sobre oportunidade de empréstimos interestaduais por meio de interlocução dos CONASS/CONASEMS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6936797" y="2207144"/>
            <a:ext cx="43577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/>
              <a:t>Análise de </a:t>
            </a:r>
            <a:r>
              <a:rPr lang="pt-BR" sz="1600" b="1" dirty="0"/>
              <a:t>critérios objetivos com </a:t>
            </a:r>
            <a:r>
              <a:rPr lang="pt-BR" sz="1600" b="1" u="sng" dirty="0"/>
              <a:t>metodologia proposta  </a:t>
            </a:r>
            <a:r>
              <a:rPr lang="pt-BR" sz="1600" dirty="0"/>
              <a:t>para as requisições de medicamento. </a:t>
            </a:r>
          </a:p>
          <a:p>
            <a:endParaRPr lang="pt-BR" sz="1600" dirty="0"/>
          </a:p>
          <a:p>
            <a:r>
              <a:rPr lang="pt-BR" sz="1200" dirty="0"/>
              <a:t>Quais estados, e quais medicamentos tem no distribuidor local.</a:t>
            </a:r>
          </a:p>
          <a:p>
            <a:r>
              <a:rPr lang="pt-BR" sz="1200" dirty="0"/>
              <a:t>2 – Qual o Consumo Médio Mensal e Nacional de todas medicações.</a:t>
            </a:r>
          </a:p>
          <a:p>
            <a:r>
              <a:rPr lang="pt-BR" sz="1200" dirty="0"/>
              <a:t>3 – Quais estados tem similares com 02 opções para mais de 15 dias.</a:t>
            </a:r>
          </a:p>
          <a:p>
            <a:r>
              <a:rPr lang="pt-BR" sz="1200" dirty="0"/>
              <a:t>4 – Quais estados não possui 02 opções de similaridade e qual a classe.</a:t>
            </a:r>
          </a:p>
          <a:p>
            <a:r>
              <a:rPr lang="pt-BR" sz="1200" dirty="0"/>
              <a:t>5 – Qual o consumo médio mensal (CMM) versos produção das indústrias.</a:t>
            </a:r>
          </a:p>
          <a:p>
            <a:r>
              <a:rPr lang="pt-BR" sz="1200" dirty="0"/>
              <a:t>6 – Quantos estados necessitam de medicamentos e qual a classe do fármaco (BNM, Analgésicos e Sedativos).</a:t>
            </a:r>
          </a:p>
          <a:p>
            <a:r>
              <a:rPr lang="pt-BR" sz="1200" dirty="0"/>
              <a:t>7 – Esses estados estão no ou </a:t>
            </a:r>
            <a:r>
              <a:rPr lang="pt-BR" sz="1200" i="1" dirty="0"/>
              <a:t>top </a:t>
            </a:r>
            <a:r>
              <a:rPr lang="pt-BR" sz="1200" i="1" dirty="0" err="1"/>
              <a:t>ten</a:t>
            </a:r>
            <a:r>
              <a:rPr lang="pt-BR" sz="1200" i="1" dirty="0"/>
              <a:t> </a:t>
            </a:r>
            <a:r>
              <a:rPr lang="pt-BR" sz="1200" dirty="0"/>
              <a:t>na cura epidemiológica.</a:t>
            </a:r>
          </a:p>
          <a:p>
            <a:endParaRPr lang="pt-B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sz="1600" dirty="0"/>
          </a:p>
        </p:txBody>
      </p:sp>
      <p:sp>
        <p:nvSpPr>
          <p:cNvPr id="4" name="Retângulo Arredondado 3"/>
          <p:cNvSpPr/>
          <p:nvPr/>
        </p:nvSpPr>
        <p:spPr>
          <a:xfrm>
            <a:off x="1123820" y="2103147"/>
            <a:ext cx="4491976" cy="3422251"/>
          </a:xfrm>
          <a:prstGeom prst="round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/>
          <p:cNvSpPr txBox="1"/>
          <p:nvPr/>
        </p:nvSpPr>
        <p:spPr>
          <a:xfrm>
            <a:off x="911525" y="1865308"/>
            <a:ext cx="633507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6327335" y="2103147"/>
            <a:ext cx="4967175" cy="3422251"/>
          </a:xfrm>
          <a:prstGeom prst="roundRect">
            <a:avLst/>
          </a:prstGeom>
          <a:noFill/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/>
          <p:cNvSpPr txBox="1"/>
          <p:nvPr/>
        </p:nvSpPr>
        <p:spPr>
          <a:xfrm>
            <a:off x="6115040" y="1865308"/>
            <a:ext cx="609462" cy="110799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6600" dirty="0">
                <a:solidFill>
                  <a:schemeClr val="accent1">
                    <a:lumMod val="60000"/>
                    <a:lumOff val="40000"/>
                  </a:schemeClr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711609" y="936667"/>
            <a:ext cx="10727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i="1" spc="-150" dirty="0">
                <a:solidFill>
                  <a:schemeClr val="accent5">
                    <a:lumMod val="75000"/>
                  </a:schemeClr>
                </a:solidFill>
              </a:rPr>
              <a:t>De posse das informações do parque industrial, emergiram as estratégias:</a:t>
            </a:r>
          </a:p>
        </p:txBody>
      </p:sp>
      <p:pic>
        <p:nvPicPr>
          <p:cNvPr id="14" name="Imagem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71" y="2797845"/>
            <a:ext cx="1179014" cy="1179014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941" y="2883803"/>
            <a:ext cx="1243659" cy="1243659"/>
          </a:xfrm>
          <a:prstGeom prst="rect">
            <a:avLst/>
          </a:prstGeom>
        </p:spPr>
      </p:pic>
      <p:sp>
        <p:nvSpPr>
          <p:cNvPr id="18" name="object 4"/>
          <p:cNvSpPr txBox="1">
            <a:spLocks/>
          </p:cNvSpPr>
          <p:nvPr/>
        </p:nvSpPr>
        <p:spPr>
          <a:xfrm>
            <a:off x="0" y="11528"/>
            <a:ext cx="12192000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40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Utilização das requisições de informação</a:t>
            </a:r>
          </a:p>
        </p:txBody>
      </p:sp>
    </p:spTree>
    <p:extLst>
      <p:ext uri="{BB962C8B-B14F-4D97-AF65-F5344CB8AC3E}">
        <p14:creationId xmlns:p14="http://schemas.microsoft.com/office/powerpoint/2010/main" val="515916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Conector reto 11"/>
          <p:cNvCxnSpPr/>
          <p:nvPr/>
        </p:nvCxnSpPr>
        <p:spPr>
          <a:xfrm>
            <a:off x="336430" y="3946601"/>
            <a:ext cx="11473132" cy="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7 dicas para se tornar um profissional mais proativo | FENINJ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78" y="2642694"/>
            <a:ext cx="3737660" cy="265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xmlns="" id="{4FC377D2-05AC-9348-B25C-49AE32441D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1334" y="2782027"/>
            <a:ext cx="2769952" cy="2168623"/>
          </a:xfrm>
          <a:prstGeom prst="roundRect">
            <a:avLst/>
          </a:prstGeom>
        </p:spPr>
      </p:pic>
      <p:sp>
        <p:nvSpPr>
          <p:cNvPr id="15" name="Retângulo Arredondado 14"/>
          <p:cNvSpPr/>
          <p:nvPr/>
        </p:nvSpPr>
        <p:spPr>
          <a:xfrm>
            <a:off x="4837406" y="1951494"/>
            <a:ext cx="2426036" cy="2337724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object 4">
            <a:extLst>
              <a:ext uri="{FF2B5EF4-FFF2-40B4-BE49-F238E27FC236}">
                <a16:creationId xmlns:a16="http://schemas.microsoft.com/office/drawing/2014/main" xmlns="" id="{5E3949D6-3D0C-BC4C-A5C1-244D25183F37}"/>
              </a:ext>
            </a:extLst>
          </p:cNvPr>
          <p:cNvSpPr txBox="1">
            <a:spLocks/>
          </p:cNvSpPr>
          <p:nvPr/>
        </p:nvSpPr>
        <p:spPr>
          <a:xfrm>
            <a:off x="0" y="82769"/>
            <a:ext cx="12192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Fluxo de ações /Intervenções PARA SUGESTÃO DE PAUTA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xmlns="" id="{7F2B9716-293A-9F47-902D-761F20047329}"/>
              </a:ext>
            </a:extLst>
          </p:cNvPr>
          <p:cNvSpPr txBox="1"/>
          <p:nvPr/>
        </p:nvSpPr>
        <p:spPr>
          <a:xfrm>
            <a:off x="1289177" y="1489365"/>
            <a:ext cx="294656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err="1"/>
              <a:t>Próativo</a:t>
            </a:r>
            <a:r>
              <a:rPr lang="pt-BR" sz="2400" b="1" dirty="0"/>
              <a:t>: </a:t>
            </a:r>
            <a:br>
              <a:rPr lang="pt-BR" sz="2400" b="1" dirty="0"/>
            </a:br>
            <a:r>
              <a:rPr lang="pt-BR" dirty="0"/>
              <a:t>ANÁLISE DO GRUPO SEMANAL COM CRITÉRIOS E QUESTÕES NORTEADORAS 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1216BC83-8DF8-DF42-B07D-6F16824A2A59}"/>
              </a:ext>
            </a:extLst>
          </p:cNvPr>
          <p:cNvSpPr txBox="1"/>
          <p:nvPr/>
        </p:nvSpPr>
        <p:spPr>
          <a:xfrm>
            <a:off x="8100419" y="1592620"/>
            <a:ext cx="24978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Emergencial: </a:t>
            </a:r>
            <a:r>
              <a:rPr lang="pt-BR" dirty="0"/>
              <a:t>ANÁLISE DAS DEMANDAS VIA OFÍCIO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xmlns="" id="{B9622FB4-A1C9-714C-B2A6-F690DBC4B54E}"/>
              </a:ext>
            </a:extLst>
          </p:cNvPr>
          <p:cNvSpPr txBox="1"/>
          <p:nvPr/>
        </p:nvSpPr>
        <p:spPr>
          <a:xfrm>
            <a:off x="4918884" y="2359688"/>
            <a:ext cx="21634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INFORMAÇÕES TABLEAU CONASS /CONASEMS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7A459EF3-C22D-9C4F-BA1E-AD7D2B0C9DD7}"/>
              </a:ext>
            </a:extLst>
          </p:cNvPr>
          <p:cNvSpPr txBox="1"/>
          <p:nvPr/>
        </p:nvSpPr>
        <p:spPr>
          <a:xfrm>
            <a:off x="9436509" y="5696959"/>
            <a:ext cx="27111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i="1" dirty="0"/>
              <a:t>“Tempos em validação”</a:t>
            </a:r>
          </a:p>
        </p:txBody>
      </p:sp>
      <p:sp>
        <p:nvSpPr>
          <p:cNvPr id="13" name="Seta para a Direita Listrada 12"/>
          <p:cNvSpPr/>
          <p:nvPr/>
        </p:nvSpPr>
        <p:spPr>
          <a:xfrm rot="12964613">
            <a:off x="4108099" y="2598455"/>
            <a:ext cx="663836" cy="663836"/>
          </a:xfrm>
          <a:prstGeom prst="stripedRightArrow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Seta para a Direita Listrada 18"/>
          <p:cNvSpPr/>
          <p:nvPr/>
        </p:nvSpPr>
        <p:spPr>
          <a:xfrm rot="18900000">
            <a:off x="7350013" y="2493654"/>
            <a:ext cx="663836" cy="663836"/>
          </a:xfrm>
          <a:prstGeom prst="stripedRightArrow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69802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BFB1C0E1-1A2C-0242-88F6-739A08DAA7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0" t="11536" r="3001" b="8421"/>
          <a:stretch/>
        </p:blipFill>
        <p:spPr>
          <a:xfrm>
            <a:off x="360082" y="973480"/>
            <a:ext cx="5497253" cy="17407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xmlns="" id="{5549E6E1-AEAE-CC4D-935D-181AC469F7E9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Modelo de Análise enviada pelos Estados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72F2D1A5-AB35-4F44-9A4D-C897D34F0E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4" r="3036"/>
          <a:stretch/>
        </p:blipFill>
        <p:spPr>
          <a:xfrm>
            <a:off x="360082" y="3000455"/>
            <a:ext cx="5605919" cy="29022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xmlns="" id="{01152FC2-6C2D-C84A-ABA0-74EC8AA0E1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7" r="3091"/>
          <a:stretch/>
        </p:blipFill>
        <p:spPr>
          <a:xfrm>
            <a:off x="6328839" y="1925654"/>
            <a:ext cx="5635997" cy="28843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Seta para a Direita Listrada 8"/>
          <p:cNvSpPr/>
          <p:nvPr/>
        </p:nvSpPr>
        <p:spPr>
          <a:xfrm rot="5400000">
            <a:off x="2701994" y="2714278"/>
            <a:ext cx="570849" cy="570849"/>
          </a:xfrm>
          <a:prstGeom prst="stripedRightArrow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Seta para a Direita Listrada 9"/>
          <p:cNvSpPr/>
          <p:nvPr/>
        </p:nvSpPr>
        <p:spPr>
          <a:xfrm>
            <a:off x="5857335" y="3367839"/>
            <a:ext cx="570849" cy="570849"/>
          </a:xfrm>
          <a:prstGeom prst="stripedRightArrow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87666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Arredondado 7"/>
          <p:cNvSpPr/>
          <p:nvPr/>
        </p:nvSpPr>
        <p:spPr>
          <a:xfrm>
            <a:off x="7253972" y="1294667"/>
            <a:ext cx="4261024" cy="671506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FB93FE21-4B12-5A4A-AE6A-C3F58D057F4E}"/>
              </a:ext>
            </a:extLst>
          </p:cNvPr>
          <p:cNvSpPr txBox="1"/>
          <p:nvPr/>
        </p:nvSpPr>
        <p:spPr>
          <a:xfrm>
            <a:off x="63261" y="2126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Tempo resposta - Envio de medicamentos de IOT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xmlns="" id="{6CE4C675-30A0-0641-9E55-0707EFFDD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0" y="1294667"/>
            <a:ext cx="6224337" cy="32382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5F3EAA5A-FB2C-C54B-A007-CEEB337354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6528" y="2104846"/>
            <a:ext cx="4198468" cy="3194819"/>
          </a:xfrm>
          <a:prstGeom prst="round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3172E727-A2D0-8648-9EE0-3BE7B412D07B}"/>
              </a:ext>
            </a:extLst>
          </p:cNvPr>
          <p:cNvSpPr txBox="1"/>
          <p:nvPr/>
        </p:nvSpPr>
        <p:spPr>
          <a:xfrm>
            <a:off x="7253972" y="1319842"/>
            <a:ext cx="4365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 14/03 as 9:35h </a:t>
            </a:r>
            <a:r>
              <a:rPr lang="pt-B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medicamento chega a Central Estadual de medicamentos SES/AM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xmlns="" id="{2B615CB1-39DA-664F-BF8A-75C8FE5F6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2575" y="6271636"/>
            <a:ext cx="1039776" cy="201247"/>
          </a:xfrm>
          <a:prstGeom prst="rect">
            <a:avLst/>
          </a:prstGeom>
        </p:spPr>
      </p:pic>
      <p:pic>
        <p:nvPicPr>
          <p:cNvPr id="3074" name="Picture 2" descr="Conass emite nota contestando orientaÃ§Ãµes do MS na prescriÃ§Ã£o da cloroquina  - ABRASC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175" y="4869724"/>
            <a:ext cx="2099206" cy="106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onasems e deputados federais comentam sobre a LC dos Saldos - YouTub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88" t="14915" r="27868" b="16520"/>
          <a:stretch/>
        </p:blipFill>
        <p:spPr bwMode="auto">
          <a:xfrm>
            <a:off x="4164080" y="4869724"/>
            <a:ext cx="1320110" cy="100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774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xmlns="" id="{825D6A5B-DF11-624E-81BD-A780D8FC754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382"/>
          <a:stretch/>
        </p:blipFill>
        <p:spPr>
          <a:xfrm>
            <a:off x="4031260" y="4364966"/>
            <a:ext cx="6817387" cy="154024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D8236037-5053-B74C-9902-B9853EF0EF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381" y="1156618"/>
            <a:ext cx="6013781" cy="30701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E8EC697D-BB8E-B743-B570-81C02AF4B04B}"/>
              </a:ext>
            </a:extLst>
          </p:cNvPr>
          <p:cNvSpPr/>
          <p:nvPr/>
        </p:nvSpPr>
        <p:spPr>
          <a:xfrm>
            <a:off x="6649371" y="2271200"/>
            <a:ext cx="2330726" cy="51070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xmlns="" id="{0B4E7DB3-187C-1041-AFDE-B4B24F67C4A3}"/>
              </a:ext>
            </a:extLst>
          </p:cNvPr>
          <p:cNvSpPr txBox="1"/>
          <p:nvPr/>
        </p:nvSpPr>
        <p:spPr>
          <a:xfrm>
            <a:off x="106393" y="4180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Tempo resposta - Envio de Medicamentos de IOT</a:t>
            </a:r>
          </a:p>
        </p:txBody>
      </p:sp>
      <p:sp>
        <p:nvSpPr>
          <p:cNvPr id="9" name="Seta para a Direita Listrada 8"/>
          <p:cNvSpPr/>
          <p:nvPr/>
        </p:nvSpPr>
        <p:spPr>
          <a:xfrm>
            <a:off x="3581934" y="4887988"/>
            <a:ext cx="570849" cy="570849"/>
          </a:xfrm>
          <a:prstGeom prst="stripedRightArrow">
            <a:avLst/>
          </a:prstGeom>
          <a:solidFill>
            <a:schemeClr val="accent6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Arredondado 7"/>
          <p:cNvSpPr/>
          <p:nvPr/>
        </p:nvSpPr>
        <p:spPr>
          <a:xfrm>
            <a:off x="1183790" y="4839089"/>
            <a:ext cx="2234243" cy="671506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xmlns="" id="{FD82A039-4E8D-124B-93FC-4EC96A7F643E}"/>
              </a:ext>
            </a:extLst>
          </p:cNvPr>
          <p:cNvSpPr txBox="1"/>
          <p:nvPr/>
        </p:nvSpPr>
        <p:spPr>
          <a:xfrm>
            <a:off x="945731" y="4805510"/>
            <a:ext cx="26362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Entrega realizada </a:t>
            </a:r>
            <a:b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</a:t>
            </a:r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03/03</a:t>
            </a:r>
          </a:p>
        </p:txBody>
      </p:sp>
    </p:spTree>
    <p:extLst>
      <p:ext uri="{BB962C8B-B14F-4D97-AF65-F5344CB8AC3E}">
        <p14:creationId xmlns:p14="http://schemas.microsoft.com/office/powerpoint/2010/main" val="6351010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Análise e </a:t>
            </a:r>
            <a:r>
              <a:rPr lang="pt-BR" sz="3200" spc="-200" dirty="0" err="1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Email</a:t>
            </a: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 de Alerta de Baixa de Estoque</a:t>
            </a:r>
          </a:p>
        </p:txBody>
      </p:sp>
      <p:sp>
        <p:nvSpPr>
          <p:cNvPr id="6" name="object 10"/>
          <p:cNvSpPr txBox="1"/>
          <p:nvPr/>
        </p:nvSpPr>
        <p:spPr>
          <a:xfrm>
            <a:off x="792279" y="1624203"/>
            <a:ext cx="1649657" cy="856004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b="1" spc="-5" dirty="0" err="1">
                <a:solidFill>
                  <a:srgbClr val="006427"/>
                </a:solidFill>
                <a:latin typeface="Calibri"/>
                <a:cs typeface="Calibri"/>
              </a:rPr>
              <a:t>Email</a:t>
            </a:r>
            <a:r>
              <a:rPr lang="pt-BR" b="1" spc="-5" dirty="0">
                <a:solidFill>
                  <a:srgbClr val="006427"/>
                </a:solidFill>
                <a:latin typeface="Calibri"/>
                <a:cs typeface="Calibri"/>
              </a:rPr>
              <a:t> para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b="1" spc="-5" dirty="0">
                <a:solidFill>
                  <a:srgbClr val="006427"/>
                </a:solidFill>
                <a:latin typeface="Calibri"/>
                <a:cs typeface="Calibri"/>
              </a:rPr>
              <a:t>indústria sobre o BNM - 26/02/21</a:t>
            </a:r>
          </a:p>
        </p:txBody>
      </p:sp>
      <p:sp>
        <p:nvSpPr>
          <p:cNvPr id="7" name="Retângulo Arredondado 6"/>
          <p:cNvSpPr/>
          <p:nvPr/>
        </p:nvSpPr>
        <p:spPr>
          <a:xfrm>
            <a:off x="476132" y="1340855"/>
            <a:ext cx="2038827" cy="1359213"/>
          </a:xfrm>
          <a:prstGeom prst="roundRect">
            <a:avLst/>
          </a:prstGeom>
          <a:noFill/>
          <a:ln w="12700"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179035" y="1234968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9" name="Divisa 8"/>
          <p:cNvSpPr/>
          <p:nvPr/>
        </p:nvSpPr>
        <p:spPr>
          <a:xfrm>
            <a:off x="2616568" y="1842655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102" y="1234968"/>
            <a:ext cx="8914602" cy="4341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5115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Arredondado 7"/>
          <p:cNvSpPr/>
          <p:nvPr/>
        </p:nvSpPr>
        <p:spPr>
          <a:xfrm>
            <a:off x="2568790" y="1042381"/>
            <a:ext cx="6970146" cy="416577"/>
          </a:xfrm>
          <a:prstGeom prst="roundRect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Produção do Rocurônio – Curva de crescimento </a:t>
            </a:r>
            <a:r>
              <a:rPr lang="pt-BR" sz="3200" spc="-200" dirty="0" err="1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X</a:t>
            </a: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 Intervenção MS </a:t>
            </a: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/>
          <a:srcRect l="-1" r="756" b="2826"/>
          <a:stretch/>
        </p:blipFill>
        <p:spPr>
          <a:xfrm>
            <a:off x="1592115" y="1916945"/>
            <a:ext cx="9225410" cy="3457312"/>
          </a:xfrm>
          <a:prstGeom prst="rect">
            <a:avLst/>
          </a:prstGeom>
        </p:spPr>
      </p:pic>
      <p:sp>
        <p:nvSpPr>
          <p:cNvPr id="6" name="Elipse 5"/>
          <p:cNvSpPr/>
          <p:nvPr/>
        </p:nvSpPr>
        <p:spPr>
          <a:xfrm>
            <a:off x="5384295" y="4211258"/>
            <a:ext cx="980902" cy="76477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Elipse 6"/>
          <p:cNvSpPr/>
          <p:nvPr/>
        </p:nvSpPr>
        <p:spPr>
          <a:xfrm>
            <a:off x="10147487" y="2133077"/>
            <a:ext cx="740254" cy="523701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C8FA7565-9F49-5E41-8C87-55E5182960FE}"/>
              </a:ext>
            </a:extLst>
          </p:cNvPr>
          <p:cNvSpPr txBox="1"/>
          <p:nvPr/>
        </p:nvSpPr>
        <p:spPr>
          <a:xfrm>
            <a:off x="2639368" y="1042382"/>
            <a:ext cx="6899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Email</a:t>
            </a:r>
            <a:r>
              <a:rPr lang="pt-BR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enviado para indústria 26/02- resposta início de março</a:t>
            </a:r>
          </a:p>
        </p:txBody>
      </p:sp>
    </p:spTree>
    <p:extLst>
      <p:ext uri="{BB962C8B-B14F-4D97-AF65-F5344CB8AC3E}">
        <p14:creationId xmlns:p14="http://schemas.microsoft.com/office/powerpoint/2010/main" val="37928001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C4157572-B0EF-FB4D-870E-59FE4E8B3B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895"/>
          <a:stretch/>
        </p:blipFill>
        <p:spPr>
          <a:xfrm>
            <a:off x="627004" y="1621765"/>
            <a:ext cx="10797173" cy="428926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8CEB9E4F-9232-8C42-B377-1B291DFD3C64}"/>
              </a:ext>
            </a:extLst>
          </p:cNvPr>
          <p:cNvSpPr/>
          <p:nvPr/>
        </p:nvSpPr>
        <p:spPr>
          <a:xfrm>
            <a:off x="1212843" y="1940186"/>
            <a:ext cx="561474" cy="304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D659A070-CBF1-2D40-BEC8-4DE78A398AA8}"/>
              </a:ext>
            </a:extLst>
          </p:cNvPr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Análise de Aumento de Produção da Indústria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210659" y="992038"/>
            <a:ext cx="5770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Produção e estoque de medicamentos</a:t>
            </a:r>
          </a:p>
        </p:txBody>
      </p:sp>
      <p:pic>
        <p:nvPicPr>
          <p:cNvPr id="6" name="Picture 2" descr="ConheÃ§a os critÃ©rios utilizados pela ANVISA para avaliaÃ§Ã£o da limpeza  hospitalar - Expr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957" y="895429"/>
            <a:ext cx="1047512" cy="619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1072590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xmlns="" id="{7BC6FB81-985F-A442-B63A-7EE936EA45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9" t="25717" r="748" b="1840"/>
          <a:stretch/>
        </p:blipFill>
        <p:spPr>
          <a:xfrm>
            <a:off x="1282460" y="1854072"/>
            <a:ext cx="9627080" cy="3847381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xmlns="" id="{679BFD83-BA45-764E-BF99-531FD3F8F9A8}"/>
              </a:ext>
            </a:extLst>
          </p:cNvPr>
          <p:cNvSpPr/>
          <p:nvPr/>
        </p:nvSpPr>
        <p:spPr>
          <a:xfrm>
            <a:off x="2165071" y="2407170"/>
            <a:ext cx="561474" cy="30480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xmlns="" id="{D659A070-CBF1-2D40-BEC8-4DE78A398AA8}"/>
              </a:ext>
            </a:extLst>
          </p:cNvPr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Análise de Aumento de Produção da Indústria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3003625" y="992038"/>
            <a:ext cx="5770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/>
              <a:t>Produção e estoque de medicamentos</a:t>
            </a:r>
          </a:p>
        </p:txBody>
      </p:sp>
      <p:pic>
        <p:nvPicPr>
          <p:cNvPr id="6" name="Picture 2" descr="ConheÃ§a os critÃ©rios utilizados pela ANVISA para avaliaÃ§Ã£o da limpeza  hospitalar - Exprhes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957" y="895429"/>
            <a:ext cx="1047512" cy="6198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46283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Cobertura do CMM em dias</a:t>
            </a:r>
          </a:p>
        </p:txBody>
      </p:sp>
      <p:sp>
        <p:nvSpPr>
          <p:cNvPr id="6" name="object 10"/>
          <p:cNvSpPr txBox="1"/>
          <p:nvPr/>
        </p:nvSpPr>
        <p:spPr>
          <a:xfrm>
            <a:off x="826785" y="1331066"/>
            <a:ext cx="1649657" cy="935513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Julho/20  novembro/20 </a:t>
            </a:r>
            <a:b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</a:br>
            <a:r>
              <a:rPr lang="pt-BR" sz="2000" b="1" spc="-5" dirty="0">
                <a:solidFill>
                  <a:srgbClr val="006427"/>
                </a:solidFill>
                <a:latin typeface="Calibri"/>
                <a:cs typeface="Calibri"/>
              </a:rPr>
              <a:t>e Março/21</a:t>
            </a:r>
          </a:p>
        </p:txBody>
      </p:sp>
      <p:sp>
        <p:nvSpPr>
          <p:cNvPr id="7" name="Retângulo Arredondado 6"/>
          <p:cNvSpPr/>
          <p:nvPr/>
        </p:nvSpPr>
        <p:spPr>
          <a:xfrm>
            <a:off x="510638" y="1185579"/>
            <a:ext cx="2038827" cy="1213151"/>
          </a:xfrm>
          <a:prstGeom prst="roundRect">
            <a:avLst/>
          </a:prstGeom>
          <a:noFill/>
          <a:ln w="12700"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213541" y="1079692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9" name="Divisa 8"/>
          <p:cNvSpPr/>
          <p:nvPr/>
        </p:nvSpPr>
        <p:spPr>
          <a:xfrm>
            <a:off x="2737334" y="1687379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560" y="1079691"/>
            <a:ext cx="8206655" cy="4415021"/>
          </a:xfrm>
          <a:prstGeom prst="rect">
            <a:avLst/>
          </a:prstGeom>
        </p:spPr>
      </p:pic>
      <p:sp>
        <p:nvSpPr>
          <p:cNvPr id="10" name="CaixaDeTexto 9"/>
          <p:cNvSpPr txBox="1"/>
          <p:nvPr/>
        </p:nvSpPr>
        <p:spPr>
          <a:xfrm>
            <a:off x="3028442" y="6453675"/>
            <a:ext cx="1129540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Fonte: Tableau </a:t>
            </a:r>
          </a:p>
        </p:txBody>
      </p:sp>
    </p:spTree>
    <p:extLst>
      <p:ext uri="{BB962C8B-B14F-4D97-AF65-F5344CB8AC3E}">
        <p14:creationId xmlns:p14="http://schemas.microsoft.com/office/powerpoint/2010/main" val="39840577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19784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Sinalizações à indústria sobre estoque crítico de medicamentos </a:t>
            </a:r>
          </a:p>
        </p:txBody>
      </p:sp>
      <p:sp>
        <p:nvSpPr>
          <p:cNvPr id="6" name="object 10"/>
          <p:cNvSpPr txBox="1"/>
          <p:nvPr/>
        </p:nvSpPr>
        <p:spPr>
          <a:xfrm>
            <a:off x="1149301" y="1127528"/>
            <a:ext cx="3016584" cy="579005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b="1" spc="-5" dirty="0" err="1">
                <a:solidFill>
                  <a:srgbClr val="006427"/>
                </a:solidFill>
                <a:latin typeface="Calibri"/>
                <a:cs typeface="Calibri"/>
              </a:rPr>
              <a:t>Emails</a:t>
            </a:r>
            <a:r>
              <a:rPr lang="pt-BR" b="1" spc="-5" dirty="0">
                <a:solidFill>
                  <a:srgbClr val="006427"/>
                </a:solidFill>
                <a:latin typeface="Calibri"/>
                <a:cs typeface="Calibri"/>
              </a:rPr>
              <a:t> enviados semanalmente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b="1" spc="-5" dirty="0">
                <a:solidFill>
                  <a:srgbClr val="006427"/>
                </a:solidFill>
                <a:latin typeface="Calibri"/>
                <a:cs typeface="Calibri"/>
              </a:rPr>
              <a:t>CMM dos estados</a:t>
            </a:r>
          </a:p>
        </p:txBody>
      </p:sp>
      <p:sp>
        <p:nvSpPr>
          <p:cNvPr id="7" name="Retângulo Arredondado 6"/>
          <p:cNvSpPr/>
          <p:nvPr/>
        </p:nvSpPr>
        <p:spPr>
          <a:xfrm>
            <a:off x="760131" y="1061576"/>
            <a:ext cx="3535151" cy="729485"/>
          </a:xfrm>
          <a:prstGeom prst="roundRect">
            <a:avLst/>
          </a:prstGeom>
          <a:noFill/>
          <a:ln w="12700"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463034" y="981567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9" name="Divisa 8"/>
          <p:cNvSpPr/>
          <p:nvPr/>
        </p:nvSpPr>
        <p:spPr>
          <a:xfrm>
            <a:off x="4530230" y="1290706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109" y="1044846"/>
            <a:ext cx="4956068" cy="26074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/>
          <a:srcRect r="11231"/>
          <a:stretch/>
        </p:blipFill>
        <p:spPr>
          <a:xfrm>
            <a:off x="7289675" y="2756591"/>
            <a:ext cx="4573669" cy="23416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Imagem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025" y="2168069"/>
            <a:ext cx="3683130" cy="3875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5" name="Divisa 14"/>
          <p:cNvSpPr/>
          <p:nvPr/>
        </p:nvSpPr>
        <p:spPr>
          <a:xfrm rot="5400000">
            <a:off x="2368155" y="1869888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230" y="5279366"/>
            <a:ext cx="7415750" cy="7638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48234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Risco de Desabastecimento – BI ANVISA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 rotWithShape="1">
          <a:blip r:embed="rId2"/>
          <a:srcRect t="8157"/>
          <a:stretch/>
        </p:blipFill>
        <p:spPr>
          <a:xfrm>
            <a:off x="1179076" y="983410"/>
            <a:ext cx="9405535" cy="490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9464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ovid-19: Medicamento para mais 24 horas no HSD - Cotidiano - 4oito">
            <a:extLst>
              <a:ext uri="{FF2B5EF4-FFF2-40B4-BE49-F238E27FC236}">
                <a16:creationId xmlns:a16="http://schemas.microsoft.com/office/drawing/2014/main" xmlns="" id="{34AC8721-D151-477D-9B55-371264906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464" y="3573848"/>
            <a:ext cx="2367848" cy="21643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34" name="Picture 10" descr="mapa brasil | Brasa - Brasil Saúde e Ação">
            <a:extLst>
              <a:ext uri="{FF2B5EF4-FFF2-40B4-BE49-F238E27FC236}">
                <a16:creationId xmlns:a16="http://schemas.microsoft.com/office/drawing/2014/main" xmlns="" id="{B560639D-9FE3-4B6D-8A37-82C8427B6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187" y="2589471"/>
            <a:ext cx="3119949" cy="3217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CaixaDeTexto 1"/>
          <p:cNvSpPr txBox="1"/>
          <p:nvPr/>
        </p:nvSpPr>
        <p:spPr>
          <a:xfrm>
            <a:off x="697603" y="2006311"/>
            <a:ext cx="45394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Envio de mais de </a:t>
            </a:r>
            <a:r>
              <a:rPr lang="pt-BR" sz="2400" b="1" dirty="0"/>
              <a:t>680.000 ampolas </a:t>
            </a:r>
            <a:r>
              <a:rPr lang="pt-BR" sz="2000" dirty="0" err="1"/>
              <a:t>propofol</a:t>
            </a:r>
            <a:r>
              <a:rPr lang="pt-BR" sz="2000" dirty="0"/>
              <a:t> de 20ml.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/>
              <a:t>Envio de mais de </a:t>
            </a:r>
            <a:r>
              <a:rPr lang="pt-BR" sz="2400" b="1" dirty="0"/>
              <a:t>280.000 ampolas</a:t>
            </a:r>
            <a:r>
              <a:rPr lang="pt-BR" sz="2000" dirty="0"/>
              <a:t> de </a:t>
            </a:r>
            <a:r>
              <a:rPr lang="pt-BR" sz="2000" dirty="0" err="1"/>
              <a:t>atracúrio</a:t>
            </a:r>
            <a:r>
              <a:rPr lang="pt-BR" sz="2000" dirty="0"/>
              <a:t>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ENVIO LINEAR PARA TODOS DO BRASIL -12/03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2267200" y="1019811"/>
            <a:ext cx="27401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00B050"/>
                </a:solidFill>
              </a:rPr>
              <a:t>PARA COBERTURA DE 20 DIAS 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438364" y="1019811"/>
            <a:ext cx="30449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rgbClr val="00B050"/>
                </a:solidFill>
              </a:rPr>
              <a:t>CHEGADA DE TODOS</a:t>
            </a:r>
          </a:p>
          <a:p>
            <a:r>
              <a:rPr lang="pt-BR" sz="2400" b="1" dirty="0">
                <a:solidFill>
                  <a:srgbClr val="00B050"/>
                </a:solidFill>
              </a:rPr>
              <a:t>MEDICAMENTOS </a:t>
            </a:r>
          </a:p>
          <a:p>
            <a:r>
              <a:rPr lang="pt-BR" sz="2400" dirty="0"/>
              <a:t>em </a:t>
            </a:r>
            <a:r>
              <a:rPr lang="pt-BR" sz="2400" b="1" dirty="0"/>
              <a:t>13/03 e 14/03 </a:t>
            </a:r>
          </a:p>
          <a:p>
            <a:r>
              <a:rPr lang="pt-BR" sz="2400" b="1" dirty="0"/>
              <a:t>em todos os estados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AEC89921-246D-4750-B498-AA66F8D768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8408" y="3791930"/>
            <a:ext cx="755199" cy="5970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xmlns="" id="{A729FDC8-7B11-45DA-9AAE-8F4E69AF9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8600" y="1127831"/>
            <a:ext cx="750587" cy="5934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xmlns="" id="{584EA690-40F3-40ED-B28A-20C130FDF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568" y="1127831"/>
            <a:ext cx="750587" cy="5934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14" name="Picture 4">
            <a:extLst>
              <a:ext uri="{FF2B5EF4-FFF2-40B4-BE49-F238E27FC236}">
                <a16:creationId xmlns:a16="http://schemas.microsoft.com/office/drawing/2014/main" xmlns="" id="{CE676C37-3C5D-4EA8-8B07-B42452A53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950" y="5305442"/>
            <a:ext cx="673827" cy="53274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cxnSp>
        <p:nvCxnSpPr>
          <p:cNvPr id="8" name="Conector reto 7">
            <a:extLst>
              <a:ext uri="{FF2B5EF4-FFF2-40B4-BE49-F238E27FC236}">
                <a16:creationId xmlns:a16="http://schemas.microsoft.com/office/drawing/2014/main" xmlns="" id="{91E23142-5D35-46E1-9DDF-28109F564D79}"/>
              </a:ext>
            </a:extLst>
          </p:cNvPr>
          <p:cNvCxnSpPr/>
          <p:nvPr/>
        </p:nvCxnSpPr>
        <p:spPr>
          <a:xfrm>
            <a:off x="5781964" y="1320800"/>
            <a:ext cx="0" cy="4291031"/>
          </a:xfrm>
          <a:prstGeom prst="line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2672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xmlns="" id="{67F1A6E6-D929-402C-9513-45750647A68D}"/>
              </a:ext>
            </a:extLst>
          </p:cNvPr>
          <p:cNvSpPr/>
          <p:nvPr/>
        </p:nvSpPr>
        <p:spPr>
          <a:xfrm>
            <a:off x="6096000" y="1503218"/>
            <a:ext cx="5366327" cy="3851564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xmlns="" id="{A1328C07-2C36-4019-AEB5-24E40D12D255}"/>
              </a:ext>
            </a:extLst>
          </p:cNvPr>
          <p:cNvSpPr/>
          <p:nvPr/>
        </p:nvSpPr>
        <p:spPr>
          <a:xfrm>
            <a:off x="6961182" y="2027545"/>
            <a:ext cx="3483695" cy="461665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CaixaDeTexto 2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REQUISIÇÃO ADMINISTRATIVA – 17/03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6827258" y="2660674"/>
            <a:ext cx="4051729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 err="1"/>
              <a:t>Atracúrio</a:t>
            </a:r>
            <a:r>
              <a:rPr lang="pt-BR" sz="2000" b="1" dirty="0"/>
              <a:t> 2,5ml : 103.255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 err="1"/>
              <a:t>Atracúrio</a:t>
            </a:r>
            <a:r>
              <a:rPr lang="pt-BR" sz="2000" b="1" dirty="0"/>
              <a:t> de 5ml: 117.484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 err="1"/>
              <a:t>Cisatracúrio</a:t>
            </a:r>
            <a:r>
              <a:rPr lang="pt-BR" sz="2000" b="1" dirty="0"/>
              <a:t> de 5ml :79.557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 err="1"/>
              <a:t>Cisatracúrio</a:t>
            </a:r>
            <a:r>
              <a:rPr lang="pt-BR" sz="2000" b="1" dirty="0"/>
              <a:t> de 10ml: 121.252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 err="1"/>
              <a:t>Rocurônio</a:t>
            </a:r>
            <a:r>
              <a:rPr lang="pt-BR" sz="2000" b="1" dirty="0"/>
              <a:t> de 10ml: 243.959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700514" y="1087719"/>
            <a:ext cx="4990798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BR" sz="2400" b="1" dirty="0">
                <a:solidFill>
                  <a:schemeClr val="accent2"/>
                </a:solidFill>
              </a:rPr>
              <a:t>BAIXOS ESTOQUES DA INDÚSTRIA</a:t>
            </a:r>
          </a:p>
          <a:p>
            <a:r>
              <a:rPr lang="pt-BR" sz="2400" b="1" i="1" dirty="0"/>
              <a:t>Comprometimento da pronta entrega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6961181" y="2027545"/>
            <a:ext cx="3483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660.000 AMPOLAS </a:t>
            </a:r>
          </a:p>
        </p:txBody>
      </p:sp>
      <p:pic>
        <p:nvPicPr>
          <p:cNvPr id="7" name="Picture 12" descr="IN Nº 35/2019 – Boas Práticas de Fabricação complementares a Medicamentos  Estéreis – Blog A3Pharma">
            <a:extLst>
              <a:ext uri="{FF2B5EF4-FFF2-40B4-BE49-F238E27FC236}">
                <a16:creationId xmlns:a16="http://schemas.microsoft.com/office/drawing/2014/main" xmlns="" id="{C8DD4A12-8D54-4039-9B31-D2AE9DBF8B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6"/>
          <a:stretch/>
        </p:blipFill>
        <p:spPr bwMode="auto">
          <a:xfrm>
            <a:off x="1602507" y="2013320"/>
            <a:ext cx="2552275" cy="23397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Ação da Enjoei tem forte queda em dia de estreia na bolsa | Renda Variável  | Valor Investe">
            <a:extLst>
              <a:ext uri="{FF2B5EF4-FFF2-40B4-BE49-F238E27FC236}">
                <a16:creationId xmlns:a16="http://schemas.microsoft.com/office/drawing/2014/main" xmlns="" id="{E3F862F4-9FCB-462C-BB3B-560BEE185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325" y="3837150"/>
            <a:ext cx="955503" cy="71662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13" name="Elipse 12">
            <a:extLst>
              <a:ext uri="{FF2B5EF4-FFF2-40B4-BE49-F238E27FC236}">
                <a16:creationId xmlns:a16="http://schemas.microsoft.com/office/drawing/2014/main" xmlns="" id="{0D8DB6D8-3EC2-4CCB-A402-88B7EC6EB3C0}"/>
              </a:ext>
            </a:extLst>
          </p:cNvPr>
          <p:cNvSpPr/>
          <p:nvPr/>
        </p:nvSpPr>
        <p:spPr>
          <a:xfrm>
            <a:off x="6261664" y="1781933"/>
            <a:ext cx="959722" cy="95972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2" name="Gráfico 11" descr="Agulha">
            <a:extLst>
              <a:ext uri="{FF2B5EF4-FFF2-40B4-BE49-F238E27FC236}">
                <a16:creationId xmlns:a16="http://schemas.microsoft.com/office/drawing/2014/main" xmlns="" id="{FA3BA6BD-81F0-4BA2-9B54-80DB2BFC86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6411884" y="1918716"/>
            <a:ext cx="672403" cy="672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2894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xmlns="" id="{7B3FC909-A878-439F-9D0E-78B89339D368}"/>
              </a:ext>
            </a:extLst>
          </p:cNvPr>
          <p:cNvSpPr/>
          <p:nvPr/>
        </p:nvSpPr>
        <p:spPr>
          <a:xfrm>
            <a:off x="5114858" y="1503217"/>
            <a:ext cx="6716924" cy="3289723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AÇÕES INTERMINISTERIAL DE 18/03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266214" y="1976568"/>
            <a:ext cx="641421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MS SOLICITA ANVISA CONSULTA INTERNACIONAL : 21h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ANVISA  REALIZA A CONSULTA AS 22h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EM AGUARDO NA DATA DE 19/03 PARA APOIO AO MINISTÉRIO DA DEFESA PARA LOGISTICA DE COLETA E DISTRIBUIÇÃO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BR" b="1" dirty="0"/>
          </a:p>
        </p:txBody>
      </p:sp>
      <p:pic>
        <p:nvPicPr>
          <p:cNvPr id="3074" name="Picture 2" descr="LOGÍSTICA DE DISTRIBUIÇÃO: COMO AUMENTAR SUA EFICIÊNCIA - Unicargo">
            <a:extLst>
              <a:ext uri="{FF2B5EF4-FFF2-40B4-BE49-F238E27FC236}">
                <a16:creationId xmlns:a16="http://schemas.microsoft.com/office/drawing/2014/main" xmlns="" id="{76E7B5E7-F805-4D87-ABAF-957548ABE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00" y="1560791"/>
            <a:ext cx="4040188" cy="323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>
                <a:lumMod val="75000"/>
              </a:schemeClr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34420FA0-06A2-41EA-8F3C-53A1D6B2A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630" y="1226067"/>
            <a:ext cx="750587" cy="5934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xmlns="" id="{C9872D77-E99C-4DCC-AA2C-F32F65FBA6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873" y="4441806"/>
            <a:ext cx="750587" cy="5934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268366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/>
          <p:cNvSpPr txBox="1">
            <a:spLocks/>
          </p:cNvSpPr>
          <p:nvPr/>
        </p:nvSpPr>
        <p:spPr>
          <a:xfrm>
            <a:off x="0" y="26426"/>
            <a:ext cx="12192000" cy="11330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Quantidade Total de Medicamentos para IOT</a:t>
            </a:r>
          </a:p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Demanda atendida entre </a:t>
            </a:r>
            <a:r>
              <a:rPr lang="pt-BR" sz="3600" b="1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26/06 e 01/03/2021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919466" y="297815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952150" y="402125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11" name="Google Shape;127;p21"/>
          <p:cNvSpPr txBox="1"/>
          <p:nvPr/>
        </p:nvSpPr>
        <p:spPr>
          <a:xfrm>
            <a:off x="4041340" y="5492735"/>
            <a:ext cx="5194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>
              <a:defRPr lang="pt-BR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u="none" strike="noStrike" cap="none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r>
              <a:rPr lang="pt-BR" b="0" dirty="0">
                <a:solidFill>
                  <a:schemeClr val="tx1">
                    <a:lumMod val="75000"/>
                    <a:lumOff val="25000"/>
                  </a:schemeClr>
                </a:solidFill>
                <a:sym typeface="Calibri"/>
              </a:rPr>
              <a:t>Fonte: SISMAT/DLOG/SE</a:t>
            </a:r>
            <a:endParaRPr b="0" dirty="0">
              <a:solidFill>
                <a:schemeClr val="tx1">
                  <a:lumMod val="75000"/>
                  <a:lumOff val="25000"/>
                </a:schemeClr>
              </a:solidFill>
              <a:sym typeface="Arial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68372"/>
              </p:ext>
            </p:extLst>
          </p:nvPr>
        </p:nvGraphicFramePr>
        <p:xfrm>
          <a:off x="4041340" y="1583055"/>
          <a:ext cx="7440418" cy="378904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4990517">
                  <a:extLst>
                    <a:ext uri="{9D8B030D-6E8A-4147-A177-3AD203B41FA5}">
                      <a16:colId xmlns:a16="http://schemas.microsoft.com/office/drawing/2014/main" xmlns="" val="1152819902"/>
                    </a:ext>
                  </a:extLst>
                </a:gridCol>
                <a:gridCol w="2449901">
                  <a:extLst>
                    <a:ext uri="{9D8B030D-6E8A-4147-A177-3AD203B41FA5}">
                      <a16:colId xmlns:a16="http://schemas.microsoft.com/office/drawing/2014/main" xmlns="" val="224660300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effectLst/>
                        </a:rPr>
                        <a:t>Medicamento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effectLst/>
                        </a:rPr>
                        <a:t>QUANTIDADE (Unidades)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16788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ATRACÚRIO, BESILATO 10MG/ML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448.125</a:t>
                      </a:r>
                      <a:endParaRPr lang="pt-BR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1017066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CETAMINA 50 MG/ML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420783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CISATRACÚRIO, BESILATO 2 MG/ML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1482725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DEXMEDETOMIDINA, CLORIDRATO 100 MCG/ML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163.105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208802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DEXTROCETAMINA, CLORIDRATO 50 MG/ML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011272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FENTANILA, CITRATO 0,05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1.935.545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8754533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MIDAZOLAM 5 MG/ML, SOLUÇÃO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305.975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793992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MIDAZOLAM, CLORIDRATO, 1 MG/ML, SOLUÇÃO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281.500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226203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MORFINA 10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365955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NOREPINEFRINA, HEMITARTARATO 2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193.300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893197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PANCURÔNIO, BROMETO, 2 MG/ML, SOLUÇÃO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015997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PROPOFOL 10 MG/ML, EMULSÃO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532.202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6468930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PROPOFOL 20 MG/ML, EMULSÃO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966275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ROCURÔNIO, BROMETO 10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765.988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1112407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SUXAMETÔNIO, CLORETO 100 MG PÓ LIOF.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196.999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467887412"/>
                  </a:ext>
                </a:extLst>
              </a:tr>
              <a:tr h="13854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effectLst/>
                        </a:rPr>
                        <a:t>Total Geral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5.144.276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338789744"/>
                  </a:ext>
                </a:extLst>
              </a:tr>
            </a:tbl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1029301" y="1244495"/>
            <a:ext cx="2202863" cy="4802622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Divisa 13"/>
          <p:cNvSpPr/>
          <p:nvPr/>
        </p:nvSpPr>
        <p:spPr>
          <a:xfrm>
            <a:off x="3541502" y="3228975"/>
            <a:ext cx="190500" cy="2476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xmlns="" id="{6B1B376D-151E-4EA4-B776-B54A234A6539}"/>
              </a:ext>
            </a:extLst>
          </p:cNvPr>
          <p:cNvSpPr txBox="1"/>
          <p:nvPr/>
        </p:nvSpPr>
        <p:spPr>
          <a:xfrm>
            <a:off x="940682" y="3445584"/>
            <a:ext cx="2389814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Acordo 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Tripartite</a:t>
            </a:r>
            <a:endParaRPr lang="pt-BR" sz="2000" b="1" spc="-15" dirty="0">
              <a:solidFill>
                <a:srgbClr val="006427"/>
              </a:solidFill>
              <a:cs typeface="Calibri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xmlns="" id="{2A1C08B1-C422-4443-BD51-2E6ECA8858E4}"/>
              </a:ext>
            </a:extLst>
          </p:cNvPr>
          <p:cNvSpPr txBox="1"/>
          <p:nvPr/>
        </p:nvSpPr>
        <p:spPr>
          <a:xfrm>
            <a:off x="1029302" y="2352235"/>
            <a:ext cx="223554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cs typeface="Calibri"/>
              </a:rPr>
              <a:t>Operação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cs typeface="Calibri"/>
              </a:rPr>
              <a:t>Uruguai</a:t>
            </a:r>
            <a:endParaRPr lang="pt-BR" sz="2000" b="1" spc="-15">
              <a:solidFill>
                <a:srgbClr val="006427"/>
              </a:solidFill>
              <a:cs typeface="Calibri"/>
            </a:endParaRP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xmlns="" id="{43BF8D7B-1A04-4152-8BEA-46C35ADD5AB1}"/>
              </a:ext>
            </a:extLst>
          </p:cNvPr>
          <p:cNvSpPr txBox="1"/>
          <p:nvPr/>
        </p:nvSpPr>
        <p:spPr>
          <a:xfrm>
            <a:off x="1029303" y="1353970"/>
            <a:ext cx="223554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latin typeface="Calibri"/>
                <a:cs typeface="Calibri"/>
              </a:rPr>
              <a:t>Requisição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latin typeface="Calibri"/>
                <a:cs typeface="Calibri"/>
              </a:rPr>
              <a:t>Administrativa</a:t>
            </a:r>
            <a:endParaRPr lang="pt-BR" sz="2000" b="1" spc="-15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18" name="object 10">
            <a:extLst>
              <a:ext uri="{FF2B5EF4-FFF2-40B4-BE49-F238E27FC236}">
                <a16:creationId xmlns:a16="http://schemas.microsoft.com/office/drawing/2014/main" xmlns="" id="{60902556-486C-465F-8E8E-33FD4D77EF13}"/>
              </a:ext>
            </a:extLst>
          </p:cNvPr>
          <p:cNvSpPr txBox="1"/>
          <p:nvPr/>
        </p:nvSpPr>
        <p:spPr>
          <a:xfrm>
            <a:off x="956556" y="4560314"/>
            <a:ext cx="2389814" cy="319959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OPAS</a:t>
            </a:r>
            <a:endParaRPr lang="pt-BR" dirty="0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596C3DE2-E97E-4CC4-A5BC-57EEE10335C2}"/>
              </a:ext>
            </a:extLst>
          </p:cNvPr>
          <p:cNvSpPr txBox="1"/>
          <p:nvPr/>
        </p:nvSpPr>
        <p:spPr>
          <a:xfrm>
            <a:off x="1907979" y="189237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xmlns="" id="{715F4239-152A-4C38-8274-17D4A980F2EA}"/>
              </a:ext>
            </a:extLst>
          </p:cNvPr>
          <p:cNvSpPr txBox="1"/>
          <p:nvPr/>
        </p:nvSpPr>
        <p:spPr>
          <a:xfrm>
            <a:off x="1029302" y="5265386"/>
            <a:ext cx="2235547" cy="627736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algn="ctr"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Contrato nº 305/2020</a:t>
            </a:r>
            <a:endParaRPr lang="pt-BR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1952150" y="475028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7100424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/>
          <p:cNvSpPr txBox="1">
            <a:spLocks/>
          </p:cNvSpPr>
          <p:nvPr/>
        </p:nvSpPr>
        <p:spPr>
          <a:xfrm>
            <a:off x="0" y="26426"/>
            <a:ext cx="12192000" cy="113300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Quantidade Total de Medicamentos para IOT</a:t>
            </a:r>
          </a:p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Demanda atendida entre </a:t>
            </a:r>
            <a:r>
              <a:rPr lang="pt-BR" sz="3600" b="1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26/06 e 15/03/2021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919466" y="297815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952150" y="402125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11" name="Google Shape;127;p21"/>
          <p:cNvSpPr txBox="1"/>
          <p:nvPr/>
        </p:nvSpPr>
        <p:spPr>
          <a:xfrm>
            <a:off x="4041340" y="5492735"/>
            <a:ext cx="5194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>
              <a:defRPr lang="pt-BR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u="none" strike="noStrike" cap="none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r>
              <a:rPr lang="pt-BR" b="0" dirty="0">
                <a:solidFill>
                  <a:schemeClr val="tx1">
                    <a:lumMod val="75000"/>
                    <a:lumOff val="25000"/>
                  </a:schemeClr>
                </a:solidFill>
                <a:sym typeface="Calibri"/>
              </a:rPr>
              <a:t>Fonte: SISMAT/DLOG/SE</a:t>
            </a:r>
            <a:endParaRPr b="0" dirty="0">
              <a:solidFill>
                <a:schemeClr val="tx1">
                  <a:lumMod val="75000"/>
                  <a:lumOff val="25000"/>
                </a:schemeClr>
              </a:solidFill>
              <a:sym typeface="Arial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4041340" y="1583055"/>
          <a:ext cx="6749073" cy="378904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4818326">
                  <a:extLst>
                    <a:ext uri="{9D8B030D-6E8A-4147-A177-3AD203B41FA5}">
                      <a16:colId xmlns:a16="http://schemas.microsoft.com/office/drawing/2014/main" xmlns="" val="1152819902"/>
                    </a:ext>
                  </a:extLst>
                </a:gridCol>
                <a:gridCol w="1930747">
                  <a:extLst>
                    <a:ext uri="{9D8B030D-6E8A-4147-A177-3AD203B41FA5}">
                      <a16:colId xmlns:a16="http://schemas.microsoft.com/office/drawing/2014/main" xmlns="" val="224660300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Medicamento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u="none" strike="noStrike" dirty="0">
                          <a:effectLst/>
                        </a:rPr>
                        <a:t>QUANTIDADE (Unidades)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167883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ATRACÚRIO, BESILATO 10MG/ML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790.475</a:t>
                      </a:r>
                      <a:endParaRPr lang="pt-BR" dirty="0"/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10170669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CETAMINA 50 MG/ML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1.150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420783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CISATRACÚRIO, BESILATO 2 MG/ML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1482725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DEXMEDETOMIDINA, CLORIDRATO 100 MCG/ML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163.105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208802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DEXTROCETAMINA, CLORIDRATO 50 MG/ML 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8011272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FENTANILA, CITRATO 0,05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1.935.545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8754533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MIDAZOLAM 5 MG/ML, SOLUÇÃO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305.975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77939924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MIDAZOLAM, CLORIDRATO, 1 MG/ML, SOLUÇÃO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281.500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2226203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MORFINA 10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365955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NOREPINEFRINA, HEMITARTARATO 2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193.300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0893197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PANCURÔNIO, BROMETO, 2 MG/ML, SOLUÇÃO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60.000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015997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PROPOFOL 10 MG/ML, EMULSÃO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1.212.342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6468930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PROPOFOL 20 MG/ML, EMULSÃO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1966275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ROCURÔNIO, BROMETO 10 MG/ML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765.988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41112407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lvl="1" algn="l" fontAlgn="b"/>
                      <a:r>
                        <a:rPr lang="pt-BR" sz="1400" u="none" strike="noStrike" dirty="0">
                          <a:effectLst/>
                        </a:rPr>
                        <a:t>SUXAMETÔNIO, CLORETO 100 MG PÓ LIOF. INJETÁVEL</a:t>
                      </a:r>
                      <a:endParaRPr lang="pt-BR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196.999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467887412"/>
                  </a:ext>
                </a:extLst>
              </a:tr>
              <a:tr h="138545">
                <a:tc>
                  <a:txBody>
                    <a:bodyPr/>
                    <a:lstStyle/>
                    <a:p>
                      <a:pPr algn="ctr" fontAlgn="b"/>
                      <a:r>
                        <a:rPr lang="pt-BR" sz="1400" b="1" u="none" strike="noStrike" dirty="0">
                          <a:effectLst/>
                        </a:rPr>
                        <a:t>Total Geral</a:t>
                      </a:r>
                      <a:endParaRPr lang="pt-BR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6.166.766</a:t>
                      </a:r>
                      <a:endParaRPr lang="pt-BR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338789744"/>
                  </a:ext>
                </a:extLst>
              </a:tr>
            </a:tbl>
          </a:graphicData>
        </a:graphic>
      </p:graphicFrame>
      <p:sp>
        <p:nvSpPr>
          <p:cNvPr id="13" name="Retângulo Arredondado 12"/>
          <p:cNvSpPr/>
          <p:nvPr/>
        </p:nvSpPr>
        <p:spPr>
          <a:xfrm>
            <a:off x="1029301" y="1244495"/>
            <a:ext cx="2202863" cy="4802622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4" name="Divisa 13"/>
          <p:cNvSpPr/>
          <p:nvPr/>
        </p:nvSpPr>
        <p:spPr>
          <a:xfrm>
            <a:off x="3541502" y="3228975"/>
            <a:ext cx="190500" cy="2476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xmlns="" id="{6B1B376D-151E-4EA4-B776-B54A234A6539}"/>
              </a:ext>
            </a:extLst>
          </p:cNvPr>
          <p:cNvSpPr txBox="1"/>
          <p:nvPr/>
        </p:nvSpPr>
        <p:spPr>
          <a:xfrm>
            <a:off x="940682" y="3445584"/>
            <a:ext cx="2389814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Acordo 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Tripartite</a:t>
            </a:r>
            <a:endParaRPr lang="pt-BR" sz="2000" b="1" spc="-15" dirty="0">
              <a:solidFill>
                <a:srgbClr val="006427"/>
              </a:solidFill>
              <a:cs typeface="Calibri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xmlns="" id="{2A1C08B1-C422-4443-BD51-2E6ECA8858E4}"/>
              </a:ext>
            </a:extLst>
          </p:cNvPr>
          <p:cNvSpPr txBox="1"/>
          <p:nvPr/>
        </p:nvSpPr>
        <p:spPr>
          <a:xfrm>
            <a:off x="1029302" y="2352235"/>
            <a:ext cx="223554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cs typeface="Calibri"/>
              </a:rPr>
              <a:t>Operação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cs typeface="Calibri"/>
              </a:rPr>
              <a:t>Uruguai</a:t>
            </a:r>
            <a:endParaRPr lang="pt-BR" sz="2000" b="1" spc="-15">
              <a:solidFill>
                <a:srgbClr val="006427"/>
              </a:solidFill>
              <a:cs typeface="Calibri"/>
            </a:endParaRP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xmlns="" id="{43BF8D7B-1A04-4152-8BEA-46C35ADD5AB1}"/>
              </a:ext>
            </a:extLst>
          </p:cNvPr>
          <p:cNvSpPr txBox="1"/>
          <p:nvPr/>
        </p:nvSpPr>
        <p:spPr>
          <a:xfrm>
            <a:off x="1029303" y="1353970"/>
            <a:ext cx="223554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latin typeface="Calibri"/>
                <a:cs typeface="Calibri"/>
              </a:rPr>
              <a:t>Requisição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latin typeface="Calibri"/>
                <a:cs typeface="Calibri"/>
              </a:rPr>
              <a:t>Administrativa</a:t>
            </a:r>
            <a:endParaRPr lang="pt-BR" sz="2000" b="1" spc="-15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18" name="object 10">
            <a:extLst>
              <a:ext uri="{FF2B5EF4-FFF2-40B4-BE49-F238E27FC236}">
                <a16:creationId xmlns:a16="http://schemas.microsoft.com/office/drawing/2014/main" xmlns="" id="{60902556-486C-465F-8E8E-33FD4D77EF13}"/>
              </a:ext>
            </a:extLst>
          </p:cNvPr>
          <p:cNvSpPr txBox="1"/>
          <p:nvPr/>
        </p:nvSpPr>
        <p:spPr>
          <a:xfrm>
            <a:off x="956556" y="4560314"/>
            <a:ext cx="2389814" cy="319959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OPAS</a:t>
            </a:r>
            <a:endParaRPr lang="pt-BR" dirty="0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xmlns="" id="{596C3DE2-E97E-4CC4-A5BC-57EEE10335C2}"/>
              </a:ext>
            </a:extLst>
          </p:cNvPr>
          <p:cNvSpPr txBox="1"/>
          <p:nvPr/>
        </p:nvSpPr>
        <p:spPr>
          <a:xfrm>
            <a:off x="1907979" y="189237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xmlns="" id="{715F4239-152A-4C38-8274-17D4A980F2EA}"/>
              </a:ext>
            </a:extLst>
          </p:cNvPr>
          <p:cNvSpPr txBox="1"/>
          <p:nvPr/>
        </p:nvSpPr>
        <p:spPr>
          <a:xfrm>
            <a:off x="1029302" y="5265386"/>
            <a:ext cx="2235547" cy="627736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algn="ctr"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Contrato nº 305/2020</a:t>
            </a:r>
            <a:endParaRPr lang="pt-BR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1952150" y="475028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6675199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27;p21"/>
          <p:cNvSpPr txBox="1"/>
          <p:nvPr/>
        </p:nvSpPr>
        <p:spPr>
          <a:xfrm>
            <a:off x="4627006" y="5077140"/>
            <a:ext cx="51942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>
              <a:defRPr lang="pt-BR"/>
            </a:defPPr>
            <a:lvl1pPr marR="0" lv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1" u="none" strike="noStrike" cap="none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Calibri"/>
                <a:cs typeface="Calibri"/>
              </a:defRPr>
            </a:lvl1pPr>
          </a:lstStyle>
          <a:p>
            <a:r>
              <a:rPr lang="pt-BR" b="0" dirty="0">
                <a:solidFill>
                  <a:schemeClr val="tx1">
                    <a:lumMod val="75000"/>
                    <a:lumOff val="25000"/>
                  </a:schemeClr>
                </a:solidFill>
                <a:sym typeface="Calibri"/>
              </a:rPr>
              <a:t>Fonte: SISMAT/DLOG/SE</a:t>
            </a:r>
            <a:endParaRPr b="0" dirty="0">
              <a:solidFill>
                <a:schemeClr val="tx1">
                  <a:lumMod val="75000"/>
                  <a:lumOff val="25000"/>
                </a:schemeClr>
              </a:solidFill>
              <a:sym typeface="Arial"/>
            </a:endParaRPr>
          </a:p>
        </p:txBody>
      </p:sp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4223343" y="2021126"/>
          <a:ext cx="7163468" cy="2890107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2941396">
                  <a:extLst>
                    <a:ext uri="{9D8B030D-6E8A-4147-A177-3AD203B41FA5}">
                      <a16:colId xmlns:a16="http://schemas.microsoft.com/office/drawing/2014/main" xmlns="" val="247596547"/>
                    </a:ext>
                  </a:extLst>
                </a:gridCol>
                <a:gridCol w="4222072">
                  <a:extLst>
                    <a:ext uri="{9D8B030D-6E8A-4147-A177-3AD203B41FA5}">
                      <a16:colId xmlns:a16="http://schemas.microsoft.com/office/drawing/2014/main" xmlns="" val="3184118299"/>
                    </a:ext>
                  </a:extLst>
                </a:gridCol>
              </a:tblGrid>
              <a:tr h="412024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u="none" strike="noStrike" dirty="0">
                          <a:effectLst/>
                        </a:rPr>
                        <a:t>REGIÃO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u="none" strike="noStrike" dirty="0">
                          <a:effectLst/>
                        </a:rPr>
                        <a:t>QUANTIDADE (unidades)</a:t>
                      </a:r>
                      <a:endParaRPr lang="pt-BR" sz="24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3503681"/>
                  </a:ext>
                </a:extLst>
              </a:tr>
              <a:tr h="412024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2400" b="1" u="none" strike="noStrike" dirty="0">
                          <a:effectLst/>
                        </a:rPr>
                        <a:t>NORTE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1.199.096</a:t>
                      </a:r>
                      <a:endParaRPr lang="pt-BR"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152008111"/>
                  </a:ext>
                </a:extLst>
              </a:tr>
              <a:tr h="412024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2400" b="1" u="none" strike="noStrike" dirty="0">
                          <a:effectLst/>
                        </a:rPr>
                        <a:t>NORDESTE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1.548.164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740597418"/>
                  </a:ext>
                </a:extLst>
              </a:tr>
              <a:tr h="425191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2400" b="1" u="none" strike="noStrike" dirty="0">
                          <a:effectLst/>
                        </a:rPr>
                        <a:t>CENTRO-OESTE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670.684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80344064"/>
                  </a:ext>
                </a:extLst>
              </a:tr>
              <a:tr h="412024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2400" b="1" u="none" strike="noStrike" dirty="0">
                          <a:effectLst/>
                        </a:rPr>
                        <a:t>SUDESTE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2.011.475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00754895"/>
                  </a:ext>
                </a:extLst>
              </a:tr>
              <a:tr h="412024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2400" b="1" u="none" strike="noStrike" dirty="0">
                          <a:effectLst/>
                        </a:rPr>
                        <a:t>SUL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737.347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137843706"/>
                  </a:ext>
                </a:extLst>
              </a:tr>
              <a:tr h="404796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2400" b="1" u="none" strike="noStrike" dirty="0">
                          <a:effectLst/>
                        </a:rPr>
                        <a:t>TOTAL BRASIL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6.166.766</a:t>
                      </a:r>
                      <a:endParaRPr lang="pt-BR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43305769"/>
                  </a:ext>
                </a:extLst>
              </a:tr>
            </a:tbl>
          </a:graphicData>
        </a:graphic>
      </p:graphicFrame>
      <p:sp>
        <p:nvSpPr>
          <p:cNvPr id="19" name="Divisa 18"/>
          <p:cNvSpPr/>
          <p:nvPr/>
        </p:nvSpPr>
        <p:spPr>
          <a:xfrm>
            <a:off x="3576006" y="3228975"/>
            <a:ext cx="190500" cy="2476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20" name="object 4"/>
          <p:cNvSpPr txBox="1">
            <a:spLocks/>
          </p:cNvSpPr>
          <p:nvPr/>
        </p:nvSpPr>
        <p:spPr>
          <a:xfrm>
            <a:off x="0" y="131598"/>
            <a:ext cx="12192000" cy="10098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Quantidade Total de Medicamentos para IOT</a:t>
            </a:r>
          </a:p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Demanda atendida entre </a:t>
            </a:r>
            <a:r>
              <a:rPr lang="pt-BR" sz="3200" b="1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26/06 e 15/03/2021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1919466" y="297815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952150" y="4021258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10" name="Retângulo Arredondado 9"/>
          <p:cNvSpPr/>
          <p:nvPr/>
        </p:nvSpPr>
        <p:spPr>
          <a:xfrm>
            <a:off x="1029301" y="1244495"/>
            <a:ext cx="2202863" cy="4802622"/>
          </a:xfrm>
          <a:prstGeom prst="roundRect">
            <a:avLst/>
          </a:prstGeom>
          <a:noFill/>
          <a:ln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object 10">
            <a:extLst>
              <a:ext uri="{FF2B5EF4-FFF2-40B4-BE49-F238E27FC236}">
                <a16:creationId xmlns:a16="http://schemas.microsoft.com/office/drawing/2014/main" xmlns="" id="{6B1B376D-151E-4EA4-B776-B54A234A6539}"/>
              </a:ext>
            </a:extLst>
          </p:cNvPr>
          <p:cNvSpPr txBox="1"/>
          <p:nvPr/>
        </p:nvSpPr>
        <p:spPr>
          <a:xfrm>
            <a:off x="940682" y="3445584"/>
            <a:ext cx="2389814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Acordo 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Tripartite</a:t>
            </a:r>
            <a:endParaRPr lang="pt-BR" sz="2000" b="1" spc="-15" dirty="0">
              <a:solidFill>
                <a:srgbClr val="006427"/>
              </a:solidFill>
              <a:cs typeface="Calibri"/>
            </a:endParaRPr>
          </a:p>
        </p:txBody>
      </p:sp>
      <p:sp>
        <p:nvSpPr>
          <p:cNvPr id="14" name="object 10">
            <a:extLst>
              <a:ext uri="{FF2B5EF4-FFF2-40B4-BE49-F238E27FC236}">
                <a16:creationId xmlns:a16="http://schemas.microsoft.com/office/drawing/2014/main" xmlns="" id="{2A1C08B1-C422-4443-BD51-2E6ECA8858E4}"/>
              </a:ext>
            </a:extLst>
          </p:cNvPr>
          <p:cNvSpPr txBox="1"/>
          <p:nvPr/>
        </p:nvSpPr>
        <p:spPr>
          <a:xfrm>
            <a:off x="1029302" y="2352235"/>
            <a:ext cx="223554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cs typeface="Calibri"/>
              </a:rPr>
              <a:t>Operação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cs typeface="Calibri"/>
              </a:rPr>
              <a:t>Uruguai</a:t>
            </a:r>
            <a:endParaRPr lang="pt-BR" sz="2000" b="1" spc="-15">
              <a:solidFill>
                <a:srgbClr val="006427"/>
              </a:solidFill>
              <a:cs typeface="Calibri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xmlns="" id="{43BF8D7B-1A04-4152-8BEA-46C35ADD5AB1}"/>
              </a:ext>
            </a:extLst>
          </p:cNvPr>
          <p:cNvSpPr txBox="1"/>
          <p:nvPr/>
        </p:nvSpPr>
        <p:spPr>
          <a:xfrm>
            <a:off x="1029303" y="1353970"/>
            <a:ext cx="2235547" cy="640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latin typeface="Calibri"/>
                <a:cs typeface="Calibri"/>
              </a:rPr>
              <a:t>Requisição</a:t>
            </a:r>
          </a:p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>
                <a:solidFill>
                  <a:srgbClr val="006427"/>
                </a:solidFill>
                <a:latin typeface="Calibri"/>
                <a:cs typeface="Calibri"/>
              </a:rPr>
              <a:t>Administrativa</a:t>
            </a:r>
            <a:endParaRPr lang="pt-BR" sz="2000" b="1" spc="-15">
              <a:solidFill>
                <a:srgbClr val="006427"/>
              </a:solidFill>
              <a:latin typeface="Calibri"/>
              <a:cs typeface="Calibri"/>
            </a:endParaRPr>
          </a:p>
        </p:txBody>
      </p:sp>
      <p:sp>
        <p:nvSpPr>
          <p:cNvPr id="17" name="object 10">
            <a:extLst>
              <a:ext uri="{FF2B5EF4-FFF2-40B4-BE49-F238E27FC236}">
                <a16:creationId xmlns:a16="http://schemas.microsoft.com/office/drawing/2014/main" xmlns="" id="{60902556-486C-465F-8E8E-33FD4D77EF13}"/>
              </a:ext>
            </a:extLst>
          </p:cNvPr>
          <p:cNvSpPr txBox="1"/>
          <p:nvPr/>
        </p:nvSpPr>
        <p:spPr>
          <a:xfrm>
            <a:off x="956556" y="4560314"/>
            <a:ext cx="2389814" cy="319959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OPAS</a:t>
            </a:r>
            <a:endParaRPr lang="pt-BR" dirty="0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xmlns="" id="{596C3DE2-E97E-4CC4-A5BC-57EEE10335C2}"/>
              </a:ext>
            </a:extLst>
          </p:cNvPr>
          <p:cNvSpPr txBox="1"/>
          <p:nvPr/>
        </p:nvSpPr>
        <p:spPr>
          <a:xfrm>
            <a:off x="1907979" y="1892375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  <p:sp>
        <p:nvSpPr>
          <p:cNvPr id="22" name="object 10">
            <a:extLst>
              <a:ext uri="{FF2B5EF4-FFF2-40B4-BE49-F238E27FC236}">
                <a16:creationId xmlns:a16="http://schemas.microsoft.com/office/drawing/2014/main" xmlns="" id="{715F4239-152A-4C38-8274-17D4A980F2EA}"/>
              </a:ext>
            </a:extLst>
          </p:cNvPr>
          <p:cNvSpPr txBox="1"/>
          <p:nvPr/>
        </p:nvSpPr>
        <p:spPr>
          <a:xfrm>
            <a:off x="1029302" y="5265386"/>
            <a:ext cx="2235547" cy="627736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5080" algn="ctr">
              <a:spcBef>
                <a:spcPts val="95"/>
              </a:spcBef>
            </a:pPr>
            <a:r>
              <a:rPr lang="pt-BR" sz="2000" b="1" spc="-5" dirty="0">
                <a:solidFill>
                  <a:srgbClr val="006427"/>
                </a:solidFill>
                <a:cs typeface="Calibri"/>
              </a:rPr>
              <a:t>Contrato nº 305/2020</a:t>
            </a:r>
            <a:endParaRPr lang="pt-BR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1952150" y="4750287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>
                <a:solidFill>
                  <a:srgbClr val="0070C0"/>
                </a:solidFill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28880896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1" y="1880461"/>
            <a:ext cx="3894028" cy="3902227"/>
          </a:xfrm>
          <a:prstGeom prst="rect">
            <a:avLst/>
          </a:prstGeom>
        </p:spPr>
      </p:pic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4071201" y="1880461"/>
          <a:ext cx="3267506" cy="405750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1928145">
                  <a:extLst>
                    <a:ext uri="{9D8B030D-6E8A-4147-A177-3AD203B41FA5}">
                      <a16:colId xmlns:a16="http://schemas.microsoft.com/office/drawing/2014/main" xmlns="" val="483444157"/>
                    </a:ext>
                  </a:extLst>
                </a:gridCol>
                <a:gridCol w="1339361">
                  <a:extLst>
                    <a:ext uri="{9D8B030D-6E8A-4147-A177-3AD203B41FA5}">
                      <a16:colId xmlns:a16="http://schemas.microsoft.com/office/drawing/2014/main" xmlns="" val="1645732984"/>
                    </a:ext>
                  </a:extLst>
                </a:gridCol>
              </a:tblGrid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ACRE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67.144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79546376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ALAGOAS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128.784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35926646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AMAPÁ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211.440</a:t>
                      </a:r>
                      <a:endParaRPr lang="pt-BR"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972932983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AMAZONAS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195.777</a:t>
                      </a:r>
                      <a:endParaRPr lang="pt-BR"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07101129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BAHIA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231.265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18878369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CEARÁ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286.495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796869970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DISTRITO FEDERAL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97.465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386732620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ESPÍRITO SANTO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30.265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561916525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GOIÁS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227.691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193619455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MARANHÃO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86.193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866298746"/>
                  </a:ext>
                </a:extLst>
              </a:tr>
              <a:tr h="421554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MATO GROSSO DO SUL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152.495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682951556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MATO GROSSO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193.033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777060319"/>
                  </a:ext>
                </a:extLst>
              </a:tr>
              <a:tr h="301798">
                <a:tc>
                  <a:txBody>
                    <a:bodyPr/>
                    <a:lstStyle/>
                    <a:p>
                      <a:pPr lvl="1" algn="l" rtl="0" fontAlgn="ctr"/>
                      <a:r>
                        <a:rPr lang="pt-BR" sz="1400" u="none" strike="noStrike" kern="1200" cap="none" dirty="0"/>
                        <a:t>MINAS GERAIS 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128.815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45660549"/>
                  </a:ext>
                </a:extLst>
              </a:tr>
            </a:tbl>
          </a:graphicData>
        </a:graphic>
      </p:graphicFrame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7883435" y="1880461"/>
          <a:ext cx="3700632" cy="4043130"/>
        </p:xfrm>
        <a:graphic>
          <a:graphicData uri="http://schemas.openxmlformats.org/drawingml/2006/table">
            <a:tbl>
              <a:tblPr>
                <a:tableStyleId>{68D230F3-CF80-4859-8CE7-A43EE81993B5}</a:tableStyleId>
              </a:tblPr>
              <a:tblGrid>
                <a:gridCol w="2320522">
                  <a:extLst>
                    <a:ext uri="{9D8B030D-6E8A-4147-A177-3AD203B41FA5}">
                      <a16:colId xmlns:a16="http://schemas.microsoft.com/office/drawing/2014/main" xmlns="" val="982997675"/>
                    </a:ext>
                  </a:extLst>
                </a:gridCol>
                <a:gridCol w="1380110">
                  <a:extLst>
                    <a:ext uri="{9D8B030D-6E8A-4147-A177-3AD203B41FA5}">
                      <a16:colId xmlns:a16="http://schemas.microsoft.com/office/drawing/2014/main" xmlns="" val="300945552"/>
                    </a:ext>
                  </a:extLst>
                </a:gridCol>
              </a:tblGrid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PARÁ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225.291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528503444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PARAÍBA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102.001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196705911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PARANÁ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210.800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832210224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PERNAMBUCO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129.019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350464613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PIAUÍ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buNone/>
                      </a:pPr>
                      <a:r>
                        <a:rPr lang="pt-BR" sz="1600" b="1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233.261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43018611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RIO DE JANEIRO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600" b="1" dirty="0">
                          <a:solidFill>
                            <a:schemeClr val="tx1"/>
                          </a:solidFill>
                          <a:cs typeface="Calibri"/>
                        </a:rPr>
                        <a:t>880.646</a:t>
                      </a:r>
                      <a:endParaRPr lang="pt-BR"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358700915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RIO GRANDE DO NORTE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268.916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430792838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RIO GRANDE DO SUL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164.887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874058874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RONDÔNIA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600" b="1" dirty="0">
                          <a:solidFill>
                            <a:schemeClr val="tx1"/>
                          </a:solidFill>
                          <a:cs typeface="Calibri"/>
                        </a:rPr>
                        <a:t>272.604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22288553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RORAIMA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600" b="1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123.137</a:t>
                      </a:r>
                      <a:endParaRPr lang="pt-BR"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4121012717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SANTA CATARINA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dirty="0">
                          <a:solidFill>
                            <a:schemeClr val="tx1"/>
                          </a:solidFill>
                          <a:cs typeface="Calibri"/>
                        </a:rPr>
                        <a:t>361.660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495388402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SÃO PAULO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6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971.749</a:t>
                      </a:r>
                      <a:endParaRPr lang="pt-BR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035311430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SERGIPE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pt-BR" sz="16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Calibri"/>
                        </a:rPr>
                        <a:t>82.230</a:t>
                      </a:r>
                      <a:endParaRPr lang="pt-BR" sz="16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3141422884"/>
                  </a:ext>
                </a:extLst>
              </a:tr>
              <a:tr h="288795">
                <a:tc>
                  <a:txBody>
                    <a:bodyPr/>
                    <a:lstStyle/>
                    <a:p>
                      <a:pPr marL="457200" lvl="1" algn="l" rtl="0" eaLnBrk="1" fontAlgn="ctr" latinLnBrk="0" hangingPunct="1"/>
                      <a:r>
                        <a:rPr lang="pt-BR" sz="1400" u="none" strike="noStrike" kern="1200" cap="none" dirty="0"/>
                        <a:t>TOCANTINS </a:t>
                      </a:r>
                      <a:endParaRPr lang="pt-BR" sz="1400" b="0" u="none" strike="noStrike" kern="1200" cap="none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204" marR="9204" marT="9204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pt-BR" sz="1600" b="1" dirty="0">
                          <a:solidFill>
                            <a:schemeClr val="tx1"/>
                          </a:solidFill>
                          <a:latin typeface="+mn-lt"/>
                          <a:cs typeface="Calibri"/>
                        </a:rPr>
                        <a:t>103.703</a:t>
                      </a:r>
                      <a:endParaRPr lang="pt-BR"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823506966"/>
                  </a:ext>
                </a:extLst>
              </a:tr>
            </a:tbl>
          </a:graphicData>
        </a:graphic>
      </p:graphicFrame>
      <p:sp>
        <p:nvSpPr>
          <p:cNvPr id="9" name="object 4"/>
          <p:cNvSpPr txBox="1">
            <a:spLocks/>
          </p:cNvSpPr>
          <p:nvPr/>
        </p:nvSpPr>
        <p:spPr>
          <a:xfrm>
            <a:off x="0" y="125263"/>
            <a:ext cx="12192000" cy="10098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Quantidade Total de Medicamentos para IOT</a:t>
            </a:r>
          </a:p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Demanda atendida entre 26/06/2020 e 15/03/2021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xmlns="" id="{4541E3A4-6D21-4421-BA92-85D7DAAFB47A}"/>
              </a:ext>
            </a:extLst>
          </p:cNvPr>
          <p:cNvSpPr/>
          <p:nvPr/>
        </p:nvSpPr>
        <p:spPr>
          <a:xfrm>
            <a:off x="0" y="1252693"/>
            <a:ext cx="12192000" cy="3693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12700" marR="5080" algn="ctr">
              <a:spcBef>
                <a:spcPts val="95"/>
              </a:spcBef>
            </a:pPr>
            <a:r>
              <a:rPr lang="pt-BR" b="1" i="1" spc="-5" dirty="0">
                <a:solidFill>
                  <a:schemeClr val="accent5">
                    <a:lumMod val="75000"/>
                  </a:schemeClr>
                </a:solidFill>
                <a:cs typeface="Calibri"/>
              </a:rPr>
              <a:t>Requisição Administrativa + Operação Uruguai + Acordo Tripartite + OPAS +   Contrato n° 305/2020 - ARP 101/2020</a:t>
            </a:r>
          </a:p>
        </p:txBody>
      </p:sp>
    </p:spTree>
    <p:extLst>
      <p:ext uri="{BB962C8B-B14F-4D97-AF65-F5344CB8AC3E}">
        <p14:creationId xmlns:p14="http://schemas.microsoft.com/office/powerpoint/2010/main" val="17616326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3219491"/>
          </a:xfrm>
          <a:prstGeom prst="rect">
            <a:avLst/>
          </a:prstGeom>
          <a:gradFill flip="none" rotWithShape="1">
            <a:gsLst>
              <a:gs pos="0">
                <a:srgbClr val="97B189">
                  <a:tint val="66000"/>
                  <a:satMod val="160000"/>
                </a:srgbClr>
              </a:gs>
              <a:gs pos="50000">
                <a:srgbClr val="97B189">
                  <a:tint val="44500"/>
                  <a:satMod val="160000"/>
                </a:srgbClr>
              </a:gs>
              <a:gs pos="100000">
                <a:srgbClr val="97B189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4581203" y="1264718"/>
            <a:ext cx="3390542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000"/>
              </a:lnSpc>
            </a:pPr>
            <a:r>
              <a:rPr lang="pt-BR" sz="6000" spc="-150" dirty="0">
                <a:solidFill>
                  <a:schemeClr val="accent5">
                    <a:lumMod val="75000"/>
                  </a:schemeClr>
                </a:solidFill>
                <a:ea typeface="Verdana" panose="020B0604030504040204" pitchFamily="34" charset="0"/>
                <a:cs typeface="Tahoma" panose="020B0604030504040204" pitchFamily="34" charset="0"/>
              </a:rPr>
              <a:t>Obrigado!</a:t>
            </a:r>
            <a:endParaRPr lang="pt-BR" sz="6000" spc="-150" dirty="0">
              <a:solidFill>
                <a:schemeClr val="accent5">
                  <a:lumMod val="75000"/>
                </a:schemeClr>
              </a:solidFill>
              <a:ea typeface="Verdana" panose="020B0604030504040204" pitchFamily="34" charset="0"/>
            </a:endParaRP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65" y="346585"/>
            <a:ext cx="1042190" cy="288151"/>
          </a:xfrm>
          <a:prstGeom prst="rect">
            <a:avLst/>
          </a:prstGeom>
        </p:spPr>
      </p:pic>
      <p:cxnSp>
        <p:nvCxnSpPr>
          <p:cNvPr id="5" name="Conector reto 4"/>
          <p:cNvCxnSpPr/>
          <p:nvPr/>
        </p:nvCxnSpPr>
        <p:spPr>
          <a:xfrm flipH="1" flipV="1">
            <a:off x="3766365" y="5209363"/>
            <a:ext cx="4836389" cy="6788"/>
          </a:xfrm>
          <a:prstGeom prst="line">
            <a:avLst/>
          </a:prstGeom>
          <a:ln w="19050">
            <a:solidFill>
              <a:srgbClr val="CFE7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spaço Reservado para Conteúdo 2"/>
          <p:cNvSpPr txBox="1">
            <a:spLocks/>
          </p:cNvSpPr>
          <p:nvPr/>
        </p:nvSpPr>
        <p:spPr>
          <a:xfrm>
            <a:off x="4160227" y="4642337"/>
            <a:ext cx="4048664" cy="37908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b="1" dirty="0">
                <a:solidFill>
                  <a:srgbClr val="003300"/>
                </a:solidFill>
              </a:rPr>
              <a:t>Brasília</a:t>
            </a:r>
            <a:r>
              <a:rPr lang="pt-BR">
                <a:solidFill>
                  <a:srgbClr val="003300"/>
                </a:solidFill>
              </a:rPr>
              <a:t>, </a:t>
            </a:r>
            <a:r>
              <a:rPr lang="pt-BR" smtClean="0">
                <a:solidFill>
                  <a:srgbClr val="003300"/>
                </a:solidFill>
              </a:rPr>
              <a:t>19 </a:t>
            </a:r>
            <a:r>
              <a:rPr lang="pt-BR" dirty="0">
                <a:solidFill>
                  <a:srgbClr val="003300"/>
                </a:solidFill>
              </a:rPr>
              <a:t>de março de 2021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473" y="2428033"/>
            <a:ext cx="7097162" cy="161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096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/>
          <p:cNvSpPr txBox="1">
            <a:spLocks/>
          </p:cNvSpPr>
          <p:nvPr/>
        </p:nvSpPr>
        <p:spPr>
          <a:xfrm>
            <a:off x="0" y="61319"/>
            <a:ext cx="12192000" cy="56618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554480" marR="5080" indent="-1542415" algn="ctr">
              <a:lnSpc>
                <a:spcPct val="100000"/>
              </a:lnSpc>
              <a:spcBef>
                <a:spcPts val="95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Variação dos Consumos (por período)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xmlns="" id="{F3AC6112-3028-4B1B-AC53-CED293D48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54" y="4027985"/>
            <a:ext cx="1209702" cy="1178994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xmlns="" id="{2E9FA069-18C4-449B-B26F-4812DA29B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954" y="1223800"/>
            <a:ext cx="1209702" cy="1191799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xmlns="" id="{12A5EE34-E51D-4EA1-99EA-8CBDF5556A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109" y="2621931"/>
            <a:ext cx="1207393" cy="1199722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xmlns="" id="{053A5827-0DEA-4E67-B0CA-570DF92EB704}"/>
              </a:ext>
            </a:extLst>
          </p:cNvPr>
          <p:cNvSpPr txBox="1"/>
          <p:nvPr/>
        </p:nvSpPr>
        <p:spPr>
          <a:xfrm>
            <a:off x="2492050" y="982697"/>
            <a:ext cx="755448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A contagem é feita desde 26/06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/>
              <a:t>Planilha encaminhada pelo CONASS semanalmente (CMM e coberturas)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xmlns="" id="{1FE76D9A-1239-49FD-A3C8-547661CF31E3}"/>
              </a:ext>
            </a:extLst>
          </p:cNvPr>
          <p:cNvSpPr txBox="1"/>
          <p:nvPr/>
        </p:nvSpPr>
        <p:spPr>
          <a:xfrm>
            <a:off x="2422531" y="5649835"/>
            <a:ext cx="2743200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1200" dirty="0"/>
              <a:t>* Parcial</a:t>
            </a:r>
            <a:endParaRPr lang="pt-BR" sz="1200" dirty="0">
              <a:cs typeface="Calibri"/>
            </a:endParaRPr>
          </a:p>
        </p:txBody>
      </p:sp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xmlns="" id="{F7142840-4153-4408-A489-6047CAEC1B77}"/>
              </a:ext>
            </a:extLst>
          </p:cNvPr>
          <p:cNvGraphicFramePr>
            <a:graphicFrameLocks noGrp="1"/>
          </p:cNvGraphicFramePr>
          <p:nvPr/>
        </p:nvGraphicFramePr>
        <p:xfrm>
          <a:off x="2492050" y="1825936"/>
          <a:ext cx="4167367" cy="3788448"/>
        </p:xfrm>
        <a:graphic>
          <a:graphicData uri="http://schemas.openxmlformats.org/drawingml/2006/table">
            <a:tbl>
              <a:tblPr/>
              <a:tblGrid>
                <a:gridCol w="579808">
                  <a:extLst>
                    <a:ext uri="{9D8B030D-6E8A-4147-A177-3AD203B41FA5}">
                      <a16:colId xmlns:a16="http://schemas.microsoft.com/office/drawing/2014/main" xmlns="" val="1499842300"/>
                    </a:ext>
                  </a:extLst>
                </a:gridCol>
                <a:gridCol w="1823978">
                  <a:extLst>
                    <a:ext uri="{9D8B030D-6E8A-4147-A177-3AD203B41FA5}">
                      <a16:colId xmlns:a16="http://schemas.microsoft.com/office/drawing/2014/main" xmlns="" val="2763830018"/>
                    </a:ext>
                  </a:extLst>
                </a:gridCol>
                <a:gridCol w="1763581">
                  <a:extLst>
                    <a:ext uri="{9D8B030D-6E8A-4147-A177-3AD203B41FA5}">
                      <a16:colId xmlns:a16="http://schemas.microsoft.com/office/drawing/2014/main" xmlns="" val="951501200"/>
                    </a:ext>
                  </a:extLst>
                </a:gridCol>
              </a:tblGrid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CMM​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66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Semana Epidemiológica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66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Período​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66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3552900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26*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26/06 até 27/06/20​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05427933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28/06 até 04/07/20​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6222210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05/07 até 11/07/20​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72587340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12/07 até 18/07/20​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5438129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19/07 até 25/07/20​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57168933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26/07 até 01/08/20​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30455267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02/08 até 08/08/20​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3407571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09/08 até 15/08/20​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6399746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16/08 até 22/08/20​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3128833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23/08 até 29/08/20​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56653711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30/08 até 06/09/20​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74472100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07/09 até 13/09/20​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466510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14/09 até 20/09/20​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51411902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21/09 até27/09/20​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2137969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28/09 até 03/10/20​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41232657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04/10 até10/10/20​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3934814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11/10 até17/10/20​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07502225"/>
                  </a:ext>
                </a:extLst>
              </a:tr>
              <a:tr h="199392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18/10 até 24/10/20​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40908215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xmlns="" id="{7773D70C-7FF6-4D49-9C40-E9CECE3E040C}"/>
              </a:ext>
            </a:extLst>
          </p:cNvPr>
          <p:cNvGraphicFramePr>
            <a:graphicFrameLocks noGrp="1"/>
          </p:cNvGraphicFramePr>
          <p:nvPr/>
        </p:nvGraphicFramePr>
        <p:xfrm>
          <a:off x="7026270" y="1825936"/>
          <a:ext cx="4381500" cy="3848100"/>
        </p:xfrm>
        <a:graphic>
          <a:graphicData uri="http://schemas.openxmlformats.org/drawingml/2006/table">
            <a:tbl>
              <a:tblPr/>
              <a:tblGrid>
                <a:gridCol w="609600">
                  <a:extLst>
                    <a:ext uri="{9D8B030D-6E8A-4147-A177-3AD203B41FA5}">
                      <a16:colId xmlns:a16="http://schemas.microsoft.com/office/drawing/2014/main" xmlns="" val="212365532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xmlns="" val="3428984653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xmlns="" val="353825517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CMM​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66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Semana Epidemiológica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66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Período​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66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77380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25/10 até 31/10/20​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822749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01/11 até 07/11/20​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719566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08/11 até 14/11/20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975514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15/11 até 21/11/20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891891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22/11 até 28/11/20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88984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29/11 até 05/12/20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40330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06/12 até 12/12/20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9239802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13/12 até 19/12/20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860177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20/12 até 26/12/20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47907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28/12/20  até 02/01/21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08686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03/01 até 09/01/21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9423766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10//01 até 16/01/21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915850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17/01 até 23/01/21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35279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24/01 até 30/01/21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68729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31/01 até 06/02/21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77533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07/02 até 13/02/21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072650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14/02 até 20/02/21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704672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Sem36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21/02 até 27/02/21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202044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 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28/02 até 06/03/21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2506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66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7"/>
          <p:cNvSpPr txBox="1">
            <a:spLocks/>
          </p:cNvSpPr>
          <p:nvPr/>
        </p:nvSpPr>
        <p:spPr>
          <a:xfrm>
            <a:off x="0" y="34682"/>
            <a:ext cx="1218437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Variação do consumo Analgesia (</a:t>
            </a:r>
            <a:r>
              <a:rPr lang="pt-BR" sz="3200" spc="-150" dirty="0">
                <a:solidFill>
                  <a:srgbClr val="70AD47">
                    <a:lumMod val="75000"/>
                  </a:srgbClr>
                </a:solidFill>
                <a:latin typeface="Calibri" panose="020F0502020204030204"/>
                <a:ea typeface="+mn-ea"/>
                <a:cs typeface="Arial" panose="020B0604020202020204" pitchFamily="34" charset="0"/>
              </a:rPr>
              <a:t>semana 1 a 37)</a:t>
            </a:r>
            <a:endParaRPr lang="pt-BR" sz="3600" spc="-200" dirty="0">
              <a:solidFill>
                <a:schemeClr val="accent6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2424592" y="6457306"/>
            <a:ext cx="1922834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FONTE: Planilha do CONASS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xmlns="" id="{1F27E1F8-03F6-47C9-932D-F9F3149C75CD}"/>
              </a:ext>
            </a:extLst>
          </p:cNvPr>
          <p:cNvGraphicFramePr>
            <a:graphicFrameLocks/>
          </p:cNvGraphicFramePr>
          <p:nvPr/>
        </p:nvGraphicFramePr>
        <p:xfrm>
          <a:off x="811695" y="1325276"/>
          <a:ext cx="10560987" cy="4408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7632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0" y="0"/>
            <a:ext cx="12184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Variação do consumo Sedação (</a:t>
            </a:r>
            <a:r>
              <a:rPr lang="pt-BR" sz="3600" spc="-150" dirty="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semana 1 a 37)</a:t>
            </a:r>
            <a:endParaRPr lang="pt-BR" sz="3600" spc="-200" dirty="0">
              <a:solidFill>
                <a:schemeClr val="accent6">
                  <a:lumMod val="75000"/>
                </a:schemeClr>
              </a:solidFill>
              <a:ea typeface="+mj-ea"/>
              <a:cs typeface="Arial" panose="020B0604020202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0D0BFA65-D9A2-40EA-BAC8-86D1901A8C8A}"/>
              </a:ext>
            </a:extLst>
          </p:cNvPr>
          <p:cNvSpPr txBox="1"/>
          <p:nvPr/>
        </p:nvSpPr>
        <p:spPr>
          <a:xfrm>
            <a:off x="2424592" y="6457306"/>
            <a:ext cx="1922834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FONTE: Planilha do CONASS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xmlns="" id="{CB50AAE0-1F5D-4A0D-912B-C7DC6256C275}"/>
              </a:ext>
            </a:extLst>
          </p:cNvPr>
          <p:cNvGraphicFramePr>
            <a:graphicFrameLocks/>
          </p:cNvGraphicFramePr>
          <p:nvPr/>
        </p:nvGraphicFramePr>
        <p:xfrm>
          <a:off x="489527" y="1283855"/>
          <a:ext cx="11231418" cy="4276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3494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0" y="56408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spc="-15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Variação do consumo Bloqueador Neuromuscular (semana 1 a 37)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F2287EFB-56CD-499B-9B1E-51A3F65A477D}"/>
              </a:ext>
            </a:extLst>
          </p:cNvPr>
          <p:cNvSpPr txBox="1"/>
          <p:nvPr/>
        </p:nvSpPr>
        <p:spPr>
          <a:xfrm>
            <a:off x="2424592" y="6457306"/>
            <a:ext cx="1922834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FONTE: Planilha do CONASS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xmlns="" id="{F4CE4755-B2E3-4331-8158-4E50C4D14954}"/>
              </a:ext>
            </a:extLst>
          </p:cNvPr>
          <p:cNvGraphicFramePr>
            <a:graphicFrameLocks/>
          </p:cNvGraphicFramePr>
          <p:nvPr/>
        </p:nvGraphicFramePr>
        <p:xfrm>
          <a:off x="499621" y="1439477"/>
          <a:ext cx="11202852" cy="3979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2115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/>
          <p:cNvSpPr txBox="1">
            <a:spLocks/>
          </p:cNvSpPr>
          <p:nvPr/>
        </p:nvSpPr>
        <p:spPr>
          <a:xfrm>
            <a:off x="0" y="58852"/>
            <a:ext cx="1218437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marR="5080" indent="-12700" algn="ctr">
              <a:lnSpc>
                <a:spcPct val="100000"/>
              </a:lnSpc>
              <a:spcBef>
                <a:spcPts val="100"/>
              </a:spcBef>
            </a:pPr>
            <a:r>
              <a:rPr lang="pt-BR" sz="3600" spc="-200" dirty="0">
                <a:solidFill>
                  <a:schemeClr val="accent6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Variação do consumo - Outras Classes (semana 1 a 37)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xmlns="" id="{1B097007-EF7C-4EB8-AA26-0F65D99148E7}"/>
              </a:ext>
            </a:extLst>
          </p:cNvPr>
          <p:cNvSpPr txBox="1"/>
          <p:nvPr/>
        </p:nvSpPr>
        <p:spPr>
          <a:xfrm>
            <a:off x="2424592" y="6457306"/>
            <a:ext cx="2507931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FONTE: Planilha do CONASS semanas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xmlns="" id="{04A0C5EB-5BB6-4424-AB6A-1C33CD32890B}"/>
              </a:ext>
            </a:extLst>
          </p:cNvPr>
          <p:cNvGraphicFramePr>
            <a:graphicFrameLocks/>
          </p:cNvGraphicFramePr>
          <p:nvPr/>
        </p:nvGraphicFramePr>
        <p:xfrm>
          <a:off x="489527" y="1138327"/>
          <a:ext cx="11212945" cy="4581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515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844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20000" marR="5080" indent="-932815" algn="ctr">
              <a:spcBef>
                <a:spcPts val="100"/>
              </a:spcBef>
            </a:pPr>
            <a:r>
              <a:rPr lang="pt-BR" sz="3200" spc="-200" dirty="0">
                <a:solidFill>
                  <a:schemeClr val="accent6">
                    <a:lumMod val="75000"/>
                  </a:schemeClr>
                </a:solidFill>
                <a:ea typeface="+mj-ea"/>
                <a:cs typeface="Arial" panose="020B0604020202020204" pitchFamily="34" charset="0"/>
              </a:rPr>
              <a:t>Análise do Consumo x Estoque Indústria</a:t>
            </a:r>
          </a:p>
        </p:txBody>
      </p:sp>
      <p:sp>
        <p:nvSpPr>
          <p:cNvPr id="6" name="object 10"/>
          <p:cNvSpPr txBox="1"/>
          <p:nvPr/>
        </p:nvSpPr>
        <p:spPr>
          <a:xfrm>
            <a:off x="809561" y="1386314"/>
            <a:ext cx="1757128" cy="856004"/>
          </a:xfrm>
          <a:prstGeom prst="rect">
            <a:avLst/>
          </a:prstGeom>
          <a:noFill/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b="1" spc="-5" dirty="0">
                <a:solidFill>
                  <a:srgbClr val="006427"/>
                </a:solidFill>
                <a:latin typeface="Calibri"/>
                <a:cs typeface="Calibri"/>
              </a:rPr>
              <a:t>Período Indústria: 17/02/21 </a:t>
            </a:r>
            <a:r>
              <a:rPr lang="pt-BR" spc="-5" dirty="0">
                <a:solidFill>
                  <a:srgbClr val="006427"/>
                </a:solidFill>
                <a:latin typeface="Calibri"/>
                <a:cs typeface="Calibri"/>
              </a:rPr>
              <a:t>X</a:t>
            </a: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lang="pt-BR" b="1" spc="-5" dirty="0">
                <a:solidFill>
                  <a:srgbClr val="006427"/>
                </a:solidFill>
                <a:latin typeface="Calibri"/>
                <a:cs typeface="Calibri"/>
              </a:rPr>
              <a:t>CMM Semana 35</a:t>
            </a:r>
          </a:p>
        </p:txBody>
      </p:sp>
      <p:sp>
        <p:nvSpPr>
          <p:cNvPr id="7" name="Retângulo Arredondado 6"/>
          <p:cNvSpPr/>
          <p:nvPr/>
        </p:nvSpPr>
        <p:spPr>
          <a:xfrm>
            <a:off x="510638" y="1185579"/>
            <a:ext cx="2180804" cy="1213151"/>
          </a:xfrm>
          <a:prstGeom prst="roundRect">
            <a:avLst/>
          </a:prstGeom>
          <a:noFill/>
          <a:ln w="12700">
            <a:solidFill>
              <a:srgbClr val="97B1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213541" y="1079692"/>
            <a:ext cx="613244" cy="61324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9" name="Divisa 8"/>
          <p:cNvSpPr/>
          <p:nvPr/>
        </p:nvSpPr>
        <p:spPr>
          <a:xfrm>
            <a:off x="2865612" y="1582604"/>
            <a:ext cx="161925" cy="2095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0615" y="1006570"/>
            <a:ext cx="8572744" cy="4531588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xmlns="" id="{1B097007-EF7C-4EB8-AA26-0F65D99148E7}"/>
              </a:ext>
            </a:extLst>
          </p:cNvPr>
          <p:cNvSpPr txBox="1"/>
          <p:nvPr/>
        </p:nvSpPr>
        <p:spPr>
          <a:xfrm>
            <a:off x="3180615" y="6414174"/>
            <a:ext cx="805285" cy="276999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FONTE: </a:t>
            </a:r>
            <a:r>
              <a:rPr lang="pt-BR" sz="1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BI</a:t>
            </a:r>
          </a:p>
        </p:txBody>
      </p:sp>
    </p:spTree>
    <p:extLst>
      <p:ext uri="{BB962C8B-B14F-4D97-AF65-F5344CB8AC3E}">
        <p14:creationId xmlns:p14="http://schemas.microsoft.com/office/powerpoint/2010/main" val="141334619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2135</Words>
  <Application>Microsoft Office PowerPoint</Application>
  <PresentationFormat>Personalizar</PresentationFormat>
  <Paragraphs>654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39</vt:i4>
      </vt:variant>
    </vt:vector>
  </HeadingPairs>
  <TitlesOfParts>
    <vt:vector size="40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Medicamentos para intubação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Andrezza Franco</dc:creator>
  <cp:lastModifiedBy>pedro__leitao@outlook.com</cp:lastModifiedBy>
  <cp:revision>44</cp:revision>
  <dcterms:created xsi:type="dcterms:W3CDTF">2021-03-09T15:46:50Z</dcterms:created>
  <dcterms:modified xsi:type="dcterms:W3CDTF">2021-03-23T20:24:07Z</dcterms:modified>
</cp:coreProperties>
</file>