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443" r:id="rId3"/>
    <p:sldId id="382" r:id="rId4"/>
    <p:sldId id="396" r:id="rId5"/>
    <p:sldId id="384" r:id="rId6"/>
    <p:sldId id="978" r:id="rId7"/>
    <p:sldId id="462" r:id="rId8"/>
    <p:sldId id="962" r:id="rId9"/>
    <p:sldId id="464" r:id="rId10"/>
    <p:sldId id="465" r:id="rId11"/>
    <p:sldId id="407" r:id="rId12"/>
    <p:sldId id="466" r:id="rId13"/>
    <p:sldId id="692" r:id="rId14"/>
    <p:sldId id="694" r:id="rId15"/>
    <p:sldId id="963" r:id="rId16"/>
    <p:sldId id="436" r:id="rId17"/>
    <p:sldId id="695" r:id="rId18"/>
    <p:sldId id="444" r:id="rId19"/>
    <p:sldId id="964" r:id="rId20"/>
    <p:sldId id="389" r:id="rId21"/>
    <p:sldId id="446" r:id="rId22"/>
    <p:sldId id="449" r:id="rId23"/>
    <p:sldId id="388" r:id="rId24"/>
    <p:sldId id="457" r:id="rId25"/>
    <p:sldId id="979" r:id="rId26"/>
    <p:sldId id="972" r:id="rId27"/>
    <p:sldId id="970" r:id="rId28"/>
    <p:sldId id="965" r:id="rId29"/>
    <p:sldId id="977" r:id="rId30"/>
    <p:sldId id="299" r:id="rId31"/>
    <p:sldId id="966" r:id="rId32"/>
    <p:sldId id="967" r:id="rId33"/>
    <p:sldId id="981" r:id="rId34"/>
    <p:sldId id="968" r:id="rId35"/>
    <p:sldId id="969" r:id="rId36"/>
    <p:sldId id="973" r:id="rId37"/>
    <p:sldId id="974" r:id="rId38"/>
    <p:sldId id="975" r:id="rId39"/>
    <p:sldId id="976" r:id="rId40"/>
    <p:sldId id="461" r:id="rId41"/>
    <p:sldId id="980" r:id="rId42"/>
    <p:sldId id="982" r:id="rId4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7" d="100"/>
          <a:sy n="87" d="100"/>
        </p:scale>
        <p:origin x="389" y="58"/>
      </p:cViewPr>
      <p:guideLst/>
    </p:cSldViewPr>
  </p:slideViewPr>
  <p:notesTextViewPr>
    <p:cViewPr>
      <p:scale>
        <a:sx n="1" d="1"/>
        <a:sy n="1" d="1"/>
      </p:scale>
      <p:origin x="0" y="0"/>
    </p:cViewPr>
  </p:notesTextViewPr>
  <p:sorterViewPr>
    <p:cViewPr varScale="1">
      <p:scale>
        <a:sx n="100" d="100"/>
        <a:sy n="100" d="100"/>
      </p:scale>
      <p:origin x="0" y="-1015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egis.bonelli\Documents\Fishlow%20Armando\PIB%20e%20IND%201947-2014%20com%20Novas%20CN.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b="0" baseline="0" dirty="0"/>
              <a:t>Participação da Indústria no PIB nacional (%)</a:t>
            </a:r>
            <a:endParaRPr lang="fr-FR" b="0" dirty="0"/>
          </a:p>
        </c:rich>
      </c:tx>
      <c:overlay val="0"/>
    </c:title>
    <c:autoTitleDeleted val="0"/>
    <c:plotArea>
      <c:layout>
        <c:manualLayout>
          <c:layoutTarget val="inner"/>
          <c:xMode val="edge"/>
          <c:yMode val="edge"/>
          <c:x val="7.5838716036784104E-2"/>
          <c:y val="0.127857648933415"/>
          <c:w val="0.91862991352885004"/>
          <c:h val="0.75616256366581402"/>
        </c:manualLayout>
      </c:layout>
      <c:lineChart>
        <c:grouping val="standard"/>
        <c:varyColors val="0"/>
        <c:ser>
          <c:idx val="0"/>
          <c:order val="0"/>
          <c:tx>
            <c:strRef>
              <c:f>Séries!$D$47:$D$48</c:f>
              <c:strCache>
                <c:ptCount val="1"/>
                <c:pt idx="0">
                  <c:v>VA IND/VA PIB pr de 2010</c:v>
                </c:pt>
              </c:strCache>
            </c:strRef>
          </c:tx>
          <c:spPr>
            <a:ln w="15875">
              <a:solidFill>
                <a:schemeClr val="tx1"/>
              </a:solidFill>
            </a:ln>
          </c:spPr>
          <c:marker>
            <c:symbol val="none"/>
          </c:marker>
          <c:cat>
            <c:strRef>
              <c:f>Séries!$A$49:$A$116</c:f>
              <c:strCache>
                <c:ptCount val="68"/>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pt idx="64">
                  <c:v>2011</c:v>
                </c:pt>
                <c:pt idx="65">
                  <c:v>2012</c:v>
                </c:pt>
                <c:pt idx="66">
                  <c:v>2013</c:v>
                </c:pt>
                <c:pt idx="67">
                  <c:v>2014</c:v>
                </c:pt>
              </c:strCache>
            </c:strRef>
          </c:cat>
          <c:val>
            <c:numRef>
              <c:f>Séries!$D$49:$D$116</c:f>
              <c:numCache>
                <c:formatCode>0.0000</c:formatCode>
                <c:ptCount val="68"/>
                <c:pt idx="0">
                  <c:v>0.14373779003144599</c:v>
                </c:pt>
                <c:pt idx="1">
                  <c:v>0.14714451978606499</c:v>
                </c:pt>
                <c:pt idx="2">
                  <c:v>0.15165312624190599</c:v>
                </c:pt>
                <c:pt idx="3">
                  <c:v>0.160030967485607</c:v>
                </c:pt>
                <c:pt idx="4">
                  <c:v>0.160641190431214</c:v>
                </c:pt>
                <c:pt idx="5">
                  <c:v>0.158096083033888</c:v>
                </c:pt>
                <c:pt idx="6">
                  <c:v>0.16504204274693399</c:v>
                </c:pt>
                <c:pt idx="7">
                  <c:v>0.167338546124674</c:v>
                </c:pt>
                <c:pt idx="8">
                  <c:v>0.17087603377253099</c:v>
                </c:pt>
                <c:pt idx="9">
                  <c:v>0.17519360119535399</c:v>
                </c:pt>
                <c:pt idx="10">
                  <c:v>0.171452233667506</c:v>
                </c:pt>
                <c:pt idx="11">
                  <c:v>0.18073665065311101</c:v>
                </c:pt>
                <c:pt idx="12">
                  <c:v>0.185839415835484</c:v>
                </c:pt>
                <c:pt idx="13">
                  <c:v>0.187877873778835</c:v>
                </c:pt>
                <c:pt idx="14">
                  <c:v>0.19220287087319199</c:v>
                </c:pt>
                <c:pt idx="15">
                  <c:v>0.194907414084353</c:v>
                </c:pt>
                <c:pt idx="16">
                  <c:v>0.19335745452900999</c:v>
                </c:pt>
                <c:pt idx="17">
                  <c:v>0.19634944608845301</c:v>
                </c:pt>
                <c:pt idx="18">
                  <c:v>0.182735373166305</c:v>
                </c:pt>
                <c:pt idx="19">
                  <c:v>0.19129841783201701</c:v>
                </c:pt>
                <c:pt idx="20">
                  <c:v>0.18762666317113399</c:v>
                </c:pt>
                <c:pt idx="21">
                  <c:v>0.19514540012881099</c:v>
                </c:pt>
                <c:pt idx="22">
                  <c:v>0.19817505474268299</c:v>
                </c:pt>
                <c:pt idx="23">
                  <c:v>0.20086765059516501</c:v>
                </c:pt>
                <c:pt idx="24">
                  <c:v>0.201800482629235</c:v>
                </c:pt>
                <c:pt idx="25">
                  <c:v>0.20542338292284701</c:v>
                </c:pt>
                <c:pt idx="26">
                  <c:v>0.21020219006030899</c:v>
                </c:pt>
                <c:pt idx="27">
                  <c:v>0.20941711651440001</c:v>
                </c:pt>
                <c:pt idx="28">
                  <c:v>0.20671563708360399</c:v>
                </c:pt>
                <c:pt idx="29">
                  <c:v>0.21020824075146199</c:v>
                </c:pt>
                <c:pt idx="30">
                  <c:v>0.20487096241140601</c:v>
                </c:pt>
                <c:pt idx="31">
                  <c:v>0.207096113266967</c:v>
                </c:pt>
                <c:pt idx="32">
                  <c:v>0.207290950228814</c:v>
                </c:pt>
                <c:pt idx="33">
                  <c:v>0.207120106039065</c:v>
                </c:pt>
                <c:pt idx="34">
                  <c:v>0.19383045634132201</c:v>
                </c:pt>
                <c:pt idx="35">
                  <c:v>0.191902422330127</c:v>
                </c:pt>
                <c:pt idx="36">
                  <c:v>0.18614311490975999</c:v>
                </c:pt>
                <c:pt idx="37">
                  <c:v>0.18750340433211399</c:v>
                </c:pt>
                <c:pt idx="38">
                  <c:v>0.18838704176316601</c:v>
                </c:pt>
                <c:pt idx="39">
                  <c:v>0.19503181073065701</c:v>
                </c:pt>
                <c:pt idx="40">
                  <c:v>0.19018993399199199</c:v>
                </c:pt>
                <c:pt idx="41">
                  <c:v>0.183771288583327</c:v>
                </c:pt>
                <c:pt idx="42">
                  <c:v>0.183271711568605</c:v>
                </c:pt>
                <c:pt idx="43">
                  <c:v>0.173471596035596</c:v>
                </c:pt>
                <c:pt idx="44">
                  <c:v>0.17195663719906601</c:v>
                </c:pt>
                <c:pt idx="45">
                  <c:v>0.16548872680388399</c:v>
                </c:pt>
                <c:pt idx="46">
                  <c:v>0.172782723202137</c:v>
                </c:pt>
                <c:pt idx="47">
                  <c:v>0.17737822784926</c:v>
                </c:pt>
                <c:pt idx="48">
                  <c:v>0.178257697013286</c:v>
                </c:pt>
                <c:pt idx="49">
                  <c:v>0.17464581127881701</c:v>
                </c:pt>
                <c:pt idx="50">
                  <c:v>0.173156473332434</c:v>
                </c:pt>
                <c:pt idx="51">
                  <c:v>0.16471559477383199</c:v>
                </c:pt>
                <c:pt idx="52">
                  <c:v>0.16123680278024299</c:v>
                </c:pt>
                <c:pt idx="53">
                  <c:v>0.163374548862599</c:v>
                </c:pt>
                <c:pt idx="54">
                  <c:v>0.16207895849179599</c:v>
                </c:pt>
                <c:pt idx="55">
                  <c:v>0.15994646468562701</c:v>
                </c:pt>
                <c:pt idx="56">
                  <c:v>0.16172342522652899</c:v>
                </c:pt>
                <c:pt idx="57">
                  <c:v>0.166575115152992</c:v>
                </c:pt>
                <c:pt idx="58">
                  <c:v>0.16551026682693201</c:v>
                </c:pt>
                <c:pt idx="59">
                  <c:v>0.16209159177834001</c:v>
                </c:pt>
                <c:pt idx="60">
                  <c:v>0.16227151355063699</c:v>
                </c:pt>
                <c:pt idx="61">
                  <c:v>0.16106527530290299</c:v>
                </c:pt>
                <c:pt idx="62">
                  <c:v>0.146267673104966</c:v>
                </c:pt>
                <c:pt idx="63">
                  <c:v>0.14963006548767099</c:v>
                </c:pt>
                <c:pt idx="64">
                  <c:v>0.14757097821269699</c:v>
                </c:pt>
                <c:pt idx="65">
                  <c:v>0.144054430455685</c:v>
                </c:pt>
                <c:pt idx="66">
                  <c:v>0.14320821140368001</c:v>
                </c:pt>
                <c:pt idx="67">
                  <c:v>0.13748873793083299</c:v>
                </c:pt>
              </c:numCache>
            </c:numRef>
          </c:val>
          <c:smooth val="0"/>
          <c:extLst>
            <c:ext xmlns:c16="http://schemas.microsoft.com/office/drawing/2014/chart" uri="{C3380CC4-5D6E-409C-BE32-E72D297353CC}">
              <c16:uniqueId val="{00000000-BA97-44D7-B55B-3DF65BF24B08}"/>
            </c:ext>
          </c:extLst>
        </c:ser>
        <c:dLbls>
          <c:showLegendKey val="0"/>
          <c:showVal val="0"/>
          <c:showCatName val="0"/>
          <c:showSerName val="0"/>
          <c:showPercent val="0"/>
          <c:showBubbleSize val="0"/>
        </c:dLbls>
        <c:smooth val="0"/>
        <c:axId val="-2029476808"/>
        <c:axId val="-2029442184"/>
      </c:lineChart>
      <c:catAx>
        <c:axId val="-2029476808"/>
        <c:scaling>
          <c:orientation val="minMax"/>
        </c:scaling>
        <c:delete val="0"/>
        <c:axPos val="b"/>
        <c:numFmt formatCode="General" sourceLinked="1"/>
        <c:majorTickMark val="out"/>
        <c:minorTickMark val="none"/>
        <c:tickLblPos val="nextTo"/>
        <c:txPr>
          <a:bodyPr rot="-5400000" vert="horz"/>
          <a:lstStyle/>
          <a:p>
            <a:pPr>
              <a:defRPr sz="2000"/>
            </a:pPr>
            <a:endParaRPr lang="pt-BR"/>
          </a:p>
        </c:txPr>
        <c:crossAx val="-2029442184"/>
        <c:crosses val="autoZero"/>
        <c:auto val="1"/>
        <c:lblAlgn val="ctr"/>
        <c:lblOffset val="100"/>
        <c:noMultiLvlLbl val="0"/>
      </c:catAx>
      <c:valAx>
        <c:axId val="-2029442184"/>
        <c:scaling>
          <c:orientation val="minMax"/>
          <c:max val="0.22"/>
          <c:min val="0.1"/>
        </c:scaling>
        <c:delete val="0"/>
        <c:axPos val="l"/>
        <c:numFmt formatCode="0%" sourceLinked="0"/>
        <c:majorTickMark val="out"/>
        <c:minorTickMark val="none"/>
        <c:tickLblPos val="nextTo"/>
        <c:txPr>
          <a:bodyPr/>
          <a:lstStyle/>
          <a:p>
            <a:pPr>
              <a:defRPr sz="2000"/>
            </a:pPr>
            <a:endParaRPr lang="pt-BR"/>
          </a:p>
        </c:txPr>
        <c:crossAx val="-2029476808"/>
        <c:crosses val="autoZero"/>
        <c:crossBetween val="between"/>
        <c:majorUnit val="0.01"/>
        <c:minorUnit val="1E-3"/>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0.47899</cdr:x>
      <cdr:y>0.10201</cdr:y>
    </cdr:from>
    <cdr:to>
      <cdr:x>0.47899</cdr:x>
      <cdr:y>0.85978</cdr:y>
    </cdr:to>
    <cdr:cxnSp macro="">
      <cdr:nvCxnSpPr>
        <cdr:cNvPr id="2" name="Straight Connector 1">
          <a:extLst xmlns:a="http://schemas.openxmlformats.org/drawingml/2006/main">
            <a:ext uri="{FF2B5EF4-FFF2-40B4-BE49-F238E27FC236}">
              <a16:creationId xmlns:a16="http://schemas.microsoft.com/office/drawing/2014/main" id="{B0F1E77D-B20B-4DE4-9C3B-85679061DE3E}"/>
            </a:ext>
          </a:extLst>
        </cdr:cNvPr>
        <cdr:cNvCxnSpPr/>
      </cdr:nvCxnSpPr>
      <cdr:spPr>
        <a:xfrm xmlns:a="http://schemas.openxmlformats.org/drawingml/2006/main" flipV="1">
          <a:off x="4104456" y="504056"/>
          <a:ext cx="0" cy="3744416"/>
        </a:xfrm>
        <a:prstGeom xmlns:a="http://schemas.openxmlformats.org/drawingml/2006/main" prst="line">
          <a:avLst/>
        </a:prstGeom>
        <a:ln xmlns:a="http://schemas.openxmlformats.org/drawingml/2006/main" w="12700">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0.47059</cdr:x>
      <cdr:y>0.08744</cdr:y>
    </cdr:from>
    <cdr:to>
      <cdr:x>0.62185</cdr:x>
      <cdr:y>0.19956</cdr:y>
    </cdr:to>
    <cdr:sp macro="" textlink="">
      <cdr:nvSpPr>
        <cdr:cNvPr id="3" name="TextBox 2"/>
        <cdr:cNvSpPr txBox="1"/>
      </cdr:nvSpPr>
      <cdr:spPr>
        <a:xfrm xmlns:a="http://schemas.openxmlformats.org/drawingml/2006/main">
          <a:off x="4244142" y="432070"/>
          <a:ext cx="1364179"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AU" sz="1000" b="1" dirty="0" err="1">
              <a:solidFill>
                <a:srgbClr val="FF0000"/>
              </a:solidFill>
            </a:rPr>
            <a:t>Início</a:t>
          </a:r>
          <a:r>
            <a:rPr lang="en-AU" sz="1000" b="1" dirty="0">
              <a:solidFill>
                <a:srgbClr val="FF0000"/>
              </a:solidFill>
            </a:rPr>
            <a:t> das </a:t>
          </a:r>
          <a:r>
            <a:rPr lang="en-AU" sz="1000" b="1" dirty="0" err="1">
              <a:solidFill>
                <a:srgbClr val="FF0000"/>
              </a:solidFill>
            </a:rPr>
            <a:t>reformas</a:t>
          </a:r>
          <a:r>
            <a:rPr lang="en-AU" sz="1000" b="1" dirty="0">
              <a:solidFill>
                <a:srgbClr val="FF0000"/>
              </a:solidFill>
            </a:rPr>
            <a:t> </a:t>
          </a:r>
          <a:r>
            <a:rPr lang="en-AU" sz="1000" b="1" dirty="0" err="1">
              <a:solidFill>
                <a:srgbClr val="FF0000"/>
              </a:solidFill>
            </a:rPr>
            <a:t>liberalizantes</a:t>
          </a:r>
          <a:r>
            <a:rPr lang="en-AU" sz="1000" b="1" dirty="0">
              <a:solidFill>
                <a:srgbClr val="FF0000"/>
              </a:solidFill>
            </a:rPr>
            <a:t> </a:t>
          </a:r>
          <a:r>
            <a:rPr lang="en-AU" sz="1000" b="1" dirty="0" err="1">
              <a:solidFill>
                <a:srgbClr val="FF0000"/>
              </a:solidFill>
            </a:rPr>
            <a:t>na</a:t>
          </a:r>
          <a:r>
            <a:rPr lang="en-AU" sz="1000" b="1" dirty="0">
              <a:solidFill>
                <a:srgbClr val="FF0000"/>
              </a:solidFill>
            </a:rPr>
            <a:t> China</a:t>
          </a:r>
        </a:p>
      </cdr:txBody>
    </cdr:sp>
  </cdr:relSizeAnchor>
  <cdr:relSizeAnchor xmlns:cdr="http://schemas.openxmlformats.org/drawingml/2006/chartDrawing">
    <cdr:from>
      <cdr:x>0.22164</cdr:x>
      <cdr:y>0.45674</cdr:y>
    </cdr:from>
    <cdr:to>
      <cdr:x>0.42332</cdr:x>
      <cdr:y>0.69966</cdr:y>
    </cdr:to>
    <cdr:sp macro="" textlink="">
      <cdr:nvSpPr>
        <cdr:cNvPr id="4" name="TextBox 3"/>
        <cdr:cNvSpPr txBox="1"/>
      </cdr:nvSpPr>
      <cdr:spPr>
        <a:xfrm xmlns:a="http://schemas.openxmlformats.org/drawingml/2006/main">
          <a:off x="1998933" y="2256907"/>
          <a:ext cx="1818905"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Forte </a:t>
          </a:r>
          <a:r>
            <a:rPr lang="en-US" sz="1200" dirty="0" err="1"/>
            <a:t>migração</a:t>
          </a:r>
          <a:r>
            <a:rPr lang="en-US" sz="1200" dirty="0"/>
            <a:t> de </a:t>
          </a:r>
          <a:r>
            <a:rPr lang="en-US" sz="1200" dirty="0" err="1"/>
            <a:t>mão</a:t>
          </a:r>
          <a:r>
            <a:rPr lang="en-US" sz="1200" dirty="0"/>
            <a:t>-de-</a:t>
          </a:r>
          <a:r>
            <a:rPr lang="en-US" sz="1200" dirty="0" err="1"/>
            <a:t>obra</a:t>
          </a:r>
          <a:r>
            <a:rPr lang="en-US" sz="1200" dirty="0"/>
            <a:t> da </a:t>
          </a:r>
          <a:r>
            <a:rPr lang="en-US" sz="1200" dirty="0" err="1"/>
            <a:t>agricultura</a:t>
          </a:r>
          <a:r>
            <a:rPr lang="en-US" sz="1200" dirty="0"/>
            <a:t> para </a:t>
          </a:r>
          <a:r>
            <a:rPr lang="en-US" sz="1200" dirty="0" err="1"/>
            <a:t>atividades</a:t>
          </a:r>
          <a:r>
            <a:rPr lang="en-US" sz="1200" dirty="0"/>
            <a:t> de </a:t>
          </a:r>
          <a:r>
            <a:rPr lang="en-US" sz="1200" dirty="0" err="1"/>
            <a:t>serviços</a:t>
          </a:r>
          <a:r>
            <a:rPr lang="en-US" sz="1200" dirty="0"/>
            <a:t> e </a:t>
          </a:r>
          <a:r>
            <a:rPr lang="en-US" sz="1200" dirty="0" err="1"/>
            <a:t>manufaturas</a:t>
          </a:r>
          <a:r>
            <a:rPr lang="en-US" sz="1200" dirty="0"/>
            <a:t>, com alto </a:t>
          </a:r>
          <a:r>
            <a:rPr lang="en-US" sz="1200" dirty="0" err="1"/>
            <a:t>crescimento</a:t>
          </a:r>
          <a:r>
            <a:rPr lang="en-US" sz="1200" dirty="0"/>
            <a:t> da </a:t>
          </a:r>
          <a:r>
            <a:rPr lang="en-US" sz="1200" dirty="0" err="1"/>
            <a:t>produtividade</a:t>
          </a:r>
          <a:r>
            <a:rPr lang="en-US" sz="1200" dirty="0"/>
            <a:t>. </a:t>
          </a:r>
        </a:p>
      </cdr:txBody>
    </cdr:sp>
  </cdr:relSizeAnchor>
  <cdr:relSizeAnchor xmlns:cdr="http://schemas.openxmlformats.org/drawingml/2006/chartDrawing">
    <cdr:from>
      <cdr:x>0.53002</cdr:x>
      <cdr:y>0.45674</cdr:y>
    </cdr:from>
    <cdr:to>
      <cdr:x>0.7317</cdr:x>
      <cdr:y>0.66229</cdr:y>
    </cdr:to>
    <cdr:sp macro="" textlink="">
      <cdr:nvSpPr>
        <cdr:cNvPr id="5" name="TextBox 4"/>
        <cdr:cNvSpPr txBox="1"/>
      </cdr:nvSpPr>
      <cdr:spPr>
        <a:xfrm xmlns:a="http://schemas.openxmlformats.org/drawingml/2006/main">
          <a:off x="4780135" y="2256907"/>
          <a:ext cx="1818905"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err="1"/>
            <a:t>Declínio</a:t>
          </a:r>
          <a:r>
            <a:rPr lang="en-US" sz="1200" dirty="0"/>
            <a:t> da </a:t>
          </a:r>
          <a:r>
            <a:rPr lang="en-US" sz="1200" dirty="0" err="1"/>
            <a:t>participação</a:t>
          </a:r>
          <a:r>
            <a:rPr lang="en-US" sz="1200" dirty="0"/>
            <a:t> da </a:t>
          </a:r>
          <a:r>
            <a:rPr lang="en-US" sz="1200" dirty="0" err="1"/>
            <a:t>indústria</a:t>
          </a:r>
          <a:r>
            <a:rPr lang="en-US" sz="1200" dirty="0"/>
            <a:t> no PIB </a:t>
          </a:r>
          <a:r>
            <a:rPr lang="en-US" sz="1200" dirty="0" err="1"/>
            <a:t>nacional</a:t>
          </a:r>
          <a:r>
            <a:rPr lang="en-US" sz="1200" dirty="0"/>
            <a:t>, com </a:t>
          </a:r>
          <a:r>
            <a:rPr lang="en-US" sz="1200" dirty="0" err="1"/>
            <a:t>queda</a:t>
          </a:r>
          <a:r>
            <a:rPr lang="en-US" sz="1200" dirty="0"/>
            <a:t>/</a:t>
          </a:r>
          <a:r>
            <a:rPr lang="en-US" sz="1200" dirty="0" err="1"/>
            <a:t>stagnação</a:t>
          </a:r>
          <a:r>
            <a:rPr lang="en-US" sz="1200" dirty="0"/>
            <a:t> da </a:t>
          </a:r>
          <a:r>
            <a:rPr lang="en-US" sz="1200" dirty="0" err="1"/>
            <a:t>produtividade</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9750B-AF3E-4C7A-89C6-9035CE1096A8}" type="datetimeFigureOut">
              <a:rPr lang="pt-BR" smtClean="0"/>
              <a:t>07/05/2018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EB895-F934-4B42-A96A-46DAA125A5CD}" type="slidenum">
              <a:rPr lang="pt-BR" smtClean="0"/>
              <a:t>‹nº›</a:t>
            </a:fld>
            <a:endParaRPr lang="pt-BR"/>
          </a:p>
        </p:txBody>
      </p:sp>
    </p:spTree>
    <p:extLst>
      <p:ext uri="{BB962C8B-B14F-4D97-AF65-F5344CB8AC3E}">
        <p14:creationId xmlns:p14="http://schemas.microsoft.com/office/powerpoint/2010/main" val="138710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473F2-3B95-4E6F-94D2-DD56C17E58D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83209F0-73A9-4DDA-AB35-771CFB8F7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18B02C3-8AD8-4B76-B9B2-B5BEE9BC5688}"/>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5" name="Espaço Reservado para Rodapé 4">
            <a:extLst>
              <a:ext uri="{FF2B5EF4-FFF2-40B4-BE49-F238E27FC236}">
                <a16:creationId xmlns:a16="http://schemas.microsoft.com/office/drawing/2014/main" id="{5500429D-FFD6-4175-B302-453E743E63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C00AE9-7EE7-4A81-894A-4A539416FC79}"/>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214013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C382A5-BBA0-4CD4-891C-98B258EA2D7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78330A5-C07D-4D19-B5AE-5EE26503D62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849692-ACCD-44AF-BBF1-229428A3FB0B}"/>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5" name="Espaço Reservado para Rodapé 4">
            <a:extLst>
              <a:ext uri="{FF2B5EF4-FFF2-40B4-BE49-F238E27FC236}">
                <a16:creationId xmlns:a16="http://schemas.microsoft.com/office/drawing/2014/main" id="{AF25E9BB-36ED-4B19-9A34-8F8B082B212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1EAF2F0-A564-4B7C-824F-38357A8D26BB}"/>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356848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E23912-2C7E-4DA0-9699-C6C49D0A4B5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BDACAF8-EA40-4742-9F72-2DC94FC157F1}"/>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3E38CBD-388A-49E6-8F9A-AB03058AA3EB}"/>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5" name="Espaço Reservado para Rodapé 4">
            <a:extLst>
              <a:ext uri="{FF2B5EF4-FFF2-40B4-BE49-F238E27FC236}">
                <a16:creationId xmlns:a16="http://schemas.microsoft.com/office/drawing/2014/main" id="{188B880E-E2FF-4239-8460-2D01FD2E94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DC3BBB4-620D-42F2-BE5C-C9A5DDA9A678}"/>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263798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11" name="Retângulo 22">
            <a:extLst>
              <a:ext uri="{FF2B5EF4-FFF2-40B4-BE49-F238E27FC236}">
                <a16:creationId xmlns:a16="http://schemas.microsoft.com/office/drawing/2014/main" id="{7472CCC9-A04A-A84E-9B1C-9071A667102B}"/>
              </a:ext>
            </a:extLst>
          </p:cNvPr>
          <p:cNvSpPr/>
          <p:nvPr userDrawn="1"/>
        </p:nvSpPr>
        <p:spPr>
          <a:xfrm>
            <a:off x="0" y="6255328"/>
            <a:ext cx="12192000" cy="608509"/>
          </a:xfrm>
          <a:custGeom>
            <a:avLst/>
            <a:gdLst>
              <a:gd name="connsiteX0" fmla="*/ 0 w 6487065"/>
              <a:gd name="connsiteY0" fmla="*/ 0 h 2234242"/>
              <a:gd name="connsiteX1" fmla="*/ 6487065 w 6487065"/>
              <a:gd name="connsiteY1" fmla="*/ 0 h 2234242"/>
              <a:gd name="connsiteX2" fmla="*/ 6487065 w 6487065"/>
              <a:gd name="connsiteY2" fmla="*/ 2234242 h 2234242"/>
              <a:gd name="connsiteX3" fmla="*/ 0 w 6487065"/>
              <a:gd name="connsiteY3" fmla="*/ 2234242 h 2234242"/>
              <a:gd name="connsiteX4" fmla="*/ 0 w 6487065"/>
              <a:gd name="connsiteY4" fmla="*/ 0 h 2234242"/>
              <a:gd name="connsiteX0" fmla="*/ 0 w 6487065"/>
              <a:gd name="connsiteY0" fmla="*/ 621102 h 2234242"/>
              <a:gd name="connsiteX1" fmla="*/ 6487065 w 6487065"/>
              <a:gd name="connsiteY1" fmla="*/ 0 h 2234242"/>
              <a:gd name="connsiteX2" fmla="*/ 6487065 w 6487065"/>
              <a:gd name="connsiteY2" fmla="*/ 2234242 h 2234242"/>
              <a:gd name="connsiteX3" fmla="*/ 0 w 6487065"/>
              <a:gd name="connsiteY3" fmla="*/ 2234242 h 2234242"/>
              <a:gd name="connsiteX4" fmla="*/ 0 w 6487065"/>
              <a:gd name="connsiteY4" fmla="*/ 621102 h 2234242"/>
              <a:gd name="connsiteX0" fmla="*/ 0 w 6487065"/>
              <a:gd name="connsiteY0" fmla="*/ 0 h 1613140"/>
              <a:gd name="connsiteX1" fmla="*/ 6469812 w 6487065"/>
              <a:gd name="connsiteY1" fmla="*/ 517584 h 1613140"/>
              <a:gd name="connsiteX2" fmla="*/ 6487065 w 6487065"/>
              <a:gd name="connsiteY2" fmla="*/ 1613140 h 1613140"/>
              <a:gd name="connsiteX3" fmla="*/ 0 w 6487065"/>
              <a:gd name="connsiteY3" fmla="*/ 1613140 h 1613140"/>
              <a:gd name="connsiteX4" fmla="*/ 0 w 6487065"/>
              <a:gd name="connsiteY4" fmla="*/ 0 h 1613140"/>
              <a:gd name="connsiteX0" fmla="*/ 17253 w 6487065"/>
              <a:gd name="connsiteY0" fmla="*/ 362311 h 1095556"/>
              <a:gd name="connsiteX1" fmla="*/ 6469812 w 6487065"/>
              <a:gd name="connsiteY1" fmla="*/ 0 h 1095556"/>
              <a:gd name="connsiteX2" fmla="*/ 6487065 w 6487065"/>
              <a:gd name="connsiteY2" fmla="*/ 1095556 h 1095556"/>
              <a:gd name="connsiteX3" fmla="*/ 0 w 6487065"/>
              <a:gd name="connsiteY3" fmla="*/ 1095556 h 1095556"/>
              <a:gd name="connsiteX4" fmla="*/ 17253 w 6487065"/>
              <a:gd name="connsiteY4" fmla="*/ 362311 h 1095556"/>
              <a:gd name="connsiteX0" fmla="*/ 0 w 6487958"/>
              <a:gd name="connsiteY0" fmla="*/ 931654 h 1095556"/>
              <a:gd name="connsiteX1" fmla="*/ 6470705 w 6487958"/>
              <a:gd name="connsiteY1" fmla="*/ 0 h 1095556"/>
              <a:gd name="connsiteX2" fmla="*/ 6487958 w 6487958"/>
              <a:gd name="connsiteY2" fmla="*/ 1095556 h 1095556"/>
              <a:gd name="connsiteX3" fmla="*/ 893 w 6487958"/>
              <a:gd name="connsiteY3" fmla="*/ 1095556 h 1095556"/>
              <a:gd name="connsiteX4" fmla="*/ 0 w 6487958"/>
              <a:gd name="connsiteY4" fmla="*/ 931654 h 1095556"/>
              <a:gd name="connsiteX0" fmla="*/ 0 w 6470705"/>
              <a:gd name="connsiteY0" fmla="*/ 931654 h 1102484"/>
              <a:gd name="connsiteX1" fmla="*/ 6470705 w 6470705"/>
              <a:gd name="connsiteY1" fmla="*/ 0 h 1102484"/>
              <a:gd name="connsiteX2" fmla="*/ 6462752 w 6470705"/>
              <a:gd name="connsiteY2" fmla="*/ 1102484 h 1102484"/>
              <a:gd name="connsiteX3" fmla="*/ 893 w 6470705"/>
              <a:gd name="connsiteY3" fmla="*/ 1095556 h 1102484"/>
              <a:gd name="connsiteX4" fmla="*/ 0 w 6470705"/>
              <a:gd name="connsiteY4" fmla="*/ 931654 h 1102484"/>
              <a:gd name="connsiteX0" fmla="*/ 0 w 6473555"/>
              <a:gd name="connsiteY0" fmla="*/ 931654 h 1095556"/>
              <a:gd name="connsiteX1" fmla="*/ 6470705 w 6473555"/>
              <a:gd name="connsiteY1" fmla="*/ 0 h 1095556"/>
              <a:gd name="connsiteX2" fmla="*/ 6473555 w 6473555"/>
              <a:gd name="connsiteY2" fmla="*/ 1053993 h 1095556"/>
              <a:gd name="connsiteX3" fmla="*/ 893 w 6473555"/>
              <a:gd name="connsiteY3" fmla="*/ 1095556 h 1095556"/>
              <a:gd name="connsiteX4" fmla="*/ 0 w 6473555"/>
              <a:gd name="connsiteY4" fmla="*/ 931654 h 1095556"/>
              <a:gd name="connsiteX0" fmla="*/ 0 w 6473555"/>
              <a:gd name="connsiteY0" fmla="*/ 931654 h 1102484"/>
              <a:gd name="connsiteX1" fmla="*/ 6470705 w 6473555"/>
              <a:gd name="connsiteY1" fmla="*/ 0 h 1102484"/>
              <a:gd name="connsiteX2" fmla="*/ 6473555 w 6473555"/>
              <a:gd name="connsiteY2" fmla="*/ 1102484 h 1102484"/>
              <a:gd name="connsiteX3" fmla="*/ 893 w 6473555"/>
              <a:gd name="connsiteY3" fmla="*/ 1095556 h 1102484"/>
              <a:gd name="connsiteX4" fmla="*/ 0 w 6473555"/>
              <a:gd name="connsiteY4" fmla="*/ 931654 h 110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555" h="1102484">
                <a:moveTo>
                  <a:pt x="0" y="931654"/>
                </a:moveTo>
                <a:lnTo>
                  <a:pt x="6470705" y="0"/>
                </a:lnTo>
                <a:lnTo>
                  <a:pt x="6473555" y="1102484"/>
                </a:lnTo>
                <a:lnTo>
                  <a:pt x="893" y="1095556"/>
                </a:lnTo>
                <a:cubicBezTo>
                  <a:pt x="595" y="1040922"/>
                  <a:pt x="298" y="986288"/>
                  <a:pt x="0" y="93165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sz="1800"/>
          </a:p>
        </p:txBody>
      </p:sp>
      <p:pic>
        <p:nvPicPr>
          <p:cNvPr id="12" name="Imagem 11">
            <a:extLst>
              <a:ext uri="{FF2B5EF4-FFF2-40B4-BE49-F238E27FC236}">
                <a16:creationId xmlns:a16="http://schemas.microsoft.com/office/drawing/2014/main" id="{EF030E8C-317D-154C-A615-29203B67AF0D}"/>
              </a:ext>
            </a:extLst>
          </p:cNvPr>
          <p:cNvPicPr>
            <a:picLocks noChangeAspect="1"/>
          </p:cNvPicPr>
          <p:nvPr userDrawn="1"/>
        </p:nvPicPr>
        <p:blipFill>
          <a:blip r:embed="rId2"/>
          <a:stretch>
            <a:fillRect/>
          </a:stretch>
        </p:blipFill>
        <p:spPr>
          <a:xfrm>
            <a:off x="8610601" y="6547748"/>
            <a:ext cx="2990089" cy="220252"/>
          </a:xfrm>
          <a:prstGeom prst="rect">
            <a:avLst/>
          </a:prstGeom>
        </p:spPr>
      </p:pic>
    </p:spTree>
    <p:extLst>
      <p:ext uri="{BB962C8B-B14F-4D97-AF65-F5344CB8AC3E}">
        <p14:creationId xmlns:p14="http://schemas.microsoft.com/office/powerpoint/2010/main" val="60110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98B1F-2083-4348-990A-7754CEAD328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46C518F-C72A-4F5D-862E-C31D600D405E}"/>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850D39-93A6-4908-83CE-BE81B84FDD43}"/>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5" name="Espaço Reservado para Rodapé 4">
            <a:extLst>
              <a:ext uri="{FF2B5EF4-FFF2-40B4-BE49-F238E27FC236}">
                <a16:creationId xmlns:a16="http://schemas.microsoft.com/office/drawing/2014/main" id="{FC9A80F0-A319-4786-A7C6-8569FFF764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700BB0-1117-4F08-9FE9-773260720D46}"/>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378179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AB056-97CE-4D12-8351-C3980B2936D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9C40F06-F9A7-4D0A-9873-A9AFE615F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9C1FC8FC-8F3E-4793-833F-D598DB3F1007}"/>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5" name="Espaço Reservado para Rodapé 4">
            <a:extLst>
              <a:ext uri="{FF2B5EF4-FFF2-40B4-BE49-F238E27FC236}">
                <a16:creationId xmlns:a16="http://schemas.microsoft.com/office/drawing/2014/main" id="{E3BED0F2-52F8-4979-97E1-2FA9219250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6D12A18-B78F-4500-9C68-902EC609604A}"/>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19130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C9AEA-2136-425B-BA4A-638A6FB008E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8E52F1A-52E7-4B30-A08C-92D902C5401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6E45605-93A8-416C-BFC5-7EF7653A1ED9}"/>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3979ED8-F1F1-489D-96CD-EDA0C7369027}"/>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6" name="Espaço Reservado para Rodapé 5">
            <a:extLst>
              <a:ext uri="{FF2B5EF4-FFF2-40B4-BE49-F238E27FC236}">
                <a16:creationId xmlns:a16="http://schemas.microsoft.com/office/drawing/2014/main" id="{542092BF-F0DF-4DDE-953E-46B44A74D70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CD0ED26-2CC4-49B7-84AC-45E4D94FD3F7}"/>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19057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B0EA1-91A3-4108-B17E-7C92ED3AE82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1B80A0E-75E9-4F3D-8633-22BC05424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7FB47EC6-94E1-4A3B-84F1-B293B69E5FE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3DB32E0-7D3F-40FD-BA8E-F9F3B5C4B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EC8CA44-B335-43E3-AC4C-02F9A387BF19}"/>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71A6C8A-A0FB-4B6C-9AA1-84C6951578BF}"/>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8" name="Espaço Reservado para Rodapé 7">
            <a:extLst>
              <a:ext uri="{FF2B5EF4-FFF2-40B4-BE49-F238E27FC236}">
                <a16:creationId xmlns:a16="http://schemas.microsoft.com/office/drawing/2014/main" id="{8231F563-2175-4073-B70B-E356389578F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2C3DF4B-09D2-4290-87B7-9729F3F73112}"/>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74005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F1696-A492-463A-9936-0C8ED800784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DD0463A-D327-4749-8CBA-8EE0F8F12ADE}"/>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4" name="Espaço Reservado para Rodapé 3">
            <a:extLst>
              <a:ext uri="{FF2B5EF4-FFF2-40B4-BE49-F238E27FC236}">
                <a16:creationId xmlns:a16="http://schemas.microsoft.com/office/drawing/2014/main" id="{61D5F130-A9E4-47BB-9274-44AE78D8B6D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235F0CD-83E2-4C17-AD3A-D7B2C74B0D6B}"/>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374895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04ABE31-664E-4EB4-82D9-58AD2E99C82B}"/>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3" name="Espaço Reservado para Rodapé 2">
            <a:extLst>
              <a:ext uri="{FF2B5EF4-FFF2-40B4-BE49-F238E27FC236}">
                <a16:creationId xmlns:a16="http://schemas.microsoft.com/office/drawing/2014/main" id="{8221C9A6-FC00-41B6-ABC8-EC0AF45E883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4DEFD4-81FD-435D-BC4D-D93813580FC8}"/>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173211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1E237-BF22-4E58-920A-F82552602B4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6CB4892-648F-4469-B107-C3BB1ABBF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38C0605-7862-43E3-A3D1-EECEBB21F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E5787DF7-85B5-42ED-B9D2-DBBC6EF806C9}"/>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6" name="Espaço Reservado para Rodapé 5">
            <a:extLst>
              <a:ext uri="{FF2B5EF4-FFF2-40B4-BE49-F238E27FC236}">
                <a16:creationId xmlns:a16="http://schemas.microsoft.com/office/drawing/2014/main" id="{1B9C488D-CE80-4273-BDB3-B6504FFFB49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0AAA8A-3B30-45DD-A702-3BE6F007FE0E}"/>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29374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05EE7-38C1-4079-BB86-5A01E48C142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3B403FD-BD19-4B0D-8008-D8793FA4D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AB29C45-2A18-4730-8968-F5BA9CCD5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296073D-18BC-46A6-938A-D0E759EAA4EB}"/>
              </a:ext>
            </a:extLst>
          </p:cNvPr>
          <p:cNvSpPr>
            <a:spLocks noGrp="1"/>
          </p:cNvSpPr>
          <p:nvPr>
            <p:ph type="dt" sz="half" idx="10"/>
          </p:nvPr>
        </p:nvSpPr>
        <p:spPr/>
        <p:txBody>
          <a:bodyPr/>
          <a:lstStyle/>
          <a:p>
            <a:fld id="{21845D3E-7F56-4F29-A9C0-D8BF219D6F53}" type="datetimeFigureOut">
              <a:rPr lang="pt-BR" smtClean="0"/>
              <a:t>07/05/2018</a:t>
            </a:fld>
            <a:endParaRPr lang="pt-BR"/>
          </a:p>
        </p:txBody>
      </p:sp>
      <p:sp>
        <p:nvSpPr>
          <p:cNvPr id="6" name="Espaço Reservado para Rodapé 5">
            <a:extLst>
              <a:ext uri="{FF2B5EF4-FFF2-40B4-BE49-F238E27FC236}">
                <a16:creationId xmlns:a16="http://schemas.microsoft.com/office/drawing/2014/main" id="{01628FB7-A84D-4DF4-9EEF-1F835FD49AF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1E3A43D-EAD9-4999-AE77-C802FB29E255}"/>
              </a:ext>
            </a:extLst>
          </p:cNvPr>
          <p:cNvSpPr>
            <a:spLocks noGrp="1"/>
          </p:cNvSpPr>
          <p:nvPr>
            <p:ph type="sldNum" sz="quarter" idx="12"/>
          </p:nvPr>
        </p:nvSpPr>
        <p:spPr/>
        <p:txBody>
          <a:bodyPr/>
          <a:lstStyle/>
          <a:p>
            <a:fld id="{30DF5BB2-3C1B-4972-ABDC-541981539C46}" type="slidenum">
              <a:rPr lang="pt-BR" smtClean="0"/>
              <a:t>‹nº›</a:t>
            </a:fld>
            <a:endParaRPr lang="pt-BR"/>
          </a:p>
        </p:txBody>
      </p:sp>
    </p:spTree>
    <p:extLst>
      <p:ext uri="{BB962C8B-B14F-4D97-AF65-F5344CB8AC3E}">
        <p14:creationId xmlns:p14="http://schemas.microsoft.com/office/powerpoint/2010/main" val="102685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0F46FC8-C1BD-4870-91B6-CD3925B52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AAE1247-BE25-42CA-8497-0F605E0F3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DE391A-D6A7-4098-8175-429306E8E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45D3E-7F56-4F29-A9C0-D8BF219D6F53}" type="datetimeFigureOut">
              <a:rPr lang="pt-BR" smtClean="0"/>
              <a:t>07/05/2018</a:t>
            </a:fld>
            <a:endParaRPr lang="pt-BR"/>
          </a:p>
        </p:txBody>
      </p:sp>
      <p:sp>
        <p:nvSpPr>
          <p:cNvPr id="5" name="Espaço Reservado para Rodapé 4">
            <a:extLst>
              <a:ext uri="{FF2B5EF4-FFF2-40B4-BE49-F238E27FC236}">
                <a16:creationId xmlns:a16="http://schemas.microsoft.com/office/drawing/2014/main" id="{B872BE42-19FA-4C4A-8F72-B671CF6CA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CAC70A2-A01E-467A-9A8B-BEA0B3441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F5BB2-3C1B-4972-ABDC-541981539C46}" type="slidenum">
              <a:rPr lang="pt-BR" smtClean="0"/>
              <a:t>‹nº›</a:t>
            </a:fld>
            <a:endParaRPr lang="pt-BR"/>
          </a:p>
        </p:txBody>
      </p:sp>
    </p:spTree>
    <p:extLst>
      <p:ext uri="{BB962C8B-B14F-4D97-AF65-F5344CB8AC3E}">
        <p14:creationId xmlns:p14="http://schemas.microsoft.com/office/powerpoint/2010/main" val="229424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88FA01-DFA0-994B-8247-5A1239944063}"/>
              </a:ext>
            </a:extLst>
          </p:cNvPr>
          <p:cNvSpPr txBox="1">
            <a:spLocks/>
          </p:cNvSpPr>
          <p:nvPr/>
        </p:nvSpPr>
        <p:spPr>
          <a:xfrm>
            <a:off x="2010792" y="1459522"/>
            <a:ext cx="8170415" cy="3373514"/>
          </a:xfrm>
          <a:prstGeom prst="rect">
            <a:avLst/>
          </a:prstGeom>
        </p:spPr>
        <p:txBody>
          <a:bodyPr anchor="b">
            <a:normAutofit/>
          </a:bodyPr>
          <a:lstStyle>
            <a:lvl1pPr algn="ctr" defTabSz="914400" rtl="0" eaLnBrk="1" latinLnBrk="0" hangingPunct="1">
              <a:lnSpc>
                <a:spcPct val="90000"/>
              </a:lnSpc>
              <a:spcBef>
                <a:spcPct val="0"/>
              </a:spcBef>
              <a:buNone/>
              <a:defRPr sz="2800" kern="1200">
                <a:solidFill>
                  <a:srgbClr val="0070C0"/>
                </a:solidFill>
                <a:latin typeface="Gotham Medium Regular" panose="02000603030000020004" pitchFamily="2" charset="77"/>
                <a:ea typeface="+mj-ea"/>
                <a:cs typeface="+mj-cs"/>
              </a:defRPr>
            </a:lvl1pPr>
          </a:lstStyle>
          <a:p>
            <a:r>
              <a:rPr lang="pt-BR" sz="3600" dirty="0">
                <a:solidFill>
                  <a:srgbClr val="002060"/>
                </a:solidFill>
                <a:latin typeface="Arial" panose="020B0604020202020204" pitchFamily="34" charset="0"/>
                <a:cs typeface="Arial" panose="020B0604020202020204" pitchFamily="34" charset="0"/>
              </a:rPr>
              <a:t>O Brasil e a Ordem Internacional: Estender Pontes ou Erguer Barreiras? </a:t>
            </a:r>
          </a:p>
          <a:p>
            <a:endParaRPr lang="pt-BR" sz="4000" dirty="0">
              <a:solidFill>
                <a:srgbClr val="002060"/>
              </a:solidFill>
              <a:latin typeface="Arial" panose="020B0604020202020204" pitchFamily="34" charset="0"/>
              <a:cs typeface="Arial" panose="020B0604020202020204" pitchFamily="34" charset="0"/>
            </a:endParaRPr>
          </a:p>
          <a:p>
            <a:endParaRPr lang="pt-BR" sz="4000" dirty="0">
              <a:solidFill>
                <a:srgbClr val="002060"/>
              </a:solidFill>
              <a:latin typeface="Arial" panose="020B0604020202020204" pitchFamily="34" charset="0"/>
              <a:cs typeface="Arial" panose="020B0604020202020204" pitchFamily="34" charset="0"/>
            </a:endParaRPr>
          </a:p>
          <a:p>
            <a:r>
              <a:rPr lang="pt-BR" sz="1600" dirty="0">
                <a:solidFill>
                  <a:srgbClr val="002060"/>
                </a:solidFill>
                <a:latin typeface="Arial" panose="020B0604020202020204" pitchFamily="34" charset="0"/>
                <a:cs typeface="Arial" panose="020B0604020202020204" pitchFamily="34" charset="0"/>
              </a:rPr>
              <a:t>Professor Lucas Ferraz</a:t>
            </a:r>
          </a:p>
          <a:p>
            <a:r>
              <a:rPr lang="pt-BR" sz="1600" dirty="0">
                <a:solidFill>
                  <a:srgbClr val="002060"/>
                </a:solidFill>
                <a:latin typeface="Arial" panose="020B0604020202020204" pitchFamily="34" charset="0"/>
                <a:cs typeface="Arial" panose="020B0604020202020204" pitchFamily="34" charset="0"/>
              </a:rPr>
              <a:t>Escola de Economia de São Paulo (FGV) </a:t>
            </a:r>
          </a:p>
          <a:p>
            <a:r>
              <a:rPr lang="pt-BR" sz="1600" dirty="0">
                <a:solidFill>
                  <a:srgbClr val="002060"/>
                </a:solidFill>
                <a:latin typeface="Arial" panose="020B0604020202020204" pitchFamily="34" charset="0"/>
                <a:cs typeface="Arial" panose="020B0604020202020204" pitchFamily="34" charset="0"/>
              </a:rPr>
              <a:t>Senado Federal, 7 de Maio de 2018</a:t>
            </a:r>
            <a:endParaRPr lang="en-US" sz="1600" dirty="0">
              <a:solidFill>
                <a:srgbClr val="002060"/>
              </a:solidFill>
            </a:endParaRPr>
          </a:p>
        </p:txBody>
      </p:sp>
    </p:spTree>
    <p:extLst>
      <p:ext uri="{BB962C8B-B14F-4D97-AF65-F5344CB8AC3E}">
        <p14:creationId xmlns:p14="http://schemas.microsoft.com/office/powerpoint/2010/main" val="96180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56C3E2F-7755-45A0-86C0-EFDA31A368EE}"/>
              </a:ext>
            </a:extLst>
          </p:cNvPr>
          <p:cNvSpPr txBox="1">
            <a:spLocks/>
          </p:cNvSpPr>
          <p:nvPr/>
        </p:nvSpPr>
        <p:spPr>
          <a:xfrm>
            <a:off x="1066801" y="245769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solidFill>
                  <a:schemeClr val="tx2"/>
                </a:solidFill>
              </a:rPr>
              <a:t>O Brasil neste novo contexto internacional... </a:t>
            </a:r>
          </a:p>
        </p:txBody>
      </p:sp>
    </p:spTree>
    <p:extLst>
      <p:ext uri="{BB962C8B-B14F-4D97-AF65-F5344CB8AC3E}">
        <p14:creationId xmlns:p14="http://schemas.microsoft.com/office/powerpoint/2010/main" val="191846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3">
            <a:extLst>
              <a:ext uri="{FF2B5EF4-FFF2-40B4-BE49-F238E27FC236}">
                <a16:creationId xmlns:a16="http://schemas.microsoft.com/office/drawing/2014/main" id="{D367F602-8B1C-4AD4-92B5-256426CFD54D}"/>
              </a:ext>
            </a:extLst>
          </p:cNvPr>
          <p:cNvGraphicFramePr/>
          <p:nvPr>
            <p:extLst>
              <p:ext uri="{D42A27DB-BD31-4B8C-83A1-F6EECF244321}">
                <p14:modId xmlns:p14="http://schemas.microsoft.com/office/powerpoint/2010/main" val="3232717431"/>
              </p:ext>
            </p:extLst>
          </p:nvPr>
        </p:nvGraphicFramePr>
        <p:xfrm>
          <a:off x="1705457" y="1172093"/>
          <a:ext cx="9018768" cy="494132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2">
            <a:extLst>
              <a:ext uri="{FF2B5EF4-FFF2-40B4-BE49-F238E27FC236}">
                <a16:creationId xmlns:a16="http://schemas.microsoft.com/office/drawing/2014/main" id="{F2641CF0-BF24-4CC2-93CB-D0C13B2E3604}"/>
              </a:ext>
            </a:extLst>
          </p:cNvPr>
          <p:cNvSpPr txBox="1">
            <a:spLocks/>
          </p:cNvSpPr>
          <p:nvPr/>
        </p:nvSpPr>
        <p:spPr>
          <a:xfrm>
            <a:off x="1065321" y="123515"/>
            <a:ext cx="9765436"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r>
              <a:rPr lang="pt-BR" sz="1800" dirty="0">
                <a:solidFill>
                  <a:schemeClr val="tx2"/>
                </a:solidFill>
                <a:latin typeface="+mn-lt"/>
                <a:cs typeface="Arial" charset="0"/>
              </a:rPr>
              <a:t>O declínio da participação da indústria no PIB do Brasil vem ocorrendo há cerca de 40 anos e, portanto,  não pode ser entendido como um fenômeno de curto prazo. Atualmente, cerca de 70% do PIB nacional corresponde a serviços, via de regra, de baixa produtividade…</a:t>
            </a:r>
          </a:p>
        </p:txBody>
      </p:sp>
    </p:spTree>
    <p:extLst>
      <p:ext uri="{BB962C8B-B14F-4D97-AF65-F5344CB8AC3E}">
        <p14:creationId xmlns:p14="http://schemas.microsoft.com/office/powerpoint/2010/main" val="35522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641CF0-BF24-4CC2-93CB-D0C13B2E3604}"/>
              </a:ext>
            </a:extLst>
          </p:cNvPr>
          <p:cNvSpPr txBox="1">
            <a:spLocks/>
          </p:cNvSpPr>
          <p:nvPr/>
        </p:nvSpPr>
        <p:spPr>
          <a:xfrm>
            <a:off x="1065321" y="123515"/>
            <a:ext cx="9765436"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endParaRPr lang="pt-BR" sz="1800" dirty="0">
              <a:solidFill>
                <a:schemeClr val="tx2"/>
              </a:solidFill>
              <a:latin typeface="+mn-lt"/>
              <a:cs typeface="Arial" charset="0"/>
            </a:endParaRPr>
          </a:p>
        </p:txBody>
      </p:sp>
      <p:graphicFrame>
        <p:nvGraphicFramePr>
          <p:cNvPr id="5" name="Table 4">
            <a:extLst>
              <a:ext uri="{FF2B5EF4-FFF2-40B4-BE49-F238E27FC236}">
                <a16:creationId xmlns:a16="http://schemas.microsoft.com/office/drawing/2014/main" id="{0AB6C578-4793-4D80-AC05-7813DB87E9F5}"/>
              </a:ext>
            </a:extLst>
          </p:cNvPr>
          <p:cNvGraphicFramePr>
            <a:graphicFrameLocks noGrp="1"/>
          </p:cNvGraphicFramePr>
          <p:nvPr>
            <p:extLst>
              <p:ext uri="{D42A27DB-BD31-4B8C-83A1-F6EECF244321}">
                <p14:modId xmlns:p14="http://schemas.microsoft.com/office/powerpoint/2010/main" val="2426780563"/>
              </p:ext>
            </p:extLst>
          </p:nvPr>
        </p:nvGraphicFramePr>
        <p:xfrm>
          <a:off x="1524002" y="764705"/>
          <a:ext cx="9143999" cy="3649009"/>
        </p:xfrm>
        <a:graphic>
          <a:graphicData uri="http://schemas.openxmlformats.org/drawingml/2006/table">
            <a:tbl>
              <a:tblPr/>
              <a:tblGrid>
                <a:gridCol w="827583">
                  <a:extLst>
                    <a:ext uri="{9D8B030D-6E8A-4147-A177-3AD203B41FA5}">
                      <a16:colId xmlns:a16="http://schemas.microsoft.com/office/drawing/2014/main" val="20000"/>
                    </a:ext>
                  </a:extLst>
                </a:gridCol>
                <a:gridCol w="105663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16370">
                  <a:extLst>
                    <a:ext uri="{9D8B030D-6E8A-4147-A177-3AD203B41FA5}">
                      <a16:colId xmlns:a16="http://schemas.microsoft.com/office/drawing/2014/main" val="20004"/>
                    </a:ext>
                  </a:extLst>
                </a:gridCol>
                <a:gridCol w="1034101">
                  <a:extLst>
                    <a:ext uri="{9D8B030D-6E8A-4147-A177-3AD203B41FA5}">
                      <a16:colId xmlns:a16="http://schemas.microsoft.com/office/drawing/2014/main" val="20005"/>
                    </a:ext>
                  </a:extLst>
                </a:gridCol>
                <a:gridCol w="838589">
                  <a:extLst>
                    <a:ext uri="{9D8B030D-6E8A-4147-A177-3AD203B41FA5}">
                      <a16:colId xmlns:a16="http://schemas.microsoft.com/office/drawing/2014/main" val="20006"/>
                    </a:ext>
                  </a:extLst>
                </a:gridCol>
                <a:gridCol w="1031774">
                  <a:extLst>
                    <a:ext uri="{9D8B030D-6E8A-4147-A177-3AD203B41FA5}">
                      <a16:colId xmlns:a16="http://schemas.microsoft.com/office/drawing/2014/main" val="20007"/>
                    </a:ext>
                  </a:extLst>
                </a:gridCol>
                <a:gridCol w="616529">
                  <a:extLst>
                    <a:ext uri="{9D8B030D-6E8A-4147-A177-3AD203B41FA5}">
                      <a16:colId xmlns:a16="http://schemas.microsoft.com/office/drawing/2014/main" val="20008"/>
                    </a:ext>
                  </a:extLst>
                </a:gridCol>
                <a:gridCol w="907473">
                  <a:extLst>
                    <a:ext uri="{9D8B030D-6E8A-4147-A177-3AD203B41FA5}">
                      <a16:colId xmlns:a16="http://schemas.microsoft.com/office/drawing/2014/main" val="20009"/>
                    </a:ext>
                  </a:extLst>
                </a:gridCol>
              </a:tblGrid>
              <a:tr h="740669">
                <a:tc gridSpan="3">
                  <a:txBody>
                    <a:bodyPr/>
                    <a:lstStyle/>
                    <a:p>
                      <a:pPr algn="just" fontAlgn="b"/>
                      <a:r>
                        <a:rPr lang="pt-PT" sz="1200" b="1" i="0" u="none" strike="noStrike" noProof="0">
                          <a:solidFill>
                            <a:srgbClr val="000000"/>
                          </a:solidFill>
                          <a:effectLst/>
                          <a:latin typeface="Calibri"/>
                        </a:rPr>
                        <a:t> </a:t>
                      </a:r>
                    </a:p>
                    <a:p>
                      <a:pPr algn="just" fontAlgn="b"/>
                      <a:r>
                        <a:rPr lang="pt-PT" sz="1200" b="1" i="0" u="none" strike="noStrike" noProof="0">
                          <a:solidFill>
                            <a:schemeClr val="tx1"/>
                          </a:solidFill>
                          <a:effectLst/>
                          <a:latin typeface="+mn-lt"/>
                          <a:cs typeface="Times New Roman"/>
                        </a:rPr>
                        <a:t>Parcela</a:t>
                      </a:r>
                      <a:r>
                        <a:rPr lang="pt-PT" sz="1200" b="1" i="0" u="none" strike="noStrike" baseline="0" noProof="0">
                          <a:solidFill>
                            <a:schemeClr val="tx1"/>
                          </a:solidFill>
                          <a:effectLst/>
                          <a:latin typeface="+mn-lt"/>
                          <a:cs typeface="Times New Roman"/>
                        </a:rPr>
                        <a:t> dos trabalhadores envolvidos direta e indiretamente com a produção Manufatureira</a:t>
                      </a:r>
                      <a:endParaRPr lang="pt-PT" sz="1200" b="1" i="0" u="none" strike="noStrike" noProof="0">
                        <a:solidFill>
                          <a:schemeClr val="tx1"/>
                        </a:solidFill>
                        <a:effectLst/>
                        <a:latin typeface="+mn-lt"/>
                        <a:cs typeface="Times New Roman"/>
                      </a:endParaRPr>
                    </a:p>
                  </a:txBody>
                  <a:tcPr marL="9247" marR="9247" marT="9243"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hMerge="1">
                  <a:txBody>
                    <a:bodyPr/>
                    <a:lstStyle/>
                    <a:p>
                      <a:pPr algn="ctr" fontAlgn="b"/>
                      <a:endParaRPr lang="en-US" sz="1200" b="1" i="0" u="none" strike="noStrike" dirty="0">
                        <a:solidFill>
                          <a:schemeClr val="tx1"/>
                        </a:solidFill>
                        <a:effectLst/>
                        <a:latin typeface="+mn-lt"/>
                        <a:cs typeface="Times New Roman"/>
                      </a:endParaRPr>
                    </a:p>
                  </a:txBody>
                  <a:tcPr marL="9247" marR="9247" marT="9247"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pt-BR"/>
                    </a:p>
                  </a:txBody>
                  <a:tcPr/>
                </a:tc>
                <a:tc gridSpan="3">
                  <a:txBody>
                    <a:bodyPr/>
                    <a:lstStyle/>
                    <a:p>
                      <a:pPr algn="ctr" fontAlgn="b"/>
                      <a:r>
                        <a:rPr lang="pt-PT" sz="1200" b="1" i="0" u="none" strike="noStrike" noProof="0">
                          <a:solidFill>
                            <a:schemeClr val="tx1"/>
                          </a:solidFill>
                          <a:effectLst/>
                          <a:latin typeface="+mn-lt"/>
                          <a:cs typeface="Times New Roman"/>
                        </a:rPr>
                        <a:t>Distribuição setorial</a:t>
                      </a:r>
                      <a:r>
                        <a:rPr lang="pt-PT" sz="1200" b="1" i="0" u="none" strike="noStrike" baseline="0" noProof="0">
                          <a:solidFill>
                            <a:schemeClr val="tx1"/>
                          </a:solidFill>
                          <a:effectLst/>
                          <a:latin typeface="+mn-lt"/>
                          <a:cs typeface="Times New Roman"/>
                        </a:rPr>
                        <a:t> dos trabalhadores nas cadeias de manufaturados</a:t>
                      </a:r>
                      <a:endParaRPr lang="pt-PT" sz="1200" b="1" i="0" u="none" strike="noStrike" noProof="0">
                        <a:solidFill>
                          <a:schemeClr val="tx1"/>
                        </a:solidFill>
                        <a:effectLst/>
                        <a:latin typeface="+mn-lt"/>
                        <a:cs typeface="Times New Roman"/>
                      </a:endParaRPr>
                    </a:p>
                  </a:txBody>
                  <a:tcPr marL="9247" marR="9247" marT="9243"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hMerge="1">
                  <a:txBody>
                    <a:bodyPr/>
                    <a:lstStyle/>
                    <a:p>
                      <a:endParaRPr lang="pt-BR"/>
                    </a:p>
                  </a:txBody>
                  <a:tcPr/>
                </a:tc>
                <a:tc hMerge="1">
                  <a:txBody>
                    <a:bodyPr/>
                    <a:lstStyle/>
                    <a:p>
                      <a:endParaRPr lang="pt-BR"/>
                    </a:p>
                  </a:txBody>
                  <a:tcPr/>
                </a:tc>
                <a:tc gridSpan="4">
                  <a:txBody>
                    <a:bodyPr/>
                    <a:lstStyle/>
                    <a:p>
                      <a:pPr algn="ctr" fontAlgn="b"/>
                      <a:r>
                        <a:rPr lang="pt-PT" sz="1200" b="1" i="0" u="none" strike="noStrike" noProof="0" dirty="0">
                          <a:solidFill>
                            <a:schemeClr val="tx1"/>
                          </a:solidFill>
                          <a:effectLst/>
                          <a:latin typeface="+mn-lt"/>
                          <a:cs typeface="Times New Roman"/>
                        </a:rPr>
                        <a:t>Variação no</a:t>
                      </a:r>
                      <a:r>
                        <a:rPr lang="pt-PT" sz="1200" b="1" i="0" u="none" strike="noStrike" baseline="0" noProof="0" dirty="0">
                          <a:solidFill>
                            <a:schemeClr val="tx1"/>
                          </a:solidFill>
                          <a:effectLst/>
                          <a:latin typeface="+mn-lt"/>
                          <a:cs typeface="Times New Roman"/>
                        </a:rPr>
                        <a:t> número de trabalhadores envolvidos com a atividade manufatureira</a:t>
                      </a:r>
                      <a:endParaRPr lang="pt-PT" sz="1200" b="1" i="0" u="none" strike="noStrike" noProof="0" dirty="0">
                        <a:solidFill>
                          <a:schemeClr val="tx1"/>
                        </a:solidFill>
                        <a:effectLst/>
                        <a:latin typeface="+mn-lt"/>
                        <a:cs typeface="Times New Roman"/>
                      </a:endParaRPr>
                    </a:p>
                    <a:p>
                      <a:pPr algn="ctr" fontAlgn="b"/>
                      <a:r>
                        <a:rPr lang="pt-PT" sz="1200" b="1" i="0" u="none" strike="noStrike" noProof="0" dirty="0">
                          <a:solidFill>
                            <a:schemeClr val="tx1"/>
                          </a:solidFill>
                          <a:effectLst/>
                          <a:latin typeface="+mn-lt"/>
                          <a:cs typeface="Times New Roman"/>
                        </a:rPr>
                        <a:t>1995-2010</a:t>
                      </a:r>
                      <a:r>
                        <a:rPr lang="pt-PT" sz="1200" b="1" i="0" u="none" strike="noStrike" baseline="0" noProof="0" dirty="0">
                          <a:solidFill>
                            <a:schemeClr val="tx1"/>
                          </a:solidFill>
                          <a:effectLst/>
                          <a:latin typeface="+mn-lt"/>
                          <a:cs typeface="Times New Roman"/>
                        </a:rPr>
                        <a:t> </a:t>
                      </a:r>
                      <a:r>
                        <a:rPr lang="pt-PT" sz="1200" b="1" i="0" u="none" strike="noStrike" noProof="0" dirty="0">
                          <a:solidFill>
                            <a:schemeClr val="tx1"/>
                          </a:solidFill>
                          <a:effectLst/>
                          <a:latin typeface="+mn-lt"/>
                          <a:cs typeface="Times New Roman"/>
                        </a:rPr>
                        <a:t>(%)</a:t>
                      </a:r>
                    </a:p>
                  </a:txBody>
                  <a:tcPr marL="9247" marR="9247" marT="9243" marB="0" anchor="ctr" anchorCtr="1">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06939">
                <a:tc>
                  <a:txBody>
                    <a:bodyPr/>
                    <a:lstStyle/>
                    <a:p>
                      <a:pPr algn="l" fontAlgn="ctr"/>
                      <a:r>
                        <a:rPr lang="pt-PT" sz="1200" b="1" i="0" u="none" strike="noStrike" noProof="0">
                          <a:solidFill>
                            <a:srgbClr val="000000"/>
                          </a:solidFill>
                          <a:effectLst/>
                          <a:latin typeface="+mn-lt"/>
                          <a:cs typeface="Times New Roman"/>
                        </a:rPr>
                        <a:t>País/Região</a:t>
                      </a:r>
                    </a:p>
                  </a:txBody>
                  <a:tcPr marL="9247" marR="9247" marT="9243" marB="0" anchor="ctr">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a:solidFill>
                            <a:schemeClr val="tx1"/>
                          </a:solidFill>
                          <a:effectLst/>
                          <a:latin typeface="+mn-lt"/>
                          <a:cs typeface="Times New Roman"/>
                        </a:rPr>
                        <a:t>1995</a:t>
                      </a:r>
                    </a:p>
                  </a:txBody>
                  <a:tcPr marL="9247" marR="9247" marT="9243" marB="0" anchor="ctr">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dirty="0">
                          <a:solidFill>
                            <a:schemeClr val="tx1"/>
                          </a:solidFill>
                          <a:effectLst/>
                          <a:latin typeface="+mn-lt"/>
                          <a:cs typeface="Times New Roman"/>
                        </a:rPr>
                        <a:t>2010</a:t>
                      </a:r>
                    </a:p>
                  </a:txBody>
                  <a:tcPr marL="9247" marR="9247" marT="9243"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a:solidFill>
                            <a:schemeClr val="tx1"/>
                          </a:solidFill>
                          <a:effectLst/>
                          <a:latin typeface="+mn-lt"/>
                          <a:cs typeface="Times New Roman"/>
                        </a:rPr>
                        <a:t>Agricultura </a:t>
                      </a:r>
                      <a:br>
                        <a:rPr lang="pt-PT" sz="1200" b="1" i="0" u="none" strike="noStrike" noProof="0">
                          <a:solidFill>
                            <a:schemeClr val="tx1"/>
                          </a:solidFill>
                          <a:effectLst/>
                          <a:latin typeface="+mn-lt"/>
                          <a:cs typeface="Times New Roman"/>
                        </a:rPr>
                      </a:br>
                      <a:r>
                        <a:rPr lang="pt-PT" sz="1100" b="1" i="0" u="none" strike="noStrike" noProof="0">
                          <a:solidFill>
                            <a:schemeClr val="tx1"/>
                          </a:solidFill>
                          <a:effectLst/>
                          <a:latin typeface="+mn-lt"/>
                          <a:cs typeface="Times New Roman"/>
                        </a:rPr>
                        <a:t>(% total)</a:t>
                      </a:r>
                    </a:p>
                  </a:txBody>
                  <a:tcPr marL="9247" marR="9247" marT="9243"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dirty="0">
                          <a:solidFill>
                            <a:schemeClr val="tx1"/>
                          </a:solidFill>
                          <a:effectLst/>
                          <a:latin typeface="+mn-lt"/>
                          <a:cs typeface="Times New Roman"/>
                        </a:rPr>
                        <a:t>Manufaturas </a:t>
                      </a:r>
                      <a:br>
                        <a:rPr lang="pt-PT" sz="1200" b="1" i="0" u="none" strike="noStrike" noProof="0" dirty="0">
                          <a:solidFill>
                            <a:schemeClr val="tx1"/>
                          </a:solidFill>
                          <a:effectLst/>
                          <a:latin typeface="+mn-lt"/>
                          <a:cs typeface="Times New Roman"/>
                        </a:rPr>
                      </a:br>
                      <a:r>
                        <a:rPr lang="pt-PT" sz="1100" b="1" i="0" u="none" strike="noStrike" noProof="0" dirty="0">
                          <a:solidFill>
                            <a:schemeClr val="tx1"/>
                          </a:solidFill>
                          <a:effectLst/>
                          <a:latin typeface="+mn-lt"/>
                          <a:cs typeface="Times New Roman"/>
                        </a:rPr>
                        <a:t>(% total)</a:t>
                      </a:r>
                    </a:p>
                  </a:txBody>
                  <a:tcPr marL="9247" marR="9247" marT="9243" marB="0" anchor="ctr">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a:solidFill>
                            <a:schemeClr val="tx1"/>
                          </a:solidFill>
                          <a:effectLst/>
                          <a:latin typeface="+mn-lt"/>
                          <a:cs typeface="Times New Roman"/>
                        </a:rPr>
                        <a:t>Serviços</a:t>
                      </a:r>
                      <a:br>
                        <a:rPr lang="pt-PT" sz="1200" b="1" i="0" u="none" strike="noStrike" noProof="0">
                          <a:solidFill>
                            <a:schemeClr val="tx1"/>
                          </a:solidFill>
                          <a:effectLst/>
                          <a:latin typeface="+mn-lt"/>
                          <a:cs typeface="Times New Roman"/>
                        </a:rPr>
                      </a:br>
                      <a:r>
                        <a:rPr lang="pt-PT" sz="1200" b="1" i="0" u="none" strike="noStrike" noProof="0">
                          <a:solidFill>
                            <a:schemeClr val="tx1"/>
                          </a:solidFill>
                          <a:effectLst/>
                          <a:latin typeface="+mn-lt"/>
                          <a:cs typeface="Times New Roman"/>
                        </a:rPr>
                        <a:t> </a:t>
                      </a:r>
                      <a:r>
                        <a:rPr lang="pt-PT" sz="1100" b="1" i="0" u="none" strike="noStrike" noProof="0">
                          <a:solidFill>
                            <a:schemeClr val="tx1"/>
                          </a:solidFill>
                          <a:effectLst/>
                          <a:latin typeface="+mn-lt"/>
                          <a:cs typeface="Times New Roman"/>
                        </a:rPr>
                        <a:t>(% total)</a:t>
                      </a:r>
                    </a:p>
                  </a:txBody>
                  <a:tcPr marL="9247" marR="9247" marT="9243"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a:solidFill>
                            <a:schemeClr val="tx1"/>
                          </a:solidFill>
                          <a:effectLst/>
                          <a:latin typeface="+mn-lt"/>
                          <a:cs typeface="Times New Roman"/>
                        </a:rPr>
                        <a:t>Agricultura</a:t>
                      </a:r>
                    </a:p>
                  </a:txBody>
                  <a:tcPr marL="9247" marR="9247" marT="9243"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a:solidFill>
                            <a:schemeClr val="tx1"/>
                          </a:solidFill>
                          <a:effectLst/>
                          <a:latin typeface="+mn-lt"/>
                          <a:cs typeface="Times New Roman"/>
                        </a:rPr>
                        <a:t>Manufaturas</a:t>
                      </a:r>
                    </a:p>
                  </a:txBody>
                  <a:tcPr marL="9247" marR="9247" marT="9243" marB="0" anchor="ctr">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a:solidFill>
                            <a:schemeClr val="tx1"/>
                          </a:solidFill>
                          <a:effectLst/>
                          <a:latin typeface="+mn-lt"/>
                          <a:cs typeface="Times New Roman"/>
                        </a:rPr>
                        <a:t>Serviços</a:t>
                      </a:r>
                    </a:p>
                  </a:txBody>
                  <a:tcPr marL="9247" marR="9247" marT="9243" marB="0" anchor="ctr">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PT" sz="1200" b="1" i="0" u="none" strike="noStrike" noProof="0" dirty="0">
                          <a:solidFill>
                            <a:schemeClr val="tx1"/>
                          </a:solidFill>
                          <a:effectLst/>
                          <a:latin typeface="+mn-lt"/>
                          <a:cs typeface="Times New Roman"/>
                        </a:rPr>
                        <a:t>Total</a:t>
                      </a:r>
                    </a:p>
                  </a:txBody>
                  <a:tcPr marL="9247" marR="9247" marT="9243" marB="0" anchor="ctr">
                    <a:lnL>
                      <a:noFill/>
                    </a:lnL>
                    <a:lnR>
                      <a:noFill/>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2099">
                <a:tc>
                  <a:txBody>
                    <a:bodyPr/>
                    <a:lstStyle/>
                    <a:p>
                      <a:pPr algn="l" fontAlgn="b"/>
                      <a:r>
                        <a:rPr lang="pt-PT" sz="1200" b="1" i="0" u="none" strike="noStrike" baseline="0" noProof="0">
                          <a:solidFill>
                            <a:srgbClr val="000000"/>
                          </a:solidFill>
                          <a:effectLst/>
                          <a:latin typeface="+mn-lt"/>
                          <a:cs typeface="Times New Roman"/>
                        </a:rPr>
                        <a:t>Euro Oeste</a:t>
                      </a:r>
                      <a:endParaRPr lang="pt-PT" sz="1200" b="1" i="0" u="none" strike="noStrike" noProof="0">
                        <a:solidFill>
                          <a:srgbClr val="000000"/>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24.40</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20.40</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5.60</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49.90</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44.50</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-35.30</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-12.90</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21.40</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-2.50</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2"/>
                  </a:ext>
                </a:extLst>
              </a:tr>
              <a:tr h="192099">
                <a:tc>
                  <a:txBody>
                    <a:bodyPr/>
                    <a:lstStyle/>
                    <a:p>
                      <a:pPr algn="l" fontAlgn="b"/>
                      <a:r>
                        <a:rPr lang="pt-PT" sz="1200" b="1" i="0" u="none" strike="noStrike" noProof="0">
                          <a:solidFill>
                            <a:srgbClr val="000000"/>
                          </a:solidFill>
                          <a:effectLst/>
                          <a:latin typeface="+mn-lt"/>
                          <a:cs typeface="Times New Roman"/>
                        </a:rPr>
                        <a:t>Euro</a:t>
                      </a:r>
                      <a:r>
                        <a:rPr lang="pt-PT" sz="1200" b="1" i="0" u="none" strike="noStrike" baseline="0" noProof="0">
                          <a:solidFill>
                            <a:srgbClr val="000000"/>
                          </a:solidFill>
                          <a:effectLst/>
                          <a:latin typeface="+mn-lt"/>
                          <a:cs typeface="Times New Roman"/>
                        </a:rPr>
                        <a:t> Leste</a:t>
                      </a:r>
                      <a:endParaRPr lang="pt-PT" sz="1200" b="1" i="0" u="none" strike="noStrike" noProof="0">
                        <a:solidFill>
                          <a:srgbClr val="000000"/>
                        </a:solidFill>
                        <a:effectLst/>
                        <a:latin typeface="+mn-lt"/>
                        <a:cs typeface="Times New Roman"/>
                      </a:endParaRPr>
                    </a:p>
                  </a:txBody>
                  <a:tcPr marL="9247" marR="9247" marT="924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31.20</a:t>
                      </a:r>
                    </a:p>
                  </a:txBody>
                  <a:tcPr marL="9247" marR="9247" marT="924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rgbClr val="FF0000"/>
                          </a:solidFill>
                          <a:effectLst/>
                          <a:latin typeface="+mn-lt"/>
                          <a:cs typeface="Times New Roman"/>
                        </a:rPr>
                        <a:t>28.20</a:t>
                      </a:r>
                    </a:p>
                  </a:txBody>
                  <a:tcPr marL="9247" marR="9247" marT="9243"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17.30</a:t>
                      </a:r>
                    </a:p>
                  </a:txBody>
                  <a:tcPr marL="9247" marR="9247" marT="9243"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dirty="0">
                          <a:solidFill>
                            <a:schemeClr val="tx1"/>
                          </a:solidFill>
                          <a:effectLst/>
                          <a:latin typeface="+mn-lt"/>
                          <a:cs typeface="Times New Roman"/>
                        </a:rPr>
                        <a:t>53.80</a:t>
                      </a:r>
                    </a:p>
                  </a:txBody>
                  <a:tcPr marL="9247" marR="9247" marT="924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28.90</a:t>
                      </a:r>
                    </a:p>
                  </a:txBody>
                  <a:tcPr marL="9247" marR="9247" marT="9243" marB="0" anchor="b">
                    <a:lnL>
                      <a:noFill/>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rgbClr val="FF0000"/>
                          </a:solidFill>
                          <a:effectLst/>
                          <a:latin typeface="+mn-lt"/>
                          <a:cs typeface="Times New Roman"/>
                        </a:rPr>
                        <a:t>-34.30</a:t>
                      </a:r>
                    </a:p>
                  </a:txBody>
                  <a:tcPr marL="9247" marR="9247" marT="9243" marB="0" anchor="b">
                    <a:lnL w="12700" cap="flat" cmpd="sng" algn="ctr">
                      <a:solidFill>
                        <a:scrgbClr r="0" g="0" b="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rgbClr val="FF0000"/>
                          </a:solidFill>
                          <a:effectLst/>
                          <a:latin typeface="+mn-lt"/>
                          <a:cs typeface="Times New Roman"/>
                        </a:rPr>
                        <a:t>-3.50</a:t>
                      </a:r>
                    </a:p>
                  </a:txBody>
                  <a:tcPr marL="9247" marR="9247" marT="924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18.70</a:t>
                      </a:r>
                    </a:p>
                  </a:txBody>
                  <a:tcPr marL="9247" marR="9247" marT="924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-6.10</a:t>
                      </a:r>
                    </a:p>
                  </a:txBody>
                  <a:tcPr marL="9247" marR="9247" marT="924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2099">
                <a:tc>
                  <a:txBody>
                    <a:bodyPr/>
                    <a:lstStyle/>
                    <a:p>
                      <a:pPr algn="l" fontAlgn="b"/>
                      <a:r>
                        <a:rPr lang="pt-PT" sz="1200" b="1" i="0" u="none" strike="noStrike" noProof="0">
                          <a:solidFill>
                            <a:srgbClr val="000000"/>
                          </a:solidFill>
                          <a:effectLst/>
                          <a:latin typeface="+mn-lt"/>
                          <a:cs typeface="Times New Roman"/>
                        </a:rPr>
                        <a:t> </a:t>
                      </a: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rgbClr val="FF0000"/>
                          </a:solidFill>
                          <a:effectLst/>
                          <a:latin typeface="+mn-lt"/>
                          <a:cs typeface="Times New Roman"/>
                        </a:rPr>
                        <a:t> </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rgbClr val="FF0000"/>
                          </a:solidFill>
                          <a:effectLst/>
                          <a:latin typeface="+mn-lt"/>
                          <a:cs typeface="Times New Roman"/>
                        </a:rPr>
                        <a:t> </a:t>
                      </a: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 </a:t>
                      </a: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2099">
                <a:tc>
                  <a:txBody>
                    <a:bodyPr/>
                    <a:lstStyle/>
                    <a:p>
                      <a:pPr algn="l" fontAlgn="b"/>
                      <a:r>
                        <a:rPr lang="pt-PT" sz="1200" b="1" i="0" u="none" strike="noStrike" noProof="0">
                          <a:solidFill>
                            <a:srgbClr val="000000"/>
                          </a:solidFill>
                          <a:effectLst/>
                          <a:latin typeface="+mn-lt"/>
                          <a:cs typeface="Times New Roman"/>
                        </a:rPr>
                        <a:t>USA</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16.04</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11.12</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6.77</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52.38</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40.85</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-22.43</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-26.24</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-14.17</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-21.47</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5"/>
                  </a:ext>
                </a:extLst>
              </a:tr>
              <a:tr h="192099">
                <a:tc>
                  <a:txBody>
                    <a:bodyPr/>
                    <a:lstStyle/>
                    <a:p>
                      <a:pPr algn="l" fontAlgn="b"/>
                      <a:r>
                        <a:rPr lang="pt-PT" sz="1200" b="1" i="0" u="none" strike="noStrike" noProof="0">
                          <a:solidFill>
                            <a:srgbClr val="000000"/>
                          </a:solidFill>
                          <a:effectLst/>
                          <a:latin typeface="+mn-lt"/>
                          <a:cs typeface="Times New Roman"/>
                        </a:rPr>
                        <a:t>Japan</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22.6</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19.4</a:t>
                      </a:r>
                    </a:p>
                  </a:txBody>
                  <a:tcPr marL="9247" marR="9247" marT="9243" marB="0" anchor="b">
                    <a:lnL>
                      <a:noFill/>
                    </a:lnL>
                    <a:lnR w="12700" cap="flat" cmpd="sng" algn="ctr">
                      <a:solidFill>
                        <a:scrgbClr r="0" g="0" b="0"/>
                      </a:solidFill>
                      <a:prstDash val="solid"/>
                      <a:round/>
                      <a:headEnd type="none" w="med" len="med"/>
                      <a:tailEnd type="none" w="med" len="med"/>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10.64</a:t>
                      </a:r>
                    </a:p>
                  </a:txBody>
                  <a:tcPr marL="9247" marR="9247" marT="9243" marB="0" anchor="b">
                    <a:lnL w="12700" cap="flat" cmpd="sng" algn="ctr">
                      <a:solidFill>
                        <a:scrgbClr r="0" g="0" b="0"/>
                      </a:solidFill>
                      <a:prstDash val="solid"/>
                      <a:round/>
                      <a:headEnd type="none" w="med" len="med"/>
                      <a:tailEnd type="none" w="med" len="med"/>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53.18</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36.19</a:t>
                      </a:r>
                    </a:p>
                  </a:txBody>
                  <a:tcPr marL="9247" marR="9247" marT="9243" marB="0" anchor="b">
                    <a:lnL>
                      <a:noFill/>
                    </a:lnL>
                    <a:lnR w="12700" cap="flat" cmpd="sng" algn="ctr">
                      <a:solidFill>
                        <a:scrgbClr r="0" g="0" b="0"/>
                      </a:solidFill>
                      <a:prstDash val="solid"/>
                      <a:round/>
                      <a:headEnd type="none" w="med" len="med"/>
                      <a:tailEnd type="none" w="med" len="med"/>
                    </a:lnR>
                    <a:lnT>
                      <a:noFill/>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-37.96</a:t>
                      </a:r>
                    </a:p>
                  </a:txBody>
                  <a:tcPr marL="9247" marR="9247" marT="9243" marB="0" anchor="b">
                    <a:lnL w="12700" cap="flat" cmpd="sng" algn="ctr">
                      <a:solidFill>
                        <a:scrgbClr r="0" g="0" b="0"/>
                      </a:solidFill>
                      <a:prstDash val="solid"/>
                      <a:round/>
                      <a:headEnd type="none" w="med" len="med"/>
                      <a:tailEnd type="none" w="med" len="med"/>
                    </a:lnL>
                    <a:lnR>
                      <a:noFill/>
                    </a:lnR>
                    <a:lnT>
                      <a:noFill/>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-25.53</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3.47</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-19.04</a:t>
                      </a:r>
                    </a:p>
                  </a:txBody>
                  <a:tcPr marL="9247" marR="9247" marT="9243" marB="0" anchor="b">
                    <a:lnL>
                      <a:noFill/>
                    </a:lnL>
                    <a:lnR>
                      <a:noFill/>
                    </a:lnR>
                    <a:lnT>
                      <a:noFill/>
                    </a:lnT>
                    <a:lnB>
                      <a:noFill/>
                    </a:lnB>
                    <a:solidFill>
                      <a:schemeClr val="bg1"/>
                    </a:solidFill>
                  </a:tcPr>
                </a:tc>
                <a:extLst>
                  <a:ext uri="{0D108BD9-81ED-4DB2-BD59-A6C34878D82A}">
                    <a16:rowId xmlns:a16="http://schemas.microsoft.com/office/drawing/2014/main" val="10006"/>
                  </a:ext>
                </a:extLst>
              </a:tr>
              <a:tr h="192099">
                <a:tc>
                  <a:txBody>
                    <a:bodyPr/>
                    <a:lstStyle/>
                    <a:p>
                      <a:pPr algn="l" fontAlgn="b"/>
                      <a:r>
                        <a:rPr lang="pt-PT" sz="1200" b="1" i="0" u="none" strike="noStrike" noProof="0">
                          <a:solidFill>
                            <a:srgbClr val="000000"/>
                          </a:solidFill>
                          <a:effectLst/>
                          <a:latin typeface="+mn-lt"/>
                          <a:cs typeface="Times New Roman"/>
                        </a:rPr>
                        <a:t>Canada</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20.80</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16.00</a:t>
                      </a:r>
                    </a:p>
                  </a:txBody>
                  <a:tcPr marL="9247" marR="9247" marT="9243" marB="0" anchor="b">
                    <a:lnL>
                      <a:noFill/>
                    </a:lnL>
                    <a:lnR w="12700" cap="flat" cmpd="sng" algn="ctr">
                      <a:solidFill>
                        <a:scrgbClr r="0" g="0" b="0"/>
                      </a:solidFill>
                      <a:prstDash val="solid"/>
                      <a:round/>
                      <a:headEnd type="none" w="med" len="med"/>
                      <a:tailEnd type="none" w="med" len="med"/>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5.64</a:t>
                      </a:r>
                    </a:p>
                  </a:txBody>
                  <a:tcPr marL="9247" marR="9247" marT="9243" marB="0" anchor="b">
                    <a:lnL w="12700" cap="flat" cmpd="sng" algn="ctr">
                      <a:solidFill>
                        <a:scrgbClr r="0" g="0" b="0"/>
                      </a:solidFill>
                      <a:prstDash val="solid"/>
                      <a:round/>
                      <a:headEnd type="none" w="med" len="med"/>
                      <a:tailEnd type="none" w="med" len="med"/>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41.00</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53.36</a:t>
                      </a:r>
                    </a:p>
                  </a:txBody>
                  <a:tcPr marL="9247" marR="9247" marT="9243" marB="0" anchor="b">
                    <a:lnL>
                      <a:noFill/>
                    </a:lnL>
                    <a:lnR w="12700" cap="flat" cmpd="sng" algn="ctr">
                      <a:solidFill>
                        <a:scrgbClr r="0" g="0" b="0"/>
                      </a:solidFill>
                      <a:prstDash val="solid"/>
                      <a:round/>
                      <a:headEnd type="none" w="med" len="med"/>
                      <a:tailEnd type="none" w="med" len="med"/>
                    </a:lnR>
                    <a:lnT>
                      <a:noFill/>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-39.52</a:t>
                      </a:r>
                    </a:p>
                  </a:txBody>
                  <a:tcPr marL="9247" marR="9247" marT="9243" marB="0" anchor="b">
                    <a:lnL w="12700" cap="flat" cmpd="sng" algn="ctr">
                      <a:solidFill>
                        <a:scrgbClr r="0" g="0" b="0"/>
                      </a:solidFill>
                      <a:prstDash val="solid"/>
                      <a:round/>
                      <a:headEnd type="none" w="med" len="med"/>
                      <a:tailEnd type="none" w="med" len="med"/>
                    </a:lnL>
                    <a:lnR>
                      <a:noFill/>
                    </a:lnR>
                    <a:lnT>
                      <a:noFill/>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-10.69</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15.00</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-1.60</a:t>
                      </a:r>
                    </a:p>
                  </a:txBody>
                  <a:tcPr marL="9247" marR="9247" marT="9243" marB="0" anchor="b">
                    <a:lnL>
                      <a:noFill/>
                    </a:lnL>
                    <a:lnR>
                      <a:noFill/>
                    </a:lnR>
                    <a:lnT>
                      <a:noFill/>
                    </a:lnT>
                    <a:lnB>
                      <a:noFill/>
                    </a:lnB>
                    <a:solidFill>
                      <a:schemeClr val="bg1"/>
                    </a:solidFill>
                  </a:tcPr>
                </a:tc>
                <a:extLst>
                  <a:ext uri="{0D108BD9-81ED-4DB2-BD59-A6C34878D82A}">
                    <a16:rowId xmlns:a16="http://schemas.microsoft.com/office/drawing/2014/main" val="10007"/>
                  </a:ext>
                </a:extLst>
              </a:tr>
              <a:tr h="192099">
                <a:tc>
                  <a:txBody>
                    <a:bodyPr/>
                    <a:lstStyle/>
                    <a:p>
                      <a:pPr algn="l" fontAlgn="b"/>
                      <a:r>
                        <a:rPr lang="pt-PT" sz="1200" b="1" i="0" u="none" strike="noStrike" noProof="0">
                          <a:solidFill>
                            <a:srgbClr val="000000"/>
                          </a:solidFill>
                          <a:effectLst/>
                          <a:latin typeface="+mn-lt"/>
                          <a:cs typeface="Times New Roman"/>
                        </a:rPr>
                        <a:t>South</a:t>
                      </a:r>
                      <a:r>
                        <a:rPr lang="pt-PT" sz="1200" b="1" i="0" u="none" strike="noStrike" baseline="0" noProof="0">
                          <a:solidFill>
                            <a:srgbClr val="000000"/>
                          </a:solidFill>
                          <a:effectLst/>
                          <a:latin typeface="+mn-lt"/>
                          <a:cs typeface="Times New Roman"/>
                        </a:rPr>
                        <a:t> Korea</a:t>
                      </a:r>
                      <a:endParaRPr lang="pt-PT" sz="1200" b="1" i="0" u="none" strike="noStrike" noProof="0">
                        <a:solidFill>
                          <a:srgbClr val="000000"/>
                        </a:solidFill>
                        <a:effectLst/>
                        <a:latin typeface="+mn-lt"/>
                        <a:cs typeface="Times New Roman"/>
                      </a:endParaRPr>
                    </a:p>
                  </a:txBody>
                  <a:tcPr marL="9247" marR="9247" marT="9243"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29.7</a:t>
                      </a:r>
                    </a:p>
                  </a:txBody>
                  <a:tcPr marL="9247" marR="9247" marT="9243"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rgbClr val="FF0000"/>
                          </a:solidFill>
                          <a:effectLst/>
                          <a:latin typeface="+mn-lt"/>
                          <a:cs typeface="Times New Roman"/>
                        </a:rPr>
                        <a:t>22.8</a:t>
                      </a:r>
                    </a:p>
                  </a:txBody>
                  <a:tcPr marL="9247" marR="9247" marT="9243" marB="0" anchor="b">
                    <a:lnL>
                      <a:noFill/>
                    </a:lnL>
                    <a:lnR w="12700" cap="flat" cmpd="sng" algn="ctr">
                      <a:solidFill>
                        <a:scrgbClr r="0" g="0" b="0"/>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12.18</a:t>
                      </a:r>
                    </a:p>
                  </a:txBody>
                  <a:tcPr marL="9247" marR="9247" marT="9243" marB="0" anchor="b">
                    <a:lnL w="12700" cap="flat" cmpd="sng" algn="ctr">
                      <a:solidFill>
                        <a:scrgbClr r="0" g="0" b="0"/>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49.2</a:t>
                      </a:r>
                    </a:p>
                  </a:txBody>
                  <a:tcPr marL="9247" marR="9247" marT="9243"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38.62</a:t>
                      </a:r>
                    </a:p>
                  </a:txBody>
                  <a:tcPr marL="9247" marR="9247" marT="9243" marB="0" anchor="b">
                    <a:lnL>
                      <a:noFill/>
                    </a:lnL>
                    <a:lnR w="12700" cap="flat" cmpd="sng" algn="ctr">
                      <a:solidFill>
                        <a:scrgbClr r="0" g="0" b="0"/>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rgbClr val="FF0000"/>
                          </a:solidFill>
                          <a:effectLst/>
                          <a:latin typeface="+mn-lt"/>
                          <a:cs typeface="Times New Roman"/>
                        </a:rPr>
                        <a:t>-41.67</a:t>
                      </a:r>
                    </a:p>
                  </a:txBody>
                  <a:tcPr marL="9247" marR="9247" marT="9243" marB="0" anchor="b">
                    <a:lnL w="12700" cap="flat" cmpd="sng" algn="ctr">
                      <a:solidFill>
                        <a:scrgbClr r="0" g="0" b="0"/>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rgbClr val="FF0000"/>
                          </a:solidFill>
                          <a:effectLst/>
                          <a:latin typeface="+mn-lt"/>
                          <a:cs typeface="Times New Roman"/>
                        </a:rPr>
                        <a:t>-21.74</a:t>
                      </a:r>
                    </a:p>
                  </a:txBody>
                  <a:tcPr marL="9247" marR="9247" marT="9243"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33.77</a:t>
                      </a:r>
                    </a:p>
                  </a:txBody>
                  <a:tcPr marL="9247" marR="9247" marT="9243"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-11.20</a:t>
                      </a:r>
                    </a:p>
                  </a:txBody>
                  <a:tcPr marL="9247" marR="9247" marT="9243"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2099">
                <a:tc>
                  <a:txBody>
                    <a:bodyPr/>
                    <a:lstStyle/>
                    <a:p>
                      <a:pPr algn="l" fontAlgn="b"/>
                      <a:r>
                        <a:rPr lang="pt-PT" sz="1200" b="1" i="0" u="none" strike="noStrike" noProof="0">
                          <a:solidFill>
                            <a:srgbClr val="000000"/>
                          </a:solidFill>
                          <a:effectLst/>
                          <a:latin typeface="+mn-lt"/>
                          <a:cs typeface="Times New Roman"/>
                        </a:rPr>
                        <a:t>Taiwan</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30.90</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29.90</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3.73</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dirty="0">
                          <a:solidFill>
                            <a:schemeClr val="tx1"/>
                          </a:solidFill>
                          <a:effectLst/>
                          <a:latin typeface="+mn-lt"/>
                          <a:cs typeface="Times New Roman"/>
                        </a:rPr>
                        <a:t>62.48</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33.79</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-64.31</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9.12</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22.25</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0" i="0" u="none" strike="noStrike" noProof="0">
                          <a:solidFill>
                            <a:schemeClr val="tx1"/>
                          </a:solidFill>
                          <a:effectLst/>
                          <a:latin typeface="+mn-lt"/>
                          <a:cs typeface="Times New Roman"/>
                        </a:rPr>
                        <a:t>4.89</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2099">
                <a:tc>
                  <a:txBody>
                    <a:bodyPr/>
                    <a:lstStyle/>
                    <a:p>
                      <a:pPr algn="l" fontAlgn="b"/>
                      <a:endParaRPr lang="pt-PT" sz="1200" b="1" i="0" u="none" strike="noStrike" noProof="0">
                        <a:solidFill>
                          <a:srgbClr val="000000"/>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dirty="0">
                        <a:solidFill>
                          <a:schemeClr val="tx1"/>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pt-PT" sz="1200" b="0" i="0" u="none" strike="noStrike" noProof="0">
                        <a:solidFill>
                          <a:schemeClr val="tx1"/>
                        </a:solidFill>
                        <a:effectLst/>
                        <a:latin typeface="+mn-lt"/>
                        <a:cs typeface="Times New Roman"/>
                      </a:endParaRPr>
                    </a:p>
                  </a:txBody>
                  <a:tcPr marL="9247" marR="9247" marT="92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2099">
                <a:tc>
                  <a:txBody>
                    <a:bodyPr/>
                    <a:lstStyle/>
                    <a:p>
                      <a:pPr algn="l" fontAlgn="b"/>
                      <a:r>
                        <a:rPr lang="pt-PT" sz="1200" b="1" i="0" u="none" strike="noStrike" noProof="0">
                          <a:solidFill>
                            <a:srgbClr val="000000"/>
                          </a:solidFill>
                          <a:effectLst/>
                          <a:latin typeface="+mn-lt"/>
                          <a:cs typeface="Times New Roman"/>
                        </a:rPr>
                        <a:t>Mexico</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30.3</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rgbClr val="FF0000"/>
                          </a:solidFill>
                          <a:effectLst/>
                          <a:latin typeface="+mn-lt"/>
                          <a:cs typeface="Times New Roman"/>
                        </a:rPr>
                        <a:t>24.4</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23.18</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dirty="0">
                          <a:solidFill>
                            <a:schemeClr val="tx1"/>
                          </a:solidFill>
                          <a:effectLst/>
                          <a:latin typeface="+mn-lt"/>
                          <a:cs typeface="Times New Roman"/>
                        </a:rPr>
                        <a:t>50.43</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26.38</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-12.42</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29.7</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53.76</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21.19</a:t>
                      </a:r>
                    </a:p>
                  </a:txBody>
                  <a:tcPr marL="9247" marR="9247" marT="924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1"/>
                  </a:ext>
                </a:extLst>
              </a:tr>
              <a:tr h="192099">
                <a:tc>
                  <a:txBody>
                    <a:bodyPr/>
                    <a:lstStyle/>
                    <a:p>
                      <a:pPr algn="l" fontAlgn="b"/>
                      <a:r>
                        <a:rPr lang="pt-PT" sz="1200" b="1" i="0" u="none" strike="noStrike" noProof="0">
                          <a:solidFill>
                            <a:srgbClr val="000000"/>
                          </a:solidFill>
                          <a:effectLst/>
                          <a:latin typeface="+mn-lt"/>
                          <a:cs typeface="Times New Roman"/>
                        </a:rPr>
                        <a:t>China</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31.73</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33.35</a:t>
                      </a:r>
                    </a:p>
                  </a:txBody>
                  <a:tcPr marL="9247" marR="9247" marT="9243" marB="0" anchor="b">
                    <a:lnL>
                      <a:noFill/>
                    </a:lnL>
                    <a:lnR w="12700" cap="flat" cmpd="sng" algn="ctr">
                      <a:solidFill>
                        <a:scrgbClr r="0" g="0" b="0"/>
                      </a:solidFill>
                      <a:prstDash val="solid"/>
                      <a:round/>
                      <a:headEnd type="none" w="med" len="med"/>
                      <a:tailEnd type="none" w="med" len="med"/>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46.96</a:t>
                      </a:r>
                    </a:p>
                  </a:txBody>
                  <a:tcPr marL="9247" marR="9247" marT="9243" marB="0" anchor="b">
                    <a:lnL w="12700" cap="flat" cmpd="sng" algn="ctr">
                      <a:solidFill>
                        <a:scrgbClr r="0" g="0" b="0"/>
                      </a:solidFill>
                      <a:prstDash val="solid"/>
                      <a:round/>
                      <a:headEnd type="none" w="med" len="med"/>
                      <a:tailEnd type="none" w="med" len="med"/>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33.89</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19.15</a:t>
                      </a:r>
                    </a:p>
                  </a:txBody>
                  <a:tcPr marL="9247" marR="9247" marT="9243" marB="0" anchor="b">
                    <a:lnL>
                      <a:noFill/>
                    </a:lnL>
                    <a:lnR w="12700" cap="flat" cmpd="sng" algn="ctr">
                      <a:solidFill>
                        <a:scrgbClr r="0" g="0" b="0"/>
                      </a:solidFill>
                      <a:prstDash val="solid"/>
                      <a:round/>
                      <a:headEnd type="none" w="med" len="med"/>
                      <a:tailEnd type="none" w="med" len="med"/>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8.95</a:t>
                      </a:r>
                    </a:p>
                  </a:txBody>
                  <a:tcPr marL="9247" marR="9247" marT="9243" marB="0" anchor="b">
                    <a:lnL w="12700" cap="flat" cmpd="sng" algn="ctr">
                      <a:solidFill>
                        <a:scrgbClr r="0" g="0" b="0"/>
                      </a:solidFill>
                      <a:prstDash val="solid"/>
                      <a:round/>
                      <a:headEnd type="none" w="med" len="med"/>
                      <a:tailEnd type="none" w="med" len="med"/>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30.58</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31.90</a:t>
                      </a:r>
                    </a:p>
                  </a:txBody>
                  <a:tcPr marL="9247" marR="9247" marT="9243" marB="0" anchor="b">
                    <a:lnL>
                      <a:noFill/>
                    </a:lnL>
                    <a:lnR>
                      <a:noFill/>
                    </a:lnR>
                    <a:lnT>
                      <a:noFill/>
                    </a:lnT>
                    <a:lnB>
                      <a:noFill/>
                    </a:lnB>
                    <a:solidFill>
                      <a:schemeClr val="bg1"/>
                    </a:solidFill>
                  </a:tcPr>
                </a:tc>
                <a:tc>
                  <a:txBody>
                    <a:bodyPr/>
                    <a:lstStyle/>
                    <a:p>
                      <a:pPr algn="ctr" fontAlgn="b"/>
                      <a:r>
                        <a:rPr lang="pt-PT" sz="1200" b="0" i="0" u="none" strike="noStrike" noProof="0">
                          <a:solidFill>
                            <a:schemeClr val="tx1"/>
                          </a:solidFill>
                          <a:effectLst/>
                          <a:latin typeface="+mn-lt"/>
                          <a:cs typeface="Times New Roman"/>
                        </a:rPr>
                        <a:t>19.65</a:t>
                      </a:r>
                    </a:p>
                  </a:txBody>
                  <a:tcPr marL="9247" marR="9247" marT="9243" marB="0" anchor="b">
                    <a:lnL>
                      <a:noFill/>
                    </a:lnL>
                    <a:lnR>
                      <a:noFill/>
                    </a:lnR>
                    <a:lnT>
                      <a:noFill/>
                    </a:lnT>
                    <a:lnB>
                      <a:noFill/>
                    </a:lnB>
                    <a:solidFill>
                      <a:schemeClr val="bg1"/>
                    </a:solidFill>
                  </a:tcPr>
                </a:tc>
                <a:extLst>
                  <a:ext uri="{0D108BD9-81ED-4DB2-BD59-A6C34878D82A}">
                    <a16:rowId xmlns:a16="http://schemas.microsoft.com/office/drawing/2014/main" val="10012"/>
                  </a:ext>
                </a:extLst>
              </a:tr>
              <a:tr h="192099">
                <a:tc>
                  <a:txBody>
                    <a:bodyPr/>
                    <a:lstStyle/>
                    <a:p>
                      <a:pPr algn="l" fontAlgn="b"/>
                      <a:r>
                        <a:rPr lang="pt-PT" sz="1200" b="1" i="0" u="none" strike="noStrike" noProof="0">
                          <a:solidFill>
                            <a:srgbClr val="000000"/>
                          </a:solidFill>
                          <a:effectLst/>
                          <a:latin typeface="+mn-lt"/>
                          <a:cs typeface="Times New Roman"/>
                        </a:rPr>
                        <a:t>India</a:t>
                      </a:r>
                    </a:p>
                  </a:txBody>
                  <a:tcPr marL="9247" marR="9247" marT="924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27.92</a:t>
                      </a:r>
                    </a:p>
                  </a:txBody>
                  <a:tcPr marL="9247" marR="9247" marT="924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27.27</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45.85</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33.19</a:t>
                      </a:r>
                    </a:p>
                  </a:txBody>
                  <a:tcPr marL="9247" marR="9247" marT="924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20.96</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3.80</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35.10</a:t>
                      </a:r>
                    </a:p>
                  </a:txBody>
                  <a:tcPr marL="9247" marR="9247" marT="924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36.10</a:t>
                      </a:r>
                    </a:p>
                  </a:txBody>
                  <a:tcPr marL="9247" marR="9247" marT="924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PT" sz="1200" b="0" i="0" u="none" strike="noStrike" noProof="0">
                          <a:solidFill>
                            <a:schemeClr val="tx1"/>
                          </a:solidFill>
                          <a:effectLst/>
                          <a:latin typeface="+mn-lt"/>
                          <a:cs typeface="Times New Roman"/>
                        </a:rPr>
                        <a:t>18.85</a:t>
                      </a:r>
                    </a:p>
                  </a:txBody>
                  <a:tcPr marL="9247" marR="9247" marT="9243"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5831">
                <a:tc>
                  <a:txBody>
                    <a:bodyPr/>
                    <a:lstStyle/>
                    <a:p>
                      <a:pPr algn="l" fontAlgn="b"/>
                      <a:r>
                        <a:rPr lang="pt-PT" sz="1200" b="1" i="0" u="none" strike="noStrike" noProof="0">
                          <a:solidFill>
                            <a:srgbClr val="000000"/>
                          </a:solidFill>
                          <a:effectLst/>
                          <a:latin typeface="+mn-lt"/>
                          <a:cs typeface="Times New Roman"/>
                        </a:rPr>
                        <a:t>Brazil</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dirty="0">
                          <a:solidFill>
                            <a:schemeClr val="tx1"/>
                          </a:solidFill>
                          <a:effectLst/>
                          <a:latin typeface="+mn-lt"/>
                          <a:cs typeface="Times New Roman"/>
                        </a:rPr>
                        <a:t>29.6</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a:solidFill>
                            <a:schemeClr val="tx1"/>
                          </a:solidFill>
                          <a:effectLst/>
                          <a:latin typeface="+mn-lt"/>
                          <a:cs typeface="Times New Roman"/>
                        </a:rPr>
                        <a:t>28.7</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a:solidFill>
                            <a:schemeClr val="tx1"/>
                          </a:solidFill>
                          <a:effectLst/>
                          <a:latin typeface="+mn-lt"/>
                          <a:cs typeface="Times New Roman"/>
                        </a:rPr>
                        <a:t>30.18</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a:solidFill>
                            <a:schemeClr val="tx1"/>
                          </a:solidFill>
                          <a:effectLst/>
                          <a:latin typeface="+mn-lt"/>
                          <a:cs typeface="Times New Roman"/>
                        </a:rPr>
                        <a:t>34.31</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a:solidFill>
                            <a:schemeClr val="tx1"/>
                          </a:solidFill>
                          <a:effectLst/>
                          <a:latin typeface="+mn-lt"/>
                          <a:cs typeface="Times New Roman"/>
                        </a:rPr>
                        <a:t>35.51</a:t>
                      </a:r>
                    </a:p>
                  </a:txBody>
                  <a:tcPr marL="9247" marR="9247" marT="9243" marB="0" anchor="b">
                    <a:lnL>
                      <a:noFill/>
                    </a:lnL>
                    <a:lnR w="1270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dirty="0">
                          <a:solidFill>
                            <a:schemeClr val="tx1"/>
                          </a:solidFill>
                          <a:effectLst/>
                          <a:latin typeface="+mn-lt"/>
                          <a:cs typeface="Times New Roman"/>
                        </a:rPr>
                        <a:t>-7.79</a:t>
                      </a:r>
                    </a:p>
                  </a:txBody>
                  <a:tcPr marL="9247" marR="9247" marT="9243" marB="0" anchor="b">
                    <a:lnL w="12700" cap="flat" cmpd="sng" algn="ctr">
                      <a:solidFill>
                        <a:scrgbClr r="0" g="0" b="0"/>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a:solidFill>
                            <a:schemeClr val="tx1"/>
                          </a:solidFill>
                          <a:effectLst/>
                          <a:latin typeface="+mn-lt"/>
                          <a:cs typeface="Times New Roman"/>
                        </a:rPr>
                        <a:t>34.81</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a:solidFill>
                            <a:schemeClr val="tx1"/>
                          </a:solidFill>
                          <a:effectLst/>
                          <a:latin typeface="+mn-lt"/>
                          <a:cs typeface="Times New Roman"/>
                        </a:rPr>
                        <a:t>72.19</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PT" sz="1200" b="1" i="0" u="none" strike="noStrike" noProof="0" dirty="0">
                          <a:solidFill>
                            <a:schemeClr val="tx1"/>
                          </a:solidFill>
                          <a:effectLst/>
                          <a:latin typeface="+mn-lt"/>
                          <a:cs typeface="Times New Roman"/>
                        </a:rPr>
                        <a:t>26.9</a:t>
                      </a:r>
                    </a:p>
                  </a:txBody>
                  <a:tcPr marL="9247" marR="9247" marT="9243"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6" name="Title 2">
            <a:extLst>
              <a:ext uri="{FF2B5EF4-FFF2-40B4-BE49-F238E27FC236}">
                <a16:creationId xmlns:a16="http://schemas.microsoft.com/office/drawing/2014/main" id="{EED41AFA-D409-411B-B7E8-03E69C350EEC}"/>
              </a:ext>
            </a:extLst>
          </p:cNvPr>
          <p:cNvSpPr txBox="1">
            <a:spLocks/>
          </p:cNvSpPr>
          <p:nvPr/>
        </p:nvSpPr>
        <p:spPr>
          <a:xfrm>
            <a:off x="906333" y="229022"/>
            <a:ext cx="10083411" cy="762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ctr"/>
            <a:r>
              <a:rPr lang="pt-PT" sz="1600" b="1" dirty="0">
                <a:solidFill>
                  <a:schemeClr val="tx2"/>
                </a:solidFill>
                <a:latin typeface="Arial" charset="0"/>
                <a:cs typeface="Arial" charset="0"/>
              </a:rPr>
              <a:t>As cadeias globais impulsionaram um novo padrão de especialização do comércio internacional... </a:t>
            </a:r>
          </a:p>
        </p:txBody>
      </p:sp>
      <p:sp>
        <p:nvSpPr>
          <p:cNvPr id="7" name="TextBox 5">
            <a:extLst>
              <a:ext uri="{FF2B5EF4-FFF2-40B4-BE49-F238E27FC236}">
                <a16:creationId xmlns:a16="http://schemas.microsoft.com/office/drawing/2014/main" id="{822CCB95-02A7-42C6-815E-B629F3845C28}"/>
              </a:ext>
            </a:extLst>
          </p:cNvPr>
          <p:cNvSpPr txBox="1"/>
          <p:nvPr/>
        </p:nvSpPr>
        <p:spPr>
          <a:xfrm>
            <a:off x="1387965" y="4612909"/>
            <a:ext cx="8748713" cy="1938992"/>
          </a:xfrm>
          <a:prstGeom prst="rect">
            <a:avLst/>
          </a:prstGeom>
          <a:noFill/>
        </p:spPr>
        <p:txBody>
          <a:bodyPr>
            <a:spAutoFit/>
          </a:bodyPr>
          <a:lstStyle/>
          <a:p>
            <a:pPr marL="342900" indent="-342900">
              <a:buFontTx/>
              <a:buAutoNum type="arabicPeriod"/>
              <a:defRPr/>
            </a:pPr>
            <a:r>
              <a:rPr lang="pt-BR" sz="1200" dirty="0"/>
              <a:t>Importância dos empregos relacionados à manufatura perdeu importância no total da mão de obra empregada no mundo, à exceção da China, e com maior velocidade nos países desenvolvidos... </a:t>
            </a:r>
            <a:r>
              <a:rPr lang="pt-BR" sz="1200" b="1" dirty="0"/>
              <a:t>(col. 2 e 3)</a:t>
            </a:r>
          </a:p>
          <a:p>
            <a:pPr marL="342900" indent="-342900">
              <a:buFontTx/>
              <a:buAutoNum type="arabicPeriod"/>
              <a:defRPr/>
            </a:pPr>
            <a:endParaRPr lang="pt-BR" sz="1200" dirty="0"/>
          </a:p>
          <a:p>
            <a:pPr marL="342900" indent="-342900">
              <a:buFontTx/>
              <a:buAutoNum type="arabicPeriod"/>
              <a:defRPr/>
            </a:pPr>
            <a:r>
              <a:rPr lang="pt-BR" sz="1200" dirty="0"/>
              <a:t>Cerca de 50% dos empregos envolvidos com a atividade manufatureira, no mundo, estão fora da indústria. Para o Brasil, cerca de 65% dos empregos estão fora da indústria de transformação... </a:t>
            </a:r>
            <a:r>
              <a:rPr lang="pt-BR" sz="1200" b="1" dirty="0"/>
              <a:t>(col. 4 e 6) (importância das políticas horizontais)</a:t>
            </a:r>
          </a:p>
          <a:p>
            <a:pPr>
              <a:defRPr/>
            </a:pPr>
            <a:endParaRPr lang="pt-BR" sz="1200" dirty="0"/>
          </a:p>
          <a:p>
            <a:pPr marL="342900" indent="-342900">
              <a:buFontTx/>
              <a:buAutoNum type="arabicPeriod"/>
              <a:defRPr/>
            </a:pPr>
            <a:r>
              <a:rPr lang="pt-BR" sz="1200" dirty="0"/>
              <a:t>Empregos diretos, na indústria, perderam importância relativa nas cadeias de manufaturados dos países desenvolvidos...</a:t>
            </a:r>
            <a:r>
              <a:rPr lang="pt-BR" sz="1200" b="1" dirty="0"/>
              <a:t>(col.8)</a:t>
            </a:r>
          </a:p>
          <a:p>
            <a:pPr marL="342900" indent="-342900">
              <a:buFontTx/>
              <a:buAutoNum type="arabicPeriod"/>
              <a:defRPr/>
            </a:pPr>
            <a:endParaRPr lang="pt-BR" sz="1200" dirty="0"/>
          </a:p>
          <a:p>
            <a:pPr marL="342900" indent="-342900">
              <a:buFontTx/>
              <a:buAutoNum type="arabicPeriod"/>
              <a:defRPr/>
            </a:pPr>
            <a:r>
              <a:rPr lang="pt-BR" sz="1200" dirty="0"/>
              <a:t>Evidência sugere que a produção de manufaturas  se tornou mais intensiva em serviços, particularmente nos países desenvolvidos...</a:t>
            </a:r>
            <a:r>
              <a:rPr lang="pt-BR" sz="1200" b="1" dirty="0"/>
              <a:t>(col. 7,8 e 9) ( também no Brasil)</a:t>
            </a:r>
          </a:p>
        </p:txBody>
      </p:sp>
    </p:spTree>
    <p:extLst>
      <p:ext uri="{BB962C8B-B14F-4D97-AF65-F5344CB8AC3E}">
        <p14:creationId xmlns:p14="http://schemas.microsoft.com/office/powerpoint/2010/main" val="382690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641CF0-BF24-4CC2-93CB-D0C13B2E3604}"/>
              </a:ext>
            </a:extLst>
          </p:cNvPr>
          <p:cNvSpPr txBox="1">
            <a:spLocks/>
          </p:cNvSpPr>
          <p:nvPr/>
        </p:nvSpPr>
        <p:spPr>
          <a:xfrm>
            <a:off x="1065321" y="123515"/>
            <a:ext cx="9765436"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endParaRPr lang="pt-BR" sz="1800" dirty="0">
              <a:solidFill>
                <a:schemeClr val="tx2"/>
              </a:solidFill>
              <a:latin typeface="+mn-lt"/>
              <a:cs typeface="Arial" charset="0"/>
            </a:endParaRPr>
          </a:p>
        </p:txBody>
      </p:sp>
      <p:sp>
        <p:nvSpPr>
          <p:cNvPr id="8" name="Content Placeholder 14">
            <a:extLst>
              <a:ext uri="{FF2B5EF4-FFF2-40B4-BE49-F238E27FC236}">
                <a16:creationId xmlns:a16="http://schemas.microsoft.com/office/drawing/2014/main" id="{D9139C3F-9182-47AD-941A-F6D7D4297015}"/>
              </a:ext>
            </a:extLst>
          </p:cNvPr>
          <p:cNvSpPr txBox="1">
            <a:spLocks/>
          </p:cNvSpPr>
          <p:nvPr/>
        </p:nvSpPr>
        <p:spPr>
          <a:xfrm>
            <a:off x="1274885" y="1196752"/>
            <a:ext cx="9319846" cy="5184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p>
          <a:p>
            <a:r>
              <a:rPr lang="en-AU" sz="2400" dirty="0">
                <a:solidFill>
                  <a:schemeClr val="tx2"/>
                </a:solidFill>
              </a:rPr>
              <a:t>Entre 1980 e 2010, a </a:t>
            </a:r>
            <a:r>
              <a:rPr lang="en-AU" sz="2400" dirty="0" err="1">
                <a:solidFill>
                  <a:schemeClr val="tx2"/>
                </a:solidFill>
              </a:rPr>
              <a:t>participação</a:t>
            </a:r>
            <a:r>
              <a:rPr lang="en-AU" sz="2400" dirty="0">
                <a:solidFill>
                  <a:schemeClr val="tx2"/>
                </a:solidFill>
              </a:rPr>
              <a:t> da </a:t>
            </a:r>
            <a:r>
              <a:rPr lang="en-AU" sz="2400" dirty="0" err="1">
                <a:solidFill>
                  <a:schemeClr val="tx2"/>
                </a:solidFill>
              </a:rPr>
              <a:t>indústria</a:t>
            </a:r>
            <a:r>
              <a:rPr lang="en-AU" sz="2400" dirty="0">
                <a:solidFill>
                  <a:schemeClr val="tx2"/>
                </a:solidFill>
              </a:rPr>
              <a:t> no PIB: </a:t>
            </a:r>
          </a:p>
          <a:p>
            <a:endParaRPr lang="en-AU" dirty="0">
              <a:solidFill>
                <a:schemeClr val="tx2"/>
              </a:solidFill>
            </a:endParaRPr>
          </a:p>
          <a:p>
            <a:pPr lvl="1"/>
            <a:r>
              <a:rPr lang="en-AU" sz="2000" b="1" dirty="0" err="1">
                <a:solidFill>
                  <a:srgbClr val="FF0000"/>
                </a:solidFill>
              </a:rPr>
              <a:t>Decresce</a:t>
            </a:r>
            <a:r>
              <a:rPr lang="en-AU" sz="2000" dirty="0">
                <a:solidFill>
                  <a:srgbClr val="800000"/>
                </a:solidFill>
              </a:rPr>
              <a:t> </a:t>
            </a:r>
            <a:r>
              <a:rPr lang="en-AU" sz="2000" dirty="0">
                <a:solidFill>
                  <a:schemeClr val="tx2"/>
                </a:solidFill>
              </a:rPr>
              <a:t>de 21% para 15% </a:t>
            </a:r>
            <a:r>
              <a:rPr lang="en-AU" sz="2000" dirty="0" err="1">
                <a:solidFill>
                  <a:schemeClr val="tx2"/>
                </a:solidFill>
              </a:rPr>
              <a:t>na</a:t>
            </a:r>
            <a:r>
              <a:rPr lang="en-AU" sz="2000" dirty="0">
                <a:solidFill>
                  <a:schemeClr val="tx2"/>
                </a:solidFill>
              </a:rPr>
              <a:t> </a:t>
            </a:r>
            <a:r>
              <a:rPr lang="en-AU" sz="2000" b="1" dirty="0">
                <a:solidFill>
                  <a:schemeClr val="tx2"/>
                </a:solidFill>
              </a:rPr>
              <a:t>América Latina</a:t>
            </a:r>
            <a:r>
              <a:rPr lang="en-AU" sz="2000" dirty="0"/>
              <a:t>;</a:t>
            </a:r>
          </a:p>
          <a:p>
            <a:pPr lvl="1"/>
            <a:r>
              <a:rPr lang="en-AU" sz="2000" b="1" dirty="0" err="1">
                <a:solidFill>
                  <a:srgbClr val="FF0000"/>
                </a:solidFill>
              </a:rPr>
              <a:t>Decresce</a:t>
            </a:r>
            <a:r>
              <a:rPr lang="en-AU" sz="2000" b="1" dirty="0"/>
              <a:t> </a:t>
            </a:r>
            <a:r>
              <a:rPr lang="en-AU" sz="2000" dirty="0">
                <a:solidFill>
                  <a:schemeClr val="tx2"/>
                </a:solidFill>
              </a:rPr>
              <a:t>de 23% para 14% </a:t>
            </a:r>
            <a:r>
              <a:rPr lang="en-AU" sz="2000" dirty="0" err="1">
                <a:solidFill>
                  <a:schemeClr val="tx2"/>
                </a:solidFill>
              </a:rPr>
              <a:t>nos</a:t>
            </a:r>
            <a:r>
              <a:rPr lang="en-AU" sz="2000" dirty="0">
                <a:solidFill>
                  <a:schemeClr val="tx2"/>
                </a:solidFill>
              </a:rPr>
              <a:t> </a:t>
            </a:r>
            <a:r>
              <a:rPr lang="en-AU" sz="2000" dirty="0" err="1">
                <a:solidFill>
                  <a:schemeClr val="tx2"/>
                </a:solidFill>
              </a:rPr>
              <a:t>países</a:t>
            </a:r>
            <a:r>
              <a:rPr lang="en-AU" sz="2000" dirty="0">
                <a:solidFill>
                  <a:schemeClr val="tx2"/>
                </a:solidFill>
              </a:rPr>
              <a:t> da </a:t>
            </a:r>
            <a:r>
              <a:rPr lang="en-AU" sz="2000" b="1" dirty="0">
                <a:solidFill>
                  <a:schemeClr val="tx2"/>
                </a:solidFill>
              </a:rPr>
              <a:t>OCDE</a:t>
            </a:r>
            <a:r>
              <a:rPr lang="en-AU" sz="2000" dirty="0"/>
              <a:t>;</a:t>
            </a:r>
          </a:p>
          <a:p>
            <a:pPr lvl="1"/>
            <a:r>
              <a:rPr lang="en-AU" sz="2000" b="1" dirty="0" err="1">
                <a:solidFill>
                  <a:srgbClr val="FF0000"/>
                </a:solidFill>
              </a:rPr>
              <a:t>Decresce</a:t>
            </a:r>
            <a:r>
              <a:rPr lang="en-AU" sz="2000" dirty="0"/>
              <a:t> </a:t>
            </a:r>
            <a:r>
              <a:rPr lang="en-AU" sz="2000" dirty="0">
                <a:solidFill>
                  <a:schemeClr val="tx2"/>
                </a:solidFill>
              </a:rPr>
              <a:t>de 25% para 15% </a:t>
            </a:r>
            <a:r>
              <a:rPr lang="en-AU" sz="2000" dirty="0" err="1">
                <a:solidFill>
                  <a:schemeClr val="tx2"/>
                </a:solidFill>
              </a:rPr>
              <a:t>nos</a:t>
            </a:r>
            <a:r>
              <a:rPr lang="en-AU" sz="2000" dirty="0">
                <a:solidFill>
                  <a:schemeClr val="tx2"/>
                </a:solidFill>
              </a:rPr>
              <a:t> </a:t>
            </a:r>
            <a:r>
              <a:rPr lang="en-AU" sz="2000" dirty="0" err="1">
                <a:solidFill>
                  <a:schemeClr val="tx2"/>
                </a:solidFill>
              </a:rPr>
              <a:t>países</a:t>
            </a:r>
            <a:r>
              <a:rPr lang="en-AU" sz="2000" dirty="0">
                <a:solidFill>
                  <a:schemeClr val="tx2"/>
                </a:solidFill>
              </a:rPr>
              <a:t> da </a:t>
            </a:r>
            <a:r>
              <a:rPr lang="en-AU" sz="2000" b="1" dirty="0">
                <a:solidFill>
                  <a:schemeClr val="tx2"/>
                </a:solidFill>
              </a:rPr>
              <a:t>Europa Central;</a:t>
            </a:r>
          </a:p>
          <a:p>
            <a:pPr lvl="1"/>
            <a:r>
              <a:rPr lang="en-AU" sz="2000" b="1" dirty="0" err="1">
                <a:solidFill>
                  <a:srgbClr val="FF0000"/>
                </a:solidFill>
              </a:rPr>
              <a:t>Decresce</a:t>
            </a:r>
            <a:r>
              <a:rPr lang="en-AU" sz="2000" dirty="0"/>
              <a:t> </a:t>
            </a:r>
            <a:r>
              <a:rPr lang="en-AU" sz="2000" dirty="0">
                <a:solidFill>
                  <a:schemeClr val="tx2"/>
                </a:solidFill>
              </a:rPr>
              <a:t>de 14% para 10% </a:t>
            </a:r>
            <a:r>
              <a:rPr lang="en-AU" sz="2000" dirty="0" err="1">
                <a:solidFill>
                  <a:schemeClr val="tx2"/>
                </a:solidFill>
              </a:rPr>
              <a:t>na</a:t>
            </a:r>
            <a:r>
              <a:rPr lang="en-AU" sz="2000" dirty="0">
                <a:solidFill>
                  <a:schemeClr val="tx2"/>
                </a:solidFill>
              </a:rPr>
              <a:t> </a:t>
            </a:r>
            <a:r>
              <a:rPr lang="en-AU" sz="2000" b="1" dirty="0" err="1">
                <a:solidFill>
                  <a:schemeClr val="tx2"/>
                </a:solidFill>
              </a:rPr>
              <a:t>África</a:t>
            </a:r>
            <a:r>
              <a:rPr lang="en-AU" sz="2000" dirty="0">
                <a:solidFill>
                  <a:schemeClr val="tx2"/>
                </a:solidFill>
              </a:rPr>
              <a:t>;</a:t>
            </a:r>
          </a:p>
          <a:p>
            <a:pPr lvl="1"/>
            <a:r>
              <a:rPr lang="en-AU" sz="2000" b="1" dirty="0" err="1">
                <a:solidFill>
                  <a:srgbClr val="FF0000"/>
                </a:solidFill>
              </a:rPr>
              <a:t>Cresce</a:t>
            </a:r>
            <a:r>
              <a:rPr lang="en-AU" sz="2000" dirty="0"/>
              <a:t>     </a:t>
            </a:r>
            <a:r>
              <a:rPr lang="en-AU" sz="2000" dirty="0">
                <a:solidFill>
                  <a:schemeClr val="tx2"/>
                </a:solidFill>
              </a:rPr>
              <a:t>de 23% para 28% </a:t>
            </a:r>
            <a:r>
              <a:rPr lang="en-AU" sz="2000" dirty="0" err="1">
                <a:solidFill>
                  <a:schemeClr val="tx2"/>
                </a:solidFill>
              </a:rPr>
              <a:t>na</a:t>
            </a:r>
            <a:r>
              <a:rPr lang="en-AU" sz="2000" dirty="0">
                <a:solidFill>
                  <a:schemeClr val="tx2"/>
                </a:solidFill>
              </a:rPr>
              <a:t> </a:t>
            </a:r>
            <a:r>
              <a:rPr lang="en-AU" sz="2000" b="1" dirty="0" err="1">
                <a:solidFill>
                  <a:schemeClr val="tx2"/>
                </a:solidFill>
              </a:rPr>
              <a:t>Ásia</a:t>
            </a:r>
            <a:r>
              <a:rPr lang="en-AU" sz="2000" dirty="0">
                <a:solidFill>
                  <a:schemeClr val="tx2"/>
                </a:solidFill>
              </a:rPr>
              <a:t>;  </a:t>
            </a:r>
          </a:p>
        </p:txBody>
      </p:sp>
      <p:sp>
        <p:nvSpPr>
          <p:cNvPr id="9" name="Title 7">
            <a:extLst>
              <a:ext uri="{FF2B5EF4-FFF2-40B4-BE49-F238E27FC236}">
                <a16:creationId xmlns:a16="http://schemas.microsoft.com/office/drawing/2014/main" id="{E66E9AB4-EE75-47FC-B229-EC51E3738689}"/>
              </a:ext>
            </a:extLst>
          </p:cNvPr>
          <p:cNvSpPr txBox="1">
            <a:spLocks/>
          </p:cNvSpPr>
          <p:nvPr/>
        </p:nvSpPr>
        <p:spPr>
          <a:xfrm>
            <a:off x="902564" y="260648"/>
            <a:ext cx="9765436"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AU" sz="2000" dirty="0"/>
              <a:t> </a:t>
            </a:r>
            <a:r>
              <a:rPr lang="pt-BR" sz="2000" dirty="0">
                <a:solidFill>
                  <a:schemeClr val="tx2"/>
                </a:solidFill>
                <a:latin typeface="+mn-lt"/>
              </a:rPr>
              <a:t>A partir da década de 80, perda de participação da indústria no PIB é fenômeno mundial, a exceção da Ásia, resultante do novo padrão de comércio mundial,  impulsionado pelas CGV… </a:t>
            </a:r>
          </a:p>
        </p:txBody>
      </p:sp>
    </p:spTree>
    <p:extLst>
      <p:ext uri="{BB962C8B-B14F-4D97-AF65-F5344CB8AC3E}">
        <p14:creationId xmlns:p14="http://schemas.microsoft.com/office/powerpoint/2010/main" val="38252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641CF0-BF24-4CC2-93CB-D0C13B2E3604}"/>
              </a:ext>
            </a:extLst>
          </p:cNvPr>
          <p:cNvSpPr txBox="1">
            <a:spLocks/>
          </p:cNvSpPr>
          <p:nvPr/>
        </p:nvSpPr>
        <p:spPr>
          <a:xfrm>
            <a:off x="1065321" y="123515"/>
            <a:ext cx="9765436"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endParaRPr lang="pt-BR" sz="1800" dirty="0">
              <a:solidFill>
                <a:schemeClr val="tx2"/>
              </a:solidFill>
              <a:latin typeface="+mn-lt"/>
              <a:cs typeface="Arial" charset="0"/>
            </a:endParaRPr>
          </a:p>
        </p:txBody>
      </p:sp>
      <p:pic>
        <p:nvPicPr>
          <p:cNvPr id="2" name="Imagem 1">
            <a:extLst>
              <a:ext uri="{FF2B5EF4-FFF2-40B4-BE49-F238E27FC236}">
                <a16:creationId xmlns:a16="http://schemas.microsoft.com/office/drawing/2014/main" id="{646DDFE9-7BEF-4889-9C27-F1303490E785}"/>
              </a:ext>
            </a:extLst>
          </p:cNvPr>
          <p:cNvPicPr>
            <a:picLocks noChangeAspect="1"/>
          </p:cNvPicPr>
          <p:nvPr/>
        </p:nvPicPr>
        <p:blipFill>
          <a:blip r:embed="rId2"/>
          <a:stretch>
            <a:fillRect/>
          </a:stretch>
        </p:blipFill>
        <p:spPr>
          <a:xfrm>
            <a:off x="1349580" y="1428061"/>
            <a:ext cx="9209982" cy="4128677"/>
          </a:xfrm>
          <a:prstGeom prst="rect">
            <a:avLst/>
          </a:prstGeom>
        </p:spPr>
      </p:pic>
      <p:sp>
        <p:nvSpPr>
          <p:cNvPr id="7" name="Title 7">
            <a:extLst>
              <a:ext uri="{FF2B5EF4-FFF2-40B4-BE49-F238E27FC236}">
                <a16:creationId xmlns:a16="http://schemas.microsoft.com/office/drawing/2014/main" id="{D0A2FA14-8F99-4073-8993-355A2211F3C2}"/>
              </a:ext>
            </a:extLst>
          </p:cNvPr>
          <p:cNvSpPr txBox="1">
            <a:spLocks/>
          </p:cNvSpPr>
          <p:nvPr/>
        </p:nvSpPr>
        <p:spPr>
          <a:xfrm>
            <a:off x="1065321" y="188640"/>
            <a:ext cx="9602679"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tx2"/>
                </a:solidFill>
                <a:latin typeface="+mn-lt"/>
              </a:rPr>
              <a:t>Mesmo com uma maior especialização em Serviços, produtividade do trabalho para as economias mais integradas ao comércio internacional continua a crescer no período, mas decresce para o Brasil… </a:t>
            </a:r>
          </a:p>
        </p:txBody>
      </p:sp>
      <p:sp>
        <p:nvSpPr>
          <p:cNvPr id="10" name="Rectangle 1">
            <a:extLst>
              <a:ext uri="{FF2B5EF4-FFF2-40B4-BE49-F238E27FC236}">
                <a16:creationId xmlns:a16="http://schemas.microsoft.com/office/drawing/2014/main" id="{FD061FE4-730F-4830-A861-4ED8F112ED27}"/>
              </a:ext>
            </a:extLst>
          </p:cNvPr>
          <p:cNvSpPr/>
          <p:nvPr/>
        </p:nvSpPr>
        <p:spPr>
          <a:xfrm>
            <a:off x="3102597" y="1331640"/>
            <a:ext cx="5703948" cy="30777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400" dirty="0" err="1"/>
              <a:t>Crescimento</a:t>
            </a:r>
            <a:r>
              <a:rPr lang="en-US" sz="1400" dirty="0"/>
              <a:t> </a:t>
            </a:r>
            <a:r>
              <a:rPr lang="en-US" sz="1400" dirty="0" err="1"/>
              <a:t>médio</a:t>
            </a:r>
            <a:r>
              <a:rPr lang="en-US" sz="1400" dirty="0"/>
              <a:t> </a:t>
            </a:r>
            <a:r>
              <a:rPr lang="en-US" sz="1400" dirty="0" err="1"/>
              <a:t>anual</a:t>
            </a:r>
            <a:r>
              <a:rPr lang="en-US" sz="1400" dirty="0"/>
              <a:t> da </a:t>
            </a:r>
            <a:r>
              <a:rPr lang="en-US" sz="1400" dirty="0" err="1"/>
              <a:t>produtividade</a:t>
            </a:r>
            <a:r>
              <a:rPr lang="en-US" sz="1400" dirty="0"/>
              <a:t> do </a:t>
            </a:r>
            <a:r>
              <a:rPr lang="en-US" sz="1400" dirty="0" err="1"/>
              <a:t>trabalho</a:t>
            </a:r>
            <a:r>
              <a:rPr lang="en-US" sz="1400" dirty="0"/>
              <a:t> (1980-2009)</a:t>
            </a:r>
          </a:p>
        </p:txBody>
      </p:sp>
    </p:spTree>
    <p:extLst>
      <p:ext uri="{BB962C8B-B14F-4D97-AF65-F5344CB8AC3E}">
        <p14:creationId xmlns:p14="http://schemas.microsoft.com/office/powerpoint/2010/main" val="321573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641CF0-BF24-4CC2-93CB-D0C13B2E3604}"/>
              </a:ext>
            </a:extLst>
          </p:cNvPr>
          <p:cNvSpPr txBox="1">
            <a:spLocks/>
          </p:cNvSpPr>
          <p:nvPr/>
        </p:nvSpPr>
        <p:spPr>
          <a:xfrm>
            <a:off x="1065321" y="123515"/>
            <a:ext cx="9765436"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endParaRPr lang="pt-BR" sz="1800" dirty="0">
              <a:solidFill>
                <a:schemeClr val="tx2"/>
              </a:solidFill>
              <a:latin typeface="+mn-lt"/>
              <a:cs typeface="Arial" charset="0"/>
            </a:endParaRPr>
          </a:p>
        </p:txBody>
      </p:sp>
      <p:pic>
        <p:nvPicPr>
          <p:cNvPr id="6" name="Picture 3">
            <a:extLst>
              <a:ext uri="{FF2B5EF4-FFF2-40B4-BE49-F238E27FC236}">
                <a16:creationId xmlns:a16="http://schemas.microsoft.com/office/drawing/2014/main" id="{88C2EC90-9CDA-428F-9C22-0817E22327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8861" y="1349225"/>
            <a:ext cx="1029960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288D3CEF-043D-43DD-B290-0B8D50B1FC0C}"/>
              </a:ext>
            </a:extLst>
          </p:cNvPr>
          <p:cNvSpPr txBox="1">
            <a:spLocks/>
          </p:cNvSpPr>
          <p:nvPr/>
        </p:nvSpPr>
        <p:spPr>
          <a:xfrm>
            <a:off x="1361243" y="123515"/>
            <a:ext cx="9573114" cy="8737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r>
              <a:rPr lang="pt-PT" altLang="pt-BR" sz="2000" dirty="0">
                <a:solidFill>
                  <a:schemeClr val="tx2"/>
                </a:solidFill>
                <a:latin typeface="+mn-lt"/>
                <a:cs typeface="Arial" panose="020B0604020202020204" pitchFamily="34" charset="0"/>
              </a:rPr>
              <a:t>Os serviços de maior valor agregado são, em geral, os transacionáveis. Com baixa participação no comércio internacional de serviços, não surpreende que a produtividade do trabalho no setor de serviços Brasileiro esteja entre as mais baixas do mundo...</a:t>
            </a:r>
          </a:p>
        </p:txBody>
      </p:sp>
      <p:sp>
        <p:nvSpPr>
          <p:cNvPr id="9" name="CaixaDeTexto 8">
            <a:extLst>
              <a:ext uri="{FF2B5EF4-FFF2-40B4-BE49-F238E27FC236}">
                <a16:creationId xmlns:a16="http://schemas.microsoft.com/office/drawing/2014/main" id="{FEC622F8-2324-48EF-9212-EABB31CC825C}"/>
              </a:ext>
            </a:extLst>
          </p:cNvPr>
          <p:cNvSpPr txBox="1"/>
          <p:nvPr/>
        </p:nvSpPr>
        <p:spPr>
          <a:xfrm>
            <a:off x="142213" y="6247266"/>
            <a:ext cx="2956264" cy="276999"/>
          </a:xfrm>
          <a:prstGeom prst="rect">
            <a:avLst/>
          </a:prstGeom>
          <a:noFill/>
        </p:spPr>
        <p:txBody>
          <a:bodyPr wrap="square" rtlCol="0">
            <a:spAutoFit/>
          </a:bodyPr>
          <a:lstStyle/>
          <a:p>
            <a:r>
              <a:rPr lang="pt-BR" sz="1200" b="1" dirty="0"/>
              <a:t>Fonte: Veloso et al, 2016. </a:t>
            </a:r>
          </a:p>
        </p:txBody>
      </p:sp>
    </p:spTree>
    <p:extLst>
      <p:ext uri="{BB962C8B-B14F-4D97-AF65-F5344CB8AC3E}">
        <p14:creationId xmlns:p14="http://schemas.microsoft.com/office/powerpoint/2010/main" val="117158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0F7F846-1B33-47A0-B0DD-C75D8367D7EF}"/>
              </a:ext>
            </a:extLst>
          </p:cNvPr>
          <p:cNvSpPr txBox="1"/>
          <p:nvPr/>
        </p:nvSpPr>
        <p:spPr>
          <a:xfrm>
            <a:off x="7661429" y="1346877"/>
            <a:ext cx="1180730" cy="257557"/>
          </a:xfrm>
          <a:prstGeom prst="rect">
            <a:avLst/>
          </a:prstGeom>
          <a:solidFill>
            <a:schemeClr val="bg1"/>
          </a:solidFill>
        </p:spPr>
        <p:txBody>
          <a:bodyPr wrap="square" rtlCol="0">
            <a:spAutoFit/>
          </a:bodyPr>
          <a:lstStyle/>
          <a:p>
            <a:endParaRPr lang="pt-BR" dirty="0"/>
          </a:p>
        </p:txBody>
      </p:sp>
      <p:sp>
        <p:nvSpPr>
          <p:cNvPr id="10" name="CaixaDeTexto 9">
            <a:extLst>
              <a:ext uri="{FF2B5EF4-FFF2-40B4-BE49-F238E27FC236}">
                <a16:creationId xmlns:a16="http://schemas.microsoft.com/office/drawing/2014/main" id="{5B5805DC-1E2C-437D-B5C1-35158A72E0C9}"/>
              </a:ext>
            </a:extLst>
          </p:cNvPr>
          <p:cNvSpPr txBox="1"/>
          <p:nvPr/>
        </p:nvSpPr>
        <p:spPr>
          <a:xfrm>
            <a:off x="7733930" y="3003061"/>
            <a:ext cx="1180730" cy="257557"/>
          </a:xfrm>
          <a:prstGeom prst="rect">
            <a:avLst/>
          </a:prstGeom>
          <a:solidFill>
            <a:schemeClr val="bg1"/>
          </a:solidFill>
        </p:spPr>
        <p:txBody>
          <a:bodyPr wrap="square" rtlCol="0">
            <a:spAutoFit/>
          </a:bodyPr>
          <a:lstStyle/>
          <a:p>
            <a:endParaRPr lang="pt-BR" dirty="0"/>
          </a:p>
        </p:txBody>
      </p:sp>
      <p:sp>
        <p:nvSpPr>
          <p:cNvPr id="11" name="CaixaDeTexto 10">
            <a:extLst>
              <a:ext uri="{FF2B5EF4-FFF2-40B4-BE49-F238E27FC236}">
                <a16:creationId xmlns:a16="http://schemas.microsoft.com/office/drawing/2014/main" id="{9164AFD1-1241-4A24-BF74-0F2116610E32}"/>
              </a:ext>
            </a:extLst>
          </p:cNvPr>
          <p:cNvSpPr txBox="1"/>
          <p:nvPr/>
        </p:nvSpPr>
        <p:spPr>
          <a:xfrm>
            <a:off x="7769440" y="4659245"/>
            <a:ext cx="1180730" cy="257557"/>
          </a:xfrm>
          <a:prstGeom prst="rect">
            <a:avLst/>
          </a:prstGeom>
          <a:solidFill>
            <a:schemeClr val="bg1"/>
          </a:solidFill>
        </p:spPr>
        <p:txBody>
          <a:bodyPr wrap="square" rtlCol="0">
            <a:spAutoFit/>
          </a:bodyPr>
          <a:lstStyle/>
          <a:p>
            <a:endParaRPr lang="pt-BR" dirty="0"/>
          </a:p>
        </p:txBody>
      </p:sp>
      <p:sp>
        <p:nvSpPr>
          <p:cNvPr id="3" name="CaixaDeTexto 2">
            <a:extLst>
              <a:ext uri="{FF2B5EF4-FFF2-40B4-BE49-F238E27FC236}">
                <a16:creationId xmlns:a16="http://schemas.microsoft.com/office/drawing/2014/main" id="{E201654E-5388-4C5F-9780-3B4EB2EE2D8C}"/>
              </a:ext>
            </a:extLst>
          </p:cNvPr>
          <p:cNvSpPr txBox="1"/>
          <p:nvPr/>
        </p:nvSpPr>
        <p:spPr>
          <a:xfrm>
            <a:off x="159798" y="6256058"/>
            <a:ext cx="2956264" cy="276999"/>
          </a:xfrm>
          <a:prstGeom prst="rect">
            <a:avLst/>
          </a:prstGeom>
          <a:noFill/>
        </p:spPr>
        <p:txBody>
          <a:bodyPr wrap="square" rtlCol="0">
            <a:spAutoFit/>
          </a:bodyPr>
          <a:lstStyle/>
          <a:p>
            <a:r>
              <a:rPr lang="pt-BR" sz="1200" b="1" dirty="0"/>
              <a:t>Fonte: Veloso et al, 2016. </a:t>
            </a:r>
          </a:p>
        </p:txBody>
      </p:sp>
      <p:pic>
        <p:nvPicPr>
          <p:cNvPr id="8" name="Picture 2">
            <a:extLst>
              <a:ext uri="{FF2B5EF4-FFF2-40B4-BE49-F238E27FC236}">
                <a16:creationId xmlns:a16="http://schemas.microsoft.com/office/drawing/2014/main" id="{D25D54CD-CAA2-41C4-BC26-708ECF5D508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25889" y="1158963"/>
            <a:ext cx="9365941" cy="462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7">
            <a:extLst>
              <a:ext uri="{FF2B5EF4-FFF2-40B4-BE49-F238E27FC236}">
                <a16:creationId xmlns:a16="http://schemas.microsoft.com/office/drawing/2014/main" id="{B3BC4B42-A854-40EF-AFCF-B8A2AD5B2320}"/>
              </a:ext>
            </a:extLst>
          </p:cNvPr>
          <p:cNvSpPr txBox="1">
            <a:spLocks/>
          </p:cNvSpPr>
          <p:nvPr/>
        </p:nvSpPr>
        <p:spPr>
          <a:xfrm>
            <a:off x="1470025" y="161015"/>
            <a:ext cx="9256590" cy="9979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r>
              <a:rPr lang="pt-PT" altLang="pt-BR" sz="2000" dirty="0">
                <a:solidFill>
                  <a:schemeClr val="tx2"/>
                </a:solidFill>
                <a:latin typeface="+mn-lt"/>
                <a:ea typeface="ＭＳ Ｐゴシック" panose="020B0600070205080204" pitchFamily="34" charset="-128"/>
                <a:cs typeface="Arial" panose="020B0604020202020204" pitchFamily="34" charset="0"/>
              </a:rPr>
              <a:t>A baixa produtividade é generalizada na economia do Brasil. Só o setor de serviços nos EUA tem produtividade do trabalho cerca de 4,5 vezes maior que a indústria Brasileira...</a:t>
            </a:r>
          </a:p>
        </p:txBody>
      </p:sp>
      <p:sp>
        <p:nvSpPr>
          <p:cNvPr id="14" name="Oval 8">
            <a:extLst>
              <a:ext uri="{FF2B5EF4-FFF2-40B4-BE49-F238E27FC236}">
                <a16:creationId xmlns:a16="http://schemas.microsoft.com/office/drawing/2014/main" id="{715C985A-8C07-4303-9C5B-658274862EB7}"/>
              </a:ext>
            </a:extLst>
          </p:cNvPr>
          <p:cNvSpPr>
            <a:spLocks noChangeArrowheads="1"/>
          </p:cNvSpPr>
          <p:nvPr/>
        </p:nvSpPr>
        <p:spPr bwMode="auto">
          <a:xfrm>
            <a:off x="6816725" y="1591506"/>
            <a:ext cx="1582738" cy="287338"/>
          </a:xfrm>
          <a:prstGeom prst="ellipse">
            <a:avLst/>
          </a:prstGeom>
          <a:noFill/>
          <a:ln w="9525">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pt-PT">
              <a:solidFill>
                <a:schemeClr val="lt1"/>
              </a:solidFill>
            </a:endParaRPr>
          </a:p>
        </p:txBody>
      </p:sp>
      <p:sp>
        <p:nvSpPr>
          <p:cNvPr id="15" name="Oval 7">
            <a:extLst>
              <a:ext uri="{FF2B5EF4-FFF2-40B4-BE49-F238E27FC236}">
                <a16:creationId xmlns:a16="http://schemas.microsoft.com/office/drawing/2014/main" id="{D56A94D8-47CC-49D4-8EA2-3089E8A8962E}"/>
              </a:ext>
            </a:extLst>
          </p:cNvPr>
          <p:cNvSpPr>
            <a:spLocks noChangeArrowheads="1"/>
          </p:cNvSpPr>
          <p:nvPr/>
        </p:nvSpPr>
        <p:spPr bwMode="auto">
          <a:xfrm>
            <a:off x="8703484" y="1878844"/>
            <a:ext cx="1584325" cy="288925"/>
          </a:xfrm>
          <a:prstGeom prst="ellipse">
            <a:avLst/>
          </a:prstGeom>
          <a:noFill/>
          <a:ln w="9525">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pt-PT">
              <a:solidFill>
                <a:schemeClr val="lt1"/>
              </a:solidFill>
            </a:endParaRPr>
          </a:p>
        </p:txBody>
      </p:sp>
    </p:spTree>
    <p:extLst>
      <p:ext uri="{BB962C8B-B14F-4D97-AF65-F5344CB8AC3E}">
        <p14:creationId xmlns:p14="http://schemas.microsoft.com/office/powerpoint/2010/main" val="304630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56C3E2F-7755-45A0-86C0-EFDA31A368EE}"/>
              </a:ext>
            </a:extLst>
          </p:cNvPr>
          <p:cNvSpPr txBox="1">
            <a:spLocks/>
          </p:cNvSpPr>
          <p:nvPr/>
        </p:nvSpPr>
        <p:spPr>
          <a:xfrm>
            <a:off x="750278" y="21851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solidFill>
                  <a:schemeClr val="tx2"/>
                </a:solidFill>
              </a:rPr>
              <a:t>Sobre como “perdemos o bonde” das cadeias globais... </a:t>
            </a:r>
          </a:p>
        </p:txBody>
      </p:sp>
    </p:spTree>
    <p:extLst>
      <p:ext uri="{BB962C8B-B14F-4D97-AF65-F5344CB8AC3E}">
        <p14:creationId xmlns:p14="http://schemas.microsoft.com/office/powerpoint/2010/main" val="377816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2353501-E935-4165-AE02-9AF59CD229FD}"/>
              </a:ext>
            </a:extLst>
          </p:cNvPr>
          <p:cNvSpPr txBox="1">
            <a:spLocks/>
          </p:cNvSpPr>
          <p:nvPr/>
        </p:nvSpPr>
        <p:spPr>
          <a:xfrm>
            <a:off x="770791"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tx2"/>
                </a:solidFill>
                <a:latin typeface="+mn-lt"/>
              </a:rPr>
              <a:t>Mesmo com a forte fragmentação internacional da produção nos últimos 30 anos, visão do negociador Brasileiro segue excessivamente mercantilista, onde exportar é bom, mas importar é um mal necessário...</a:t>
            </a:r>
          </a:p>
        </p:txBody>
      </p:sp>
      <p:grpSp>
        <p:nvGrpSpPr>
          <p:cNvPr id="5" name="Group 12">
            <a:extLst>
              <a:ext uri="{FF2B5EF4-FFF2-40B4-BE49-F238E27FC236}">
                <a16:creationId xmlns:a16="http://schemas.microsoft.com/office/drawing/2014/main" id="{45AA54E8-010E-4564-962C-B93E57C5E43B}"/>
              </a:ext>
            </a:extLst>
          </p:cNvPr>
          <p:cNvGrpSpPr/>
          <p:nvPr/>
        </p:nvGrpSpPr>
        <p:grpSpPr>
          <a:xfrm>
            <a:off x="1793631" y="1638092"/>
            <a:ext cx="8176846" cy="4490146"/>
            <a:chOff x="899592" y="1628800"/>
            <a:chExt cx="7344816" cy="4536504"/>
          </a:xfrm>
        </p:grpSpPr>
        <p:pic>
          <p:nvPicPr>
            <p:cNvPr id="6" name="Picture 10">
              <a:extLst>
                <a:ext uri="{FF2B5EF4-FFF2-40B4-BE49-F238E27FC236}">
                  <a16:creationId xmlns:a16="http://schemas.microsoft.com/office/drawing/2014/main" id="{2A58305F-998E-4B22-9F78-B6F8D73CEB23}"/>
                </a:ext>
              </a:extLst>
            </p:cNvPr>
            <p:cNvPicPr>
              <a:picLocks noChangeAspect="1"/>
            </p:cNvPicPr>
            <p:nvPr/>
          </p:nvPicPr>
          <p:blipFill>
            <a:blip r:embed="rId2"/>
            <a:stretch>
              <a:fillRect/>
            </a:stretch>
          </p:blipFill>
          <p:spPr>
            <a:xfrm>
              <a:off x="899592" y="1628800"/>
              <a:ext cx="7344816" cy="4536504"/>
            </a:xfrm>
            <a:prstGeom prst="rect">
              <a:avLst/>
            </a:prstGeom>
          </p:spPr>
        </p:pic>
        <p:cxnSp>
          <p:nvCxnSpPr>
            <p:cNvPr id="7" name="Straight Connector 2">
              <a:extLst>
                <a:ext uri="{FF2B5EF4-FFF2-40B4-BE49-F238E27FC236}">
                  <a16:creationId xmlns:a16="http://schemas.microsoft.com/office/drawing/2014/main" id="{9D9B646B-1F18-408E-A99B-3C429909DC4F}"/>
                </a:ext>
              </a:extLst>
            </p:cNvPr>
            <p:cNvCxnSpPr/>
            <p:nvPr/>
          </p:nvCxnSpPr>
          <p:spPr>
            <a:xfrm flipV="1">
              <a:off x="2123728" y="1844824"/>
              <a:ext cx="5544616" cy="3312368"/>
            </a:xfrm>
            <a:prstGeom prst="line">
              <a:avLst/>
            </a:prstGeom>
            <a:ln w="12700"/>
          </p:spPr>
          <p:style>
            <a:lnRef idx="2">
              <a:schemeClr val="accent1"/>
            </a:lnRef>
            <a:fillRef idx="0">
              <a:schemeClr val="accent1"/>
            </a:fillRef>
            <a:effectRef idx="1">
              <a:schemeClr val="accent1"/>
            </a:effectRef>
            <a:fontRef idx="minor">
              <a:schemeClr val="tx1"/>
            </a:fontRef>
          </p:style>
        </p:cxnSp>
      </p:grpSp>
      <p:sp>
        <p:nvSpPr>
          <p:cNvPr id="8" name="TextBox 11">
            <a:extLst>
              <a:ext uri="{FF2B5EF4-FFF2-40B4-BE49-F238E27FC236}">
                <a16:creationId xmlns:a16="http://schemas.microsoft.com/office/drawing/2014/main" id="{7B502161-E2E5-4E25-B25C-FAA9A04014AD}"/>
              </a:ext>
            </a:extLst>
          </p:cNvPr>
          <p:cNvSpPr txBox="1"/>
          <p:nvPr/>
        </p:nvSpPr>
        <p:spPr>
          <a:xfrm>
            <a:off x="4151784" y="1268760"/>
            <a:ext cx="4968552" cy="369332"/>
          </a:xfrm>
          <a:prstGeom prst="rect">
            <a:avLst/>
          </a:prstGeom>
          <a:noFill/>
        </p:spPr>
        <p:txBody>
          <a:bodyPr wrap="square" rtlCol="0">
            <a:spAutoFit/>
          </a:bodyPr>
          <a:lstStyle/>
          <a:p>
            <a:r>
              <a:rPr lang="pt-PT" dirty="0"/>
              <a:t>138 economias do mundo (2011)</a:t>
            </a:r>
          </a:p>
        </p:txBody>
      </p:sp>
    </p:spTree>
    <p:extLst>
      <p:ext uri="{BB962C8B-B14F-4D97-AF65-F5344CB8AC3E}">
        <p14:creationId xmlns:p14="http://schemas.microsoft.com/office/powerpoint/2010/main" val="135897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2353501-E935-4165-AE02-9AF59CD229FD}"/>
              </a:ext>
            </a:extLst>
          </p:cNvPr>
          <p:cNvSpPr txBox="1">
            <a:spLocks/>
          </p:cNvSpPr>
          <p:nvPr/>
        </p:nvSpPr>
        <p:spPr>
          <a:xfrm>
            <a:off x="700453" y="12773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pt-BR" sz="2400" dirty="0">
              <a:solidFill>
                <a:schemeClr val="tx2"/>
              </a:solidFill>
              <a:latin typeface="+mn-lt"/>
            </a:endParaRPr>
          </a:p>
        </p:txBody>
      </p:sp>
      <p:sp>
        <p:nvSpPr>
          <p:cNvPr id="4" name="Espaço Reservado para Conteúdo 2">
            <a:extLst>
              <a:ext uri="{FF2B5EF4-FFF2-40B4-BE49-F238E27FC236}">
                <a16:creationId xmlns:a16="http://schemas.microsoft.com/office/drawing/2014/main" id="{762EB9FE-026E-4449-B53A-CF6E6B236F93}"/>
              </a:ext>
            </a:extLst>
          </p:cNvPr>
          <p:cNvSpPr txBox="1">
            <a:spLocks/>
          </p:cNvSpPr>
          <p:nvPr/>
        </p:nvSpPr>
        <p:spPr>
          <a:xfrm>
            <a:off x="515813" y="290146"/>
            <a:ext cx="10975734" cy="4492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800" dirty="0">
              <a:solidFill>
                <a:schemeClr val="tx2"/>
              </a:solidFill>
            </a:endParaRPr>
          </a:p>
          <a:p>
            <a:pPr algn="just"/>
            <a:r>
              <a:rPr lang="pt-BR" sz="2000" dirty="0">
                <a:solidFill>
                  <a:schemeClr val="tx2"/>
                </a:solidFill>
              </a:rPr>
              <a:t>Quando as evidências empíricas sugeriam que os maiores ganhos de comércio são de natureza Norte-Sul, Mercosul permaneceu focado na </a:t>
            </a:r>
            <a:r>
              <a:rPr lang="pt-BR" sz="2000" b="1" dirty="0">
                <a:solidFill>
                  <a:schemeClr val="tx2"/>
                </a:solidFill>
              </a:rPr>
              <a:t>agenda Sul-Sul</a:t>
            </a:r>
            <a:r>
              <a:rPr lang="pt-BR" sz="2000" dirty="0">
                <a:solidFill>
                  <a:schemeClr val="tx2"/>
                </a:solidFill>
              </a:rPr>
              <a:t>, formalizando acordos pouco significativos...   </a:t>
            </a:r>
          </a:p>
          <a:p>
            <a:pPr lvl="1" algn="just"/>
            <a:r>
              <a:rPr lang="en-US" sz="1800" dirty="0">
                <a:solidFill>
                  <a:schemeClr val="tx2"/>
                </a:solidFill>
              </a:rPr>
              <a:t>India (2004); SACU (2009); Egypt (2010) and Israel (2007);</a:t>
            </a:r>
          </a:p>
          <a:p>
            <a:pPr lvl="1" algn="just"/>
            <a:endParaRPr lang="en-US" sz="1800" dirty="0">
              <a:solidFill>
                <a:schemeClr val="tx2"/>
              </a:solidFill>
            </a:endParaRPr>
          </a:p>
          <a:p>
            <a:pPr lvl="1" algn="just"/>
            <a:endParaRPr lang="en-US" sz="1800" dirty="0">
              <a:solidFill>
                <a:schemeClr val="tx2"/>
              </a:solidFill>
            </a:endParaRPr>
          </a:p>
          <a:p>
            <a:pPr algn="just"/>
            <a:r>
              <a:rPr lang="pt-BR" sz="2000" dirty="0">
                <a:solidFill>
                  <a:schemeClr val="tx2"/>
                </a:solidFill>
              </a:rPr>
              <a:t>Quando as negociações multilaterais na </a:t>
            </a:r>
            <a:r>
              <a:rPr lang="pt-BR" sz="2000" b="1" dirty="0">
                <a:solidFill>
                  <a:schemeClr val="tx2"/>
                </a:solidFill>
              </a:rPr>
              <a:t>Rodada Doha, iniciada em 2001, </a:t>
            </a:r>
            <a:r>
              <a:rPr lang="pt-BR" sz="2000" dirty="0">
                <a:solidFill>
                  <a:schemeClr val="tx2"/>
                </a:solidFill>
              </a:rPr>
              <a:t>davam sinais de que não avançariam na agenda de acesso a mercados agrícolas nos países ricos, acordos regionais ganham novo impulso, incluindo novos temas, mas negociadores Brasileiros ignoraram os sinais e </a:t>
            </a:r>
            <a:r>
              <a:rPr lang="pt-BR" sz="2000" b="1" dirty="0">
                <a:solidFill>
                  <a:schemeClr val="tx2"/>
                </a:solidFill>
              </a:rPr>
              <a:t>permaneceram focados na aposta multilateral...</a:t>
            </a:r>
            <a:endParaRPr lang="en-US" sz="1800" b="1" dirty="0">
              <a:solidFill>
                <a:schemeClr val="tx2"/>
              </a:solidFill>
            </a:endParaRPr>
          </a:p>
          <a:p>
            <a:pPr marL="800100" lvl="1" indent="-342900" algn="just">
              <a:buFont typeface="Wingdings" panose="05000000000000000000" pitchFamily="2" charset="2"/>
              <a:buChar char="Ø"/>
            </a:pPr>
            <a:endParaRPr lang="en-US" sz="1800" b="1" dirty="0">
              <a:solidFill>
                <a:schemeClr val="tx2"/>
              </a:solidFill>
            </a:endParaRPr>
          </a:p>
          <a:p>
            <a:pPr marL="800100" lvl="1" indent="-342900" algn="just">
              <a:buFont typeface="Wingdings" panose="05000000000000000000" pitchFamily="2" charset="2"/>
              <a:buChar char="Ø"/>
            </a:pPr>
            <a:endParaRPr lang="en-US" sz="1800" dirty="0">
              <a:solidFill>
                <a:schemeClr val="tx2"/>
              </a:solidFill>
            </a:endParaRPr>
          </a:p>
          <a:p>
            <a:pPr algn="just"/>
            <a:r>
              <a:rPr lang="pt-BR" sz="2000" dirty="0">
                <a:solidFill>
                  <a:schemeClr val="tx2"/>
                </a:solidFill>
              </a:rPr>
              <a:t>Quando o mundo passa a focar na liberalização do comércio de serviços, na negociação de barreiras não-tarifárias, em compras governamentais, em novas regras para investimentos, mercado de trabalho e propriedade intelectual, </a:t>
            </a:r>
            <a:r>
              <a:rPr lang="pt-BR" sz="2000" b="1" dirty="0">
                <a:solidFill>
                  <a:schemeClr val="tx2"/>
                </a:solidFill>
              </a:rPr>
              <a:t>visando a garantia das inversões e o bom funcionamento das cadeias globais</a:t>
            </a:r>
            <a:r>
              <a:rPr lang="pt-BR" sz="2000" dirty="0">
                <a:solidFill>
                  <a:schemeClr val="tx2"/>
                </a:solidFill>
              </a:rPr>
              <a:t>, o Brasil permaneceu focado nos velhos instrumentos de </a:t>
            </a:r>
            <a:r>
              <a:rPr lang="pt-BR" sz="2000" b="1" dirty="0">
                <a:solidFill>
                  <a:schemeClr val="tx2"/>
                </a:solidFill>
              </a:rPr>
              <a:t>política comercial do GATT, como tarifas, quotas e subsídios...</a:t>
            </a:r>
            <a:endParaRPr lang="en-US" sz="2000" b="1" dirty="0">
              <a:solidFill>
                <a:schemeClr val="tx2"/>
              </a:solidFill>
            </a:endParaRPr>
          </a:p>
          <a:p>
            <a:pPr marL="0" indent="0" algn="just">
              <a:buNone/>
            </a:pPr>
            <a:endParaRPr lang="en-US" sz="1800" b="1" dirty="0">
              <a:solidFill>
                <a:schemeClr val="tx2"/>
              </a:solidFill>
            </a:endParaRPr>
          </a:p>
          <a:p>
            <a:pPr algn="just"/>
            <a:endParaRPr lang="en-US" sz="1800" dirty="0">
              <a:solidFill>
                <a:schemeClr val="tx2"/>
              </a:solidFill>
            </a:endParaRPr>
          </a:p>
          <a:p>
            <a:pPr algn="just"/>
            <a:endParaRPr lang="en-US" sz="1800" dirty="0">
              <a:solidFill>
                <a:schemeClr val="tx2"/>
              </a:solidFill>
            </a:endParaRPr>
          </a:p>
          <a:p>
            <a:pPr algn="just"/>
            <a:endParaRPr lang="en-US" sz="1800" b="1" dirty="0">
              <a:solidFill>
                <a:schemeClr val="tx2"/>
              </a:solidFill>
            </a:endParaRPr>
          </a:p>
          <a:p>
            <a:pPr algn="just"/>
            <a:endParaRPr lang="en-US" sz="1800" b="1" dirty="0">
              <a:solidFill>
                <a:schemeClr val="tx2"/>
              </a:solidFill>
            </a:endParaRPr>
          </a:p>
          <a:p>
            <a:endParaRPr lang="pt-BR" dirty="0"/>
          </a:p>
        </p:txBody>
      </p:sp>
    </p:spTree>
    <p:extLst>
      <p:ext uri="{BB962C8B-B14F-4D97-AF65-F5344CB8AC3E}">
        <p14:creationId xmlns:p14="http://schemas.microsoft.com/office/powerpoint/2010/main" val="346447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2353501-E935-4165-AE02-9AF59CD229FD}"/>
              </a:ext>
            </a:extLst>
          </p:cNvPr>
          <p:cNvSpPr txBox="1">
            <a:spLocks/>
          </p:cNvSpPr>
          <p:nvPr/>
        </p:nvSpPr>
        <p:spPr>
          <a:xfrm>
            <a:off x="838200" y="16290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tx2"/>
                </a:solidFill>
              </a:rPr>
              <a:t>Sumário</a:t>
            </a:r>
            <a:endParaRPr lang="en-US" b="1" dirty="0">
              <a:solidFill>
                <a:schemeClr val="tx2"/>
              </a:solidFill>
            </a:endParaRPr>
          </a:p>
        </p:txBody>
      </p:sp>
      <p:sp>
        <p:nvSpPr>
          <p:cNvPr id="4" name="Espaço Reservado para Conteúdo 2">
            <a:extLst>
              <a:ext uri="{FF2B5EF4-FFF2-40B4-BE49-F238E27FC236}">
                <a16:creationId xmlns:a16="http://schemas.microsoft.com/office/drawing/2014/main" id="{762EB9FE-026E-4449-B53A-CF6E6B236F93}"/>
              </a:ext>
            </a:extLst>
          </p:cNvPr>
          <p:cNvSpPr txBox="1">
            <a:spLocks/>
          </p:cNvSpPr>
          <p:nvPr/>
        </p:nvSpPr>
        <p:spPr>
          <a:xfrm>
            <a:off x="797169" y="110465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514350" indent="-514350">
              <a:buAutoNum type="arabicPeriod"/>
            </a:pPr>
            <a:r>
              <a:rPr lang="pt-BR" dirty="0">
                <a:solidFill>
                  <a:schemeClr val="tx2"/>
                </a:solidFill>
              </a:rPr>
              <a:t>O cenário internacional;</a:t>
            </a:r>
          </a:p>
          <a:p>
            <a:pPr marL="514350" indent="-514350">
              <a:buAutoNum type="arabicPeriod"/>
            </a:pPr>
            <a:endParaRPr lang="pt-BR" dirty="0">
              <a:solidFill>
                <a:schemeClr val="tx2"/>
              </a:solidFill>
            </a:endParaRPr>
          </a:p>
          <a:p>
            <a:pPr marL="514350" indent="-514350">
              <a:buAutoNum type="arabicPeriod"/>
            </a:pPr>
            <a:r>
              <a:rPr lang="pt-BR" dirty="0">
                <a:solidFill>
                  <a:schemeClr val="tx2"/>
                </a:solidFill>
              </a:rPr>
              <a:t>A Inserção Brasileira;</a:t>
            </a:r>
          </a:p>
          <a:p>
            <a:pPr marL="514350" indent="-514350">
              <a:buAutoNum type="arabicPeriod"/>
            </a:pPr>
            <a:endParaRPr lang="pt-BR" dirty="0">
              <a:solidFill>
                <a:schemeClr val="tx2"/>
              </a:solidFill>
            </a:endParaRPr>
          </a:p>
          <a:p>
            <a:pPr marL="514350" indent="-514350">
              <a:buAutoNum type="arabicPeriod"/>
            </a:pPr>
            <a:r>
              <a:rPr lang="pt-BR" dirty="0">
                <a:solidFill>
                  <a:schemeClr val="tx2"/>
                </a:solidFill>
              </a:rPr>
              <a:t>Obstáculos à integração;</a:t>
            </a:r>
          </a:p>
          <a:p>
            <a:pPr marL="0" indent="0">
              <a:buNone/>
            </a:pPr>
            <a:endParaRPr lang="pt-BR" dirty="0">
              <a:solidFill>
                <a:schemeClr val="tx2"/>
              </a:solidFill>
            </a:endParaRPr>
          </a:p>
          <a:p>
            <a:pPr marL="0" indent="0">
              <a:buNone/>
            </a:pPr>
            <a:r>
              <a:rPr lang="pt-BR" dirty="0">
                <a:solidFill>
                  <a:schemeClr val="tx2"/>
                </a:solidFill>
              </a:rPr>
              <a:t>4.   Considerações finais;</a:t>
            </a:r>
          </a:p>
          <a:p>
            <a:endParaRPr lang="pt-BR" dirty="0">
              <a:solidFill>
                <a:schemeClr val="tx2"/>
              </a:solidFill>
            </a:endParaRPr>
          </a:p>
          <a:p>
            <a:endParaRPr lang="pt-BR" dirty="0"/>
          </a:p>
        </p:txBody>
      </p:sp>
    </p:spTree>
    <p:extLst>
      <p:ext uri="{BB962C8B-B14F-4D97-AF65-F5344CB8AC3E}">
        <p14:creationId xmlns:p14="http://schemas.microsoft.com/office/powerpoint/2010/main" val="27674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Banco Mundial (WITS)</a:t>
            </a:r>
          </a:p>
        </p:txBody>
      </p:sp>
      <p:sp>
        <p:nvSpPr>
          <p:cNvPr id="6" name="Título 1">
            <a:extLst>
              <a:ext uri="{FF2B5EF4-FFF2-40B4-BE49-F238E27FC236}">
                <a16:creationId xmlns:a16="http://schemas.microsoft.com/office/drawing/2014/main" id="{93B842FA-BB46-4ADD-A012-9D95E7C5584D}"/>
              </a:ext>
            </a:extLst>
          </p:cNvPr>
          <p:cNvSpPr txBox="1">
            <a:spLocks/>
          </p:cNvSpPr>
          <p:nvPr/>
        </p:nvSpPr>
        <p:spPr>
          <a:xfrm>
            <a:off x="1494034" y="36418"/>
            <a:ext cx="9873761" cy="9295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r>
              <a:rPr lang="en-US" sz="1200" dirty="0">
                <a:solidFill>
                  <a:schemeClr val="tx2"/>
                </a:solidFill>
              </a:rPr>
            </a:br>
            <a:r>
              <a:rPr lang="pt-BR" sz="2000" dirty="0">
                <a:solidFill>
                  <a:schemeClr val="tx2"/>
                </a:solidFill>
                <a:latin typeface="+mn-lt"/>
              </a:rPr>
              <a:t>Nas últimas 3 décadas, enquanto a OMC recebia mais de 400 notificações de novos acordos de comércio, envolvendo vários temas, o Mercosul foi o único acordo significativo formalizado pelo Brasil, que não ajudou na nossa inserção internacional...</a:t>
            </a:r>
          </a:p>
        </p:txBody>
      </p:sp>
      <p:grpSp>
        <p:nvGrpSpPr>
          <p:cNvPr id="3" name="Agrupar 2">
            <a:extLst>
              <a:ext uri="{FF2B5EF4-FFF2-40B4-BE49-F238E27FC236}">
                <a16:creationId xmlns:a16="http://schemas.microsoft.com/office/drawing/2014/main" id="{083218E1-E2D8-450B-8316-A5DED04F891E}"/>
              </a:ext>
            </a:extLst>
          </p:cNvPr>
          <p:cNvGrpSpPr/>
          <p:nvPr/>
        </p:nvGrpSpPr>
        <p:grpSpPr>
          <a:xfrm>
            <a:off x="1494034" y="1436357"/>
            <a:ext cx="8986397" cy="4222679"/>
            <a:chOff x="1863311" y="1467906"/>
            <a:chExt cx="8561609" cy="4222679"/>
          </a:xfrm>
        </p:grpSpPr>
        <p:pic>
          <p:nvPicPr>
            <p:cNvPr id="4" name="Imagem 3">
              <a:extLst>
                <a:ext uri="{FF2B5EF4-FFF2-40B4-BE49-F238E27FC236}">
                  <a16:creationId xmlns:a16="http://schemas.microsoft.com/office/drawing/2014/main" id="{6B296257-8024-44AF-8804-3C09803653ED}"/>
                </a:ext>
              </a:extLst>
            </p:cNvPr>
            <p:cNvPicPr>
              <a:picLocks noChangeAspect="1"/>
            </p:cNvPicPr>
            <p:nvPr/>
          </p:nvPicPr>
          <p:blipFill>
            <a:blip r:embed="rId2"/>
            <a:stretch>
              <a:fillRect/>
            </a:stretch>
          </p:blipFill>
          <p:spPr>
            <a:xfrm>
              <a:off x="1863311" y="1467906"/>
              <a:ext cx="8561609" cy="3895402"/>
            </a:xfrm>
            <a:prstGeom prst="rect">
              <a:avLst/>
            </a:prstGeom>
          </p:spPr>
        </p:pic>
        <p:sp>
          <p:nvSpPr>
            <p:cNvPr id="11" name="CaixaDeTexto 10">
              <a:extLst>
                <a:ext uri="{FF2B5EF4-FFF2-40B4-BE49-F238E27FC236}">
                  <a16:creationId xmlns:a16="http://schemas.microsoft.com/office/drawing/2014/main" id="{B2EEAD17-4AE2-45EF-9EA3-AC6CFC6B423C}"/>
                </a:ext>
              </a:extLst>
            </p:cNvPr>
            <p:cNvSpPr txBox="1"/>
            <p:nvPr/>
          </p:nvSpPr>
          <p:spPr>
            <a:xfrm>
              <a:off x="4172505" y="5317723"/>
              <a:ext cx="1393794" cy="372862"/>
            </a:xfrm>
            <a:prstGeom prst="rect">
              <a:avLst/>
            </a:prstGeom>
            <a:noFill/>
          </p:spPr>
          <p:txBody>
            <a:bodyPr wrap="square" rtlCol="0">
              <a:spAutoFit/>
            </a:bodyPr>
            <a:lstStyle/>
            <a:p>
              <a:r>
                <a:rPr lang="pt-BR" dirty="0" err="1">
                  <a:solidFill>
                    <a:schemeClr val="tx2"/>
                  </a:solidFill>
                </a:rPr>
                <a:t>Mercosur</a:t>
              </a:r>
              <a:r>
                <a:rPr lang="pt-BR" dirty="0">
                  <a:solidFill>
                    <a:schemeClr val="tx2"/>
                  </a:solidFill>
                </a:rPr>
                <a:t> </a:t>
              </a:r>
            </a:p>
          </p:txBody>
        </p:sp>
        <p:cxnSp>
          <p:nvCxnSpPr>
            <p:cNvPr id="16" name="Conector de Seta Reta 15">
              <a:extLst>
                <a:ext uri="{FF2B5EF4-FFF2-40B4-BE49-F238E27FC236}">
                  <a16:creationId xmlns:a16="http://schemas.microsoft.com/office/drawing/2014/main" id="{3B79833A-9A73-4D7D-9303-E6C1CD8A21CD}"/>
                </a:ext>
              </a:extLst>
            </p:cNvPr>
            <p:cNvCxnSpPr/>
            <p:nvPr/>
          </p:nvCxnSpPr>
          <p:spPr>
            <a:xfrm flipV="1">
              <a:off x="4678532" y="4891595"/>
              <a:ext cx="0" cy="4882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15C0C81A-FAD5-4212-A9BA-C436BBADF66B}"/>
                </a:ext>
              </a:extLst>
            </p:cNvPr>
            <p:cNvSpPr txBox="1"/>
            <p:nvPr/>
          </p:nvSpPr>
          <p:spPr>
            <a:xfrm>
              <a:off x="3754314" y="1597073"/>
              <a:ext cx="5442438" cy="369332"/>
            </a:xfrm>
            <a:prstGeom prst="rect">
              <a:avLst/>
            </a:prstGeom>
            <a:solidFill>
              <a:schemeClr val="bg1"/>
            </a:solidFill>
          </p:spPr>
          <p:txBody>
            <a:bodyPr wrap="square" rtlCol="0">
              <a:spAutoFit/>
            </a:bodyPr>
            <a:lstStyle/>
            <a:p>
              <a:r>
                <a:rPr lang="pt-BR" dirty="0"/>
                <a:t>Participação nas exportações globais de bens (%)</a:t>
              </a:r>
            </a:p>
          </p:txBody>
        </p:sp>
      </p:grpSp>
    </p:spTree>
    <p:extLst>
      <p:ext uri="{BB962C8B-B14F-4D97-AF65-F5344CB8AC3E}">
        <p14:creationId xmlns:p14="http://schemas.microsoft.com/office/powerpoint/2010/main" val="235775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61804" y="6359281"/>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Banco Mundial (WITS)</a:t>
            </a:r>
          </a:p>
        </p:txBody>
      </p:sp>
      <p:sp>
        <p:nvSpPr>
          <p:cNvPr id="6" name="Título 1">
            <a:extLst>
              <a:ext uri="{FF2B5EF4-FFF2-40B4-BE49-F238E27FC236}">
                <a16:creationId xmlns:a16="http://schemas.microsoft.com/office/drawing/2014/main" id="{93B842FA-BB46-4ADD-A012-9D95E7C5584D}"/>
              </a:ext>
            </a:extLst>
          </p:cNvPr>
          <p:cNvSpPr txBox="1">
            <a:spLocks/>
          </p:cNvSpPr>
          <p:nvPr/>
        </p:nvSpPr>
        <p:spPr>
          <a:xfrm>
            <a:off x="1348334" y="-104288"/>
            <a:ext cx="9299149" cy="9295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r>
              <a:rPr lang="en-US" sz="1200" dirty="0">
                <a:solidFill>
                  <a:schemeClr val="tx2"/>
                </a:solidFill>
              </a:rPr>
            </a:br>
            <a:r>
              <a:rPr lang="pt-BR" sz="2000" b="1" dirty="0">
                <a:solidFill>
                  <a:schemeClr val="tx2"/>
                </a:solidFill>
              </a:rPr>
              <a:t>Enquanto as exportações de manufaturados do Brasil perdiam espaço em mercados relevantes, como EUA e EU_28, o Brasil aumentou suas exportações para a Argentina, onde possui acesso preferencial. A Argentina se torna, pois, vital para indústria Brasileira...</a:t>
            </a:r>
          </a:p>
        </p:txBody>
      </p:sp>
      <p:pic>
        <p:nvPicPr>
          <p:cNvPr id="4" name="Imagem 3">
            <a:extLst>
              <a:ext uri="{FF2B5EF4-FFF2-40B4-BE49-F238E27FC236}">
                <a16:creationId xmlns:a16="http://schemas.microsoft.com/office/drawing/2014/main" id="{10640907-91FF-4864-98CA-CB51FD79F06D}"/>
              </a:ext>
            </a:extLst>
          </p:cNvPr>
          <p:cNvPicPr>
            <a:picLocks noChangeAspect="1"/>
          </p:cNvPicPr>
          <p:nvPr/>
        </p:nvPicPr>
        <p:blipFill>
          <a:blip r:embed="rId2"/>
          <a:stretch>
            <a:fillRect/>
          </a:stretch>
        </p:blipFill>
        <p:spPr>
          <a:xfrm>
            <a:off x="1309400" y="1388766"/>
            <a:ext cx="9522723" cy="4414157"/>
          </a:xfrm>
          <a:prstGeom prst="rect">
            <a:avLst/>
          </a:prstGeom>
        </p:spPr>
      </p:pic>
    </p:spTree>
    <p:extLst>
      <p:ext uri="{BB962C8B-B14F-4D97-AF65-F5344CB8AC3E}">
        <p14:creationId xmlns:p14="http://schemas.microsoft.com/office/powerpoint/2010/main" val="145151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35023D4-5F38-4B7E-ACE8-A6D96DC54268}"/>
              </a:ext>
            </a:extLst>
          </p:cNvPr>
          <p:cNvSpPr txBox="1">
            <a:spLocks/>
          </p:cNvSpPr>
          <p:nvPr/>
        </p:nvSpPr>
        <p:spPr>
          <a:xfrm>
            <a:off x="1012054" y="-171898"/>
            <a:ext cx="10085032"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r>
              <a:rPr lang="en-US" sz="2800" dirty="0"/>
            </a:br>
            <a:r>
              <a:rPr lang="en-US" sz="2000" b="1" dirty="0">
                <a:solidFill>
                  <a:schemeClr val="accent5">
                    <a:lumMod val="50000"/>
                  </a:schemeClr>
                </a:solidFill>
              </a:rPr>
              <a:t>…</a:t>
            </a:r>
            <a:r>
              <a:rPr lang="en-US" sz="2400" b="1" dirty="0">
                <a:solidFill>
                  <a:schemeClr val="accent5">
                    <a:lumMod val="50000"/>
                  </a:schemeClr>
                </a:solidFill>
              </a:rPr>
              <a:t>A </a:t>
            </a:r>
            <a:r>
              <a:rPr lang="en-US" sz="2400" b="1" dirty="0" err="1">
                <a:solidFill>
                  <a:schemeClr val="accent5">
                    <a:lumMod val="50000"/>
                  </a:schemeClr>
                </a:solidFill>
              </a:rPr>
              <a:t>ponto</a:t>
            </a:r>
            <a:r>
              <a:rPr lang="en-US" sz="2400" b="1" dirty="0">
                <a:solidFill>
                  <a:schemeClr val="accent5">
                    <a:lumMod val="50000"/>
                  </a:schemeClr>
                </a:solidFill>
              </a:rPr>
              <a:t> de </a:t>
            </a:r>
            <a:r>
              <a:rPr lang="en-US" sz="2400" b="1" dirty="0" err="1">
                <a:solidFill>
                  <a:schemeClr val="accent5">
                    <a:lumMod val="50000"/>
                  </a:schemeClr>
                </a:solidFill>
              </a:rPr>
              <a:t>vários</a:t>
            </a:r>
            <a:r>
              <a:rPr lang="en-US" sz="2400" b="1" dirty="0">
                <a:solidFill>
                  <a:schemeClr val="accent5">
                    <a:lumMod val="50000"/>
                  </a:schemeClr>
                </a:solidFill>
              </a:rPr>
              <a:t> “policy makers” </a:t>
            </a:r>
            <a:r>
              <a:rPr lang="en-US" sz="2400" b="1" dirty="0" err="1">
                <a:solidFill>
                  <a:schemeClr val="accent5">
                    <a:lumMod val="50000"/>
                  </a:schemeClr>
                </a:solidFill>
              </a:rPr>
              <a:t>apontarem</a:t>
            </a:r>
            <a:r>
              <a:rPr lang="en-US" sz="2400" b="1" dirty="0">
                <a:solidFill>
                  <a:schemeClr val="accent5">
                    <a:lumMod val="50000"/>
                  </a:schemeClr>
                </a:solidFill>
              </a:rPr>
              <a:t> que </a:t>
            </a:r>
            <a:r>
              <a:rPr lang="en-US" sz="2400" b="1" dirty="0" err="1">
                <a:solidFill>
                  <a:schemeClr val="accent5">
                    <a:lumMod val="50000"/>
                  </a:schemeClr>
                </a:solidFill>
              </a:rPr>
              <a:t>já</a:t>
            </a:r>
            <a:r>
              <a:rPr lang="en-US" sz="2400" b="1" dirty="0">
                <a:solidFill>
                  <a:schemeClr val="accent5">
                    <a:lumMod val="50000"/>
                  </a:schemeClr>
                </a:solidFill>
              </a:rPr>
              <a:t> </a:t>
            </a:r>
            <a:r>
              <a:rPr lang="en-US" sz="2400" b="1" dirty="0" err="1">
                <a:solidFill>
                  <a:schemeClr val="accent5">
                    <a:lumMod val="50000"/>
                  </a:schemeClr>
                </a:solidFill>
              </a:rPr>
              <a:t>teríamos</a:t>
            </a:r>
            <a:r>
              <a:rPr lang="en-US" sz="2400" b="1" dirty="0">
                <a:solidFill>
                  <a:schemeClr val="accent5">
                    <a:lumMod val="50000"/>
                  </a:schemeClr>
                </a:solidFill>
              </a:rPr>
              <a:t> </a:t>
            </a:r>
            <a:r>
              <a:rPr lang="en-US" sz="2400" b="1" dirty="0" err="1">
                <a:solidFill>
                  <a:schemeClr val="accent5">
                    <a:lumMod val="50000"/>
                  </a:schemeClr>
                </a:solidFill>
              </a:rPr>
              <a:t>uma</a:t>
            </a:r>
            <a:r>
              <a:rPr lang="en-US" sz="2400" b="1" dirty="0">
                <a:solidFill>
                  <a:schemeClr val="accent5">
                    <a:lumMod val="50000"/>
                  </a:schemeClr>
                </a:solidFill>
              </a:rPr>
              <a:t> “</a:t>
            </a:r>
            <a:r>
              <a:rPr lang="en-US" sz="2400" b="1" dirty="0" err="1">
                <a:solidFill>
                  <a:schemeClr val="accent5">
                    <a:lumMod val="50000"/>
                  </a:schemeClr>
                </a:solidFill>
              </a:rPr>
              <a:t>cadeia</a:t>
            </a:r>
            <a:r>
              <a:rPr lang="en-US" sz="2400" b="1" dirty="0">
                <a:solidFill>
                  <a:schemeClr val="accent5">
                    <a:lumMod val="50000"/>
                  </a:schemeClr>
                </a:solidFill>
              </a:rPr>
              <a:t> de valor” regional com a Argentina…</a:t>
            </a:r>
            <a:endParaRPr lang="en-US" sz="2400" b="1" dirty="0">
              <a:solidFill>
                <a:schemeClr val="accent5">
                  <a:lumMod val="50000"/>
                </a:schemeClr>
              </a:solidFill>
              <a:latin typeface="+mn-lt"/>
            </a:endParaRPr>
          </a:p>
        </p:txBody>
      </p:sp>
      <p:sp>
        <p:nvSpPr>
          <p:cNvPr id="7" name="CaixaDeTexto 6">
            <a:extLst>
              <a:ext uri="{FF2B5EF4-FFF2-40B4-BE49-F238E27FC236}">
                <a16:creationId xmlns:a16="http://schemas.microsoft.com/office/drawing/2014/main" id="{87587457-6465-40E0-B79F-E210C5E1C855}"/>
              </a:ext>
            </a:extLst>
          </p:cNvPr>
          <p:cNvSpPr txBox="1"/>
          <p:nvPr/>
        </p:nvSpPr>
        <p:spPr>
          <a:xfrm>
            <a:off x="393951" y="6253228"/>
            <a:ext cx="2592288" cy="288032"/>
          </a:xfrm>
          <a:prstGeom prst="rect">
            <a:avLst/>
          </a:prstGeom>
          <a:noFill/>
        </p:spPr>
        <p:txBody>
          <a:bodyPr wrap="square" rtlCol="0">
            <a:spAutoFit/>
          </a:bodyPr>
          <a:lstStyle/>
          <a:p>
            <a:r>
              <a:rPr lang="en-US" sz="1200" b="1" dirty="0"/>
              <a:t>Source: GTAP (2011) data base </a:t>
            </a:r>
          </a:p>
        </p:txBody>
      </p:sp>
      <p:pic>
        <p:nvPicPr>
          <p:cNvPr id="10" name="Imagem 9">
            <a:extLst>
              <a:ext uri="{FF2B5EF4-FFF2-40B4-BE49-F238E27FC236}">
                <a16:creationId xmlns:a16="http://schemas.microsoft.com/office/drawing/2014/main" id="{0CED450F-4C87-4CEE-9842-71C81D7018AB}"/>
              </a:ext>
            </a:extLst>
          </p:cNvPr>
          <p:cNvPicPr>
            <a:picLocks noChangeAspect="1"/>
          </p:cNvPicPr>
          <p:nvPr/>
        </p:nvPicPr>
        <p:blipFill>
          <a:blip r:embed="rId2"/>
          <a:stretch>
            <a:fillRect/>
          </a:stretch>
        </p:blipFill>
        <p:spPr>
          <a:xfrm>
            <a:off x="3747495" y="1331446"/>
            <a:ext cx="4228845" cy="2232247"/>
          </a:xfrm>
          <a:prstGeom prst="rect">
            <a:avLst/>
          </a:prstGeom>
        </p:spPr>
      </p:pic>
      <p:pic>
        <p:nvPicPr>
          <p:cNvPr id="8" name="Picture 2">
            <a:extLst>
              <a:ext uri="{FF2B5EF4-FFF2-40B4-BE49-F238E27FC236}">
                <a16:creationId xmlns:a16="http://schemas.microsoft.com/office/drawing/2014/main" id="{DE908E8F-73DD-46D5-A00F-EB8D1170D486}"/>
              </a:ext>
            </a:extLst>
          </p:cNvPr>
          <p:cNvPicPr>
            <a:picLocks noChangeAspect="1" noChangeArrowheads="1"/>
          </p:cNvPicPr>
          <p:nvPr/>
        </p:nvPicPr>
        <p:blipFill>
          <a:blip r:embed="rId3" cstate="print"/>
          <a:srcRect/>
          <a:stretch>
            <a:fillRect/>
          </a:stretch>
        </p:blipFill>
        <p:spPr bwMode="auto">
          <a:xfrm>
            <a:off x="7142587" y="3852029"/>
            <a:ext cx="3531986" cy="2232248"/>
          </a:xfrm>
          <a:prstGeom prst="rect">
            <a:avLst/>
          </a:prstGeom>
          <a:noFill/>
          <a:ln w="9525">
            <a:noFill/>
            <a:miter lim="800000"/>
            <a:headEnd/>
            <a:tailEnd/>
          </a:ln>
          <a:effectLst/>
        </p:spPr>
      </p:pic>
      <p:pic>
        <p:nvPicPr>
          <p:cNvPr id="11" name="Picture 3">
            <a:extLst>
              <a:ext uri="{FF2B5EF4-FFF2-40B4-BE49-F238E27FC236}">
                <a16:creationId xmlns:a16="http://schemas.microsoft.com/office/drawing/2014/main" id="{23B59DC8-313C-402D-AFCD-656EB06964F5}"/>
              </a:ext>
            </a:extLst>
          </p:cNvPr>
          <p:cNvPicPr>
            <a:picLocks noChangeAspect="1" noChangeArrowheads="1"/>
          </p:cNvPicPr>
          <p:nvPr/>
        </p:nvPicPr>
        <p:blipFill>
          <a:blip r:embed="rId4" cstate="print"/>
          <a:srcRect/>
          <a:stretch>
            <a:fillRect/>
          </a:stretch>
        </p:blipFill>
        <p:spPr bwMode="auto">
          <a:xfrm>
            <a:off x="1331216" y="3924037"/>
            <a:ext cx="3531986" cy="2160240"/>
          </a:xfrm>
          <a:prstGeom prst="rect">
            <a:avLst/>
          </a:prstGeom>
          <a:noFill/>
          <a:ln w="9525">
            <a:noFill/>
            <a:miter lim="800000"/>
            <a:headEnd/>
            <a:tailEnd/>
          </a:ln>
          <a:effectLst/>
        </p:spPr>
      </p:pic>
    </p:spTree>
    <p:extLst>
      <p:ext uri="{BB962C8B-B14F-4D97-AF65-F5344CB8AC3E}">
        <p14:creationId xmlns:p14="http://schemas.microsoft.com/office/powerpoint/2010/main" val="251087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WIOD (2016)</a:t>
            </a:r>
          </a:p>
        </p:txBody>
      </p:sp>
      <p:sp>
        <p:nvSpPr>
          <p:cNvPr id="7" name="Título 11">
            <a:extLst>
              <a:ext uri="{FF2B5EF4-FFF2-40B4-BE49-F238E27FC236}">
                <a16:creationId xmlns:a16="http://schemas.microsoft.com/office/drawing/2014/main" id="{5158F918-DBF4-44DA-B34C-C5703AF6CC25}"/>
              </a:ext>
            </a:extLst>
          </p:cNvPr>
          <p:cNvSpPr txBox="1">
            <a:spLocks/>
          </p:cNvSpPr>
          <p:nvPr/>
        </p:nvSpPr>
        <p:spPr>
          <a:xfrm>
            <a:off x="1128943" y="294186"/>
            <a:ext cx="9934113"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b="1" dirty="0">
                <a:solidFill>
                  <a:schemeClr val="accent5">
                    <a:lumMod val="50000"/>
                  </a:schemeClr>
                </a:solidFill>
                <a:latin typeface="Calibri Light"/>
                <a:cs typeface="Calibri Light"/>
              </a:rPr>
              <a:t>Enquanto a produção se fragmentava globalmente e o conteúdo doméstico das exportações  diminuía, predominava (e ainda predomina) por aqui a lógica do “</a:t>
            </a:r>
            <a:r>
              <a:rPr lang="pt-BR" sz="2000" b="1" dirty="0" err="1">
                <a:solidFill>
                  <a:schemeClr val="accent5">
                    <a:lumMod val="50000"/>
                  </a:schemeClr>
                </a:solidFill>
                <a:latin typeface="Calibri Light"/>
                <a:cs typeface="Calibri Light"/>
              </a:rPr>
              <a:t>made</a:t>
            </a:r>
            <a:r>
              <a:rPr lang="pt-BR" sz="2000" b="1" dirty="0">
                <a:solidFill>
                  <a:schemeClr val="accent5">
                    <a:lumMod val="50000"/>
                  </a:schemeClr>
                </a:solidFill>
                <a:latin typeface="Calibri Light"/>
                <a:cs typeface="Calibri Light"/>
              </a:rPr>
              <a:t> in </a:t>
            </a:r>
            <a:r>
              <a:rPr lang="pt-BR" sz="2000" b="1" dirty="0" err="1">
                <a:solidFill>
                  <a:schemeClr val="accent5">
                    <a:lumMod val="50000"/>
                  </a:schemeClr>
                </a:solidFill>
                <a:latin typeface="Calibri Light"/>
                <a:cs typeface="Calibri Light"/>
              </a:rPr>
              <a:t>Brazil</a:t>
            </a:r>
            <a:r>
              <a:rPr lang="pt-BR" sz="2000" b="1" dirty="0">
                <a:solidFill>
                  <a:schemeClr val="accent5">
                    <a:lumMod val="50000"/>
                  </a:schemeClr>
                </a:solidFill>
                <a:latin typeface="Calibri Light"/>
                <a:cs typeface="Calibri Light"/>
              </a:rPr>
              <a:t>”, via adensamento das cadeias domésticas...</a:t>
            </a:r>
          </a:p>
        </p:txBody>
      </p:sp>
      <p:grpSp>
        <p:nvGrpSpPr>
          <p:cNvPr id="4" name="Agrupar 3">
            <a:extLst>
              <a:ext uri="{FF2B5EF4-FFF2-40B4-BE49-F238E27FC236}">
                <a16:creationId xmlns:a16="http://schemas.microsoft.com/office/drawing/2014/main" id="{4E11377D-A288-4FE3-819C-9946E181FF33}"/>
              </a:ext>
            </a:extLst>
          </p:cNvPr>
          <p:cNvGrpSpPr/>
          <p:nvPr/>
        </p:nvGrpSpPr>
        <p:grpSpPr>
          <a:xfrm>
            <a:off x="782656" y="1378331"/>
            <a:ext cx="10503593" cy="4283916"/>
            <a:chOff x="844202" y="1510215"/>
            <a:chExt cx="10503593" cy="4283916"/>
          </a:xfrm>
        </p:grpSpPr>
        <p:pic>
          <p:nvPicPr>
            <p:cNvPr id="2" name="Imagem 1">
              <a:extLst>
                <a:ext uri="{FF2B5EF4-FFF2-40B4-BE49-F238E27FC236}">
                  <a16:creationId xmlns:a16="http://schemas.microsoft.com/office/drawing/2014/main" id="{F4617B44-85B8-4F2E-B88B-2A9C56A433FA}"/>
                </a:ext>
              </a:extLst>
            </p:cNvPr>
            <p:cNvPicPr>
              <a:picLocks noChangeAspect="1"/>
            </p:cNvPicPr>
            <p:nvPr/>
          </p:nvPicPr>
          <p:blipFill>
            <a:blip r:embed="rId2"/>
            <a:stretch>
              <a:fillRect/>
            </a:stretch>
          </p:blipFill>
          <p:spPr>
            <a:xfrm>
              <a:off x="844202" y="1510215"/>
              <a:ext cx="10503593" cy="4283916"/>
            </a:xfrm>
            <a:prstGeom prst="rect">
              <a:avLst/>
            </a:prstGeom>
          </p:spPr>
        </p:pic>
        <p:sp>
          <p:nvSpPr>
            <p:cNvPr id="3" name="CaixaDeTexto 2">
              <a:extLst>
                <a:ext uri="{FF2B5EF4-FFF2-40B4-BE49-F238E27FC236}">
                  <a16:creationId xmlns:a16="http://schemas.microsoft.com/office/drawing/2014/main" id="{2CFDAD15-630F-4F68-AB13-06AFADA5413F}"/>
                </a:ext>
              </a:extLst>
            </p:cNvPr>
            <p:cNvSpPr txBox="1"/>
            <p:nvPr/>
          </p:nvSpPr>
          <p:spPr>
            <a:xfrm>
              <a:off x="4009292" y="1579545"/>
              <a:ext cx="4598377" cy="369332"/>
            </a:xfrm>
            <a:prstGeom prst="rect">
              <a:avLst/>
            </a:prstGeom>
            <a:solidFill>
              <a:schemeClr val="bg1"/>
            </a:solidFill>
          </p:spPr>
          <p:txBody>
            <a:bodyPr wrap="square" rtlCol="0">
              <a:spAutoFit/>
            </a:bodyPr>
            <a:lstStyle/>
            <a:p>
              <a:r>
                <a:rPr lang="pt-BR" dirty="0"/>
                <a:t>Conteúdo doméstico das exportações (%)</a:t>
              </a:r>
            </a:p>
          </p:txBody>
        </p:sp>
      </p:grpSp>
    </p:spTree>
    <p:extLst>
      <p:ext uri="{BB962C8B-B14F-4D97-AF65-F5344CB8AC3E}">
        <p14:creationId xmlns:p14="http://schemas.microsoft.com/office/powerpoint/2010/main" val="56269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Banco Mundial/</a:t>
            </a:r>
            <a:r>
              <a:rPr lang="en-US" altLang="pt-BR" sz="1000" b="1" dirty="0" err="1"/>
              <a:t>Unctad</a:t>
            </a:r>
            <a:endParaRPr lang="en-US" altLang="pt-BR" sz="1000" b="1" dirty="0"/>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Enquanto o mundo reduzia a proteção efetiva para bens intermediários e de capital, incentivando a formação de cadeias globais e regionais, o Mercosul manteve uma estrutura tarifária característica do período de “substituição de importações”, conferindo proteção efetiva, via escalada tarifária, para todos os estágios de processamento…</a:t>
            </a:r>
          </a:p>
          <a:p>
            <a:pPr algn="just"/>
            <a:endParaRPr lang="pt-BR" sz="1800" dirty="0">
              <a:solidFill>
                <a:schemeClr val="accent5">
                  <a:lumMod val="50000"/>
                </a:schemeClr>
              </a:solidFill>
              <a:latin typeface="+mn-lt"/>
            </a:endParaRPr>
          </a:p>
          <a:p>
            <a:pPr algn="just"/>
            <a:endParaRPr lang="en-US" sz="2000" b="1" dirty="0">
              <a:solidFill>
                <a:schemeClr val="accent5">
                  <a:lumMod val="50000"/>
                </a:schemeClr>
              </a:solidFill>
            </a:endParaRPr>
          </a:p>
        </p:txBody>
      </p:sp>
      <p:grpSp>
        <p:nvGrpSpPr>
          <p:cNvPr id="7" name="Agrupar 6">
            <a:extLst>
              <a:ext uri="{FF2B5EF4-FFF2-40B4-BE49-F238E27FC236}">
                <a16:creationId xmlns:a16="http://schemas.microsoft.com/office/drawing/2014/main" id="{37D20917-AACB-48B0-B424-187DFBFF369B}"/>
              </a:ext>
            </a:extLst>
          </p:cNvPr>
          <p:cNvGrpSpPr/>
          <p:nvPr/>
        </p:nvGrpSpPr>
        <p:grpSpPr>
          <a:xfrm>
            <a:off x="1566733" y="1571733"/>
            <a:ext cx="8884518" cy="4004040"/>
            <a:chOff x="1382094" y="1650864"/>
            <a:chExt cx="8884518" cy="4004040"/>
          </a:xfrm>
        </p:grpSpPr>
        <p:grpSp>
          <p:nvGrpSpPr>
            <p:cNvPr id="4" name="Agrupar 3">
              <a:extLst>
                <a:ext uri="{FF2B5EF4-FFF2-40B4-BE49-F238E27FC236}">
                  <a16:creationId xmlns:a16="http://schemas.microsoft.com/office/drawing/2014/main" id="{E2ADE2FF-D3AE-400B-968C-9B4AC7EC52DD}"/>
                </a:ext>
              </a:extLst>
            </p:cNvPr>
            <p:cNvGrpSpPr/>
            <p:nvPr/>
          </p:nvGrpSpPr>
          <p:grpSpPr>
            <a:xfrm>
              <a:off x="1382094" y="1688123"/>
              <a:ext cx="8852151" cy="3966781"/>
              <a:chOff x="1830502" y="1537205"/>
              <a:chExt cx="8530994" cy="3695668"/>
            </a:xfrm>
          </p:grpSpPr>
          <p:grpSp>
            <p:nvGrpSpPr>
              <p:cNvPr id="3" name="Agrupar 2">
                <a:extLst>
                  <a:ext uri="{FF2B5EF4-FFF2-40B4-BE49-F238E27FC236}">
                    <a16:creationId xmlns:a16="http://schemas.microsoft.com/office/drawing/2014/main" id="{21ED3F80-A891-468F-9B6A-2F243115B5DC}"/>
                  </a:ext>
                </a:extLst>
              </p:cNvPr>
              <p:cNvGrpSpPr/>
              <p:nvPr/>
            </p:nvGrpSpPr>
            <p:grpSpPr>
              <a:xfrm>
                <a:off x="2197874" y="1911710"/>
                <a:ext cx="6812776" cy="1494972"/>
                <a:chOff x="2197874" y="1911710"/>
                <a:chExt cx="6812776" cy="1494972"/>
              </a:xfrm>
            </p:grpSpPr>
            <p:sp>
              <p:nvSpPr>
                <p:cNvPr id="14" name="Seta: Curva para Baixo 13">
                  <a:extLst>
                    <a:ext uri="{FF2B5EF4-FFF2-40B4-BE49-F238E27FC236}">
                      <a16:creationId xmlns:a16="http://schemas.microsoft.com/office/drawing/2014/main" id="{FB173AA7-9E2C-4F66-A9F0-8E2E2C49FE0F}"/>
                    </a:ext>
                  </a:extLst>
                </p:cNvPr>
                <p:cNvSpPr/>
                <p:nvPr/>
              </p:nvSpPr>
              <p:spPr>
                <a:xfrm rot="20523084">
                  <a:off x="2197874" y="2916715"/>
                  <a:ext cx="2154557" cy="4899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Seta: Curva para Baixo 14">
                  <a:extLst>
                    <a:ext uri="{FF2B5EF4-FFF2-40B4-BE49-F238E27FC236}">
                      <a16:creationId xmlns:a16="http://schemas.microsoft.com/office/drawing/2014/main" id="{F52F9127-9222-4360-8715-9E3D1A5D5F9A}"/>
                    </a:ext>
                  </a:extLst>
                </p:cNvPr>
                <p:cNvSpPr/>
                <p:nvPr/>
              </p:nvSpPr>
              <p:spPr>
                <a:xfrm rot="20643072">
                  <a:off x="6856093" y="1911710"/>
                  <a:ext cx="2154557" cy="4899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Seta: Curva para Baixo 15">
                  <a:extLst>
                    <a:ext uri="{FF2B5EF4-FFF2-40B4-BE49-F238E27FC236}">
                      <a16:creationId xmlns:a16="http://schemas.microsoft.com/office/drawing/2014/main" id="{E6B717DD-F94B-4208-BD26-9482C5C50009}"/>
                    </a:ext>
                  </a:extLst>
                </p:cNvPr>
                <p:cNvSpPr/>
                <p:nvPr/>
              </p:nvSpPr>
              <p:spPr>
                <a:xfrm rot="21302442">
                  <a:off x="4658540" y="2415335"/>
                  <a:ext cx="2154557" cy="4899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a:extLst>
                  <a:ext uri="{FF2B5EF4-FFF2-40B4-BE49-F238E27FC236}">
                    <a16:creationId xmlns:a16="http://schemas.microsoft.com/office/drawing/2014/main" id="{3C49BA2E-6A1E-4E11-BB3D-51EA93660D43}"/>
                  </a:ext>
                </a:extLst>
              </p:cNvPr>
              <p:cNvPicPr>
                <a:picLocks noChangeAspect="1"/>
              </p:cNvPicPr>
              <p:nvPr/>
            </p:nvPicPr>
            <p:blipFill>
              <a:blip r:embed="rId2"/>
              <a:stretch>
                <a:fillRect/>
              </a:stretch>
            </p:blipFill>
            <p:spPr>
              <a:xfrm>
                <a:off x="1830502" y="1537205"/>
                <a:ext cx="8530994" cy="3695668"/>
              </a:xfrm>
              <a:prstGeom prst="rect">
                <a:avLst/>
              </a:prstGeom>
            </p:spPr>
          </p:pic>
        </p:grpSp>
        <p:sp>
          <p:nvSpPr>
            <p:cNvPr id="5" name="CaixaDeTexto 4">
              <a:extLst>
                <a:ext uri="{FF2B5EF4-FFF2-40B4-BE49-F238E27FC236}">
                  <a16:creationId xmlns:a16="http://schemas.microsoft.com/office/drawing/2014/main" id="{8FEFC596-425D-43E3-B56F-5A1D9BFDC0AA}"/>
                </a:ext>
              </a:extLst>
            </p:cNvPr>
            <p:cNvSpPr txBox="1"/>
            <p:nvPr/>
          </p:nvSpPr>
          <p:spPr>
            <a:xfrm>
              <a:off x="3112913" y="1650864"/>
              <a:ext cx="5205046" cy="369332"/>
            </a:xfrm>
            <a:prstGeom prst="rect">
              <a:avLst/>
            </a:prstGeom>
            <a:solidFill>
              <a:schemeClr val="bg1"/>
            </a:solidFill>
          </p:spPr>
          <p:txBody>
            <a:bodyPr wrap="square" rtlCol="0">
              <a:spAutoFit/>
            </a:bodyPr>
            <a:lstStyle/>
            <a:p>
              <a:r>
                <a:rPr lang="pt-BR" dirty="0"/>
                <a:t>Média simples da Tarifa Aplicada (%) em 2016</a:t>
              </a:r>
            </a:p>
          </p:txBody>
        </p:sp>
        <p:sp>
          <p:nvSpPr>
            <p:cNvPr id="6" name="CaixaDeTexto 5">
              <a:extLst>
                <a:ext uri="{FF2B5EF4-FFF2-40B4-BE49-F238E27FC236}">
                  <a16:creationId xmlns:a16="http://schemas.microsoft.com/office/drawing/2014/main" id="{B21EF4FB-55D7-4A2D-B281-FFE09EF224EE}"/>
                </a:ext>
              </a:extLst>
            </p:cNvPr>
            <p:cNvSpPr txBox="1"/>
            <p:nvPr/>
          </p:nvSpPr>
          <p:spPr>
            <a:xfrm>
              <a:off x="2132571" y="5015988"/>
              <a:ext cx="1960684" cy="307777"/>
            </a:xfrm>
            <a:prstGeom prst="rect">
              <a:avLst/>
            </a:prstGeom>
            <a:solidFill>
              <a:schemeClr val="bg1"/>
            </a:solidFill>
          </p:spPr>
          <p:txBody>
            <a:bodyPr wrap="square" rtlCol="0">
              <a:spAutoFit/>
            </a:bodyPr>
            <a:lstStyle/>
            <a:p>
              <a:r>
                <a:rPr lang="pt-BR" sz="1400" dirty="0"/>
                <a:t>Matérias-primas</a:t>
              </a:r>
            </a:p>
          </p:txBody>
        </p:sp>
        <p:sp>
          <p:nvSpPr>
            <p:cNvPr id="13" name="CaixaDeTexto 12">
              <a:extLst>
                <a:ext uri="{FF2B5EF4-FFF2-40B4-BE49-F238E27FC236}">
                  <a16:creationId xmlns:a16="http://schemas.microsoft.com/office/drawing/2014/main" id="{2967A5CA-4D00-4762-ACCD-DCF253484311}"/>
                </a:ext>
              </a:extLst>
            </p:cNvPr>
            <p:cNvSpPr txBox="1"/>
            <p:nvPr/>
          </p:nvSpPr>
          <p:spPr>
            <a:xfrm>
              <a:off x="4222724" y="5015987"/>
              <a:ext cx="1960684" cy="307777"/>
            </a:xfrm>
            <a:prstGeom prst="rect">
              <a:avLst/>
            </a:prstGeom>
            <a:solidFill>
              <a:schemeClr val="bg1"/>
            </a:solidFill>
          </p:spPr>
          <p:txBody>
            <a:bodyPr wrap="square" rtlCol="0">
              <a:spAutoFit/>
            </a:bodyPr>
            <a:lstStyle/>
            <a:p>
              <a:r>
                <a:rPr lang="pt-BR" sz="1400" dirty="0"/>
                <a:t>Intermediários</a:t>
              </a:r>
            </a:p>
          </p:txBody>
        </p:sp>
        <p:sp>
          <p:nvSpPr>
            <p:cNvPr id="17" name="CaixaDeTexto 16">
              <a:extLst>
                <a:ext uri="{FF2B5EF4-FFF2-40B4-BE49-F238E27FC236}">
                  <a16:creationId xmlns:a16="http://schemas.microsoft.com/office/drawing/2014/main" id="{00CD82F4-235D-4ADC-BC6D-0BFE23BB0765}"/>
                </a:ext>
              </a:extLst>
            </p:cNvPr>
            <p:cNvSpPr txBox="1"/>
            <p:nvPr/>
          </p:nvSpPr>
          <p:spPr>
            <a:xfrm>
              <a:off x="6248142" y="5015986"/>
              <a:ext cx="1960684" cy="307777"/>
            </a:xfrm>
            <a:prstGeom prst="rect">
              <a:avLst/>
            </a:prstGeom>
            <a:solidFill>
              <a:schemeClr val="bg1"/>
            </a:solidFill>
          </p:spPr>
          <p:txBody>
            <a:bodyPr wrap="square" rtlCol="0">
              <a:spAutoFit/>
            </a:bodyPr>
            <a:lstStyle/>
            <a:p>
              <a:r>
                <a:rPr lang="pt-BR" sz="1400" dirty="0"/>
                <a:t>Bens de Capital</a:t>
              </a:r>
            </a:p>
          </p:txBody>
        </p:sp>
        <p:sp>
          <p:nvSpPr>
            <p:cNvPr id="18" name="CaixaDeTexto 17">
              <a:extLst>
                <a:ext uri="{FF2B5EF4-FFF2-40B4-BE49-F238E27FC236}">
                  <a16:creationId xmlns:a16="http://schemas.microsoft.com/office/drawing/2014/main" id="{9EF21371-38EA-47AF-B44A-05827ABB0A94}"/>
                </a:ext>
              </a:extLst>
            </p:cNvPr>
            <p:cNvSpPr txBox="1"/>
            <p:nvPr/>
          </p:nvSpPr>
          <p:spPr>
            <a:xfrm>
              <a:off x="8305928" y="5015985"/>
              <a:ext cx="1960684" cy="307777"/>
            </a:xfrm>
            <a:prstGeom prst="rect">
              <a:avLst/>
            </a:prstGeom>
            <a:solidFill>
              <a:schemeClr val="bg1"/>
            </a:solidFill>
          </p:spPr>
          <p:txBody>
            <a:bodyPr wrap="square" rtlCol="0">
              <a:spAutoFit/>
            </a:bodyPr>
            <a:lstStyle/>
            <a:p>
              <a:r>
                <a:rPr lang="pt-BR" sz="1400" dirty="0"/>
                <a:t>Bens de Consumo</a:t>
              </a:r>
            </a:p>
          </p:txBody>
        </p:sp>
      </p:grpSp>
    </p:spTree>
    <p:extLst>
      <p:ext uri="{BB962C8B-B14F-4D97-AF65-F5344CB8AC3E}">
        <p14:creationId xmlns:p14="http://schemas.microsoft.com/office/powerpoint/2010/main" val="426932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Banco Mundial/</a:t>
            </a:r>
            <a:r>
              <a:rPr lang="en-US" altLang="pt-BR" sz="1000" b="1" dirty="0" err="1"/>
              <a:t>Unctad</a:t>
            </a:r>
            <a:endParaRPr lang="en-US" altLang="pt-BR" sz="1000" b="1" dirty="0"/>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Vários países modificaram a sua estrutura tarifária ao buscar uma maior integração à economia global...</a:t>
            </a:r>
          </a:p>
          <a:p>
            <a:pPr algn="just"/>
            <a:endParaRPr lang="pt-BR" sz="1800" dirty="0">
              <a:solidFill>
                <a:schemeClr val="accent5">
                  <a:lumMod val="50000"/>
                </a:schemeClr>
              </a:solidFill>
              <a:latin typeface="+mn-lt"/>
            </a:endParaRPr>
          </a:p>
          <a:p>
            <a:pPr algn="just"/>
            <a:endParaRPr lang="en-US" sz="2000" b="1" dirty="0">
              <a:solidFill>
                <a:schemeClr val="accent5">
                  <a:lumMod val="50000"/>
                </a:schemeClr>
              </a:solidFill>
            </a:endParaRPr>
          </a:p>
        </p:txBody>
      </p:sp>
      <p:pic>
        <p:nvPicPr>
          <p:cNvPr id="10" name="Imagem 9">
            <a:extLst>
              <a:ext uri="{FF2B5EF4-FFF2-40B4-BE49-F238E27FC236}">
                <a16:creationId xmlns:a16="http://schemas.microsoft.com/office/drawing/2014/main" id="{EC0D2997-7EDB-4762-A181-0EA779D91675}"/>
              </a:ext>
            </a:extLst>
          </p:cNvPr>
          <p:cNvPicPr>
            <a:picLocks/>
          </p:cNvPicPr>
          <p:nvPr/>
        </p:nvPicPr>
        <p:blipFill>
          <a:blip r:embed="rId2"/>
          <a:stretch>
            <a:fillRect/>
          </a:stretch>
        </p:blipFill>
        <p:spPr>
          <a:xfrm>
            <a:off x="502919" y="713038"/>
            <a:ext cx="4790049" cy="2715961"/>
          </a:xfrm>
          <a:prstGeom prst="rect">
            <a:avLst/>
          </a:prstGeom>
        </p:spPr>
      </p:pic>
      <p:pic>
        <p:nvPicPr>
          <p:cNvPr id="11" name="Imagem 10">
            <a:extLst>
              <a:ext uri="{FF2B5EF4-FFF2-40B4-BE49-F238E27FC236}">
                <a16:creationId xmlns:a16="http://schemas.microsoft.com/office/drawing/2014/main" id="{B2C07F13-3167-4ACC-B3C3-283562DDCC8A}"/>
              </a:ext>
            </a:extLst>
          </p:cNvPr>
          <p:cNvPicPr>
            <a:picLocks noChangeAspect="1"/>
          </p:cNvPicPr>
          <p:nvPr/>
        </p:nvPicPr>
        <p:blipFill>
          <a:blip r:embed="rId3"/>
          <a:stretch>
            <a:fillRect/>
          </a:stretch>
        </p:blipFill>
        <p:spPr>
          <a:xfrm>
            <a:off x="6509238" y="641837"/>
            <a:ext cx="4683600" cy="2781523"/>
          </a:xfrm>
          <a:prstGeom prst="rect">
            <a:avLst/>
          </a:prstGeom>
        </p:spPr>
      </p:pic>
      <p:pic>
        <p:nvPicPr>
          <p:cNvPr id="22" name="Imagem 21">
            <a:extLst>
              <a:ext uri="{FF2B5EF4-FFF2-40B4-BE49-F238E27FC236}">
                <a16:creationId xmlns:a16="http://schemas.microsoft.com/office/drawing/2014/main" id="{86A6BF5B-7C9F-410E-86E8-60ABF8888DCE}"/>
              </a:ext>
            </a:extLst>
          </p:cNvPr>
          <p:cNvPicPr>
            <a:picLocks noChangeAspect="1"/>
          </p:cNvPicPr>
          <p:nvPr/>
        </p:nvPicPr>
        <p:blipFill>
          <a:blip r:embed="rId4"/>
          <a:stretch>
            <a:fillRect/>
          </a:stretch>
        </p:blipFill>
        <p:spPr>
          <a:xfrm>
            <a:off x="3209192" y="3428999"/>
            <a:ext cx="5152292" cy="2926115"/>
          </a:xfrm>
          <a:prstGeom prst="rect">
            <a:avLst/>
          </a:prstGeom>
        </p:spPr>
      </p:pic>
    </p:spTree>
    <p:extLst>
      <p:ext uri="{BB962C8B-B14F-4D97-AF65-F5344CB8AC3E}">
        <p14:creationId xmlns:p14="http://schemas.microsoft.com/office/powerpoint/2010/main" val="399385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Castilho (2015)</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rPr>
              <a:t>A escalada tarifária faz com que as tarifas efetivas (medidas em valor adicionado) sejam bem mais altas que as tarifas nominais...</a:t>
            </a:r>
          </a:p>
          <a:p>
            <a:pPr algn="just"/>
            <a:endParaRPr lang="pt-BR" sz="2000" dirty="0">
              <a:solidFill>
                <a:schemeClr val="accent5">
                  <a:lumMod val="50000"/>
                </a:schemeClr>
              </a:solidFill>
              <a:latin typeface="+mn-lt"/>
            </a:endParaRPr>
          </a:p>
          <a:p>
            <a:pPr algn="just"/>
            <a:endParaRPr lang="en-US" sz="2000" b="1" dirty="0">
              <a:solidFill>
                <a:schemeClr val="accent5">
                  <a:lumMod val="50000"/>
                </a:schemeClr>
              </a:solidFill>
            </a:endParaRPr>
          </a:p>
        </p:txBody>
      </p:sp>
      <p:pic>
        <p:nvPicPr>
          <p:cNvPr id="8" name="Imagem 7">
            <a:extLst>
              <a:ext uri="{FF2B5EF4-FFF2-40B4-BE49-F238E27FC236}">
                <a16:creationId xmlns:a16="http://schemas.microsoft.com/office/drawing/2014/main" id="{EEE4E9D4-4424-4B0F-A892-747BD8C24EEA}"/>
              </a:ext>
            </a:extLst>
          </p:cNvPr>
          <p:cNvPicPr>
            <a:picLocks noChangeAspect="1"/>
          </p:cNvPicPr>
          <p:nvPr/>
        </p:nvPicPr>
        <p:blipFill>
          <a:blip r:embed="rId2"/>
          <a:stretch>
            <a:fillRect/>
          </a:stretch>
        </p:blipFill>
        <p:spPr>
          <a:xfrm>
            <a:off x="1223910" y="1151793"/>
            <a:ext cx="9468169" cy="4334608"/>
          </a:xfrm>
          <a:prstGeom prst="rect">
            <a:avLst/>
          </a:prstGeom>
        </p:spPr>
      </p:pic>
    </p:spTree>
    <p:extLst>
      <p:ext uri="{BB962C8B-B14F-4D97-AF65-F5344CB8AC3E}">
        <p14:creationId xmlns:p14="http://schemas.microsoft.com/office/powerpoint/2010/main" val="296477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17842" y="6368073"/>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Banco Mundial/</a:t>
            </a:r>
            <a:r>
              <a:rPr lang="en-US" altLang="pt-BR" sz="1000" b="1" dirty="0" err="1"/>
              <a:t>Unctad</a:t>
            </a:r>
            <a:endParaRPr lang="en-US" altLang="pt-BR" sz="1000" b="1" dirty="0"/>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400" dirty="0">
                <a:solidFill>
                  <a:schemeClr val="accent5">
                    <a:lumMod val="50000"/>
                  </a:schemeClr>
                </a:solidFill>
                <a:latin typeface="+mn-lt"/>
              </a:rPr>
              <a:t>O Brasil tem hoje as maiores tarifas nominais de bens intermediários e bens de capital do mundo....</a:t>
            </a:r>
            <a:endParaRPr lang="en-US" sz="2400" dirty="0">
              <a:solidFill>
                <a:schemeClr val="accent5">
                  <a:lumMod val="50000"/>
                </a:schemeClr>
              </a:solidFill>
            </a:endParaRPr>
          </a:p>
        </p:txBody>
      </p:sp>
      <p:pic>
        <p:nvPicPr>
          <p:cNvPr id="4" name="Imagem 3">
            <a:extLst>
              <a:ext uri="{FF2B5EF4-FFF2-40B4-BE49-F238E27FC236}">
                <a16:creationId xmlns:a16="http://schemas.microsoft.com/office/drawing/2014/main" id="{F04BB786-C4D7-4224-810F-10F30687C1BF}"/>
              </a:ext>
            </a:extLst>
          </p:cNvPr>
          <p:cNvPicPr>
            <a:picLocks noChangeAspect="1"/>
          </p:cNvPicPr>
          <p:nvPr/>
        </p:nvPicPr>
        <p:blipFill>
          <a:blip r:embed="rId2"/>
          <a:stretch>
            <a:fillRect/>
          </a:stretch>
        </p:blipFill>
        <p:spPr>
          <a:xfrm>
            <a:off x="907941" y="1477968"/>
            <a:ext cx="9900582" cy="3902063"/>
          </a:xfrm>
          <a:prstGeom prst="rect">
            <a:avLst/>
          </a:prstGeom>
        </p:spPr>
      </p:pic>
    </p:spTree>
    <p:extLst>
      <p:ext uri="{BB962C8B-B14F-4D97-AF65-F5344CB8AC3E}">
        <p14:creationId xmlns:p14="http://schemas.microsoft.com/office/powerpoint/2010/main" val="252986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17842" y="6368073"/>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Banco Mundial/</a:t>
            </a:r>
            <a:r>
              <a:rPr lang="en-US" altLang="pt-BR" sz="1000" b="1" dirty="0" err="1"/>
              <a:t>Unctad</a:t>
            </a:r>
            <a:endParaRPr lang="en-US" altLang="pt-BR" sz="1000" b="1" dirty="0"/>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A despeito da importância do acesso a insumos mais baratos e de maior conteúdo tecnológico para a produtividade da indústria Brasileira, somos apenas o 27</a:t>
            </a:r>
            <a:r>
              <a:rPr lang="pt-BR" sz="1800" u="sng" baseline="30000" dirty="0">
                <a:solidFill>
                  <a:schemeClr val="accent5">
                    <a:lumMod val="50000"/>
                  </a:schemeClr>
                </a:solidFill>
                <a:latin typeface="+mn-lt"/>
              </a:rPr>
              <a:t>o</a:t>
            </a:r>
            <a:r>
              <a:rPr lang="pt-BR" sz="1800" dirty="0">
                <a:solidFill>
                  <a:schemeClr val="accent5">
                    <a:lumMod val="50000"/>
                  </a:schemeClr>
                </a:solidFill>
                <a:latin typeface="+mn-lt"/>
              </a:rPr>
              <a:t>  maior importador de bens de capital do mundo, com 0,9% das importações mundiais, segundo o Banco Mundial...</a:t>
            </a:r>
            <a:endParaRPr lang="en-US" sz="2000" b="1" dirty="0">
              <a:solidFill>
                <a:schemeClr val="accent5">
                  <a:lumMod val="50000"/>
                </a:schemeClr>
              </a:solidFill>
            </a:endParaRPr>
          </a:p>
        </p:txBody>
      </p:sp>
      <p:pic>
        <p:nvPicPr>
          <p:cNvPr id="11" name="Imagem 10">
            <a:extLst>
              <a:ext uri="{FF2B5EF4-FFF2-40B4-BE49-F238E27FC236}">
                <a16:creationId xmlns:a16="http://schemas.microsoft.com/office/drawing/2014/main" id="{4EA897C3-CE31-483D-8615-535DCB3E9498}"/>
              </a:ext>
            </a:extLst>
          </p:cNvPr>
          <p:cNvPicPr>
            <a:picLocks noChangeAspect="1"/>
          </p:cNvPicPr>
          <p:nvPr/>
        </p:nvPicPr>
        <p:blipFill>
          <a:blip r:embed="rId2"/>
          <a:stretch>
            <a:fillRect/>
          </a:stretch>
        </p:blipFill>
        <p:spPr>
          <a:xfrm>
            <a:off x="783257" y="1287625"/>
            <a:ext cx="10805005" cy="4585637"/>
          </a:xfrm>
          <a:prstGeom prst="rect">
            <a:avLst/>
          </a:prstGeom>
        </p:spPr>
      </p:pic>
      <p:sp>
        <p:nvSpPr>
          <p:cNvPr id="23" name="CaixaDeTexto 22">
            <a:extLst>
              <a:ext uri="{FF2B5EF4-FFF2-40B4-BE49-F238E27FC236}">
                <a16:creationId xmlns:a16="http://schemas.microsoft.com/office/drawing/2014/main" id="{65853748-5130-4DE2-9F1B-3855FDF6EC7D}"/>
              </a:ext>
            </a:extLst>
          </p:cNvPr>
          <p:cNvSpPr txBox="1"/>
          <p:nvPr/>
        </p:nvSpPr>
        <p:spPr>
          <a:xfrm>
            <a:off x="3068515" y="1732085"/>
            <a:ext cx="7341577" cy="369332"/>
          </a:xfrm>
          <a:prstGeom prst="rect">
            <a:avLst/>
          </a:prstGeom>
          <a:noFill/>
        </p:spPr>
        <p:txBody>
          <a:bodyPr wrap="square" rtlCol="0">
            <a:spAutoFit/>
          </a:bodyPr>
          <a:lstStyle/>
          <a:p>
            <a:r>
              <a:rPr lang="pt-BR" dirty="0"/>
              <a:t>Participação nas importações mundiais de bens de capital (%) em 2016</a:t>
            </a:r>
          </a:p>
        </p:txBody>
      </p:sp>
    </p:spTree>
    <p:extLst>
      <p:ext uri="{BB962C8B-B14F-4D97-AF65-F5344CB8AC3E}">
        <p14:creationId xmlns:p14="http://schemas.microsoft.com/office/powerpoint/2010/main" val="741898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B5205-7CC3-3E48-94B3-AE427233E35F}"/>
              </a:ext>
            </a:extLst>
          </p:cNvPr>
          <p:cNvSpPr>
            <a:spLocks noGrp="1"/>
          </p:cNvSpPr>
          <p:nvPr>
            <p:ph type="ctrTitle" idx="4294967295"/>
          </p:nvPr>
        </p:nvSpPr>
        <p:spPr>
          <a:xfrm>
            <a:off x="1882808" y="91758"/>
            <a:ext cx="8426384" cy="849019"/>
          </a:xfrm>
          <a:prstGeom prst="rect">
            <a:avLst/>
          </a:prstGeom>
        </p:spPr>
        <p:txBody>
          <a:bodyPr>
            <a:noAutofit/>
          </a:bodyPr>
          <a:lstStyle/>
          <a:p>
            <a:pPr algn="just"/>
            <a:r>
              <a:rPr lang="pt-BR" sz="2000" b="1" dirty="0">
                <a:solidFill>
                  <a:srgbClr val="002060"/>
                </a:solidFill>
              </a:rPr>
              <a:t>Simulações com modelos EGC revelam que a redução das tarifas de BIT/BK aumentariam o PIB do Brasil em até 0,43% no longo prazo.. </a:t>
            </a:r>
          </a:p>
        </p:txBody>
      </p:sp>
      <p:pic>
        <p:nvPicPr>
          <p:cNvPr id="3" name="Imagem 2">
            <a:extLst>
              <a:ext uri="{FF2B5EF4-FFF2-40B4-BE49-F238E27FC236}">
                <a16:creationId xmlns:a16="http://schemas.microsoft.com/office/drawing/2014/main" id="{CDDDE7CD-2784-4D92-A07D-A9AF4AD2D36E}"/>
              </a:ext>
            </a:extLst>
          </p:cNvPr>
          <p:cNvPicPr>
            <a:picLocks noChangeAspect="1"/>
          </p:cNvPicPr>
          <p:nvPr/>
        </p:nvPicPr>
        <p:blipFill>
          <a:blip r:embed="rId2"/>
          <a:stretch>
            <a:fillRect/>
          </a:stretch>
        </p:blipFill>
        <p:spPr>
          <a:xfrm>
            <a:off x="1685431" y="1358283"/>
            <a:ext cx="8426384" cy="3991635"/>
          </a:xfrm>
          <a:prstGeom prst="rect">
            <a:avLst/>
          </a:prstGeom>
        </p:spPr>
      </p:pic>
    </p:spTree>
    <p:extLst>
      <p:ext uri="{BB962C8B-B14F-4D97-AF65-F5344CB8AC3E}">
        <p14:creationId xmlns:p14="http://schemas.microsoft.com/office/powerpoint/2010/main" val="304069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1">
            <a:extLst>
              <a:ext uri="{FF2B5EF4-FFF2-40B4-BE49-F238E27FC236}">
                <a16:creationId xmlns:a16="http://schemas.microsoft.com/office/drawing/2014/main" id="{32677368-570B-415F-94E2-C7AF9A29B242}"/>
              </a:ext>
            </a:extLst>
          </p:cNvPr>
          <p:cNvSpPr txBox="1">
            <a:spLocks/>
          </p:cNvSpPr>
          <p:nvPr/>
        </p:nvSpPr>
        <p:spPr>
          <a:xfrm>
            <a:off x="1047565" y="116633"/>
            <a:ext cx="9512931"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b="1" dirty="0">
                <a:solidFill>
                  <a:schemeClr val="accent5">
                    <a:lumMod val="50000"/>
                  </a:schemeClr>
                </a:solidFill>
                <a:latin typeface="Calibri Light"/>
                <a:cs typeface="Calibri Light"/>
              </a:rPr>
              <a:t>1. Após 8 rodadas de comércio no âmbito da OMC e mais de 400 notificações de acordos preferenciais em bens e serviços  nas últimas décadas, a média tarifária mundial foi significativamente reduzida, particularmente nos países mais desenvolvidos…</a:t>
            </a:r>
          </a:p>
        </p:txBody>
      </p:sp>
      <p:pic>
        <p:nvPicPr>
          <p:cNvPr id="12" name="Imagem 11">
            <a:extLst>
              <a:ext uri="{FF2B5EF4-FFF2-40B4-BE49-F238E27FC236}">
                <a16:creationId xmlns:a16="http://schemas.microsoft.com/office/drawing/2014/main" id="{714040C6-83E7-4802-8D88-E259D0DE1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33" y="1338189"/>
            <a:ext cx="9324663" cy="4341642"/>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9">
            <a:extLst>
              <a:ext uri="{FF2B5EF4-FFF2-40B4-BE49-F238E27FC236}">
                <a16:creationId xmlns:a16="http://schemas.microsoft.com/office/drawing/2014/main" id="{2088C2D8-1CC0-41B5-9F81-E104CEC282D1}"/>
              </a:ext>
            </a:extLst>
          </p:cNvPr>
          <p:cNvSpPr txBox="1">
            <a:spLocks noChangeArrowheads="1"/>
          </p:cNvSpPr>
          <p:nvPr/>
        </p:nvSpPr>
        <p:spPr bwMode="auto">
          <a:xfrm>
            <a:off x="179388" y="6165850"/>
            <a:ext cx="23703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latin typeface="+mn-lt"/>
              </a:rPr>
              <a:t>Fonte: Banco Mundial (2016)</a:t>
            </a:r>
          </a:p>
        </p:txBody>
      </p:sp>
      <p:sp>
        <p:nvSpPr>
          <p:cNvPr id="2" name="CaixaDeTexto 1">
            <a:extLst>
              <a:ext uri="{FF2B5EF4-FFF2-40B4-BE49-F238E27FC236}">
                <a16:creationId xmlns:a16="http://schemas.microsoft.com/office/drawing/2014/main" id="{66B5DCE5-B79D-43AC-9482-A094BB037908}"/>
              </a:ext>
            </a:extLst>
          </p:cNvPr>
          <p:cNvSpPr txBox="1"/>
          <p:nvPr/>
        </p:nvSpPr>
        <p:spPr>
          <a:xfrm>
            <a:off x="4193931" y="1186962"/>
            <a:ext cx="4079631" cy="369332"/>
          </a:xfrm>
          <a:prstGeom prst="rect">
            <a:avLst/>
          </a:prstGeom>
          <a:noFill/>
        </p:spPr>
        <p:txBody>
          <a:bodyPr wrap="square" rtlCol="0">
            <a:spAutoFit/>
          </a:bodyPr>
          <a:lstStyle/>
          <a:p>
            <a:r>
              <a:rPr lang="en-US" dirty="0" err="1"/>
              <a:t>Média</a:t>
            </a:r>
            <a:r>
              <a:rPr lang="en-US" dirty="0"/>
              <a:t> simples da </a:t>
            </a:r>
            <a:r>
              <a:rPr lang="en-US" dirty="0" err="1"/>
              <a:t>tarifa</a:t>
            </a:r>
            <a:r>
              <a:rPr lang="en-US" dirty="0"/>
              <a:t> </a:t>
            </a:r>
            <a:r>
              <a:rPr lang="en-US" dirty="0" err="1"/>
              <a:t>aplicada</a:t>
            </a:r>
            <a:r>
              <a:rPr lang="en-US" dirty="0"/>
              <a:t> (%)</a:t>
            </a:r>
          </a:p>
        </p:txBody>
      </p:sp>
    </p:spTree>
    <p:extLst>
      <p:ext uri="{BB962C8B-B14F-4D97-AF65-F5344CB8AC3E}">
        <p14:creationId xmlns:p14="http://schemas.microsoft.com/office/powerpoint/2010/main" val="382414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B5205-7CC3-3E48-94B3-AE427233E35F}"/>
              </a:ext>
            </a:extLst>
          </p:cNvPr>
          <p:cNvSpPr>
            <a:spLocks noGrp="1"/>
          </p:cNvSpPr>
          <p:nvPr>
            <p:ph type="ctrTitle" idx="4294967295"/>
          </p:nvPr>
        </p:nvSpPr>
        <p:spPr>
          <a:xfrm>
            <a:off x="1485720" y="52755"/>
            <a:ext cx="9539834" cy="822935"/>
          </a:xfrm>
          <a:prstGeom prst="rect">
            <a:avLst/>
          </a:prstGeom>
        </p:spPr>
        <p:txBody>
          <a:bodyPr>
            <a:noAutofit/>
          </a:bodyPr>
          <a:lstStyle/>
          <a:p>
            <a:pPr algn="just"/>
            <a:r>
              <a:rPr lang="pt-BR" sz="1800" b="1" dirty="0">
                <a:solidFill>
                  <a:srgbClr val="002060"/>
                </a:solidFill>
              </a:rPr>
              <a:t>Também aumentariam a inserção internacional da indústria Brasileira, com aumento da competitividade e volume das exportações em geral, particularmente em manufaturados...</a:t>
            </a:r>
          </a:p>
        </p:txBody>
      </p:sp>
      <p:pic>
        <p:nvPicPr>
          <p:cNvPr id="5" name="Imagem 4">
            <a:extLst>
              <a:ext uri="{FF2B5EF4-FFF2-40B4-BE49-F238E27FC236}">
                <a16:creationId xmlns:a16="http://schemas.microsoft.com/office/drawing/2014/main" id="{B2FF6783-AF60-4EBD-BBB1-4DDDB9582F68}"/>
              </a:ext>
            </a:extLst>
          </p:cNvPr>
          <p:cNvPicPr>
            <a:picLocks noChangeAspect="1"/>
          </p:cNvPicPr>
          <p:nvPr/>
        </p:nvPicPr>
        <p:blipFill>
          <a:blip r:embed="rId2"/>
          <a:stretch>
            <a:fillRect/>
          </a:stretch>
        </p:blipFill>
        <p:spPr>
          <a:xfrm>
            <a:off x="1707967" y="1291094"/>
            <a:ext cx="8631787" cy="4441489"/>
          </a:xfrm>
          <a:prstGeom prst="rect">
            <a:avLst/>
          </a:prstGeom>
        </p:spPr>
      </p:pic>
      <p:sp>
        <p:nvSpPr>
          <p:cNvPr id="6" name="CaixaDeTexto 9">
            <a:extLst>
              <a:ext uri="{FF2B5EF4-FFF2-40B4-BE49-F238E27FC236}">
                <a16:creationId xmlns:a16="http://schemas.microsoft.com/office/drawing/2014/main" id="{8A500CD9-37BD-4D94-9CD4-94101EDF361B}"/>
              </a:ext>
            </a:extLst>
          </p:cNvPr>
          <p:cNvSpPr txBox="1">
            <a:spLocks noChangeArrowheads="1"/>
          </p:cNvSpPr>
          <p:nvPr/>
        </p:nvSpPr>
        <p:spPr bwMode="auto">
          <a:xfrm>
            <a:off x="117842" y="6368073"/>
            <a:ext cx="2344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CCGI-FGV, </a:t>
            </a:r>
            <a:r>
              <a:rPr lang="en-US" altLang="pt-BR" sz="1000" b="1" dirty="0" err="1"/>
              <a:t>Modelo</a:t>
            </a:r>
            <a:r>
              <a:rPr lang="en-US" altLang="pt-BR" sz="1000" b="1" dirty="0"/>
              <a:t> CGE</a:t>
            </a:r>
          </a:p>
        </p:txBody>
      </p:sp>
    </p:spTree>
    <p:extLst>
      <p:ext uri="{BB962C8B-B14F-4D97-AF65-F5344CB8AC3E}">
        <p14:creationId xmlns:p14="http://schemas.microsoft.com/office/powerpoint/2010/main" val="1422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a:t>
            </a:r>
            <a:r>
              <a:rPr lang="en-US" altLang="pt-BR" sz="1000" b="1" dirty="0" err="1"/>
              <a:t>Unctad</a:t>
            </a:r>
            <a:r>
              <a:rPr lang="en-US" altLang="pt-BR" sz="1000" b="1" dirty="0"/>
              <a:t> (2017)</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O mundo do comércio vive uma “guerra” regulatória, onde os grandes players, como Estados Unidos e Europa, tentam impor suas próprias regulações (como barreiras técnicas e fitossanitárias), de forma a fazer prevalecer no mundo o modelo regulatório mais conveniente para as suas indústrias. O Brasil, a despeito de sua baixa participação no comércio internacional, está entre os países mais ativos nesta área....</a:t>
            </a:r>
          </a:p>
          <a:p>
            <a:pPr algn="just"/>
            <a:endParaRPr lang="en-US" sz="2000" b="1" dirty="0">
              <a:solidFill>
                <a:schemeClr val="accent5">
                  <a:lumMod val="50000"/>
                </a:schemeClr>
              </a:solidFill>
            </a:endParaRPr>
          </a:p>
        </p:txBody>
      </p:sp>
      <p:pic>
        <p:nvPicPr>
          <p:cNvPr id="5" name="Imagem 4">
            <a:extLst>
              <a:ext uri="{FF2B5EF4-FFF2-40B4-BE49-F238E27FC236}">
                <a16:creationId xmlns:a16="http://schemas.microsoft.com/office/drawing/2014/main" id="{7B65A17E-1B65-4A69-B371-A7035D1207FB}"/>
              </a:ext>
            </a:extLst>
          </p:cNvPr>
          <p:cNvPicPr>
            <a:picLocks noChangeAspect="1"/>
          </p:cNvPicPr>
          <p:nvPr/>
        </p:nvPicPr>
        <p:blipFill>
          <a:blip r:embed="rId2"/>
          <a:stretch>
            <a:fillRect/>
          </a:stretch>
        </p:blipFill>
        <p:spPr>
          <a:xfrm>
            <a:off x="853851" y="1450731"/>
            <a:ext cx="10540979" cy="4062045"/>
          </a:xfrm>
          <a:prstGeom prst="rect">
            <a:avLst/>
          </a:prstGeom>
        </p:spPr>
      </p:pic>
    </p:spTree>
    <p:extLst>
      <p:ext uri="{BB962C8B-B14F-4D97-AF65-F5344CB8AC3E}">
        <p14:creationId xmlns:p14="http://schemas.microsoft.com/office/powerpoint/2010/main" val="4174163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a:t>
            </a:r>
            <a:r>
              <a:rPr lang="en-US" altLang="pt-BR" sz="1000" b="1" dirty="0" err="1"/>
              <a:t>Unctad</a:t>
            </a:r>
            <a:r>
              <a:rPr lang="en-US" altLang="pt-BR" sz="1000" b="1" dirty="0"/>
              <a:t> (2017)</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Até mesmo na Agricultura, onde temos vantagem comparativa mundial, somos extremamente ativos na imposição de barreiras não-tarifárias sobre os produtos agrícolas importados...</a:t>
            </a:r>
          </a:p>
          <a:p>
            <a:pPr algn="just"/>
            <a:endParaRPr lang="en-US" sz="2000" b="1" dirty="0">
              <a:solidFill>
                <a:schemeClr val="accent5">
                  <a:lumMod val="50000"/>
                </a:schemeClr>
              </a:solidFill>
            </a:endParaRPr>
          </a:p>
        </p:txBody>
      </p:sp>
      <p:pic>
        <p:nvPicPr>
          <p:cNvPr id="5" name="Imagem 4">
            <a:extLst>
              <a:ext uri="{FF2B5EF4-FFF2-40B4-BE49-F238E27FC236}">
                <a16:creationId xmlns:a16="http://schemas.microsoft.com/office/drawing/2014/main" id="{56B2B0A8-54BE-4777-9B72-A075CA26EC05}"/>
              </a:ext>
            </a:extLst>
          </p:cNvPr>
          <p:cNvPicPr>
            <a:picLocks noChangeAspect="1"/>
          </p:cNvPicPr>
          <p:nvPr/>
        </p:nvPicPr>
        <p:blipFill>
          <a:blip r:embed="rId2"/>
          <a:stretch>
            <a:fillRect/>
          </a:stretch>
        </p:blipFill>
        <p:spPr>
          <a:xfrm>
            <a:off x="912960" y="1204546"/>
            <a:ext cx="10545307" cy="3809411"/>
          </a:xfrm>
          <a:prstGeom prst="rect">
            <a:avLst/>
          </a:prstGeom>
        </p:spPr>
      </p:pic>
    </p:spTree>
    <p:extLst>
      <p:ext uri="{BB962C8B-B14F-4D97-AF65-F5344CB8AC3E}">
        <p14:creationId xmlns:p14="http://schemas.microsoft.com/office/powerpoint/2010/main" val="27977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a:t>
            </a:r>
            <a:r>
              <a:rPr lang="en-US" altLang="pt-BR" sz="1000" b="1" dirty="0" err="1"/>
              <a:t>Unctad</a:t>
            </a:r>
            <a:r>
              <a:rPr lang="en-US" altLang="pt-BR" sz="1000" b="1" dirty="0"/>
              <a:t> (2017)</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Mesmo no comércio bilateral com a Argentina, as barreiras técnicas, sanitárias e fitossanitárias constituem forte barreira ao comércio, principalmente em bens agrícolas...</a:t>
            </a:r>
          </a:p>
          <a:p>
            <a:pPr algn="just"/>
            <a:endParaRPr lang="en-US" sz="2000" b="1" dirty="0">
              <a:solidFill>
                <a:schemeClr val="accent5">
                  <a:lumMod val="50000"/>
                </a:schemeClr>
              </a:solidFill>
            </a:endParaRPr>
          </a:p>
        </p:txBody>
      </p:sp>
      <p:pic>
        <p:nvPicPr>
          <p:cNvPr id="6" name="Picture 1">
            <a:extLst>
              <a:ext uri="{FF2B5EF4-FFF2-40B4-BE49-F238E27FC236}">
                <a16:creationId xmlns:a16="http://schemas.microsoft.com/office/drawing/2014/main" id="{1A98B524-4081-4370-B94A-704FE82AFB55}"/>
              </a:ext>
            </a:extLst>
          </p:cNvPr>
          <p:cNvPicPr>
            <a:picLocks noChangeAspect="1"/>
          </p:cNvPicPr>
          <p:nvPr/>
        </p:nvPicPr>
        <p:blipFill>
          <a:blip r:embed="rId2"/>
          <a:stretch>
            <a:fillRect/>
          </a:stretch>
        </p:blipFill>
        <p:spPr>
          <a:xfrm>
            <a:off x="1028699" y="1415562"/>
            <a:ext cx="9890727" cy="3740638"/>
          </a:xfrm>
          <a:prstGeom prst="rect">
            <a:avLst/>
          </a:prstGeom>
        </p:spPr>
      </p:pic>
      <p:sp>
        <p:nvSpPr>
          <p:cNvPr id="2" name="CaixaDeTexto 1">
            <a:extLst>
              <a:ext uri="{FF2B5EF4-FFF2-40B4-BE49-F238E27FC236}">
                <a16:creationId xmlns:a16="http://schemas.microsoft.com/office/drawing/2014/main" id="{9A6F1E6E-9E1A-4CC0-8707-50A4335ED103}"/>
              </a:ext>
            </a:extLst>
          </p:cNvPr>
          <p:cNvSpPr txBox="1"/>
          <p:nvPr/>
        </p:nvSpPr>
        <p:spPr>
          <a:xfrm>
            <a:off x="3156439" y="1332468"/>
            <a:ext cx="6066692" cy="369332"/>
          </a:xfrm>
          <a:prstGeom prst="rect">
            <a:avLst/>
          </a:prstGeom>
          <a:noFill/>
        </p:spPr>
        <p:txBody>
          <a:bodyPr wrap="square" rtlCol="0">
            <a:spAutoFit/>
          </a:bodyPr>
          <a:lstStyle/>
          <a:p>
            <a:r>
              <a:rPr lang="pt-BR" dirty="0"/>
              <a:t>Equivalente tarifário das medidas TBT/SPS no Mercosul (%)</a:t>
            </a:r>
          </a:p>
        </p:txBody>
      </p:sp>
    </p:spTree>
    <p:extLst>
      <p:ext uri="{BB962C8B-B14F-4D97-AF65-F5344CB8AC3E}">
        <p14:creationId xmlns:p14="http://schemas.microsoft.com/office/powerpoint/2010/main" val="256848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7" y="6165850"/>
            <a:ext cx="16582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WIOD (2016)</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chemeClr val="accent5">
                    <a:lumMod val="50000"/>
                  </a:schemeClr>
                </a:solidFill>
                <a:latin typeface="+mn-lt"/>
              </a:rPr>
              <a:t>Enquanto o </a:t>
            </a:r>
            <a:r>
              <a:rPr lang="pt-BR" sz="1800" b="1" dirty="0">
                <a:solidFill>
                  <a:schemeClr val="accent5">
                    <a:lumMod val="50000"/>
                  </a:schemeClr>
                </a:solidFill>
                <a:latin typeface="+mn-lt"/>
              </a:rPr>
              <a:t>comércio mundial de serviços </a:t>
            </a:r>
            <a:r>
              <a:rPr lang="pt-BR" sz="1800" dirty="0">
                <a:solidFill>
                  <a:schemeClr val="accent5">
                    <a:lumMod val="50000"/>
                  </a:schemeClr>
                </a:solidFill>
                <a:latin typeface="+mn-lt"/>
              </a:rPr>
              <a:t>avança na sua liberalização, pouca atenção foi dada ao comércio deste setor nas últimas décadas no Brasil. Serviços são essenciais para as exportações do Brasil, principalmente em </a:t>
            </a:r>
            <a:r>
              <a:rPr lang="pt-BR" sz="1800" b="1" dirty="0">
                <a:solidFill>
                  <a:schemeClr val="accent5">
                    <a:lumMod val="50000"/>
                  </a:schemeClr>
                </a:solidFill>
                <a:latin typeface="+mn-lt"/>
              </a:rPr>
              <a:t>manufaturados</a:t>
            </a:r>
            <a:r>
              <a:rPr lang="pt-BR" sz="1800" dirty="0">
                <a:solidFill>
                  <a:schemeClr val="accent5">
                    <a:lumMod val="50000"/>
                  </a:schemeClr>
                </a:solidFill>
                <a:latin typeface="+mn-lt"/>
              </a:rPr>
              <a:t>...</a:t>
            </a:r>
            <a:endParaRPr lang="en-US" sz="2000" b="1" dirty="0">
              <a:solidFill>
                <a:schemeClr val="accent5">
                  <a:lumMod val="50000"/>
                </a:schemeClr>
              </a:solidFill>
            </a:endParaRPr>
          </a:p>
        </p:txBody>
      </p:sp>
      <p:pic>
        <p:nvPicPr>
          <p:cNvPr id="6" name="Picture 4">
            <a:extLst>
              <a:ext uri="{FF2B5EF4-FFF2-40B4-BE49-F238E27FC236}">
                <a16:creationId xmlns:a16="http://schemas.microsoft.com/office/drawing/2014/main" id="{B24E4620-C6DE-4176-A1A5-37F084EFF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617" y="1287625"/>
            <a:ext cx="10126405" cy="402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72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GTAP (2011), CCGI-FGV</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rPr>
              <a:t>Estudos empíricos realizados pelo CCGI-FGV sugerem que as barreiras às importações de serviços ainda são significativamente altas no Brasil, num comparativo com a média da América Latina e a média dos países da OCDE...</a:t>
            </a:r>
            <a:endParaRPr lang="en-US" sz="2000" dirty="0">
              <a:solidFill>
                <a:schemeClr val="accent5">
                  <a:lumMod val="50000"/>
                </a:schemeClr>
              </a:solidFill>
            </a:endParaRPr>
          </a:p>
        </p:txBody>
      </p:sp>
      <p:pic>
        <p:nvPicPr>
          <p:cNvPr id="2" name="Imagem 1">
            <a:extLst>
              <a:ext uri="{FF2B5EF4-FFF2-40B4-BE49-F238E27FC236}">
                <a16:creationId xmlns:a16="http://schemas.microsoft.com/office/drawing/2014/main" id="{F6936F5C-48D3-465D-B3FB-5D7D0A077F42}"/>
              </a:ext>
            </a:extLst>
          </p:cNvPr>
          <p:cNvPicPr>
            <a:picLocks noChangeAspect="1"/>
          </p:cNvPicPr>
          <p:nvPr/>
        </p:nvPicPr>
        <p:blipFill>
          <a:blip r:embed="rId2"/>
          <a:stretch>
            <a:fillRect/>
          </a:stretch>
        </p:blipFill>
        <p:spPr>
          <a:xfrm>
            <a:off x="471294" y="1393581"/>
            <a:ext cx="11249411" cy="4070838"/>
          </a:xfrm>
          <a:prstGeom prst="rect">
            <a:avLst/>
          </a:prstGeom>
        </p:spPr>
      </p:pic>
    </p:spTree>
    <p:extLst>
      <p:ext uri="{BB962C8B-B14F-4D97-AF65-F5344CB8AC3E}">
        <p14:creationId xmlns:p14="http://schemas.microsoft.com/office/powerpoint/2010/main" val="1481883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GTAP (2011), CCGI-FGV</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rPr>
              <a:t>A convergência regulatória da importação de serviços do Brasil, ao nível dos países da OCDE, traria estímulo adicional às exportações do país, em consonância com a literatura empírica internacional sobre o tema...</a:t>
            </a:r>
            <a:endParaRPr lang="en-US" sz="2000" dirty="0">
              <a:solidFill>
                <a:schemeClr val="accent5">
                  <a:lumMod val="50000"/>
                </a:schemeClr>
              </a:solidFill>
            </a:endParaRPr>
          </a:p>
        </p:txBody>
      </p:sp>
      <p:pic>
        <p:nvPicPr>
          <p:cNvPr id="3" name="Imagem 2">
            <a:extLst>
              <a:ext uri="{FF2B5EF4-FFF2-40B4-BE49-F238E27FC236}">
                <a16:creationId xmlns:a16="http://schemas.microsoft.com/office/drawing/2014/main" id="{ED9BF59E-EF7F-4D77-89CA-D251AA9F8354}"/>
              </a:ext>
            </a:extLst>
          </p:cNvPr>
          <p:cNvPicPr>
            <a:picLocks noChangeAspect="1"/>
          </p:cNvPicPr>
          <p:nvPr/>
        </p:nvPicPr>
        <p:blipFill>
          <a:blip r:embed="rId2"/>
          <a:stretch>
            <a:fillRect/>
          </a:stretch>
        </p:blipFill>
        <p:spPr>
          <a:xfrm>
            <a:off x="1542337" y="1574952"/>
            <a:ext cx="8912503" cy="3708095"/>
          </a:xfrm>
          <a:prstGeom prst="rect">
            <a:avLst/>
          </a:prstGeom>
        </p:spPr>
      </p:pic>
    </p:spTree>
    <p:extLst>
      <p:ext uri="{BB962C8B-B14F-4D97-AF65-F5344CB8AC3E}">
        <p14:creationId xmlns:p14="http://schemas.microsoft.com/office/powerpoint/2010/main" val="3337875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601419" y="6016381"/>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GTAP (2011), CCGI-FGV</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rPr>
              <a:t>Por fim, a literatura empírica internacional aponta a relevância dos serviços portuários para a conexão em cadeias globais... </a:t>
            </a:r>
          </a:p>
          <a:p>
            <a:pPr algn="just"/>
            <a:r>
              <a:rPr lang="pt-BR" sz="2000" dirty="0">
                <a:solidFill>
                  <a:schemeClr val="accent5">
                    <a:lumMod val="50000"/>
                  </a:schemeClr>
                </a:solidFill>
                <a:latin typeface="+mn-lt"/>
              </a:rPr>
              <a:t> </a:t>
            </a:r>
            <a:endParaRPr lang="en-US" sz="2000" dirty="0">
              <a:solidFill>
                <a:schemeClr val="accent5">
                  <a:lumMod val="50000"/>
                </a:schemeClr>
              </a:solidFill>
            </a:endParaRPr>
          </a:p>
        </p:txBody>
      </p:sp>
      <p:sp>
        <p:nvSpPr>
          <p:cNvPr id="5" name="Título 1">
            <a:extLst>
              <a:ext uri="{FF2B5EF4-FFF2-40B4-BE49-F238E27FC236}">
                <a16:creationId xmlns:a16="http://schemas.microsoft.com/office/drawing/2014/main" id="{ABEB12AB-A3C6-43C6-8824-6647E64AD807}"/>
              </a:ext>
            </a:extLst>
          </p:cNvPr>
          <p:cNvSpPr txBox="1">
            <a:spLocks/>
          </p:cNvSpPr>
          <p:nvPr/>
        </p:nvSpPr>
        <p:spPr>
          <a:xfrm>
            <a:off x="1208450" y="1263605"/>
            <a:ext cx="9552372" cy="47527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pt-BR" sz="2000" dirty="0">
                <a:solidFill>
                  <a:schemeClr val="accent5">
                    <a:lumMod val="50000"/>
                  </a:schemeClr>
                </a:solidFill>
                <a:latin typeface="+mn-lt"/>
              </a:rPr>
              <a:t>Ainda em 2014, o Brasil </a:t>
            </a:r>
            <a:r>
              <a:rPr lang="pt-BR" sz="2000" b="1" dirty="0">
                <a:solidFill>
                  <a:schemeClr val="accent5">
                    <a:lumMod val="50000"/>
                  </a:schemeClr>
                </a:solidFill>
                <a:latin typeface="+mn-lt"/>
              </a:rPr>
              <a:t>figurava na 94</a:t>
            </a:r>
            <a:r>
              <a:rPr lang="pt-BR" sz="2000" b="1" u="sng" baseline="30000" dirty="0">
                <a:solidFill>
                  <a:schemeClr val="accent5">
                    <a:lumMod val="50000"/>
                  </a:schemeClr>
                </a:solidFill>
                <a:latin typeface="+mn-lt"/>
              </a:rPr>
              <a:t>a</a:t>
            </a:r>
            <a:r>
              <a:rPr lang="pt-BR" sz="2000" b="1" dirty="0">
                <a:solidFill>
                  <a:schemeClr val="accent5">
                    <a:lumMod val="50000"/>
                  </a:schemeClr>
                </a:solidFill>
                <a:latin typeface="+mn-lt"/>
              </a:rPr>
              <a:t> posição </a:t>
            </a:r>
            <a:r>
              <a:rPr lang="pt-BR" sz="2000" dirty="0">
                <a:solidFill>
                  <a:schemeClr val="accent5">
                    <a:lumMod val="50000"/>
                  </a:schemeClr>
                </a:solidFill>
                <a:latin typeface="+mn-lt"/>
              </a:rPr>
              <a:t>no ranking de gerenciamento aduaneiro do Banco Mundial (dentre 160 países)...Ficando atrás de países como El Salvador, Equador e </a:t>
            </a:r>
            <a:r>
              <a:rPr lang="pt-BR" sz="2000" dirty="0" err="1">
                <a:solidFill>
                  <a:schemeClr val="accent5">
                    <a:lumMod val="50000"/>
                  </a:schemeClr>
                </a:solidFill>
                <a:latin typeface="+mn-lt"/>
              </a:rPr>
              <a:t>Paraguay</a:t>
            </a:r>
            <a:r>
              <a:rPr lang="pt-BR" sz="2000" dirty="0">
                <a:solidFill>
                  <a:schemeClr val="accent5">
                    <a:lumMod val="50000"/>
                  </a:schemeClr>
                </a:solidFill>
                <a:latin typeface="+mn-lt"/>
              </a:rPr>
              <a:t>...</a:t>
            </a:r>
          </a:p>
          <a:p>
            <a:pPr marL="342900" indent="-342900" algn="just">
              <a:buFont typeface="Arial" panose="020B0604020202020204" pitchFamily="34" charset="0"/>
              <a:buChar char="•"/>
            </a:pPr>
            <a:endParaRPr lang="pt-BR" sz="2000" dirty="0">
              <a:solidFill>
                <a:schemeClr val="accent5">
                  <a:lumMod val="50000"/>
                </a:schemeClr>
              </a:solidFill>
              <a:latin typeface="+mn-lt"/>
            </a:endParaRPr>
          </a:p>
          <a:p>
            <a:pPr marL="342900" indent="-342900" algn="just">
              <a:buFont typeface="Arial" panose="020B0604020202020204" pitchFamily="34" charset="0"/>
              <a:buChar char="•"/>
            </a:pPr>
            <a:endParaRPr lang="pt-BR" sz="2000" dirty="0">
              <a:solidFill>
                <a:schemeClr val="accent5">
                  <a:lumMod val="50000"/>
                </a:schemeClr>
              </a:solidFill>
              <a:latin typeface="+mn-lt"/>
            </a:endParaRPr>
          </a:p>
          <a:p>
            <a:pPr marL="342900" indent="-342900" algn="just">
              <a:buFont typeface="Arial" panose="020B0604020202020204" pitchFamily="34" charset="0"/>
              <a:buChar char="•"/>
            </a:pPr>
            <a:r>
              <a:rPr lang="pt-BR" sz="2000" dirty="0">
                <a:solidFill>
                  <a:schemeClr val="accent5">
                    <a:lumMod val="50000"/>
                  </a:schemeClr>
                </a:solidFill>
                <a:latin typeface="+mn-lt"/>
              </a:rPr>
              <a:t>Segundo </a:t>
            </a:r>
            <a:r>
              <a:rPr lang="pt-BR" sz="2000" dirty="0" err="1">
                <a:solidFill>
                  <a:schemeClr val="accent5">
                    <a:lumMod val="50000"/>
                  </a:schemeClr>
                </a:solidFill>
                <a:latin typeface="+mn-lt"/>
              </a:rPr>
              <a:t>Djankov</a:t>
            </a:r>
            <a:r>
              <a:rPr lang="pt-BR" sz="2000" dirty="0">
                <a:solidFill>
                  <a:schemeClr val="accent5">
                    <a:lumMod val="50000"/>
                  </a:schemeClr>
                </a:solidFill>
                <a:latin typeface="+mn-lt"/>
              </a:rPr>
              <a:t> (2006), cada dia de atraso pode </a:t>
            </a:r>
            <a:r>
              <a:rPr lang="pt-BR" sz="2000" b="1" dirty="0">
                <a:solidFill>
                  <a:schemeClr val="accent5">
                    <a:lumMod val="50000"/>
                  </a:schemeClr>
                </a:solidFill>
                <a:latin typeface="+mn-lt"/>
              </a:rPr>
              <a:t>significar 1% a menos em exportações para um país...</a:t>
            </a:r>
          </a:p>
          <a:p>
            <a:pPr marL="342900" indent="-342900" algn="just">
              <a:buFont typeface="Arial" panose="020B0604020202020204" pitchFamily="34" charset="0"/>
              <a:buChar char="•"/>
            </a:pPr>
            <a:endParaRPr lang="pt-BR" sz="2000" b="1" dirty="0">
              <a:solidFill>
                <a:schemeClr val="accent5">
                  <a:lumMod val="50000"/>
                </a:schemeClr>
              </a:solidFill>
              <a:latin typeface="+mn-lt"/>
            </a:endParaRPr>
          </a:p>
          <a:p>
            <a:pPr marL="342900" indent="-342900" algn="just">
              <a:buFont typeface="Arial" panose="020B0604020202020204" pitchFamily="34" charset="0"/>
              <a:buChar char="•"/>
            </a:pPr>
            <a:endParaRPr lang="pt-BR" sz="2000" dirty="0">
              <a:solidFill>
                <a:schemeClr val="accent5">
                  <a:lumMod val="50000"/>
                </a:schemeClr>
              </a:solidFill>
              <a:latin typeface="+mn-lt"/>
            </a:endParaRPr>
          </a:p>
          <a:p>
            <a:pPr marL="342900" indent="-342900" algn="just">
              <a:buFont typeface="Arial" panose="020B0604020202020204" pitchFamily="34" charset="0"/>
              <a:buChar char="•"/>
            </a:pPr>
            <a:r>
              <a:rPr lang="pt-BR" sz="2000" dirty="0" err="1">
                <a:solidFill>
                  <a:schemeClr val="accent5">
                    <a:lumMod val="50000"/>
                  </a:schemeClr>
                </a:solidFill>
                <a:latin typeface="+mn-lt"/>
              </a:rPr>
              <a:t>Hummels</a:t>
            </a:r>
            <a:r>
              <a:rPr lang="pt-BR" sz="2000" dirty="0">
                <a:solidFill>
                  <a:schemeClr val="accent5">
                    <a:lumMod val="50000"/>
                  </a:schemeClr>
                </a:solidFill>
                <a:latin typeface="+mn-lt"/>
              </a:rPr>
              <a:t> &amp; </a:t>
            </a:r>
            <a:r>
              <a:rPr lang="pt-BR" sz="2000" dirty="0" err="1">
                <a:solidFill>
                  <a:schemeClr val="accent5">
                    <a:lumMod val="50000"/>
                  </a:schemeClr>
                </a:solidFill>
                <a:latin typeface="+mn-lt"/>
              </a:rPr>
              <a:t>Schaur</a:t>
            </a:r>
            <a:r>
              <a:rPr lang="pt-BR" sz="2000" dirty="0">
                <a:solidFill>
                  <a:schemeClr val="accent5">
                    <a:lumMod val="50000"/>
                  </a:schemeClr>
                </a:solidFill>
                <a:latin typeface="+mn-lt"/>
              </a:rPr>
              <a:t> (2013) apontam que o custo de 1 dia de atraso pode </a:t>
            </a:r>
            <a:r>
              <a:rPr lang="pt-BR" sz="2000" b="1" dirty="0">
                <a:solidFill>
                  <a:schemeClr val="accent5">
                    <a:lumMod val="50000"/>
                  </a:schemeClr>
                </a:solidFill>
                <a:latin typeface="+mn-lt"/>
              </a:rPr>
              <a:t>significar 0,6% a 2,1% do valor da carga transportada</a:t>
            </a:r>
            <a:r>
              <a:rPr lang="pt-BR" sz="2000" dirty="0">
                <a:solidFill>
                  <a:schemeClr val="accent5">
                    <a:lumMod val="50000"/>
                  </a:schemeClr>
                </a:solidFill>
                <a:latin typeface="+mn-lt"/>
              </a:rPr>
              <a:t>. Em média, este valor tende a </a:t>
            </a:r>
            <a:r>
              <a:rPr lang="pt-BR" sz="2000" b="1" dirty="0">
                <a:solidFill>
                  <a:schemeClr val="accent5">
                    <a:lumMod val="50000"/>
                  </a:schemeClr>
                </a:solidFill>
                <a:latin typeface="+mn-lt"/>
              </a:rPr>
              <a:t>ser 60% maior para insumos industriais...</a:t>
            </a:r>
          </a:p>
          <a:p>
            <a:pPr marL="342900" indent="-342900" algn="just">
              <a:buFont typeface="Arial" panose="020B0604020202020204" pitchFamily="34" charset="0"/>
              <a:buChar char="•"/>
            </a:pPr>
            <a:endParaRPr lang="pt-BR" sz="2000" b="1" dirty="0">
              <a:solidFill>
                <a:schemeClr val="accent5">
                  <a:lumMod val="50000"/>
                </a:schemeClr>
              </a:solidFill>
              <a:latin typeface="+mn-lt"/>
            </a:endParaRPr>
          </a:p>
          <a:p>
            <a:pPr marL="342900" indent="-342900" algn="just">
              <a:buFont typeface="Arial" panose="020B0604020202020204" pitchFamily="34" charset="0"/>
              <a:buChar char="•"/>
            </a:pPr>
            <a:r>
              <a:rPr lang="pt-BR" sz="2000" dirty="0">
                <a:solidFill>
                  <a:schemeClr val="accent5">
                    <a:lumMod val="50000"/>
                  </a:schemeClr>
                </a:solidFill>
                <a:latin typeface="+mn-lt"/>
              </a:rPr>
              <a:t>Para a OCDE (2012), o custo total dos dias de atrasos em aduanas pode alcançar cerca de </a:t>
            </a:r>
            <a:r>
              <a:rPr lang="pt-BR" sz="2000" b="1" dirty="0">
                <a:solidFill>
                  <a:schemeClr val="accent5">
                    <a:lumMod val="50000"/>
                  </a:schemeClr>
                </a:solidFill>
                <a:latin typeface="+mn-lt"/>
              </a:rPr>
              <a:t>30% do valor da carga transportada.</a:t>
            </a:r>
            <a:r>
              <a:rPr lang="pt-BR" sz="2000" dirty="0">
                <a:solidFill>
                  <a:schemeClr val="accent5">
                    <a:lumMod val="50000"/>
                  </a:schemeClr>
                </a:solidFill>
                <a:latin typeface="+mn-lt"/>
              </a:rPr>
              <a:t>..</a:t>
            </a:r>
            <a:r>
              <a:rPr lang="en-US" sz="2000" b="1" dirty="0">
                <a:solidFill>
                  <a:schemeClr val="tx2"/>
                </a:solidFill>
                <a:latin typeface="+mn-lt"/>
              </a:rPr>
              <a:t>	</a:t>
            </a:r>
          </a:p>
          <a:p>
            <a:pPr algn="just"/>
            <a:endParaRPr lang="en-US" sz="2000" dirty="0">
              <a:solidFill>
                <a:schemeClr val="tx2"/>
              </a:solidFill>
              <a:latin typeface="+mn-lt"/>
            </a:endParaRPr>
          </a:p>
          <a:p>
            <a:pPr algn="just"/>
            <a:endParaRPr lang="en-US" sz="2000" b="1" dirty="0">
              <a:solidFill>
                <a:schemeClr val="tx2"/>
              </a:solidFill>
              <a:latin typeface="+mn-lt"/>
            </a:endParaRPr>
          </a:p>
          <a:p>
            <a:pPr algn="just"/>
            <a:endParaRPr lang="en-US" sz="2000" b="1" dirty="0">
              <a:solidFill>
                <a:schemeClr val="tx2"/>
              </a:solidFill>
              <a:latin typeface="+mn-lt"/>
            </a:endParaRPr>
          </a:p>
          <a:p>
            <a:pPr algn="just"/>
            <a:endParaRPr lang="en-US" sz="2000" b="1" dirty="0">
              <a:solidFill>
                <a:schemeClr val="tx2"/>
              </a:solidFill>
              <a:latin typeface="+mn-lt"/>
            </a:endParaRPr>
          </a:p>
          <a:p>
            <a:pPr algn="just"/>
            <a:endParaRPr lang="en-US" sz="1600" b="1" dirty="0">
              <a:solidFill>
                <a:schemeClr val="tx2"/>
              </a:solidFill>
              <a:latin typeface="+mn-lt"/>
            </a:endParaRPr>
          </a:p>
          <a:p>
            <a:pPr algn="just"/>
            <a:endParaRPr lang="en-US" sz="1600" b="1" dirty="0">
              <a:solidFill>
                <a:schemeClr val="tx2"/>
              </a:solidFill>
              <a:latin typeface="+mn-lt"/>
            </a:endParaRPr>
          </a:p>
        </p:txBody>
      </p:sp>
    </p:spTree>
    <p:extLst>
      <p:ext uri="{BB962C8B-B14F-4D97-AF65-F5344CB8AC3E}">
        <p14:creationId xmlns:p14="http://schemas.microsoft.com/office/powerpoint/2010/main" val="152571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0932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GTAP (2011), CCGI-FGV</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907941" y="144625"/>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rPr>
              <a:t>A burocracia aduaneira basicamente excluiu os países menos desenvolvidos da participação em cadeias globais, onde os atrasos portuários ultrapassam a média de 34 dias...</a:t>
            </a:r>
            <a:endParaRPr lang="en-US" sz="2000" dirty="0">
              <a:solidFill>
                <a:schemeClr val="accent5">
                  <a:lumMod val="50000"/>
                </a:schemeClr>
              </a:solidFill>
            </a:endParaRPr>
          </a:p>
        </p:txBody>
      </p:sp>
      <p:pic>
        <p:nvPicPr>
          <p:cNvPr id="7" name="Imagem 6">
            <a:extLst>
              <a:ext uri="{FF2B5EF4-FFF2-40B4-BE49-F238E27FC236}">
                <a16:creationId xmlns:a16="http://schemas.microsoft.com/office/drawing/2014/main" id="{A1911680-5ED6-4F39-AA4F-DB68A32A94A3}"/>
              </a:ext>
            </a:extLst>
          </p:cNvPr>
          <p:cNvPicPr>
            <a:picLocks noChangeAspect="1"/>
          </p:cNvPicPr>
          <p:nvPr/>
        </p:nvPicPr>
        <p:blipFill>
          <a:blip r:embed="rId2"/>
          <a:stretch>
            <a:fillRect/>
          </a:stretch>
        </p:blipFill>
        <p:spPr>
          <a:xfrm>
            <a:off x="1301263" y="1216041"/>
            <a:ext cx="9340098" cy="4425918"/>
          </a:xfrm>
          <a:prstGeom prst="rect">
            <a:avLst/>
          </a:prstGeom>
        </p:spPr>
      </p:pic>
    </p:spTree>
    <p:extLst>
      <p:ext uri="{BB962C8B-B14F-4D97-AF65-F5344CB8AC3E}">
        <p14:creationId xmlns:p14="http://schemas.microsoft.com/office/powerpoint/2010/main" val="2748185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7" y="6165850"/>
            <a:ext cx="31616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a:t>
            </a:r>
            <a:r>
              <a:rPr lang="en-US" altLang="pt-BR" sz="1000" b="1" dirty="0" err="1"/>
              <a:t>Hummels&amp;Schaur</a:t>
            </a:r>
            <a:r>
              <a:rPr lang="en-US" altLang="pt-BR" sz="1000" b="1" dirty="0"/>
              <a:t> (2013), CCGI-FGV</a:t>
            </a:r>
          </a:p>
        </p:txBody>
      </p:sp>
      <p:sp>
        <p:nvSpPr>
          <p:cNvPr id="9" name="Título 1">
            <a:extLst>
              <a:ext uri="{FF2B5EF4-FFF2-40B4-BE49-F238E27FC236}">
                <a16:creationId xmlns:a16="http://schemas.microsoft.com/office/drawing/2014/main" id="{A35023D4-5F38-4B7E-ACE8-A6D96DC54268}"/>
              </a:ext>
            </a:extLst>
          </p:cNvPr>
          <p:cNvSpPr txBox="1">
            <a:spLocks/>
          </p:cNvSpPr>
          <p:nvPr/>
        </p:nvSpPr>
        <p:spPr>
          <a:xfrm>
            <a:off x="1066203" y="413560"/>
            <a:ext cx="1037611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rPr>
              <a:t>No Brasil, segundo último dado oficial disponível, leva-se, em média, 17 dias para importar....</a:t>
            </a:r>
            <a:endParaRPr lang="en-US" sz="2000" dirty="0">
              <a:solidFill>
                <a:schemeClr val="accent5">
                  <a:lumMod val="50000"/>
                </a:schemeClr>
              </a:solidFill>
            </a:endParaRPr>
          </a:p>
        </p:txBody>
      </p:sp>
      <p:pic>
        <p:nvPicPr>
          <p:cNvPr id="8" name="Imagem 7">
            <a:extLst>
              <a:ext uri="{FF2B5EF4-FFF2-40B4-BE49-F238E27FC236}">
                <a16:creationId xmlns:a16="http://schemas.microsoft.com/office/drawing/2014/main" id="{E7AC7EEB-F42F-4DC2-B608-8F35AACF8F55}"/>
              </a:ext>
            </a:extLst>
          </p:cNvPr>
          <p:cNvPicPr>
            <a:picLocks noChangeAspect="1"/>
          </p:cNvPicPr>
          <p:nvPr/>
        </p:nvPicPr>
        <p:blipFill>
          <a:blip r:embed="rId2"/>
          <a:stretch>
            <a:fillRect/>
          </a:stretch>
        </p:blipFill>
        <p:spPr>
          <a:xfrm>
            <a:off x="1354015" y="985060"/>
            <a:ext cx="9337429" cy="4396874"/>
          </a:xfrm>
          <a:prstGeom prst="rect">
            <a:avLst/>
          </a:prstGeom>
        </p:spPr>
      </p:pic>
    </p:spTree>
    <p:extLst>
      <p:ext uri="{BB962C8B-B14F-4D97-AF65-F5344CB8AC3E}">
        <p14:creationId xmlns:p14="http://schemas.microsoft.com/office/powerpoint/2010/main" val="114625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1">
            <a:extLst>
              <a:ext uri="{FF2B5EF4-FFF2-40B4-BE49-F238E27FC236}">
                <a16:creationId xmlns:a16="http://schemas.microsoft.com/office/drawing/2014/main" id="{32677368-570B-415F-94E2-C7AF9A29B242}"/>
              </a:ext>
            </a:extLst>
          </p:cNvPr>
          <p:cNvSpPr txBox="1">
            <a:spLocks/>
          </p:cNvSpPr>
          <p:nvPr/>
        </p:nvSpPr>
        <p:spPr>
          <a:xfrm>
            <a:off x="694592" y="169899"/>
            <a:ext cx="10629900"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solidFill>
                  <a:schemeClr val="accent5">
                    <a:lumMod val="50000"/>
                  </a:schemeClr>
                </a:solidFill>
                <a:latin typeface="+mn-lt"/>
                <a:cs typeface="Calibri Light"/>
              </a:rPr>
              <a:t>2. Atualmente, cerca de </a:t>
            </a:r>
            <a:r>
              <a:rPr lang="pt-BR" altLang="pt-BR" sz="2000" dirty="0">
                <a:solidFill>
                  <a:schemeClr val="accent5">
                    <a:lumMod val="50000"/>
                  </a:schemeClr>
                </a:solidFill>
                <a:latin typeface="+mn-lt"/>
                <a:cs typeface="Arial" panose="020B0604020202020204" pitchFamily="34" charset="0"/>
              </a:rPr>
              <a:t>50% do comércio global flui por 274 acordos regionais.  Esta fração deverá aumentar com a recém formalização do TPP-11 (13,5% do PIB mundial), além da RCEP (40% do PIB mundial)....</a:t>
            </a:r>
            <a:endParaRPr lang="pt-BR" sz="2000" dirty="0">
              <a:solidFill>
                <a:schemeClr val="accent5">
                  <a:lumMod val="50000"/>
                </a:schemeClr>
              </a:solidFill>
              <a:latin typeface="+mn-lt"/>
              <a:cs typeface="Calibri Light"/>
            </a:endParaRPr>
          </a:p>
        </p:txBody>
      </p:sp>
      <p:pic>
        <p:nvPicPr>
          <p:cNvPr id="5" name="Picture 9" descr="https://www.wto.org/images/rta16_chart_e.png">
            <a:extLst>
              <a:ext uri="{FF2B5EF4-FFF2-40B4-BE49-F238E27FC236}">
                <a16:creationId xmlns:a16="http://schemas.microsoft.com/office/drawing/2014/main" id="{8C8F3A24-B36F-4C1E-B014-47DEEFD38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045638"/>
            <a:ext cx="8928100" cy="523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473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225EC52-DF74-40DC-8C26-93DE093FBDC2}"/>
              </a:ext>
            </a:extLst>
          </p:cNvPr>
          <p:cNvSpPr txBox="1">
            <a:spLocks/>
          </p:cNvSpPr>
          <p:nvPr/>
        </p:nvSpPr>
        <p:spPr>
          <a:xfrm>
            <a:off x="1142086" y="20615"/>
            <a:ext cx="9249508" cy="822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002060"/>
                </a:solidFill>
              </a:rPr>
              <a:t>Comentários</a:t>
            </a:r>
            <a:r>
              <a:rPr lang="en-US" sz="3600" b="1" dirty="0">
                <a:solidFill>
                  <a:srgbClr val="002060"/>
                </a:solidFill>
              </a:rPr>
              <a:t> </a:t>
            </a:r>
            <a:r>
              <a:rPr lang="en-US" sz="3600" b="1" dirty="0" err="1">
                <a:solidFill>
                  <a:srgbClr val="002060"/>
                </a:solidFill>
              </a:rPr>
              <a:t>Finais</a:t>
            </a:r>
            <a:r>
              <a:rPr lang="en-US" sz="3600" b="1" dirty="0">
                <a:solidFill>
                  <a:srgbClr val="002060"/>
                </a:solidFill>
              </a:rPr>
              <a:t> </a:t>
            </a:r>
          </a:p>
        </p:txBody>
      </p:sp>
      <p:sp>
        <p:nvSpPr>
          <p:cNvPr id="5" name="Título 1">
            <a:extLst>
              <a:ext uri="{FF2B5EF4-FFF2-40B4-BE49-F238E27FC236}">
                <a16:creationId xmlns:a16="http://schemas.microsoft.com/office/drawing/2014/main" id="{B2C45EB2-5534-40D5-AA48-9B3B29FF4B6A}"/>
              </a:ext>
            </a:extLst>
          </p:cNvPr>
          <p:cNvSpPr txBox="1">
            <a:spLocks/>
          </p:cNvSpPr>
          <p:nvPr/>
        </p:nvSpPr>
        <p:spPr>
          <a:xfrm>
            <a:off x="774254" y="1045772"/>
            <a:ext cx="9985171" cy="51709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1400" dirty="0"/>
          </a:p>
          <a:p>
            <a:pPr marL="285750" indent="-285750" algn="just">
              <a:buFont typeface="Arial" panose="020B0604020202020204" pitchFamily="34" charset="0"/>
              <a:buChar char="•"/>
            </a:pPr>
            <a:r>
              <a:rPr lang="pt-BR" sz="1800" b="1" dirty="0">
                <a:solidFill>
                  <a:schemeClr val="tx2"/>
                </a:solidFill>
              </a:rPr>
              <a:t>O Brasil perdeu a grande “janela de oportunidade” dos últimos 20 anos, quando poderia ter formalizado diversos acordos comerciais e aumentado sua inserção internacional. Se o custo do isolamento já era alto, ele ficou ainda maior….</a:t>
            </a: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A boa notícia é que a postura protecionista do governo Trump, ao contrário do senso comum, pode significar novas oportunidades de abertura e integração para o Brasil, ao aumentar o apetite por acordos em outras regiões do mundo, dependentes do comércio com os EUA. Já temos no radar: EU_28, México, Canadá, Coréia do Sul e Japão.</a:t>
            </a:r>
          </a:p>
          <a:p>
            <a:pPr algn="just"/>
            <a:endParaRPr lang="pt-BR" sz="1800" b="1" dirty="0">
              <a:solidFill>
                <a:schemeClr val="tx2"/>
              </a:solidFill>
            </a:endParaRPr>
          </a:p>
          <a:p>
            <a:pPr algn="just"/>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A aproximação com a Aliança do Pacífico é relevante, principalmente se for um caminho para um futuro ingresso no TPP-11. </a:t>
            </a: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Mesmo no caso em que um acordo com a UE_28 seja alcançado, é importante ter em mente que o processo de desgravação tarifária pode levar mais de uma década, para enfim termos algo próximo do livre comércio bilateral…</a:t>
            </a:r>
          </a:p>
          <a:p>
            <a:pPr marL="285750" indent="-285750" algn="just">
              <a:buFont typeface="Arial" panose="020B0604020202020204" pitchFamily="34" charset="0"/>
              <a:buChar char="•"/>
            </a:pPr>
            <a:endParaRPr lang="pt-BR" sz="1800" b="1" dirty="0">
              <a:solidFill>
                <a:schemeClr val="tx2"/>
              </a:solidFill>
            </a:endParaRPr>
          </a:p>
          <a:p>
            <a:pPr marL="342900" indent="-342900" algn="just">
              <a:buFont typeface="Wingdings" panose="05000000000000000000" pitchFamily="2" charset="2"/>
              <a:buChar char="Ø"/>
            </a:pPr>
            <a:endParaRPr lang="pt-BR" sz="1400" dirty="0"/>
          </a:p>
          <a:p>
            <a:pPr algn="just"/>
            <a:r>
              <a:rPr lang="pt-BR" sz="1400" dirty="0"/>
              <a:t>		</a:t>
            </a:r>
          </a:p>
        </p:txBody>
      </p:sp>
    </p:spTree>
    <p:extLst>
      <p:ext uri="{BB962C8B-B14F-4D97-AF65-F5344CB8AC3E}">
        <p14:creationId xmlns:p14="http://schemas.microsoft.com/office/powerpoint/2010/main" val="1698651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225EC52-DF74-40DC-8C26-93DE093FBDC2}"/>
              </a:ext>
            </a:extLst>
          </p:cNvPr>
          <p:cNvSpPr txBox="1">
            <a:spLocks/>
          </p:cNvSpPr>
          <p:nvPr/>
        </p:nvSpPr>
        <p:spPr>
          <a:xfrm>
            <a:off x="1553348" y="223335"/>
            <a:ext cx="9249508" cy="822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002060"/>
                </a:solidFill>
              </a:rPr>
              <a:t>Comentários</a:t>
            </a:r>
            <a:r>
              <a:rPr lang="en-US" sz="3600" b="1" dirty="0">
                <a:solidFill>
                  <a:srgbClr val="002060"/>
                </a:solidFill>
              </a:rPr>
              <a:t> </a:t>
            </a:r>
            <a:r>
              <a:rPr lang="en-US" sz="3600" b="1" dirty="0" err="1">
                <a:solidFill>
                  <a:srgbClr val="002060"/>
                </a:solidFill>
              </a:rPr>
              <a:t>Finais</a:t>
            </a:r>
            <a:r>
              <a:rPr lang="en-US" sz="3600" b="1" dirty="0">
                <a:solidFill>
                  <a:srgbClr val="002060"/>
                </a:solidFill>
              </a:rPr>
              <a:t> </a:t>
            </a:r>
          </a:p>
        </p:txBody>
      </p:sp>
      <p:sp>
        <p:nvSpPr>
          <p:cNvPr id="5" name="Título 1">
            <a:extLst>
              <a:ext uri="{FF2B5EF4-FFF2-40B4-BE49-F238E27FC236}">
                <a16:creationId xmlns:a16="http://schemas.microsoft.com/office/drawing/2014/main" id="{B2C45EB2-5534-40D5-AA48-9B3B29FF4B6A}"/>
              </a:ext>
            </a:extLst>
          </p:cNvPr>
          <p:cNvSpPr txBox="1">
            <a:spLocks/>
          </p:cNvSpPr>
          <p:nvPr/>
        </p:nvSpPr>
        <p:spPr>
          <a:xfrm>
            <a:off x="975489" y="928458"/>
            <a:ext cx="9906914" cy="57062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1400" dirty="0"/>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O Mercosul dificilmente alcançará níveis significativos de integração em cadeias globais, nem mesmo regionais, mantendo sua estrutura tarifária atual, além das barreiras não-tarifárias e das regras de origem dentro do Bloco, que não deveriam fazer sentido econômico, em se tratando de uma União Aduaneira...</a:t>
            </a: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Antes de qualquer coisa, é preciso tornar o Mercosul uma verdadeira União Aduaneira, incluindo o setor automobilístico no acordo (45% do comércio bilateral), unificando as Aduanas dos países e eliminando as regras de origem para o comércio </a:t>
            </a:r>
            <a:r>
              <a:rPr lang="pt-BR" sz="1800" b="1" dirty="0" err="1">
                <a:solidFill>
                  <a:schemeClr val="tx2"/>
                </a:solidFill>
              </a:rPr>
              <a:t>intra-bloco</a:t>
            </a:r>
            <a:r>
              <a:rPr lang="pt-BR" sz="1800" b="1" dirty="0">
                <a:solidFill>
                  <a:schemeClr val="tx2"/>
                </a:solidFill>
              </a:rPr>
              <a:t>. Avançamos pouco na abertura do comércio </a:t>
            </a:r>
            <a:r>
              <a:rPr lang="pt-BR" sz="1800" b="1" dirty="0" err="1">
                <a:solidFill>
                  <a:schemeClr val="tx2"/>
                </a:solidFill>
              </a:rPr>
              <a:t>intra-bloco</a:t>
            </a:r>
            <a:r>
              <a:rPr lang="pt-BR" sz="1800" b="1" dirty="0">
                <a:solidFill>
                  <a:schemeClr val="tx2"/>
                </a:solidFill>
              </a:rPr>
              <a:t>, mas fomos rápidos na criação de novas instituições, como o parlamento do Mercosul...</a:t>
            </a: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 O Brasil é signatário do TFA e já tem tomado iniciativas importantes na melhoria da eficiência aduaneira, como é o caso do Programa “Portal Único” e do “Operador Econômico Autorizado”, ora em implementação. Só o Programa Portal Único poderia gerar economias de mais de 20 bilhões/ano para o importador/exportador Brasileiro..</a:t>
            </a: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lvl="1" algn="just"/>
            <a:r>
              <a:rPr lang="pt-BR" b="1" dirty="0">
                <a:latin typeface="+mj-lt"/>
              </a:rPr>
              <a:t> </a:t>
            </a:r>
          </a:p>
          <a:p>
            <a:pPr marL="342900" indent="-342900" algn="just">
              <a:buFont typeface="Wingdings" panose="05000000000000000000" pitchFamily="2" charset="2"/>
              <a:buChar char="Ø"/>
            </a:pPr>
            <a:endParaRPr lang="pt-BR" sz="1400" dirty="0"/>
          </a:p>
          <a:p>
            <a:pPr algn="just"/>
            <a:r>
              <a:rPr lang="pt-BR" sz="1400" dirty="0"/>
              <a:t>		</a:t>
            </a:r>
          </a:p>
        </p:txBody>
      </p:sp>
    </p:spTree>
    <p:extLst>
      <p:ext uri="{BB962C8B-B14F-4D97-AF65-F5344CB8AC3E}">
        <p14:creationId xmlns:p14="http://schemas.microsoft.com/office/powerpoint/2010/main" val="3484264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225EC52-DF74-40DC-8C26-93DE093FBDC2}"/>
              </a:ext>
            </a:extLst>
          </p:cNvPr>
          <p:cNvSpPr txBox="1">
            <a:spLocks/>
          </p:cNvSpPr>
          <p:nvPr/>
        </p:nvSpPr>
        <p:spPr>
          <a:xfrm>
            <a:off x="1553348" y="223335"/>
            <a:ext cx="9249508" cy="822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002060"/>
                </a:solidFill>
              </a:rPr>
              <a:t>Comentários</a:t>
            </a:r>
            <a:r>
              <a:rPr lang="en-US" sz="3600" b="1" dirty="0">
                <a:solidFill>
                  <a:srgbClr val="002060"/>
                </a:solidFill>
              </a:rPr>
              <a:t> </a:t>
            </a:r>
            <a:r>
              <a:rPr lang="en-US" sz="3600" b="1" dirty="0" err="1">
                <a:solidFill>
                  <a:srgbClr val="002060"/>
                </a:solidFill>
              </a:rPr>
              <a:t>Finais</a:t>
            </a:r>
            <a:r>
              <a:rPr lang="en-US" sz="3600" b="1" dirty="0">
                <a:solidFill>
                  <a:srgbClr val="002060"/>
                </a:solidFill>
              </a:rPr>
              <a:t> </a:t>
            </a:r>
          </a:p>
        </p:txBody>
      </p:sp>
      <p:sp>
        <p:nvSpPr>
          <p:cNvPr id="5" name="Título 1">
            <a:extLst>
              <a:ext uri="{FF2B5EF4-FFF2-40B4-BE49-F238E27FC236}">
                <a16:creationId xmlns:a16="http://schemas.microsoft.com/office/drawing/2014/main" id="{B2C45EB2-5534-40D5-AA48-9B3B29FF4B6A}"/>
              </a:ext>
            </a:extLst>
          </p:cNvPr>
          <p:cNvSpPr txBox="1">
            <a:spLocks/>
          </p:cNvSpPr>
          <p:nvPr/>
        </p:nvSpPr>
        <p:spPr>
          <a:xfrm>
            <a:off x="1389144" y="1239716"/>
            <a:ext cx="9660770" cy="49681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1400" dirty="0"/>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Ainda sobre portos, é preciso reduzir o custo do </a:t>
            </a:r>
            <a:r>
              <a:rPr lang="pt-BR" sz="1800" b="1" dirty="0" err="1">
                <a:solidFill>
                  <a:schemeClr val="tx2"/>
                </a:solidFill>
              </a:rPr>
              <a:t>freight</a:t>
            </a:r>
            <a:r>
              <a:rPr lang="pt-BR" sz="1800" b="1" dirty="0">
                <a:solidFill>
                  <a:schemeClr val="tx2"/>
                </a:solidFill>
              </a:rPr>
              <a:t> para o importador Brasileiro. Quando mais de 95% do comércio marítimo nacional é feito por companhias estrangeiras, há que se questionar a finalidade dos 25% de imposto (Adicional de </a:t>
            </a:r>
            <a:r>
              <a:rPr lang="pt-BR" sz="1800" b="1" dirty="0" err="1">
                <a:solidFill>
                  <a:schemeClr val="tx2"/>
                </a:solidFill>
              </a:rPr>
              <a:t>freight</a:t>
            </a:r>
            <a:r>
              <a:rPr lang="pt-BR" sz="1800" b="1" dirty="0">
                <a:solidFill>
                  <a:schemeClr val="tx2"/>
                </a:solidFill>
              </a:rPr>
              <a:t> da Marinha Mercante) pago sobre o </a:t>
            </a:r>
            <a:r>
              <a:rPr lang="pt-BR" sz="1800" b="1" dirty="0" err="1">
                <a:solidFill>
                  <a:schemeClr val="tx2"/>
                </a:solidFill>
              </a:rPr>
              <a:t>freight</a:t>
            </a:r>
            <a:r>
              <a:rPr lang="pt-BR" sz="1800" b="1" dirty="0">
                <a:solidFill>
                  <a:schemeClr val="tx2"/>
                </a:solidFill>
              </a:rPr>
              <a:t> do bem importado...Qual a relação custo/benefício deste imposto para a sociedade? </a:t>
            </a: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Por fim, enquanto o mundo caminha rumo à indústria 4.0, parcela significativa da nossa indústria ainda está em sua segunda revolução...Embora programas do governo possam ser bem vindos, como o recém lançado programa de “Internet das Coisas” pelo BNDES, seria ingênuo acreditarmos que vamos tirar o nosso atraso como 100% de tecnologia nacional...</a:t>
            </a:r>
          </a:p>
          <a:p>
            <a:pPr marL="285750" indent="-285750" algn="just">
              <a:buFont typeface="Arial" panose="020B0604020202020204" pitchFamily="34" charset="0"/>
              <a:buChar char="•"/>
            </a:pPr>
            <a:endParaRPr lang="pt-BR" sz="1800" b="1" dirty="0">
              <a:solidFill>
                <a:schemeClr val="tx2"/>
              </a:solidFill>
            </a:endParaRPr>
          </a:p>
          <a:p>
            <a:pPr algn="just"/>
            <a:endParaRPr lang="pt-BR" sz="1800" b="1" dirty="0">
              <a:solidFill>
                <a:schemeClr val="tx2"/>
              </a:solidFill>
            </a:endParaRPr>
          </a:p>
          <a:p>
            <a:pPr marL="285750" indent="-285750" algn="just">
              <a:buFont typeface="Arial" panose="020B0604020202020204" pitchFamily="34" charset="0"/>
              <a:buChar char="•"/>
            </a:pPr>
            <a:r>
              <a:rPr lang="pt-BR" sz="1800" b="1" dirty="0">
                <a:solidFill>
                  <a:schemeClr val="tx2"/>
                </a:solidFill>
              </a:rPr>
              <a:t>As empresas Brasileiras precisarão importar tecnologia e serviços de alto valor agregado, para modernizar suas plantas. Nesse sentido, não faz sentido o Brasil manter-se fora de acordos como o ITA (</a:t>
            </a:r>
            <a:r>
              <a:rPr lang="pt-BR" sz="1800" b="1" dirty="0" err="1">
                <a:solidFill>
                  <a:schemeClr val="tx2"/>
                </a:solidFill>
              </a:rPr>
              <a:t>Information</a:t>
            </a:r>
            <a:r>
              <a:rPr lang="pt-BR" sz="1800" b="1" dirty="0">
                <a:solidFill>
                  <a:schemeClr val="tx2"/>
                </a:solidFill>
              </a:rPr>
              <a:t> Technology </a:t>
            </a:r>
            <a:r>
              <a:rPr lang="pt-BR" sz="1800" b="1" dirty="0" err="1">
                <a:solidFill>
                  <a:schemeClr val="tx2"/>
                </a:solidFill>
              </a:rPr>
              <a:t>Agreement</a:t>
            </a:r>
            <a:r>
              <a:rPr lang="pt-BR" sz="1800" b="1" dirty="0">
                <a:solidFill>
                  <a:schemeClr val="tx2"/>
                </a:solidFill>
              </a:rPr>
              <a:t>), um plurilateral que abarca mais de 90% do comércio mundial de bens BIT/BK, ou mesmo do TISA (mais de 70% do comércio mundial de serviços)...</a:t>
            </a:r>
          </a:p>
        </p:txBody>
      </p:sp>
    </p:spTree>
    <p:extLst>
      <p:ext uri="{BB962C8B-B14F-4D97-AF65-F5344CB8AC3E}">
        <p14:creationId xmlns:p14="http://schemas.microsoft.com/office/powerpoint/2010/main" val="194163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1">
            <a:extLst>
              <a:ext uri="{FF2B5EF4-FFF2-40B4-BE49-F238E27FC236}">
                <a16:creationId xmlns:a16="http://schemas.microsoft.com/office/drawing/2014/main" id="{60CF71BD-92F0-4585-9BD2-6B59097AA157}"/>
              </a:ext>
            </a:extLst>
          </p:cNvPr>
          <p:cNvSpPr txBox="1">
            <a:spLocks/>
          </p:cNvSpPr>
          <p:nvPr/>
        </p:nvSpPr>
        <p:spPr>
          <a:xfrm>
            <a:off x="483577" y="178775"/>
            <a:ext cx="11201400"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b="1" dirty="0">
                <a:solidFill>
                  <a:schemeClr val="accent5">
                    <a:lumMod val="50000"/>
                  </a:schemeClr>
                </a:solidFill>
                <a:latin typeface="Calibri Light"/>
                <a:cs typeface="Calibri Light"/>
              </a:rPr>
              <a:t>3. Outro aspecto central da recente globalização foi o aumento da fragmentação internacional da produção, estimulada pela redução nos custos de transporte e nas tecnologias de gerenciamento à distância. A partir de 2008, nota-se o arrefecimento deste processo. Contudo, ainda em 2014, cerca de 2/3 das exportações mundiais correspondiam a bens intermediários….</a:t>
            </a:r>
          </a:p>
        </p:txBody>
      </p:sp>
      <p:pic>
        <p:nvPicPr>
          <p:cNvPr id="11" name="Picture 3">
            <a:extLst>
              <a:ext uri="{FF2B5EF4-FFF2-40B4-BE49-F238E27FC236}">
                <a16:creationId xmlns:a16="http://schemas.microsoft.com/office/drawing/2014/main" id="{26EEE663-97A3-42E0-86A5-574C0B55C5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764173"/>
            <a:ext cx="9873761" cy="357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WIOD (2016)</a:t>
            </a:r>
          </a:p>
        </p:txBody>
      </p:sp>
    </p:spTree>
    <p:extLst>
      <p:ext uri="{BB962C8B-B14F-4D97-AF65-F5344CB8AC3E}">
        <p14:creationId xmlns:p14="http://schemas.microsoft.com/office/powerpoint/2010/main" val="123476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1">
            <a:extLst>
              <a:ext uri="{FF2B5EF4-FFF2-40B4-BE49-F238E27FC236}">
                <a16:creationId xmlns:a16="http://schemas.microsoft.com/office/drawing/2014/main" id="{60CF71BD-92F0-4585-9BD2-6B59097AA157}"/>
              </a:ext>
            </a:extLst>
          </p:cNvPr>
          <p:cNvSpPr txBox="1">
            <a:spLocks/>
          </p:cNvSpPr>
          <p:nvPr/>
        </p:nvSpPr>
        <p:spPr>
          <a:xfrm>
            <a:off x="795826" y="398887"/>
            <a:ext cx="10067192"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b="1" dirty="0">
                <a:solidFill>
                  <a:schemeClr val="accent5">
                    <a:lumMod val="50000"/>
                  </a:schemeClr>
                </a:solidFill>
                <a:latin typeface="Calibri Light"/>
                <a:cs typeface="Calibri Light"/>
              </a:rPr>
              <a:t>4. A fragmentação internacional da produção atinge seu auge entre 1990-2000, quando o comércio internacional cresce 2,3 vezes mais rápido, na média da década, que a economia mundial....  </a:t>
            </a:r>
          </a:p>
        </p:txBody>
      </p:sp>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WTO, IMF</a:t>
            </a:r>
          </a:p>
        </p:txBody>
      </p:sp>
      <p:pic>
        <p:nvPicPr>
          <p:cNvPr id="7" name="Picture 7">
            <a:extLst>
              <a:ext uri="{FF2B5EF4-FFF2-40B4-BE49-F238E27FC236}">
                <a16:creationId xmlns:a16="http://schemas.microsoft.com/office/drawing/2014/main" id="{19404B6C-630C-4925-9B99-ED6E1C2C1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333" y="1380392"/>
            <a:ext cx="9283333" cy="45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19B229E7-ABA5-4CD5-B08D-9B8CBC824239}"/>
              </a:ext>
            </a:extLst>
          </p:cNvPr>
          <p:cNvSpPr txBox="1">
            <a:spLocks noChangeArrowheads="1"/>
          </p:cNvSpPr>
          <p:nvPr/>
        </p:nvSpPr>
        <p:spPr bwMode="auto">
          <a:xfrm>
            <a:off x="4756029" y="1632130"/>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PT" altLang="pt-BR" sz="1800" dirty="0">
                <a:latin typeface="Times New Roman" panose="02020603050405020304" pitchFamily="18" charset="0"/>
                <a:cs typeface="Times New Roman" panose="02020603050405020304" pitchFamily="18" charset="0"/>
              </a:rPr>
              <a:t>Média móvel de 10 anos</a:t>
            </a:r>
          </a:p>
        </p:txBody>
      </p:sp>
    </p:spTree>
    <p:extLst>
      <p:ext uri="{BB962C8B-B14F-4D97-AF65-F5344CB8AC3E}">
        <p14:creationId xmlns:p14="http://schemas.microsoft.com/office/powerpoint/2010/main" val="388496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18002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WIOD (2016)</a:t>
            </a:r>
          </a:p>
        </p:txBody>
      </p:sp>
      <p:sp>
        <p:nvSpPr>
          <p:cNvPr id="7" name="Título 11">
            <a:extLst>
              <a:ext uri="{FF2B5EF4-FFF2-40B4-BE49-F238E27FC236}">
                <a16:creationId xmlns:a16="http://schemas.microsoft.com/office/drawing/2014/main" id="{5158F918-DBF4-44DA-B34C-C5703AF6CC25}"/>
              </a:ext>
            </a:extLst>
          </p:cNvPr>
          <p:cNvSpPr txBox="1">
            <a:spLocks/>
          </p:cNvSpPr>
          <p:nvPr/>
        </p:nvSpPr>
        <p:spPr>
          <a:xfrm>
            <a:off x="720969" y="135924"/>
            <a:ext cx="10342087" cy="15082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b="1" dirty="0">
                <a:solidFill>
                  <a:schemeClr val="tx2"/>
                </a:solidFill>
                <a:cs typeface="Calibri Light"/>
              </a:rPr>
              <a:t>5.</a:t>
            </a:r>
            <a:r>
              <a:rPr lang="pt-BR" altLang="pt-BR" sz="1800" b="1" dirty="0">
                <a:solidFill>
                  <a:schemeClr val="tx2"/>
                </a:solidFill>
                <a:cs typeface="Times New Roman" panose="02020603050405020304" pitchFamily="18" charset="0"/>
              </a:rPr>
              <a:t>  Bens que cruzam fronteiras várias vezes e o aumento da capacidade de processamento e transferência de dados entre os países fizeram dos serviços insumos essenciais para o funcionamento das cadeias globais de valor. As exportações globais, vistas sob a ótica do valor bruto vis à vis o valor adicionado, revelam a essencialidade dos serviços para as exportações de manufaturados…</a:t>
            </a:r>
            <a:endParaRPr lang="pt-BR" sz="1800" b="1" dirty="0">
              <a:solidFill>
                <a:schemeClr val="tx2"/>
              </a:solidFill>
              <a:cs typeface="Calibri Light"/>
            </a:endParaRPr>
          </a:p>
        </p:txBody>
      </p:sp>
      <p:grpSp>
        <p:nvGrpSpPr>
          <p:cNvPr id="5" name="Group 5">
            <a:extLst>
              <a:ext uri="{FF2B5EF4-FFF2-40B4-BE49-F238E27FC236}">
                <a16:creationId xmlns:a16="http://schemas.microsoft.com/office/drawing/2014/main" id="{EAB17698-4E8E-4A65-9CBF-73331ABF211A}"/>
              </a:ext>
            </a:extLst>
          </p:cNvPr>
          <p:cNvGrpSpPr>
            <a:grpSpLocks/>
          </p:cNvGrpSpPr>
          <p:nvPr/>
        </p:nvGrpSpPr>
        <p:grpSpPr bwMode="auto">
          <a:xfrm>
            <a:off x="1356458" y="1764211"/>
            <a:ext cx="8926513" cy="3695812"/>
            <a:chOff x="107504" y="1772816"/>
            <a:chExt cx="8926264" cy="3615184"/>
          </a:xfrm>
        </p:grpSpPr>
        <p:pic>
          <p:nvPicPr>
            <p:cNvPr id="6" name="Picture 6">
              <a:extLst>
                <a:ext uri="{FF2B5EF4-FFF2-40B4-BE49-F238E27FC236}">
                  <a16:creationId xmlns:a16="http://schemas.microsoft.com/office/drawing/2014/main" id="{51D76AC4-C44C-4E1D-9A8C-02B4DAF8A3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47498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150D009-1009-4CEF-885D-4CCCB01258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72816"/>
              <a:ext cx="4749800" cy="36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013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43AA3C4B-B5C8-4022-95A6-A1356BCB77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1769" y="1705873"/>
            <a:ext cx="9908461" cy="375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a:extLst>
              <a:ext uri="{FF2B5EF4-FFF2-40B4-BE49-F238E27FC236}">
                <a16:creationId xmlns:a16="http://schemas.microsoft.com/office/drawing/2014/main" id="{0950FD9B-AE26-424C-B391-DA59BF7116AA}"/>
              </a:ext>
            </a:extLst>
          </p:cNvPr>
          <p:cNvSpPr txBox="1">
            <a:spLocks/>
          </p:cNvSpPr>
          <p:nvPr/>
        </p:nvSpPr>
        <p:spPr>
          <a:xfrm>
            <a:off x="1307123" y="243706"/>
            <a:ext cx="8915400"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563" algn="just"/>
            <a:r>
              <a:rPr lang="pt-BR" altLang="pt-BR" sz="1800" dirty="0">
                <a:solidFill>
                  <a:schemeClr val="tx2"/>
                </a:solidFill>
                <a:latin typeface="+mn-lt"/>
                <a:cs typeface="Arial" panose="020B0604020202020204" pitchFamily="34" charset="0"/>
              </a:rPr>
              <a:t>6. A crescente relevância dos serviços é refletida na recente evolução do número de acordos regionais com compromissos para o comércio de serviços, em boa parte visando um funcionamento mais eficiente das cadeias regionais/globais de valor ....</a:t>
            </a:r>
          </a:p>
        </p:txBody>
      </p:sp>
    </p:spTree>
    <p:extLst>
      <p:ext uri="{BB962C8B-B14F-4D97-AF65-F5344CB8AC3E}">
        <p14:creationId xmlns:p14="http://schemas.microsoft.com/office/powerpoint/2010/main" val="61993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9">
            <a:extLst>
              <a:ext uri="{FF2B5EF4-FFF2-40B4-BE49-F238E27FC236}">
                <a16:creationId xmlns:a16="http://schemas.microsoft.com/office/drawing/2014/main" id="{798594F2-684F-4267-A3A8-F818C0D1A392}"/>
              </a:ext>
            </a:extLst>
          </p:cNvPr>
          <p:cNvSpPr txBox="1">
            <a:spLocks noChangeArrowheads="1"/>
          </p:cNvSpPr>
          <p:nvPr/>
        </p:nvSpPr>
        <p:spPr bwMode="auto">
          <a:xfrm>
            <a:off x="179388" y="6165850"/>
            <a:ext cx="2423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pt-BR" sz="1000" b="1" dirty="0"/>
              <a:t>Fonte: </a:t>
            </a:r>
            <a:r>
              <a:rPr lang="en-US" altLang="pt-BR" sz="1000" b="1" dirty="0" err="1"/>
              <a:t>Ecorys</a:t>
            </a:r>
            <a:r>
              <a:rPr lang="en-US" altLang="pt-BR" sz="1000" b="1" dirty="0"/>
              <a:t> (2009)/WITS (2016)</a:t>
            </a:r>
          </a:p>
        </p:txBody>
      </p:sp>
      <p:sp>
        <p:nvSpPr>
          <p:cNvPr id="7" name="Título 11">
            <a:extLst>
              <a:ext uri="{FF2B5EF4-FFF2-40B4-BE49-F238E27FC236}">
                <a16:creationId xmlns:a16="http://schemas.microsoft.com/office/drawing/2014/main" id="{5158F918-DBF4-44DA-B34C-C5703AF6CC25}"/>
              </a:ext>
            </a:extLst>
          </p:cNvPr>
          <p:cNvSpPr txBox="1">
            <a:spLocks/>
          </p:cNvSpPr>
          <p:nvPr/>
        </p:nvSpPr>
        <p:spPr>
          <a:xfrm>
            <a:off x="720969" y="135924"/>
            <a:ext cx="10342087" cy="15082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b="1" dirty="0">
                <a:solidFill>
                  <a:schemeClr val="tx2"/>
                </a:solidFill>
                <a:cs typeface="Calibri Light"/>
              </a:rPr>
              <a:t>7.</a:t>
            </a:r>
            <a:r>
              <a:rPr lang="pt-BR" altLang="pt-BR" sz="1800" b="1" dirty="0">
                <a:solidFill>
                  <a:schemeClr val="tx2"/>
                </a:solidFill>
                <a:cs typeface="Times New Roman" panose="02020603050405020304" pitchFamily="18" charset="0"/>
              </a:rPr>
              <a:t>  A forte redução tarifária alcançada nas últimas décadas faz com que o debate sobre liberalização comercial no mundo passe a incorporar as chamadas “Barreiras Não-tarifárias”. Dentre elas, ganham destaque a Facilitação do comércio (barreiras portuárias), as barreiras regulatórias em bens (como as </a:t>
            </a:r>
            <a:r>
              <a:rPr lang="pt-BR" altLang="pt-BR" sz="1800" b="1" dirty="0" err="1">
                <a:solidFill>
                  <a:schemeClr val="tx2"/>
                </a:solidFill>
                <a:cs typeface="Times New Roman" panose="02020603050405020304" pitchFamily="18" charset="0"/>
              </a:rPr>
              <a:t>TBTs</a:t>
            </a:r>
            <a:r>
              <a:rPr lang="pt-BR" altLang="pt-BR" sz="1800" b="1" dirty="0">
                <a:solidFill>
                  <a:schemeClr val="tx2"/>
                </a:solidFill>
                <a:cs typeface="Times New Roman" panose="02020603050405020304" pitchFamily="18" charset="0"/>
              </a:rPr>
              <a:t> e </a:t>
            </a:r>
            <a:r>
              <a:rPr lang="pt-BR" altLang="pt-BR" sz="1800" b="1" dirty="0" err="1">
                <a:solidFill>
                  <a:schemeClr val="tx2"/>
                </a:solidFill>
                <a:cs typeface="Times New Roman" panose="02020603050405020304" pitchFamily="18" charset="0"/>
              </a:rPr>
              <a:t>SPSs</a:t>
            </a:r>
            <a:r>
              <a:rPr lang="pt-BR" altLang="pt-BR" sz="1800" b="1" dirty="0">
                <a:solidFill>
                  <a:schemeClr val="tx2"/>
                </a:solidFill>
                <a:cs typeface="Times New Roman" panose="02020603050405020304" pitchFamily="18" charset="0"/>
              </a:rPr>
              <a:t>) e as barreiras regulatórias em serviços (que limitam a participação estrangeira em diversos setores da economia); </a:t>
            </a:r>
            <a:endParaRPr lang="pt-BR" sz="1800" b="1" dirty="0">
              <a:solidFill>
                <a:schemeClr val="tx2"/>
              </a:solidFill>
              <a:cs typeface="Calibri Light"/>
            </a:endParaRPr>
          </a:p>
        </p:txBody>
      </p:sp>
      <p:pic>
        <p:nvPicPr>
          <p:cNvPr id="11" name="Imagem 10">
            <a:extLst>
              <a:ext uri="{FF2B5EF4-FFF2-40B4-BE49-F238E27FC236}">
                <a16:creationId xmlns:a16="http://schemas.microsoft.com/office/drawing/2014/main" id="{67F78216-8259-4249-BE53-A8804A9CF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19470"/>
            <a:ext cx="5821917" cy="299436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C291C1D0-90E9-42D0-8E79-286C24F37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698" y="2219470"/>
            <a:ext cx="5705294" cy="299436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E945D150-6CBD-40DB-AAE5-AC32200243D8}"/>
              </a:ext>
            </a:extLst>
          </p:cNvPr>
          <p:cNvSpPr txBox="1"/>
          <p:nvPr/>
        </p:nvSpPr>
        <p:spPr>
          <a:xfrm>
            <a:off x="1979613" y="1925543"/>
            <a:ext cx="2919046" cy="369332"/>
          </a:xfrm>
          <a:prstGeom prst="rect">
            <a:avLst/>
          </a:prstGeom>
          <a:noFill/>
        </p:spPr>
        <p:txBody>
          <a:bodyPr wrap="square" rtlCol="0">
            <a:spAutoFit/>
          </a:bodyPr>
          <a:lstStyle/>
          <a:p>
            <a:r>
              <a:rPr lang="en-US" dirty="0"/>
              <a:t>Tarifa </a:t>
            </a:r>
            <a:r>
              <a:rPr lang="en-US" dirty="0" err="1"/>
              <a:t>Aplicada</a:t>
            </a:r>
            <a:r>
              <a:rPr lang="en-US" dirty="0"/>
              <a:t> (%)</a:t>
            </a:r>
          </a:p>
        </p:txBody>
      </p:sp>
      <p:sp>
        <p:nvSpPr>
          <p:cNvPr id="14" name="CaixaDeTexto 13">
            <a:extLst>
              <a:ext uri="{FF2B5EF4-FFF2-40B4-BE49-F238E27FC236}">
                <a16:creationId xmlns:a16="http://schemas.microsoft.com/office/drawing/2014/main" id="{E652388C-567F-4E76-9ABB-38242B3D89FD}"/>
              </a:ext>
            </a:extLst>
          </p:cNvPr>
          <p:cNvSpPr txBox="1"/>
          <p:nvPr/>
        </p:nvSpPr>
        <p:spPr>
          <a:xfrm>
            <a:off x="8374551" y="1952003"/>
            <a:ext cx="2919046" cy="369332"/>
          </a:xfrm>
          <a:prstGeom prst="rect">
            <a:avLst/>
          </a:prstGeom>
          <a:noFill/>
        </p:spPr>
        <p:txBody>
          <a:bodyPr wrap="square" rtlCol="0">
            <a:spAutoFit/>
          </a:bodyPr>
          <a:lstStyle/>
          <a:p>
            <a:r>
              <a:rPr lang="en-US" dirty="0"/>
              <a:t>Tarifa </a:t>
            </a:r>
            <a:r>
              <a:rPr lang="en-US" dirty="0" err="1"/>
              <a:t>Aplicada</a:t>
            </a:r>
            <a:r>
              <a:rPr lang="en-US" dirty="0"/>
              <a:t> (%)</a:t>
            </a:r>
          </a:p>
        </p:txBody>
      </p:sp>
      <p:sp>
        <p:nvSpPr>
          <p:cNvPr id="3" name="CaixaDeTexto 2">
            <a:extLst>
              <a:ext uri="{FF2B5EF4-FFF2-40B4-BE49-F238E27FC236}">
                <a16:creationId xmlns:a16="http://schemas.microsoft.com/office/drawing/2014/main" id="{E007DE2A-E841-46FB-B3E9-BD6CB56D556B}"/>
              </a:ext>
            </a:extLst>
          </p:cNvPr>
          <p:cNvSpPr txBox="1"/>
          <p:nvPr/>
        </p:nvSpPr>
        <p:spPr>
          <a:xfrm>
            <a:off x="923193" y="5319345"/>
            <a:ext cx="4520590" cy="646331"/>
          </a:xfrm>
          <a:prstGeom prst="rect">
            <a:avLst/>
          </a:prstGeom>
          <a:noFill/>
        </p:spPr>
        <p:txBody>
          <a:bodyPr wrap="square" rtlCol="0">
            <a:spAutoFit/>
          </a:bodyPr>
          <a:lstStyle/>
          <a:p>
            <a:r>
              <a:rPr lang="en-US" dirty="0"/>
              <a:t>EU_28 </a:t>
            </a:r>
            <a:r>
              <a:rPr lang="en-US" dirty="0" err="1"/>
              <a:t>aplica</a:t>
            </a:r>
            <a:r>
              <a:rPr lang="en-US" dirty="0"/>
              <a:t> </a:t>
            </a:r>
            <a:r>
              <a:rPr lang="en-US" dirty="0" err="1"/>
              <a:t>sobre</a:t>
            </a:r>
            <a:r>
              <a:rPr lang="en-US" dirty="0"/>
              <a:t> </a:t>
            </a:r>
            <a:r>
              <a:rPr lang="en-US" dirty="0" err="1"/>
              <a:t>exportações</a:t>
            </a:r>
            <a:r>
              <a:rPr lang="en-US" dirty="0"/>
              <a:t> dos EUA</a:t>
            </a:r>
          </a:p>
          <a:p>
            <a:endParaRPr lang="en-US" dirty="0"/>
          </a:p>
        </p:txBody>
      </p:sp>
      <p:sp>
        <p:nvSpPr>
          <p:cNvPr id="15" name="CaixaDeTexto 14">
            <a:extLst>
              <a:ext uri="{FF2B5EF4-FFF2-40B4-BE49-F238E27FC236}">
                <a16:creationId xmlns:a16="http://schemas.microsoft.com/office/drawing/2014/main" id="{871BD377-2701-49E1-88C7-FDCAA4248D2E}"/>
              </a:ext>
            </a:extLst>
          </p:cNvPr>
          <p:cNvSpPr txBox="1"/>
          <p:nvPr/>
        </p:nvSpPr>
        <p:spPr>
          <a:xfrm>
            <a:off x="6852139" y="5319345"/>
            <a:ext cx="4520590" cy="646331"/>
          </a:xfrm>
          <a:prstGeom prst="rect">
            <a:avLst/>
          </a:prstGeom>
          <a:noFill/>
        </p:spPr>
        <p:txBody>
          <a:bodyPr wrap="square" rtlCol="0">
            <a:spAutoFit/>
          </a:bodyPr>
          <a:lstStyle/>
          <a:p>
            <a:r>
              <a:rPr lang="en-US" dirty="0"/>
              <a:t>EUA </a:t>
            </a:r>
            <a:r>
              <a:rPr lang="en-US" dirty="0" err="1"/>
              <a:t>aplicam</a:t>
            </a:r>
            <a:r>
              <a:rPr lang="en-US" dirty="0"/>
              <a:t> </a:t>
            </a:r>
            <a:r>
              <a:rPr lang="en-US" dirty="0" err="1"/>
              <a:t>sobre</a:t>
            </a:r>
            <a:r>
              <a:rPr lang="en-US" dirty="0"/>
              <a:t> </a:t>
            </a:r>
            <a:r>
              <a:rPr lang="en-US" dirty="0" err="1"/>
              <a:t>exportações</a:t>
            </a:r>
            <a:r>
              <a:rPr lang="en-US" dirty="0"/>
              <a:t> da EU_28</a:t>
            </a:r>
          </a:p>
          <a:p>
            <a:endParaRPr lang="en-US" dirty="0"/>
          </a:p>
        </p:txBody>
      </p:sp>
    </p:spTree>
    <p:extLst>
      <p:ext uri="{BB962C8B-B14F-4D97-AF65-F5344CB8AC3E}">
        <p14:creationId xmlns:p14="http://schemas.microsoft.com/office/powerpoint/2010/main" val="323792444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4950</TotalTime>
  <Words>2762</Words>
  <Application>Microsoft Office PowerPoint</Application>
  <PresentationFormat>Widescreen</PresentationFormat>
  <Paragraphs>317</Paragraphs>
  <Slides>42</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42</vt:i4>
      </vt:variant>
    </vt:vector>
  </HeadingPairs>
  <TitlesOfParts>
    <vt:vector size="51" baseType="lpstr">
      <vt:lpstr>ＭＳ Ｐゴシック</vt:lpstr>
      <vt:lpstr>ＭＳ Ｐゴシック</vt:lpstr>
      <vt:lpstr>Arial</vt:lpstr>
      <vt:lpstr>Calibri</vt:lpstr>
      <vt:lpstr>Calibri Light</vt:lpstr>
      <vt:lpstr>Gotham Medium Regular</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Simulações com modelos EGC revelam que a redução das tarifas de BIT/BK aumentariam o PIB do Brasil em até 0,43% no longo prazo.. </vt:lpstr>
      <vt:lpstr>Também aumentariam a inserção internacional da indústria Brasileira, com aumento da competitividade e volume das exportações em geral, particularmente em manufaturados...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Desgravação de BIT, BK e Siderúrgicos</dc:title>
  <dc:creator>Lucas Ferraz</dc:creator>
  <cp:lastModifiedBy>Lucas Ferraz</cp:lastModifiedBy>
  <cp:revision>439</cp:revision>
  <dcterms:created xsi:type="dcterms:W3CDTF">2018-03-09T00:46:52Z</dcterms:created>
  <dcterms:modified xsi:type="dcterms:W3CDTF">2018-05-07T16:30:06Z</dcterms:modified>
</cp:coreProperties>
</file>