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19"/>
  </p:notesMasterIdLst>
  <p:sldIdLst>
    <p:sldId id="256" r:id="rId3"/>
    <p:sldId id="324" r:id="rId4"/>
    <p:sldId id="702" r:id="rId5"/>
    <p:sldId id="703" r:id="rId6"/>
    <p:sldId id="267" r:id="rId7"/>
    <p:sldId id="268" r:id="rId8"/>
    <p:sldId id="271" r:id="rId9"/>
    <p:sldId id="348" r:id="rId10"/>
    <p:sldId id="349" r:id="rId11"/>
    <p:sldId id="272" r:id="rId12"/>
    <p:sldId id="347" r:id="rId13"/>
    <p:sldId id="273" r:id="rId14"/>
    <p:sldId id="351" r:id="rId15"/>
    <p:sldId id="350" r:id="rId16"/>
    <p:sldId id="352" r:id="rId17"/>
    <p:sldId id="345" r:id="rId18"/>
  </p:sldIdLst>
  <p:sldSz cx="20104100" cy="11309350"/>
  <p:notesSz cx="10234613" cy="7099300"/>
  <p:embeddedFontLst>
    <p:embeddedFont>
      <p:font typeface="Raleway" pitchFamily="2" charset="0"/>
      <p:regular r:id="rId20"/>
      <p:bold r:id="rId21"/>
      <p:italic r:id="rId22"/>
      <p:boldItalic r:id="rId23"/>
    </p:embeddedFont>
    <p:embeddedFont>
      <p:font typeface="Raleway ExtraBold" pitchFamily="2" charset="0"/>
      <p:bold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798AF0-C67E-4FB7-A3FF-3D8E59BC79D2}">
  <a:tblStyle styleId="{15798AF0-C67E-4FB7-A3FF-3D8E59BC79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E6EE83C-5D93-4671-8E8A-49D638E232CA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2009" autoAdjust="0"/>
  </p:normalViewPr>
  <p:slideViewPr>
    <p:cSldViewPr snapToGrid="0">
      <p:cViewPr varScale="1">
        <p:scale>
          <a:sx n="68" d="100"/>
          <a:sy n="68" d="100"/>
        </p:scale>
        <p:origin x="486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1813"/>
            <a:ext cx="4732337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023456" y="3372159"/>
            <a:ext cx="8187688" cy="319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429" tIns="50429" rIns="50429" bIns="50429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a6077174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1813"/>
            <a:ext cx="4732337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a607717418_0_0:notes"/>
          <p:cNvSpPr txBox="1">
            <a:spLocks noGrp="1"/>
          </p:cNvSpPr>
          <p:nvPr>
            <p:ph type="body" idx="1"/>
          </p:nvPr>
        </p:nvSpPr>
        <p:spPr>
          <a:xfrm>
            <a:off x="1023457" y="3372159"/>
            <a:ext cx="8187700" cy="3194680"/>
          </a:xfrm>
          <a:prstGeom prst="rect">
            <a:avLst/>
          </a:prstGeom>
        </p:spPr>
        <p:txBody>
          <a:bodyPr spcFirstLastPara="1" wrap="square" lIns="50429" tIns="50429" rIns="50429" bIns="5042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a3e1d84813_13_60:notes"/>
          <p:cNvSpPr txBox="1">
            <a:spLocks noGrp="1"/>
          </p:cNvSpPr>
          <p:nvPr>
            <p:ph type="body" idx="1"/>
          </p:nvPr>
        </p:nvSpPr>
        <p:spPr>
          <a:xfrm>
            <a:off x="1023462" y="3372171"/>
            <a:ext cx="8187690" cy="3194684"/>
          </a:xfrm>
          <a:prstGeom prst="rect">
            <a:avLst/>
          </a:prstGeom>
        </p:spPr>
        <p:txBody>
          <a:bodyPr spcFirstLastPara="1" wrap="square" lIns="119349" tIns="119349" rIns="119349" bIns="11934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74" name="Google Shape;474;g2a3e1d84813_13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1813"/>
            <a:ext cx="4733925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>
          <a:extLst>
            <a:ext uri="{FF2B5EF4-FFF2-40B4-BE49-F238E27FC236}">
              <a16:creationId xmlns:a16="http://schemas.microsoft.com/office/drawing/2014/main" id="{D3AB6517-E538-99C2-68D0-A733EF802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a3e1d84813_1_195:notes">
            <a:extLst>
              <a:ext uri="{FF2B5EF4-FFF2-40B4-BE49-F238E27FC236}">
                <a16:creationId xmlns:a16="http://schemas.microsoft.com/office/drawing/2014/main" id="{508452C0-9519-1BD8-E80B-BCCAD67572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3462" y="3372168"/>
            <a:ext cx="8187700" cy="3194680"/>
          </a:xfrm>
          <a:prstGeom prst="rect">
            <a:avLst/>
          </a:prstGeom>
        </p:spPr>
        <p:txBody>
          <a:bodyPr spcFirstLastPara="1" wrap="square" lIns="119349" tIns="119349" rIns="119349" bIns="11934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29" name="Google Shape;429;g2a3e1d84813_1_195:notes">
            <a:extLst>
              <a:ext uri="{FF2B5EF4-FFF2-40B4-BE49-F238E27FC236}">
                <a16:creationId xmlns:a16="http://schemas.microsoft.com/office/drawing/2014/main" id="{D0DEA010-CA2C-5945-1723-E6ED63498B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1813"/>
            <a:ext cx="4733925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4971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>
          <a:extLst>
            <a:ext uri="{FF2B5EF4-FFF2-40B4-BE49-F238E27FC236}">
              <a16:creationId xmlns:a16="http://schemas.microsoft.com/office/drawing/2014/main" id="{9781B2EC-6927-7BC1-FBF6-1D63FB3DC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a3e1d84813_13_46:notes">
            <a:extLst>
              <a:ext uri="{FF2B5EF4-FFF2-40B4-BE49-F238E27FC236}">
                <a16:creationId xmlns:a16="http://schemas.microsoft.com/office/drawing/2014/main" id="{A5811AC1-36E1-06AD-C723-B6AC4A5314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3462" y="3372171"/>
            <a:ext cx="8187690" cy="3194684"/>
          </a:xfrm>
          <a:prstGeom prst="rect">
            <a:avLst/>
          </a:prstGeom>
        </p:spPr>
        <p:txBody>
          <a:bodyPr spcFirstLastPara="1" wrap="square" lIns="119349" tIns="119349" rIns="119349" bIns="11934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55" name="Google Shape;455;g2a3e1d84813_13_46:notes">
            <a:extLst>
              <a:ext uri="{FF2B5EF4-FFF2-40B4-BE49-F238E27FC236}">
                <a16:creationId xmlns:a16="http://schemas.microsoft.com/office/drawing/2014/main" id="{B29AFCE9-9FAF-FF4B-86FD-9A163A725C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1813"/>
            <a:ext cx="4733925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8333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>
          <a:extLst>
            <a:ext uri="{FF2B5EF4-FFF2-40B4-BE49-F238E27FC236}">
              <a16:creationId xmlns:a16="http://schemas.microsoft.com/office/drawing/2014/main" id="{CD069D71-5C21-DABC-40D4-4AB163AB5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a3e1d84813_1_195:notes">
            <a:extLst>
              <a:ext uri="{FF2B5EF4-FFF2-40B4-BE49-F238E27FC236}">
                <a16:creationId xmlns:a16="http://schemas.microsoft.com/office/drawing/2014/main" id="{CF566553-403C-3916-5429-A198EE01F4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3462" y="3372168"/>
            <a:ext cx="8187700" cy="3194680"/>
          </a:xfrm>
          <a:prstGeom prst="rect">
            <a:avLst/>
          </a:prstGeom>
        </p:spPr>
        <p:txBody>
          <a:bodyPr spcFirstLastPara="1" wrap="square" lIns="119349" tIns="119349" rIns="119349" bIns="11934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29" name="Google Shape;429;g2a3e1d84813_1_195:notes">
            <a:extLst>
              <a:ext uri="{FF2B5EF4-FFF2-40B4-BE49-F238E27FC236}">
                <a16:creationId xmlns:a16="http://schemas.microsoft.com/office/drawing/2014/main" id="{20D5BAF6-7527-9D7E-C962-5291A9036A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1813"/>
            <a:ext cx="4733925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3892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a6077174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1813"/>
            <a:ext cx="4732337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a607717418_0_0:notes"/>
          <p:cNvSpPr txBox="1">
            <a:spLocks noGrp="1"/>
          </p:cNvSpPr>
          <p:nvPr>
            <p:ph type="body" idx="1"/>
          </p:nvPr>
        </p:nvSpPr>
        <p:spPr>
          <a:xfrm>
            <a:off x="1023457" y="3372159"/>
            <a:ext cx="8187700" cy="3194680"/>
          </a:xfrm>
          <a:prstGeom prst="rect">
            <a:avLst/>
          </a:prstGeom>
        </p:spPr>
        <p:txBody>
          <a:bodyPr spcFirstLastPara="1" wrap="square" lIns="50429" tIns="50429" rIns="50429" bIns="5042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3277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a6077174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1813"/>
            <a:ext cx="4732337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a607717418_0_0:notes"/>
          <p:cNvSpPr txBox="1">
            <a:spLocks noGrp="1"/>
          </p:cNvSpPr>
          <p:nvPr>
            <p:ph type="body" idx="1"/>
          </p:nvPr>
        </p:nvSpPr>
        <p:spPr>
          <a:xfrm>
            <a:off x="1023457" y="3372159"/>
            <a:ext cx="8187700" cy="3194680"/>
          </a:xfrm>
          <a:prstGeom prst="rect">
            <a:avLst/>
          </a:prstGeom>
        </p:spPr>
        <p:txBody>
          <a:bodyPr spcFirstLastPara="1" wrap="square" lIns="50429" tIns="50429" rIns="50429" bIns="5042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155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a3e1d84813_1_181:notes"/>
          <p:cNvSpPr txBox="1">
            <a:spLocks noGrp="1"/>
          </p:cNvSpPr>
          <p:nvPr>
            <p:ph type="body" idx="1"/>
          </p:nvPr>
        </p:nvSpPr>
        <p:spPr>
          <a:xfrm>
            <a:off x="1023462" y="3372168"/>
            <a:ext cx="8187700" cy="3194680"/>
          </a:xfrm>
          <a:prstGeom prst="rect">
            <a:avLst/>
          </a:prstGeom>
        </p:spPr>
        <p:txBody>
          <a:bodyPr spcFirstLastPara="1" wrap="square" lIns="119349" tIns="119349" rIns="119349" bIns="11934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20" name="Google Shape;420;g2a3e1d84813_1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1813"/>
            <a:ext cx="4733925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a3e1d84813_1_195:notes"/>
          <p:cNvSpPr txBox="1">
            <a:spLocks noGrp="1"/>
          </p:cNvSpPr>
          <p:nvPr>
            <p:ph type="body" idx="1"/>
          </p:nvPr>
        </p:nvSpPr>
        <p:spPr>
          <a:xfrm>
            <a:off x="1023462" y="3372168"/>
            <a:ext cx="8187700" cy="3194680"/>
          </a:xfrm>
          <a:prstGeom prst="rect">
            <a:avLst/>
          </a:prstGeom>
        </p:spPr>
        <p:txBody>
          <a:bodyPr spcFirstLastPara="1" wrap="square" lIns="119349" tIns="119349" rIns="119349" bIns="11934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29" name="Google Shape;429;g2a3e1d84813_1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1813"/>
            <a:ext cx="4733925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a3e1d84813_13_46:notes"/>
          <p:cNvSpPr txBox="1">
            <a:spLocks noGrp="1"/>
          </p:cNvSpPr>
          <p:nvPr>
            <p:ph type="body" idx="1"/>
          </p:nvPr>
        </p:nvSpPr>
        <p:spPr>
          <a:xfrm>
            <a:off x="1023462" y="3372171"/>
            <a:ext cx="8187690" cy="3194684"/>
          </a:xfrm>
          <a:prstGeom prst="rect">
            <a:avLst/>
          </a:prstGeom>
        </p:spPr>
        <p:txBody>
          <a:bodyPr spcFirstLastPara="1" wrap="square" lIns="119349" tIns="119349" rIns="119349" bIns="11934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55" name="Google Shape;455;g2a3e1d84813_13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1813"/>
            <a:ext cx="4733925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a3e1d84813_1_195:notes"/>
          <p:cNvSpPr txBox="1">
            <a:spLocks noGrp="1"/>
          </p:cNvSpPr>
          <p:nvPr>
            <p:ph type="body" idx="1"/>
          </p:nvPr>
        </p:nvSpPr>
        <p:spPr>
          <a:xfrm>
            <a:off x="1023462" y="3372168"/>
            <a:ext cx="8187700" cy="3194680"/>
          </a:xfrm>
          <a:prstGeom prst="rect">
            <a:avLst/>
          </a:prstGeom>
        </p:spPr>
        <p:txBody>
          <a:bodyPr spcFirstLastPara="1" wrap="square" lIns="119349" tIns="119349" rIns="119349" bIns="11934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29" name="Google Shape;429;g2a3e1d84813_1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1813"/>
            <a:ext cx="4733925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3771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a3e1d84813_13_46:notes"/>
          <p:cNvSpPr txBox="1">
            <a:spLocks noGrp="1"/>
          </p:cNvSpPr>
          <p:nvPr>
            <p:ph type="body" idx="1"/>
          </p:nvPr>
        </p:nvSpPr>
        <p:spPr>
          <a:xfrm>
            <a:off x="1023462" y="3372171"/>
            <a:ext cx="8187690" cy="3194684"/>
          </a:xfrm>
          <a:prstGeom prst="rect">
            <a:avLst/>
          </a:prstGeom>
        </p:spPr>
        <p:txBody>
          <a:bodyPr spcFirstLastPara="1" wrap="square" lIns="119349" tIns="119349" rIns="119349" bIns="11934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55" name="Google Shape;455;g2a3e1d84813_13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1813"/>
            <a:ext cx="4733925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4966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a3e1d84813_13_53:notes"/>
          <p:cNvSpPr txBox="1">
            <a:spLocks noGrp="1"/>
          </p:cNvSpPr>
          <p:nvPr>
            <p:ph type="body" idx="1"/>
          </p:nvPr>
        </p:nvSpPr>
        <p:spPr>
          <a:xfrm>
            <a:off x="1023462" y="3372171"/>
            <a:ext cx="8187690" cy="3194684"/>
          </a:xfrm>
          <a:prstGeom prst="rect">
            <a:avLst/>
          </a:prstGeom>
        </p:spPr>
        <p:txBody>
          <a:bodyPr spcFirstLastPara="1" wrap="square" lIns="119349" tIns="119349" rIns="119349" bIns="11934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64" name="Google Shape;464;g2a3e1d84813_13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1813"/>
            <a:ext cx="4733925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a3e1d84813_1_195:notes"/>
          <p:cNvSpPr txBox="1">
            <a:spLocks noGrp="1"/>
          </p:cNvSpPr>
          <p:nvPr>
            <p:ph type="body" idx="1"/>
          </p:nvPr>
        </p:nvSpPr>
        <p:spPr>
          <a:xfrm>
            <a:off x="1023462" y="3372168"/>
            <a:ext cx="8187700" cy="3194680"/>
          </a:xfrm>
          <a:prstGeom prst="rect">
            <a:avLst/>
          </a:prstGeom>
        </p:spPr>
        <p:txBody>
          <a:bodyPr spcFirstLastPara="1" wrap="square" lIns="119349" tIns="119349" rIns="119349" bIns="11934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29" name="Google Shape;429;g2a3e1d84813_1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1813"/>
            <a:ext cx="4733925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12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382157" y="602118"/>
            <a:ext cx="17339786" cy="2185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rmAutofit/>
          </a:bodyPr>
          <a:lstStyle>
            <a:lvl1pPr marL="457200" lvl="0" indent="-4191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2pPr>
            <a:lvl3pPr marL="1371600" lvl="2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3pPr>
            <a:lvl4pPr marL="1828800" lvl="3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4pPr>
            <a:lvl5pPr marL="2286000" lvl="4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5pPr>
            <a:lvl6pPr marL="2743200" lvl="5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6pPr>
            <a:lvl7pPr marL="3200400" lvl="6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7pPr>
            <a:lvl8pPr marL="3657600" lvl="7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8pPr>
            <a:lvl9pPr marL="4114800" lvl="8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1382157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6659483" y="10482092"/>
            <a:ext cx="6785134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14198521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70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 type="title">
  <p:cSld name="TITL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Calibri"/>
              <a:buNone/>
              <a:defRPr sz="9900"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ubTitle" idx="1"/>
          </p:nvPr>
        </p:nvSpPr>
        <p:spPr>
          <a:xfrm>
            <a:off x="2513013" y="5940027"/>
            <a:ext cx="15078075" cy="2730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dt" idx="10"/>
          </p:nvPr>
        </p:nvSpPr>
        <p:spPr>
          <a:xfrm>
            <a:off x="1382157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ftr" idx="11"/>
          </p:nvPr>
        </p:nvSpPr>
        <p:spPr>
          <a:xfrm>
            <a:off x="6659483" y="10482092"/>
            <a:ext cx="6785134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14198521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to" type="obj">
  <p:cSld name="OBJEC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1382157" y="602118"/>
            <a:ext cx="17339786" cy="2185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rmAutofit/>
          </a:bodyPr>
          <a:lstStyle>
            <a:lvl1pPr marL="457200" lvl="0" indent="-4191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2pPr>
            <a:lvl3pPr marL="1371600" lvl="2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3pPr>
            <a:lvl4pPr marL="1828800" lvl="3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4pPr>
            <a:lvl5pPr marL="2286000" lvl="4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5pPr>
            <a:lvl6pPr marL="2743200" lvl="5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6pPr>
            <a:lvl7pPr marL="3200400" lvl="6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7pPr>
            <a:lvl8pPr marL="3657600" lvl="7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8pPr>
            <a:lvl9pPr marL="4114800" lvl="8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dt" idx="10"/>
          </p:nvPr>
        </p:nvSpPr>
        <p:spPr>
          <a:xfrm>
            <a:off x="1382157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ftr" idx="11"/>
          </p:nvPr>
        </p:nvSpPr>
        <p:spPr>
          <a:xfrm>
            <a:off x="6659483" y="10482092"/>
            <a:ext cx="6785134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sldNum" idx="12"/>
          </p:nvPr>
        </p:nvSpPr>
        <p:spPr>
          <a:xfrm>
            <a:off x="14198521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 type="secHead">
  <p:cSld name="SECTION_HEAD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Calibri"/>
              <a:buNone/>
              <a:defRPr sz="9900"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1371686" y="7568364"/>
            <a:ext cx="17339786" cy="2473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3300"/>
              <a:buNone/>
              <a:defRPr sz="33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dt" idx="10"/>
          </p:nvPr>
        </p:nvSpPr>
        <p:spPr>
          <a:xfrm>
            <a:off x="1382157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ftr" idx="11"/>
          </p:nvPr>
        </p:nvSpPr>
        <p:spPr>
          <a:xfrm>
            <a:off x="6659483" y="10482092"/>
            <a:ext cx="6785134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sldNum" idx="12"/>
          </p:nvPr>
        </p:nvSpPr>
        <p:spPr>
          <a:xfrm>
            <a:off x="14198521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 type="twoObj">
  <p:cSld name="TWO_OBJECT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1382157" y="602118"/>
            <a:ext cx="17339786" cy="2185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1382157" y="3010591"/>
            <a:ext cx="8544243" cy="717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rmAutofit/>
          </a:bodyPr>
          <a:lstStyle>
            <a:lvl1pPr marL="457200" lvl="0" indent="-4191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2pPr>
            <a:lvl3pPr marL="1371600" lvl="2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3pPr>
            <a:lvl4pPr marL="1828800" lvl="3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4pPr>
            <a:lvl5pPr marL="2286000" lvl="4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5pPr>
            <a:lvl6pPr marL="2743200" lvl="5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6pPr>
            <a:lvl7pPr marL="3200400" lvl="6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7pPr>
            <a:lvl8pPr marL="3657600" lvl="7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8pPr>
            <a:lvl9pPr marL="4114800" lvl="8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2"/>
          </p:nvPr>
        </p:nvSpPr>
        <p:spPr>
          <a:xfrm>
            <a:off x="10177701" y="3010591"/>
            <a:ext cx="8544243" cy="717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rmAutofit/>
          </a:bodyPr>
          <a:lstStyle>
            <a:lvl1pPr marL="457200" lvl="0" indent="-4191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2pPr>
            <a:lvl3pPr marL="1371600" lvl="2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3pPr>
            <a:lvl4pPr marL="1828800" lvl="3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4pPr>
            <a:lvl5pPr marL="2286000" lvl="4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5pPr>
            <a:lvl6pPr marL="2743200" lvl="5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6pPr>
            <a:lvl7pPr marL="3200400" lvl="6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7pPr>
            <a:lvl8pPr marL="3657600" lvl="7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8pPr>
            <a:lvl9pPr marL="4114800" lvl="8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dt" idx="10"/>
          </p:nvPr>
        </p:nvSpPr>
        <p:spPr>
          <a:xfrm>
            <a:off x="1382157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ftr" idx="11"/>
          </p:nvPr>
        </p:nvSpPr>
        <p:spPr>
          <a:xfrm>
            <a:off x="6659483" y="10482092"/>
            <a:ext cx="6785134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sldNum" idx="12"/>
          </p:nvPr>
        </p:nvSpPr>
        <p:spPr>
          <a:xfrm>
            <a:off x="14198521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1384775" y="602118"/>
            <a:ext cx="17339786" cy="2185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1"/>
          </p:nvPr>
        </p:nvSpPr>
        <p:spPr>
          <a:xfrm>
            <a:off x="1384775" y="2772362"/>
            <a:ext cx="8504976" cy="135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body" idx="2"/>
          </p:nvPr>
        </p:nvSpPr>
        <p:spPr>
          <a:xfrm>
            <a:off x="1384775" y="4131054"/>
            <a:ext cx="8504976" cy="607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rmAutofit/>
          </a:bodyPr>
          <a:lstStyle>
            <a:lvl1pPr marL="457200" lvl="0" indent="-4191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2pPr>
            <a:lvl3pPr marL="1371600" lvl="2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3pPr>
            <a:lvl4pPr marL="1828800" lvl="3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4pPr>
            <a:lvl5pPr marL="2286000" lvl="4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5pPr>
            <a:lvl6pPr marL="2743200" lvl="5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6pPr>
            <a:lvl7pPr marL="3200400" lvl="6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7pPr>
            <a:lvl8pPr marL="3657600" lvl="7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8pPr>
            <a:lvl9pPr marL="4114800" lvl="8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body" idx="3"/>
          </p:nvPr>
        </p:nvSpPr>
        <p:spPr>
          <a:xfrm>
            <a:off x="10177701" y="2772362"/>
            <a:ext cx="8546861" cy="135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4"/>
          </p:nvPr>
        </p:nvSpPr>
        <p:spPr>
          <a:xfrm>
            <a:off x="10177701" y="4131054"/>
            <a:ext cx="8546861" cy="607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rmAutofit/>
          </a:bodyPr>
          <a:lstStyle>
            <a:lvl1pPr marL="457200" lvl="0" indent="-4191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2pPr>
            <a:lvl3pPr marL="1371600" lvl="2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3pPr>
            <a:lvl4pPr marL="1828800" lvl="3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4pPr>
            <a:lvl5pPr marL="2286000" lvl="4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5pPr>
            <a:lvl6pPr marL="2743200" lvl="5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6pPr>
            <a:lvl7pPr marL="3200400" lvl="6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7pPr>
            <a:lvl8pPr marL="3657600" lvl="7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8pPr>
            <a:lvl9pPr marL="4114800" lvl="8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dt" idx="10"/>
          </p:nvPr>
        </p:nvSpPr>
        <p:spPr>
          <a:xfrm>
            <a:off x="1382157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ftr" idx="11"/>
          </p:nvPr>
        </p:nvSpPr>
        <p:spPr>
          <a:xfrm>
            <a:off x="6659483" y="10482092"/>
            <a:ext cx="6785134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sldNum" idx="12"/>
          </p:nvPr>
        </p:nvSpPr>
        <p:spPr>
          <a:xfrm>
            <a:off x="14198521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1382157" y="602118"/>
            <a:ext cx="17339786" cy="2185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dt" idx="10"/>
          </p:nvPr>
        </p:nvSpPr>
        <p:spPr>
          <a:xfrm>
            <a:off x="1382157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ftr" idx="11"/>
          </p:nvPr>
        </p:nvSpPr>
        <p:spPr>
          <a:xfrm>
            <a:off x="6659483" y="10482092"/>
            <a:ext cx="6785134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sldNum" idx="12"/>
          </p:nvPr>
        </p:nvSpPr>
        <p:spPr>
          <a:xfrm>
            <a:off x="14198521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>
            <a:spLocks noGrp="1"/>
          </p:cNvSpPr>
          <p:nvPr>
            <p:ph type="dt" idx="10"/>
          </p:nvPr>
        </p:nvSpPr>
        <p:spPr>
          <a:xfrm>
            <a:off x="1382157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ftr" idx="11"/>
          </p:nvPr>
        </p:nvSpPr>
        <p:spPr>
          <a:xfrm>
            <a:off x="6659483" y="10482092"/>
            <a:ext cx="6785134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ldNum" idx="12"/>
          </p:nvPr>
        </p:nvSpPr>
        <p:spPr>
          <a:xfrm>
            <a:off x="14198521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title"/>
          </p:nvPr>
        </p:nvSpPr>
        <p:spPr>
          <a:xfrm>
            <a:off x="1384775" y="753957"/>
            <a:ext cx="6484095" cy="2638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  <a:defRPr sz="5300"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body" idx="1"/>
          </p:nvPr>
        </p:nvSpPr>
        <p:spPr>
          <a:xfrm>
            <a:off x="8546861" y="1628337"/>
            <a:ext cx="10177701" cy="803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rmAutofit/>
          </a:bodyPr>
          <a:lstStyle>
            <a:lvl1pPr marL="457200" lvl="0" indent="-5651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300"/>
              <a:buChar char="•"/>
              <a:defRPr sz="5300"/>
            </a:lvl1pPr>
            <a:lvl2pPr marL="914400" lvl="1" indent="-5207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600"/>
              <a:buChar char="•"/>
              <a:defRPr sz="4600"/>
            </a:lvl2pPr>
            <a:lvl3pPr marL="1371600" lvl="2" indent="-482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381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4pPr>
            <a:lvl5pPr marL="2286000" lvl="4" indent="-4381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5pPr>
            <a:lvl6pPr marL="2743200" lvl="5" indent="-4381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6pPr>
            <a:lvl7pPr marL="3200400" lvl="6" indent="-4381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7pPr>
            <a:lvl8pPr marL="3657600" lvl="7" indent="-4381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8pPr>
            <a:lvl9pPr marL="4114800" lvl="8" indent="-4381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9pPr>
          </a:lstStyle>
          <a:p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2"/>
          </p:nvPr>
        </p:nvSpPr>
        <p:spPr>
          <a:xfrm>
            <a:off x="1384775" y="3392805"/>
            <a:ext cx="6484095" cy="628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dt" idx="10"/>
          </p:nvPr>
        </p:nvSpPr>
        <p:spPr>
          <a:xfrm>
            <a:off x="1382157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ftr" idx="11"/>
          </p:nvPr>
        </p:nvSpPr>
        <p:spPr>
          <a:xfrm>
            <a:off x="6659483" y="10482092"/>
            <a:ext cx="6785134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sldNum" idx="12"/>
          </p:nvPr>
        </p:nvSpPr>
        <p:spPr>
          <a:xfrm>
            <a:off x="14198521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1384775" y="753957"/>
            <a:ext cx="6484095" cy="2638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  <a:defRPr sz="5300"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8"/>
          <p:cNvSpPr>
            <a:spLocks noGrp="1"/>
          </p:cNvSpPr>
          <p:nvPr>
            <p:ph type="pic" idx="2"/>
          </p:nvPr>
        </p:nvSpPr>
        <p:spPr>
          <a:xfrm>
            <a:off x="8546861" y="1628337"/>
            <a:ext cx="10177701" cy="8036969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28"/>
          <p:cNvSpPr txBox="1">
            <a:spLocks noGrp="1"/>
          </p:cNvSpPr>
          <p:nvPr>
            <p:ph type="body" idx="1"/>
          </p:nvPr>
        </p:nvSpPr>
        <p:spPr>
          <a:xfrm>
            <a:off x="1384775" y="3392805"/>
            <a:ext cx="6484095" cy="628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dt" idx="10"/>
          </p:nvPr>
        </p:nvSpPr>
        <p:spPr>
          <a:xfrm>
            <a:off x="1382157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ftr" idx="11"/>
          </p:nvPr>
        </p:nvSpPr>
        <p:spPr>
          <a:xfrm>
            <a:off x="6659483" y="10482092"/>
            <a:ext cx="6785134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sldNum" idx="12"/>
          </p:nvPr>
        </p:nvSpPr>
        <p:spPr>
          <a:xfrm>
            <a:off x="14198521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Calibri"/>
              <a:buNone/>
              <a:defRPr sz="9900"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1371686" y="7568364"/>
            <a:ext cx="17339786" cy="2473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3300"/>
              <a:buNone/>
              <a:defRPr sz="33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dt" idx="10"/>
          </p:nvPr>
        </p:nvSpPr>
        <p:spPr>
          <a:xfrm>
            <a:off x="1382157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ftr" idx="11"/>
          </p:nvPr>
        </p:nvSpPr>
        <p:spPr>
          <a:xfrm>
            <a:off x="6659483" y="10482092"/>
            <a:ext cx="6785134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14198521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>
            <a:spLocks noGrp="1"/>
          </p:cNvSpPr>
          <p:nvPr>
            <p:ph type="title"/>
          </p:nvPr>
        </p:nvSpPr>
        <p:spPr>
          <a:xfrm>
            <a:off x="1382157" y="602118"/>
            <a:ext cx="17339786" cy="2185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body" idx="1"/>
          </p:nvPr>
        </p:nvSpPr>
        <p:spPr>
          <a:xfrm rot="5400000">
            <a:off x="6464211" y="-2071463"/>
            <a:ext cx="7175679" cy="1733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rmAutofit/>
          </a:bodyPr>
          <a:lstStyle>
            <a:lvl1pPr marL="457200" lvl="0" indent="-4191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2pPr>
            <a:lvl3pPr marL="1371600" lvl="2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3pPr>
            <a:lvl4pPr marL="1828800" lvl="3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4pPr>
            <a:lvl5pPr marL="2286000" lvl="4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5pPr>
            <a:lvl6pPr marL="2743200" lvl="5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6pPr>
            <a:lvl7pPr marL="3200400" lvl="6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7pPr>
            <a:lvl8pPr marL="3657600" lvl="7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8pPr>
            <a:lvl9pPr marL="4114800" lvl="8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dt" idx="10"/>
          </p:nvPr>
        </p:nvSpPr>
        <p:spPr>
          <a:xfrm>
            <a:off x="1382157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ftr" idx="11"/>
          </p:nvPr>
        </p:nvSpPr>
        <p:spPr>
          <a:xfrm>
            <a:off x="6659483" y="10482092"/>
            <a:ext cx="6785134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sldNum" idx="12"/>
          </p:nvPr>
        </p:nvSpPr>
        <p:spPr>
          <a:xfrm>
            <a:off x="14198521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e Texto" type="vertTitleAndTx">
  <p:cSld name="VERTICAL_TITLE_AND_VERTICAL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>
            <a:spLocks noGrp="1"/>
          </p:cNvSpPr>
          <p:nvPr>
            <p:ph type="title"/>
          </p:nvPr>
        </p:nvSpPr>
        <p:spPr>
          <a:xfrm rot="5400000">
            <a:off x="11762394" y="3226721"/>
            <a:ext cx="9584151" cy="4334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 rot="5400000">
            <a:off x="2966850" y="-982575"/>
            <a:ext cx="9584151" cy="1275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rmAutofit/>
          </a:bodyPr>
          <a:lstStyle>
            <a:lvl1pPr marL="457200" lvl="0" indent="-4191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2pPr>
            <a:lvl3pPr marL="1371600" lvl="2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3pPr>
            <a:lvl4pPr marL="1828800" lvl="3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4pPr>
            <a:lvl5pPr marL="2286000" lvl="4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5pPr>
            <a:lvl6pPr marL="2743200" lvl="5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6pPr>
            <a:lvl7pPr marL="3200400" lvl="6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7pPr>
            <a:lvl8pPr marL="3657600" lvl="7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8pPr>
            <a:lvl9pPr marL="4114800" lvl="8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dt" idx="10"/>
          </p:nvPr>
        </p:nvSpPr>
        <p:spPr>
          <a:xfrm>
            <a:off x="1382157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ftr" idx="11"/>
          </p:nvPr>
        </p:nvSpPr>
        <p:spPr>
          <a:xfrm>
            <a:off x="6659483" y="10482092"/>
            <a:ext cx="6785134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sldNum" idx="12"/>
          </p:nvPr>
        </p:nvSpPr>
        <p:spPr>
          <a:xfrm>
            <a:off x="14198521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1382157" y="602118"/>
            <a:ext cx="17339786" cy="2185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1382157" y="3010591"/>
            <a:ext cx="8544243" cy="717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rmAutofit/>
          </a:bodyPr>
          <a:lstStyle>
            <a:lvl1pPr marL="457200" lvl="0" indent="-4191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2pPr>
            <a:lvl3pPr marL="1371600" lvl="2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3pPr>
            <a:lvl4pPr marL="1828800" lvl="3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4pPr>
            <a:lvl5pPr marL="2286000" lvl="4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5pPr>
            <a:lvl6pPr marL="2743200" lvl="5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6pPr>
            <a:lvl7pPr marL="3200400" lvl="6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7pPr>
            <a:lvl8pPr marL="3657600" lvl="7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8pPr>
            <a:lvl9pPr marL="4114800" lvl="8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2"/>
          </p:nvPr>
        </p:nvSpPr>
        <p:spPr>
          <a:xfrm>
            <a:off x="10177701" y="3010591"/>
            <a:ext cx="8544243" cy="717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rmAutofit/>
          </a:bodyPr>
          <a:lstStyle>
            <a:lvl1pPr marL="457200" lvl="0" indent="-4191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2pPr>
            <a:lvl3pPr marL="1371600" lvl="2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3pPr>
            <a:lvl4pPr marL="1828800" lvl="3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4pPr>
            <a:lvl5pPr marL="2286000" lvl="4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5pPr>
            <a:lvl6pPr marL="2743200" lvl="5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6pPr>
            <a:lvl7pPr marL="3200400" lvl="6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7pPr>
            <a:lvl8pPr marL="3657600" lvl="7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8pPr>
            <a:lvl9pPr marL="4114800" lvl="8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1382157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6659483" y="10482092"/>
            <a:ext cx="6785134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14198521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1384775" y="602118"/>
            <a:ext cx="17339786" cy="2185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1384775" y="2772362"/>
            <a:ext cx="8504976" cy="135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2"/>
          </p:nvPr>
        </p:nvSpPr>
        <p:spPr>
          <a:xfrm>
            <a:off x="1384775" y="4131054"/>
            <a:ext cx="8504976" cy="607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rmAutofit/>
          </a:bodyPr>
          <a:lstStyle>
            <a:lvl1pPr marL="457200" lvl="0" indent="-4191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2pPr>
            <a:lvl3pPr marL="1371600" lvl="2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3pPr>
            <a:lvl4pPr marL="1828800" lvl="3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4pPr>
            <a:lvl5pPr marL="2286000" lvl="4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5pPr>
            <a:lvl6pPr marL="2743200" lvl="5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6pPr>
            <a:lvl7pPr marL="3200400" lvl="6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7pPr>
            <a:lvl8pPr marL="3657600" lvl="7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8pPr>
            <a:lvl9pPr marL="4114800" lvl="8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3"/>
          </p:nvPr>
        </p:nvSpPr>
        <p:spPr>
          <a:xfrm>
            <a:off x="10177701" y="2772362"/>
            <a:ext cx="8546861" cy="135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4"/>
          </p:nvPr>
        </p:nvSpPr>
        <p:spPr>
          <a:xfrm>
            <a:off x="10177701" y="4131054"/>
            <a:ext cx="8546861" cy="607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rmAutofit/>
          </a:bodyPr>
          <a:lstStyle>
            <a:lvl1pPr marL="457200" lvl="0" indent="-4191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2pPr>
            <a:lvl3pPr marL="1371600" lvl="2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3pPr>
            <a:lvl4pPr marL="1828800" lvl="3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4pPr>
            <a:lvl5pPr marL="2286000" lvl="4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5pPr>
            <a:lvl6pPr marL="2743200" lvl="5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6pPr>
            <a:lvl7pPr marL="3200400" lvl="6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7pPr>
            <a:lvl8pPr marL="3657600" lvl="7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8pPr>
            <a:lvl9pPr marL="4114800" lvl="8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1382157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6659483" y="10482092"/>
            <a:ext cx="6785134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14198521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1382157" y="602118"/>
            <a:ext cx="17339786" cy="2185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1382157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6659483" y="10482092"/>
            <a:ext cx="6785134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14198521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384775" y="753957"/>
            <a:ext cx="6484095" cy="2638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  <a:defRPr sz="5300"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8546861" y="1628337"/>
            <a:ext cx="10177701" cy="803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rmAutofit/>
          </a:bodyPr>
          <a:lstStyle>
            <a:lvl1pPr marL="457200" lvl="0" indent="-5651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300"/>
              <a:buChar char="•"/>
              <a:defRPr sz="5300"/>
            </a:lvl1pPr>
            <a:lvl2pPr marL="914400" lvl="1" indent="-5207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600"/>
              <a:buChar char="•"/>
              <a:defRPr sz="4600"/>
            </a:lvl2pPr>
            <a:lvl3pPr marL="1371600" lvl="2" indent="-482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381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4pPr>
            <a:lvl5pPr marL="2286000" lvl="4" indent="-4381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5pPr>
            <a:lvl6pPr marL="2743200" lvl="5" indent="-4381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6pPr>
            <a:lvl7pPr marL="3200400" lvl="6" indent="-4381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7pPr>
            <a:lvl8pPr marL="3657600" lvl="7" indent="-4381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8pPr>
            <a:lvl9pPr marL="4114800" lvl="8" indent="-4381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2"/>
          </p:nvPr>
        </p:nvSpPr>
        <p:spPr>
          <a:xfrm>
            <a:off x="1384775" y="3392805"/>
            <a:ext cx="6484095" cy="628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dt" idx="10"/>
          </p:nvPr>
        </p:nvSpPr>
        <p:spPr>
          <a:xfrm>
            <a:off x="1382157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ftr" idx="11"/>
          </p:nvPr>
        </p:nvSpPr>
        <p:spPr>
          <a:xfrm>
            <a:off x="6659483" y="10482092"/>
            <a:ext cx="6785134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14198521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1384775" y="753957"/>
            <a:ext cx="6484095" cy="2638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  <a:defRPr sz="5300"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>
            <a:spLocks noGrp="1"/>
          </p:cNvSpPr>
          <p:nvPr>
            <p:ph type="pic" idx="2"/>
          </p:nvPr>
        </p:nvSpPr>
        <p:spPr>
          <a:xfrm>
            <a:off x="8546861" y="1628337"/>
            <a:ext cx="10177701" cy="8036969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1384775" y="3392805"/>
            <a:ext cx="6484095" cy="628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dt" idx="10"/>
          </p:nvPr>
        </p:nvSpPr>
        <p:spPr>
          <a:xfrm>
            <a:off x="1382157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ftr" idx="11"/>
          </p:nvPr>
        </p:nvSpPr>
        <p:spPr>
          <a:xfrm>
            <a:off x="6659483" y="10482092"/>
            <a:ext cx="6785134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14198521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1382157" y="602118"/>
            <a:ext cx="17339786" cy="2185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 rot="5400000">
            <a:off x="6464211" y="-2071463"/>
            <a:ext cx="7175679" cy="1733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rmAutofit/>
          </a:bodyPr>
          <a:lstStyle>
            <a:lvl1pPr marL="457200" lvl="0" indent="-4191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2pPr>
            <a:lvl3pPr marL="1371600" lvl="2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3pPr>
            <a:lvl4pPr marL="1828800" lvl="3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4pPr>
            <a:lvl5pPr marL="2286000" lvl="4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5pPr>
            <a:lvl6pPr marL="2743200" lvl="5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6pPr>
            <a:lvl7pPr marL="3200400" lvl="6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7pPr>
            <a:lvl8pPr marL="3657600" lvl="7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8pPr>
            <a:lvl9pPr marL="4114800" lvl="8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1382157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6659483" y="10482092"/>
            <a:ext cx="6785134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14198521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 rot="5400000">
            <a:off x="11762394" y="3226721"/>
            <a:ext cx="9584151" cy="4334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 rot="5400000">
            <a:off x="2966850" y="-982575"/>
            <a:ext cx="9584151" cy="1275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rmAutofit/>
          </a:bodyPr>
          <a:lstStyle>
            <a:lvl1pPr marL="457200" lvl="0" indent="-4191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2pPr>
            <a:lvl3pPr marL="1371600" lvl="2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3pPr>
            <a:lvl4pPr marL="1828800" lvl="3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4pPr>
            <a:lvl5pPr marL="2286000" lvl="4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5pPr>
            <a:lvl6pPr marL="2743200" lvl="5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6pPr>
            <a:lvl7pPr marL="3200400" lvl="6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7pPr>
            <a:lvl8pPr marL="3657600" lvl="7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8pPr>
            <a:lvl9pPr marL="4114800" lvl="8" indent="-4191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dt" idx="10"/>
          </p:nvPr>
        </p:nvSpPr>
        <p:spPr>
          <a:xfrm>
            <a:off x="1382157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ftr" idx="11"/>
          </p:nvPr>
        </p:nvSpPr>
        <p:spPr>
          <a:xfrm>
            <a:off x="6659483" y="10482092"/>
            <a:ext cx="6785134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ldNum" idx="12"/>
          </p:nvPr>
        </p:nvSpPr>
        <p:spPr>
          <a:xfrm>
            <a:off x="14198521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82157" y="602118"/>
            <a:ext cx="17339786" cy="2185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Calibri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 sz="30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rm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1382157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6659483" y="10482092"/>
            <a:ext cx="6785134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4198521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6" r:id="rId3"/>
    <p:sldLayoutId id="2147483657" r:id="rId4"/>
    <p:sldLayoutId id="2147483658" r:id="rId5"/>
    <p:sldLayoutId id="2147483660" r:id="rId6"/>
    <p:sldLayoutId id="2147483661" r:id="rId7"/>
    <p:sldLayoutId id="2147483662" r:id="rId8"/>
    <p:sldLayoutId id="2147483663" r:id="rId9"/>
    <p:sldLayoutId id="214748367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1382157" y="602118"/>
            <a:ext cx="17339786" cy="2185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Calibri"/>
              <a:buNone/>
              <a:defRPr sz="7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 sz="3000"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norm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dt" idx="10"/>
          </p:nvPr>
        </p:nvSpPr>
        <p:spPr>
          <a:xfrm>
            <a:off x="1382157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ftr" idx="11"/>
          </p:nvPr>
        </p:nvSpPr>
        <p:spPr>
          <a:xfrm>
            <a:off x="6659483" y="10482092"/>
            <a:ext cx="6785134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ldNum" idx="12"/>
          </p:nvPr>
        </p:nvSpPr>
        <p:spPr>
          <a:xfrm>
            <a:off x="14198521" y="10482092"/>
            <a:ext cx="4523423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/>
          <p:nvPr/>
        </p:nvSpPr>
        <p:spPr>
          <a:xfrm rot="5400000">
            <a:off x="1680150" y="-1680150"/>
            <a:ext cx="9375000" cy="127353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352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31"/>
          <p:cNvPicPr preferRelativeResize="0"/>
          <p:nvPr/>
        </p:nvPicPr>
        <p:blipFill rotWithShape="1">
          <a:blip r:embed="rId3">
            <a:alphaModFix/>
          </a:blip>
          <a:srcRect l="23570"/>
          <a:stretch/>
        </p:blipFill>
        <p:spPr>
          <a:xfrm>
            <a:off x="11158178" y="9575700"/>
            <a:ext cx="8333923" cy="125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1"/>
          <p:cNvSpPr txBox="1"/>
          <p:nvPr/>
        </p:nvSpPr>
        <p:spPr>
          <a:xfrm>
            <a:off x="870815" y="2060039"/>
            <a:ext cx="8329456" cy="230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500" dirty="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Secretaria Nacional do Consumidor</a:t>
            </a:r>
          </a:p>
        </p:txBody>
      </p:sp>
      <p:sp>
        <p:nvSpPr>
          <p:cNvPr id="197" name="Google Shape;197;p31"/>
          <p:cNvSpPr/>
          <p:nvPr/>
        </p:nvSpPr>
        <p:spPr>
          <a:xfrm>
            <a:off x="0" y="2231362"/>
            <a:ext cx="310515" cy="3881914"/>
          </a:xfrm>
          <a:custGeom>
            <a:avLst/>
            <a:gdLst/>
            <a:ahLst/>
            <a:cxnLst/>
            <a:rect l="l" t="t" r="r" b="b"/>
            <a:pathLst>
              <a:path w="310515" h="2476500" extrusionOk="0">
                <a:moveTo>
                  <a:pt x="310011" y="0"/>
                </a:moveTo>
                <a:lnTo>
                  <a:pt x="0" y="0"/>
                </a:lnTo>
                <a:lnTo>
                  <a:pt x="0" y="2476343"/>
                </a:lnTo>
                <a:lnTo>
                  <a:pt x="310011" y="2476343"/>
                </a:lnTo>
                <a:lnTo>
                  <a:pt x="310011" y="0"/>
                </a:lnTo>
                <a:close/>
              </a:path>
            </a:pathLst>
          </a:custGeom>
          <a:solidFill>
            <a:srgbClr val="00973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153A64E-D4B3-71CC-638D-76ADDFE29F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7"/>
          <p:cNvSpPr/>
          <p:nvPr/>
        </p:nvSpPr>
        <p:spPr>
          <a:xfrm>
            <a:off x="0" y="-5137"/>
            <a:ext cx="1928009" cy="11319621"/>
          </a:xfrm>
          <a:custGeom>
            <a:avLst/>
            <a:gdLst/>
            <a:ahLst/>
            <a:cxnLst/>
            <a:rect l="l" t="t" r="r" b="b"/>
            <a:pathLst>
              <a:path w="4332605" h="9335770" extrusionOk="0">
                <a:moveTo>
                  <a:pt x="4332098" y="0"/>
                </a:moveTo>
                <a:lnTo>
                  <a:pt x="0" y="0"/>
                </a:lnTo>
                <a:lnTo>
                  <a:pt x="0" y="9335150"/>
                </a:lnTo>
                <a:lnTo>
                  <a:pt x="4332098" y="9335150"/>
                </a:lnTo>
                <a:lnTo>
                  <a:pt x="4332098" y="0"/>
                </a:lnTo>
                <a:close/>
              </a:path>
            </a:pathLst>
          </a:custGeom>
          <a:solidFill>
            <a:srgbClr val="1352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/>
          </a:p>
        </p:txBody>
      </p:sp>
      <p:sp>
        <p:nvSpPr>
          <p:cNvPr id="467" name="Google Shape;467;p47"/>
          <p:cNvSpPr/>
          <p:nvPr/>
        </p:nvSpPr>
        <p:spPr>
          <a:xfrm>
            <a:off x="1928000" y="-5125"/>
            <a:ext cx="17809659" cy="2103900"/>
          </a:xfrm>
          <a:custGeom>
            <a:avLst/>
            <a:gdLst/>
            <a:ahLst/>
            <a:cxnLst/>
            <a:rect l="l" t="t" r="r" b="b"/>
            <a:pathLst>
              <a:path w="310515" h="2476500" extrusionOk="0">
                <a:moveTo>
                  <a:pt x="310011" y="0"/>
                </a:moveTo>
                <a:lnTo>
                  <a:pt x="0" y="0"/>
                </a:lnTo>
                <a:lnTo>
                  <a:pt x="0" y="2476353"/>
                </a:lnTo>
                <a:lnTo>
                  <a:pt x="310011" y="2476353"/>
                </a:lnTo>
                <a:lnTo>
                  <a:pt x="310011" y="0"/>
                </a:lnTo>
                <a:close/>
              </a:path>
            </a:pathLst>
          </a:custGeom>
          <a:solidFill>
            <a:srgbClr val="00973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</p:txBody>
      </p:sp>
      <p:sp>
        <p:nvSpPr>
          <p:cNvPr id="468" name="Google Shape;468;p47"/>
          <p:cNvSpPr txBox="1">
            <a:spLocks noGrp="1"/>
          </p:cNvSpPr>
          <p:nvPr>
            <p:ph type="title"/>
          </p:nvPr>
        </p:nvSpPr>
        <p:spPr>
          <a:xfrm>
            <a:off x="3243844" y="158954"/>
            <a:ext cx="18176099" cy="177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t-BR" dirty="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Análise da SENACON quanto ao Monitoramento de Mercado </a:t>
            </a:r>
          </a:p>
        </p:txBody>
      </p:sp>
      <p:sp>
        <p:nvSpPr>
          <p:cNvPr id="469" name="Google Shape;469;p47"/>
          <p:cNvSpPr txBox="1">
            <a:spLocks noGrp="1"/>
          </p:cNvSpPr>
          <p:nvPr>
            <p:ph type="body" idx="1"/>
          </p:nvPr>
        </p:nvSpPr>
        <p:spPr>
          <a:xfrm>
            <a:off x="1928000" y="2321814"/>
            <a:ext cx="15879336" cy="8631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spAutoFit/>
          </a:bodyPr>
          <a:lstStyle/>
          <a:p>
            <a:pPr marL="381000" marR="0" lvl="0" indent="-361950" algn="l" rtl="0">
              <a:lnSpc>
                <a:spcPct val="100000"/>
              </a:lnSpc>
              <a:spcBef>
                <a:spcPts val="0"/>
              </a:spcBef>
              <a:buClr>
                <a:srgbClr val="13529C"/>
              </a:buClr>
              <a:buSzPts val="2700"/>
              <a:buFont typeface="Raleway"/>
              <a:buChar char="●"/>
            </a:pPr>
            <a:r>
              <a:rPr lang="pt-BR" sz="29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Insuficiência de comprovação quanto a transparência da informação ao consumidor sobre a possibilidade de rescisão unilateral após 12 meses da vigência de contrato;</a:t>
            </a:r>
          </a:p>
          <a:p>
            <a:pPr marL="1905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13529C"/>
              </a:buClr>
              <a:buSzPts val="2700"/>
              <a:buNone/>
            </a:pPr>
            <a:endParaRPr lang="pt-BR" sz="2900" b="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81000" marR="0" lvl="0" indent="-361950" algn="l" rtl="0">
              <a:lnSpc>
                <a:spcPct val="100000"/>
              </a:lnSpc>
              <a:spcBef>
                <a:spcPts val="0"/>
              </a:spcBef>
              <a:buClr>
                <a:srgbClr val="13529C"/>
              </a:buClr>
              <a:buSzPts val="2700"/>
              <a:buFont typeface="Raleway"/>
              <a:buChar char="●"/>
            </a:pPr>
            <a:r>
              <a:rPr lang="pt-BR" sz="29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Insuficiência de comprovação sobre a comunicação eficaz aos consumidores dos cancelamentos realizados, assim como, observância aos prazos legais;</a:t>
            </a:r>
          </a:p>
          <a:p>
            <a:pPr marL="1905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13529C"/>
              </a:buClr>
              <a:buSzPts val="2700"/>
              <a:buNone/>
            </a:pPr>
            <a:endParaRPr lang="pt-BR" sz="2900" b="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81000" marR="0" lvl="0" indent="-361950" algn="l" rtl="0">
              <a:lnSpc>
                <a:spcPct val="100000"/>
              </a:lnSpc>
              <a:spcBef>
                <a:spcPts val="0"/>
              </a:spcBef>
              <a:buClr>
                <a:srgbClr val="13529C"/>
              </a:buClr>
              <a:buSzPts val="2700"/>
              <a:buFont typeface="Raleway"/>
              <a:buChar char="●"/>
            </a:pPr>
            <a:r>
              <a:rPr lang="pt-BR" sz="29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Insuficiência da comprovação de disponibilização de informação sobre assistência e opções ao consumidor quanto a portabilidade;</a:t>
            </a:r>
          </a:p>
          <a:p>
            <a:pPr marL="1905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13529C"/>
              </a:buClr>
              <a:buSzPts val="2700"/>
              <a:buNone/>
            </a:pPr>
            <a:endParaRPr lang="pt-BR" sz="2900" b="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81000" marR="0" lvl="0" indent="-361950" algn="l" rtl="0">
              <a:lnSpc>
                <a:spcPct val="100000"/>
              </a:lnSpc>
              <a:spcBef>
                <a:spcPts val="0"/>
              </a:spcBef>
              <a:buClr>
                <a:srgbClr val="13529C"/>
              </a:buClr>
              <a:buSzPts val="2700"/>
              <a:buFont typeface="Raleway"/>
              <a:buChar char="●"/>
            </a:pPr>
            <a:r>
              <a:rPr lang="pt-BR" sz="29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Insuficiência de comprovação sobre o não cancelamento </a:t>
            </a:r>
          </a:p>
          <a:p>
            <a:pPr marL="1905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13529C"/>
              </a:buClr>
              <a:buSzPts val="2700"/>
              <a:buNone/>
            </a:pPr>
            <a:r>
              <a:rPr lang="pt-BR" sz="29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unilateral do contrato, de consumidores que estejam em</a:t>
            </a:r>
          </a:p>
          <a:p>
            <a:pPr marL="1905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13529C"/>
              </a:buClr>
              <a:buSzPts val="2700"/>
              <a:buNone/>
            </a:pPr>
            <a:r>
              <a:rPr lang="pt-BR" sz="29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tratamento médico;</a:t>
            </a:r>
          </a:p>
          <a:p>
            <a:pPr marL="1905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13529C"/>
              </a:buClr>
              <a:buSzPts val="2700"/>
              <a:buNone/>
            </a:pPr>
            <a:endParaRPr lang="pt-BR" sz="2900" b="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81000" marR="0" lvl="0" indent="-361950" algn="l" rtl="0">
              <a:lnSpc>
                <a:spcPct val="100000"/>
              </a:lnSpc>
              <a:spcBef>
                <a:spcPts val="0"/>
              </a:spcBef>
              <a:buClr>
                <a:srgbClr val="13529C"/>
              </a:buClr>
              <a:buSzPts val="2700"/>
              <a:buFont typeface="Raleway"/>
              <a:buChar char="●"/>
            </a:pPr>
            <a:r>
              <a:rPr lang="pt-BR" sz="29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Insuficiência de comprovação se as modificações das redes</a:t>
            </a:r>
          </a:p>
          <a:p>
            <a:pPr marL="1905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13529C"/>
              </a:buClr>
              <a:buSzPts val="2700"/>
              <a:buNone/>
            </a:pPr>
            <a:r>
              <a:rPr lang="pt-BR" sz="29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hospitalares, foram feitas em observância aos regramentos </a:t>
            </a:r>
          </a:p>
          <a:p>
            <a:pPr marL="1905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13529C"/>
              </a:buClr>
              <a:buSzPts val="2700"/>
              <a:buNone/>
            </a:pPr>
            <a:r>
              <a:rPr lang="pt-BR" sz="29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vigentes, principalmente respeitando o raio mínimo de </a:t>
            </a:r>
          </a:p>
          <a:p>
            <a:pPr marL="1905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13529C"/>
              </a:buClr>
              <a:buSzPts val="2700"/>
              <a:buNone/>
            </a:pPr>
            <a:r>
              <a:rPr lang="pt-BR" sz="29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distância de atendimento;</a:t>
            </a:r>
          </a:p>
          <a:p>
            <a:pPr marL="1905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13529C"/>
              </a:buClr>
              <a:buSzPts val="2700"/>
              <a:buNone/>
            </a:pPr>
            <a:endParaRPr lang="pt-BR" sz="2900" b="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81000" marR="0" lvl="0" indent="-361950" algn="l" rtl="0">
              <a:lnSpc>
                <a:spcPct val="100000"/>
              </a:lnSpc>
              <a:spcBef>
                <a:spcPts val="0"/>
              </a:spcBef>
              <a:buClr>
                <a:srgbClr val="13529C"/>
              </a:buClr>
              <a:buSzPts val="2700"/>
              <a:buFont typeface="Raleway"/>
              <a:buChar char="●"/>
            </a:pPr>
            <a:r>
              <a:rPr lang="pt-BR" sz="29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Brechas na legislação da Agência Reguladora do setor.</a:t>
            </a:r>
          </a:p>
        </p:txBody>
      </p:sp>
      <p:pic>
        <p:nvPicPr>
          <p:cNvPr id="470" name="Google Shape;47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64308" y="5908431"/>
            <a:ext cx="6739792" cy="5400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3"/>
          <p:cNvSpPr txBox="1">
            <a:spLocks noGrp="1"/>
          </p:cNvSpPr>
          <p:nvPr>
            <p:ph type="body" idx="1"/>
          </p:nvPr>
        </p:nvSpPr>
        <p:spPr>
          <a:xfrm>
            <a:off x="649967" y="3294550"/>
            <a:ext cx="16348200" cy="7954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spAutoFit/>
          </a:bodyPr>
          <a:lstStyle/>
          <a:p>
            <a:pPr marL="381000" lvl="0" indent="-361950" algn="l" rtl="0">
              <a:lnSpc>
                <a:spcPct val="100000"/>
              </a:lnSpc>
              <a:spcBef>
                <a:spcPts val="0"/>
              </a:spcBef>
              <a:buClr>
                <a:srgbClr val="009739"/>
              </a:buClr>
              <a:buSzPts val="2700"/>
              <a:buFont typeface="Raleway"/>
              <a:buChar char="●"/>
            </a:pPr>
            <a:r>
              <a:rPr lang="pt-BR" sz="27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 artigo 31 do CDC estabelece que os fornecedores devem fornecer informações corretas, claras, precisas e ostensivas sobre os produtos, serviços e inclusive sobre os termos contratuais;</a:t>
            </a:r>
          </a:p>
          <a:p>
            <a:pPr marL="19050" lvl="0" indent="0" algn="l" rtl="0">
              <a:lnSpc>
                <a:spcPct val="100000"/>
              </a:lnSpc>
              <a:spcBef>
                <a:spcPts val="0"/>
              </a:spcBef>
              <a:buClr>
                <a:srgbClr val="009739"/>
              </a:buClr>
              <a:buSzPts val="2700"/>
              <a:buNone/>
            </a:pPr>
            <a:endParaRPr lang="pt-BR" sz="2700" b="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81000" lvl="0" indent="-361950" algn="l" rtl="0">
              <a:lnSpc>
                <a:spcPct val="100000"/>
              </a:lnSpc>
              <a:spcBef>
                <a:spcPts val="0"/>
              </a:spcBef>
              <a:buClr>
                <a:srgbClr val="009739"/>
              </a:buClr>
              <a:buSzPts val="2700"/>
              <a:buFont typeface="Raleway"/>
              <a:buChar char="●"/>
            </a:pPr>
            <a:r>
              <a:rPr lang="pt-BR" sz="27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 artigo 47 do CDC determina que as cláusulas contratuais devem ser interpretadas de forma a favorecer o consumidor;</a:t>
            </a:r>
          </a:p>
          <a:p>
            <a:pPr marL="19050" lvl="0" indent="0" algn="l" rtl="0">
              <a:lnSpc>
                <a:spcPct val="100000"/>
              </a:lnSpc>
              <a:spcBef>
                <a:spcPts val="0"/>
              </a:spcBef>
              <a:buClr>
                <a:srgbClr val="009739"/>
              </a:buClr>
              <a:buSzPts val="2700"/>
              <a:buNone/>
            </a:pPr>
            <a:endParaRPr lang="pt-BR" sz="2700" b="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81000" lvl="0" indent="-361950" algn="l" rtl="0">
              <a:lnSpc>
                <a:spcPct val="100000"/>
              </a:lnSpc>
              <a:spcBef>
                <a:spcPts val="0"/>
              </a:spcBef>
              <a:buClr>
                <a:srgbClr val="009739"/>
              </a:buClr>
              <a:buSzPts val="2700"/>
              <a:buFont typeface="Raleway"/>
              <a:buChar char="●"/>
            </a:pPr>
            <a:r>
              <a:rPr lang="pt-BR" sz="27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 artigo 54 do CDC determina que os contratos de adesão escritos serão redigidos </a:t>
            </a:r>
          </a:p>
          <a:p>
            <a:pPr marL="19050" lvl="0" indent="0" algn="l" rtl="0">
              <a:lnSpc>
                <a:spcPct val="100000"/>
              </a:lnSpc>
              <a:spcBef>
                <a:spcPts val="0"/>
              </a:spcBef>
              <a:buClr>
                <a:srgbClr val="009739"/>
              </a:buClr>
              <a:buSzPts val="2700"/>
              <a:buNone/>
            </a:pPr>
            <a:r>
              <a:rPr lang="pt-BR" sz="27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em termos claros e com caracteres ostensivos e legíveis;</a:t>
            </a:r>
          </a:p>
          <a:p>
            <a:pPr marL="19050" lvl="0" indent="0" algn="l" rtl="0">
              <a:lnSpc>
                <a:spcPct val="100000"/>
              </a:lnSpc>
              <a:spcBef>
                <a:spcPts val="0"/>
              </a:spcBef>
              <a:buClr>
                <a:srgbClr val="009739"/>
              </a:buClr>
              <a:buSzPts val="2700"/>
              <a:buNone/>
            </a:pPr>
            <a:endParaRPr lang="pt-BR" sz="2700" b="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81000" lvl="0" indent="-361950" algn="l" rtl="0">
              <a:lnSpc>
                <a:spcPct val="100000"/>
              </a:lnSpc>
              <a:spcBef>
                <a:spcPts val="0"/>
              </a:spcBef>
              <a:buClr>
                <a:srgbClr val="009739"/>
              </a:buClr>
              <a:buSzPts val="2700"/>
              <a:buFont typeface="Raleway"/>
              <a:buChar char="●"/>
            </a:pPr>
            <a:r>
              <a:rPr lang="pt-BR" sz="27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 boa-fé objetiva tem como objetivo garantir a lealdade, honestidade e </a:t>
            </a:r>
          </a:p>
          <a:p>
            <a:pPr marL="19050" lvl="0" indent="0" algn="l" rtl="0">
              <a:lnSpc>
                <a:spcPct val="100000"/>
              </a:lnSpc>
              <a:spcBef>
                <a:spcPts val="0"/>
              </a:spcBef>
              <a:buClr>
                <a:srgbClr val="009739"/>
              </a:buClr>
              <a:buSzPts val="2700"/>
              <a:buNone/>
            </a:pPr>
            <a:r>
              <a:rPr lang="pt-BR" sz="27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transparência nas relações contratuais;</a:t>
            </a:r>
          </a:p>
          <a:p>
            <a:pPr marL="19050" lvl="0" indent="0" algn="l" rtl="0">
              <a:lnSpc>
                <a:spcPct val="100000"/>
              </a:lnSpc>
              <a:spcBef>
                <a:spcPts val="0"/>
              </a:spcBef>
              <a:buClr>
                <a:srgbClr val="009739"/>
              </a:buClr>
              <a:buSzPts val="2700"/>
              <a:buNone/>
            </a:pPr>
            <a:endParaRPr lang="pt-BR" sz="2700" b="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81000" lvl="0" indent="-361950" algn="l" rtl="0">
              <a:lnSpc>
                <a:spcPct val="100000"/>
              </a:lnSpc>
              <a:spcBef>
                <a:spcPts val="0"/>
              </a:spcBef>
              <a:buClr>
                <a:srgbClr val="009739"/>
              </a:buClr>
              <a:buSzPts val="2700"/>
              <a:buFont typeface="Raleway"/>
              <a:buChar char="●"/>
            </a:pPr>
            <a:r>
              <a:rPr lang="pt-BR" sz="4800" b="1" dirty="0">
                <a:solidFill>
                  <a:srgbClr val="13529C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Obs. </a:t>
            </a:r>
            <a:r>
              <a:rPr lang="pt-BR" sz="27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 Código de Defesa do Consumidor (CDC) é uma lei </a:t>
            </a:r>
          </a:p>
          <a:p>
            <a:pPr marL="19050" lvl="0" indent="0" algn="l" rtl="0">
              <a:lnSpc>
                <a:spcPct val="100000"/>
              </a:lnSpc>
              <a:spcBef>
                <a:spcPts val="0"/>
              </a:spcBef>
              <a:buClr>
                <a:srgbClr val="009739"/>
              </a:buClr>
              <a:buSzPts val="2700"/>
              <a:buNone/>
            </a:pPr>
            <a:r>
              <a:rPr lang="pt-BR" sz="27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Principiológica. Dispõe o art. 5º, XXXII, da CF,  que o direito do consumidor  </a:t>
            </a:r>
          </a:p>
          <a:p>
            <a:pPr marL="19050" lvl="0" indent="0" algn="l" rtl="0">
              <a:lnSpc>
                <a:spcPct val="100000"/>
              </a:lnSpc>
              <a:spcBef>
                <a:spcPts val="0"/>
              </a:spcBef>
              <a:buClr>
                <a:srgbClr val="009739"/>
              </a:buClr>
              <a:buSzPts val="2700"/>
              <a:buNone/>
            </a:pPr>
            <a:r>
              <a:rPr lang="pt-BR" sz="27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trata-se de direito e garantia fundamental sendo atribuição do Estado </a:t>
            </a:r>
          </a:p>
          <a:p>
            <a:pPr marL="19050" lvl="0" indent="0" algn="l" rtl="0">
              <a:lnSpc>
                <a:spcPct val="100000"/>
              </a:lnSpc>
              <a:spcBef>
                <a:spcPts val="0"/>
              </a:spcBef>
              <a:buClr>
                <a:srgbClr val="009739"/>
              </a:buClr>
              <a:buSzPts val="2700"/>
              <a:buNone/>
            </a:pPr>
            <a:r>
              <a:rPr lang="pt-BR" sz="27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 dever de sua proteção, cabendo sua observância a todos os setores.</a:t>
            </a:r>
          </a:p>
          <a:p>
            <a:pPr marL="19050" lvl="0" indent="0" algn="l" rtl="0">
              <a:lnSpc>
                <a:spcPct val="100000"/>
              </a:lnSpc>
              <a:spcBef>
                <a:spcPts val="0"/>
              </a:spcBef>
              <a:buClr>
                <a:srgbClr val="009739"/>
              </a:buClr>
              <a:buSzPts val="2700"/>
              <a:buNone/>
            </a:pPr>
            <a:endParaRPr lang="pt-BR" sz="27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2" name="Google Shape;432;p43"/>
          <p:cNvSpPr/>
          <p:nvPr/>
        </p:nvSpPr>
        <p:spPr>
          <a:xfrm rot="5400000">
            <a:off x="7714398" y="-7593874"/>
            <a:ext cx="2747305" cy="181761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352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43"/>
          <p:cNvSpPr txBox="1">
            <a:spLocks noGrp="1"/>
          </p:cNvSpPr>
          <p:nvPr>
            <p:ph type="title"/>
          </p:nvPr>
        </p:nvSpPr>
        <p:spPr>
          <a:xfrm>
            <a:off x="809793" y="514788"/>
            <a:ext cx="16028548" cy="1961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rmAutofit fontScale="90000"/>
          </a:bodyPr>
          <a:lstStyle/>
          <a:p>
            <a:pPr lvl="0">
              <a:buSzPct val="68544"/>
            </a:pPr>
            <a:r>
              <a:rPr lang="pt-BR" sz="9600" dirty="0">
                <a:solidFill>
                  <a:srgbClr val="009739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POSSÍVEIS </a:t>
            </a:r>
            <a:r>
              <a:rPr lang="pt-BR" dirty="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violações ao Código de Defesa do Consumidor (CDC)</a:t>
            </a:r>
            <a:endParaRPr lang="pt-BR" sz="10650" dirty="0">
              <a:solidFill>
                <a:srgbClr val="009739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434" name="Google Shape;434;p43"/>
          <p:cNvSpPr/>
          <p:nvPr/>
        </p:nvSpPr>
        <p:spPr>
          <a:xfrm>
            <a:off x="18176100" y="-10262"/>
            <a:ext cx="1928009" cy="11319621"/>
          </a:xfrm>
          <a:custGeom>
            <a:avLst/>
            <a:gdLst/>
            <a:ahLst/>
            <a:cxnLst/>
            <a:rect l="l" t="t" r="r" b="b"/>
            <a:pathLst>
              <a:path w="4332605" h="9335770" extrusionOk="0">
                <a:moveTo>
                  <a:pt x="4332098" y="0"/>
                </a:moveTo>
                <a:lnTo>
                  <a:pt x="0" y="0"/>
                </a:lnTo>
                <a:lnTo>
                  <a:pt x="0" y="9335150"/>
                </a:lnTo>
                <a:lnTo>
                  <a:pt x="4332098" y="9335150"/>
                </a:lnTo>
                <a:lnTo>
                  <a:pt x="4332098" y="0"/>
                </a:lnTo>
                <a:close/>
              </a:path>
            </a:pathLst>
          </a:custGeom>
          <a:solidFill>
            <a:srgbClr val="00973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/>
          </a:p>
        </p:txBody>
      </p:sp>
      <p:pic>
        <p:nvPicPr>
          <p:cNvPr id="435" name="Google Shape;435;p43"/>
          <p:cNvPicPr preferRelativeResize="0"/>
          <p:nvPr/>
        </p:nvPicPr>
        <p:blipFill rotWithShape="1">
          <a:blip r:embed="rId3">
            <a:alphaModFix/>
          </a:blip>
          <a:srcRect t="544" b="544"/>
          <a:stretch/>
        </p:blipFill>
        <p:spPr>
          <a:xfrm rot="5400000">
            <a:off x="14533832" y="5739083"/>
            <a:ext cx="4395582" cy="6744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2048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8"/>
          <p:cNvSpPr/>
          <p:nvPr/>
        </p:nvSpPr>
        <p:spPr>
          <a:xfrm>
            <a:off x="18176100" y="-10262"/>
            <a:ext cx="1928009" cy="11319621"/>
          </a:xfrm>
          <a:custGeom>
            <a:avLst/>
            <a:gdLst/>
            <a:ahLst/>
            <a:cxnLst/>
            <a:rect l="l" t="t" r="r" b="b"/>
            <a:pathLst>
              <a:path w="4332605" h="9335770" extrusionOk="0">
                <a:moveTo>
                  <a:pt x="4332098" y="0"/>
                </a:moveTo>
                <a:lnTo>
                  <a:pt x="0" y="0"/>
                </a:lnTo>
                <a:lnTo>
                  <a:pt x="0" y="9335150"/>
                </a:lnTo>
                <a:lnTo>
                  <a:pt x="4332098" y="9335150"/>
                </a:lnTo>
                <a:lnTo>
                  <a:pt x="4332098" y="0"/>
                </a:lnTo>
                <a:close/>
              </a:path>
            </a:pathLst>
          </a:custGeom>
          <a:solidFill>
            <a:srgbClr val="1352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/>
          </a:p>
        </p:txBody>
      </p:sp>
      <p:sp>
        <p:nvSpPr>
          <p:cNvPr id="477" name="Google Shape;477;p48"/>
          <p:cNvSpPr/>
          <p:nvPr/>
        </p:nvSpPr>
        <p:spPr>
          <a:xfrm>
            <a:off x="0" y="-5125"/>
            <a:ext cx="9046855" cy="1114425"/>
          </a:xfrm>
          <a:custGeom>
            <a:avLst/>
            <a:gdLst/>
            <a:ahLst/>
            <a:cxnLst/>
            <a:rect l="l" t="t" r="r" b="b"/>
            <a:pathLst>
              <a:path w="310515" h="2476500" extrusionOk="0">
                <a:moveTo>
                  <a:pt x="310011" y="0"/>
                </a:moveTo>
                <a:lnTo>
                  <a:pt x="0" y="0"/>
                </a:lnTo>
                <a:lnTo>
                  <a:pt x="0" y="2476353"/>
                </a:lnTo>
                <a:lnTo>
                  <a:pt x="310011" y="2476353"/>
                </a:lnTo>
                <a:lnTo>
                  <a:pt x="310011" y="0"/>
                </a:lnTo>
                <a:close/>
              </a:path>
            </a:pathLst>
          </a:custGeom>
          <a:solidFill>
            <a:srgbClr val="00973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/>
          </a:p>
        </p:txBody>
      </p:sp>
      <p:sp>
        <p:nvSpPr>
          <p:cNvPr id="478" name="Google Shape;478;p48"/>
          <p:cNvSpPr txBox="1">
            <a:spLocks noGrp="1"/>
          </p:cNvSpPr>
          <p:nvPr>
            <p:ph type="title"/>
          </p:nvPr>
        </p:nvSpPr>
        <p:spPr>
          <a:xfrm>
            <a:off x="607657" y="1391086"/>
            <a:ext cx="16236176" cy="218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t-BR" sz="7500" dirty="0">
                <a:solidFill>
                  <a:srgbClr val="009739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Conclusão do </a:t>
            </a:r>
            <a:br>
              <a:rPr lang="pt-BR" sz="7500" dirty="0">
                <a:solidFill>
                  <a:srgbClr val="009739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</a:br>
            <a:r>
              <a:rPr lang="pt-BR" sz="7500" dirty="0">
                <a:solidFill>
                  <a:srgbClr val="009739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Monitoramento de Mercado</a:t>
            </a:r>
          </a:p>
        </p:txBody>
      </p:sp>
      <p:sp>
        <p:nvSpPr>
          <p:cNvPr id="5" name="Google Shape;422;p42">
            <a:extLst>
              <a:ext uri="{FF2B5EF4-FFF2-40B4-BE49-F238E27FC236}">
                <a16:creationId xmlns:a16="http://schemas.microsoft.com/office/drawing/2014/main" id="{C8D73752-7DAD-365B-0DFB-36A7FE73D6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7657" y="4459044"/>
            <a:ext cx="17083668" cy="493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spAutoFit/>
          </a:bodyPr>
          <a:lstStyle/>
          <a:p>
            <a:pPr marL="1905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529C"/>
              </a:buClr>
              <a:buSzPts val="2700"/>
              <a:buNone/>
            </a:pPr>
            <a:r>
              <a:rPr lang="pt-BR" sz="4500" b="1" dirty="0">
                <a:solidFill>
                  <a:schemeClr val="accent5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Encaminhamento do Processo Administrativo nº 08012.001178/2024-26, para análise da Coordenação-Geral de Consultoria Técnica e Sanções Administrativas (CGCTSA), para abertura de processo sancionatório de apuração aos fatos, tendo em vista indícios de afronta às garantias previstas no Código de Defesa do Consumidor (CDC).</a:t>
            </a:r>
            <a:endParaRPr sz="4500" b="1" dirty="0">
              <a:solidFill>
                <a:schemeClr val="accent5">
                  <a:lumMod val="50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>
          <a:extLst>
            <a:ext uri="{FF2B5EF4-FFF2-40B4-BE49-F238E27FC236}">
              <a16:creationId xmlns:a16="http://schemas.microsoft.com/office/drawing/2014/main" id="{43C39C90-889C-09FB-E07A-DB56B3B34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3">
            <a:extLst>
              <a:ext uri="{FF2B5EF4-FFF2-40B4-BE49-F238E27FC236}">
                <a16:creationId xmlns:a16="http://schemas.microsoft.com/office/drawing/2014/main" id="{F62549AF-6D73-76EB-0BDE-4FD568DF300B}"/>
              </a:ext>
            </a:extLst>
          </p:cNvPr>
          <p:cNvSpPr/>
          <p:nvPr/>
        </p:nvSpPr>
        <p:spPr>
          <a:xfrm rot="5400000">
            <a:off x="6334875" y="-6214351"/>
            <a:ext cx="1737626" cy="1440737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352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43">
            <a:extLst>
              <a:ext uri="{FF2B5EF4-FFF2-40B4-BE49-F238E27FC236}">
                <a16:creationId xmlns:a16="http://schemas.microsoft.com/office/drawing/2014/main" id="{0DCA28B2-0B68-87CE-875D-DA229D0DC3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5138" y="497964"/>
            <a:ext cx="15459593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rmAutofit/>
          </a:bodyPr>
          <a:lstStyle/>
          <a:p>
            <a:pPr lvl="0">
              <a:buSzPct val="68544"/>
            </a:pPr>
            <a:r>
              <a:rPr lang="pt-BR" sz="6000" dirty="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Abertura de Processo Sancionatório</a:t>
            </a:r>
            <a:endParaRPr lang="pt-BR" sz="6000" dirty="0">
              <a:solidFill>
                <a:srgbClr val="009739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434" name="Google Shape;434;p43">
            <a:extLst>
              <a:ext uri="{FF2B5EF4-FFF2-40B4-BE49-F238E27FC236}">
                <a16:creationId xmlns:a16="http://schemas.microsoft.com/office/drawing/2014/main" id="{C6A9D3F2-B2D5-B76C-2629-F2072E59364E}"/>
              </a:ext>
            </a:extLst>
          </p:cNvPr>
          <p:cNvSpPr/>
          <p:nvPr/>
        </p:nvSpPr>
        <p:spPr>
          <a:xfrm>
            <a:off x="18176100" y="-10262"/>
            <a:ext cx="1928009" cy="11319621"/>
          </a:xfrm>
          <a:custGeom>
            <a:avLst/>
            <a:gdLst/>
            <a:ahLst/>
            <a:cxnLst/>
            <a:rect l="l" t="t" r="r" b="b"/>
            <a:pathLst>
              <a:path w="4332605" h="9335770" extrusionOk="0">
                <a:moveTo>
                  <a:pt x="4332098" y="0"/>
                </a:moveTo>
                <a:lnTo>
                  <a:pt x="0" y="0"/>
                </a:lnTo>
                <a:lnTo>
                  <a:pt x="0" y="9335150"/>
                </a:lnTo>
                <a:lnTo>
                  <a:pt x="4332098" y="9335150"/>
                </a:lnTo>
                <a:lnTo>
                  <a:pt x="4332098" y="0"/>
                </a:lnTo>
                <a:close/>
              </a:path>
            </a:pathLst>
          </a:custGeom>
          <a:solidFill>
            <a:srgbClr val="00973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/>
          </a:p>
        </p:txBody>
      </p:sp>
      <p:sp>
        <p:nvSpPr>
          <p:cNvPr id="2" name="Google Shape;422;p42">
            <a:extLst>
              <a:ext uri="{FF2B5EF4-FFF2-40B4-BE49-F238E27FC236}">
                <a16:creationId xmlns:a16="http://schemas.microsoft.com/office/drawing/2014/main" id="{CF9962FB-C006-BD72-63C9-D166C8F6E8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88848" y="2896772"/>
            <a:ext cx="14864862" cy="731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spAutoFit/>
          </a:bodyPr>
          <a:lstStyle/>
          <a:p>
            <a:pPr marL="1905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529C"/>
              </a:buClr>
              <a:buSzPts val="2700"/>
              <a:buNone/>
            </a:pPr>
            <a:r>
              <a:rPr lang="pt-BR" sz="4500" b="1" dirty="0">
                <a:solidFill>
                  <a:schemeClr val="accent5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Compete à SENACON, por meio do seu Departamento de Proteção e Defesa do Consumidor (DPDC), fiscalizar as relações de consumo de relevante interesse geral e de âmbito nacional e aplicar sanções administrativas previstas nas normas de defesa do consumidor, em conformidade com os artigos 55, § 1º, e 106, do Código de Defesa do Consumidor, e o art. 3º, inciso X, do Decreto n. 2.181, de 20 de março de 1997.</a:t>
            </a:r>
            <a:endParaRPr sz="4500" b="1" dirty="0">
              <a:solidFill>
                <a:schemeClr val="accent5">
                  <a:lumMod val="50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516460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>
          <a:extLst>
            <a:ext uri="{FF2B5EF4-FFF2-40B4-BE49-F238E27FC236}">
              <a16:creationId xmlns:a16="http://schemas.microsoft.com/office/drawing/2014/main" id="{DD062D2E-A8BD-B9B4-2128-B83CC9DAC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6">
            <a:extLst>
              <a:ext uri="{FF2B5EF4-FFF2-40B4-BE49-F238E27FC236}">
                <a16:creationId xmlns:a16="http://schemas.microsoft.com/office/drawing/2014/main" id="{03E7D5F0-2BA3-8D58-CEDE-33B8AFC2E1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2725" y="1396712"/>
            <a:ext cx="16759860" cy="1752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5750" dirty="0">
                <a:solidFill>
                  <a:srgbClr val="009739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Reunião da SENACON com representantes dos Planos de Saúde notificados (10/12/2024)</a:t>
            </a:r>
          </a:p>
        </p:txBody>
      </p:sp>
      <p:sp>
        <p:nvSpPr>
          <p:cNvPr id="458" name="Google Shape;458;p46">
            <a:extLst>
              <a:ext uri="{FF2B5EF4-FFF2-40B4-BE49-F238E27FC236}">
                <a16:creationId xmlns:a16="http://schemas.microsoft.com/office/drawing/2014/main" id="{897BF041-785B-51D5-CF49-87FA95FD123E}"/>
              </a:ext>
            </a:extLst>
          </p:cNvPr>
          <p:cNvSpPr/>
          <p:nvPr/>
        </p:nvSpPr>
        <p:spPr>
          <a:xfrm>
            <a:off x="18176100" y="-10262"/>
            <a:ext cx="1928009" cy="11319621"/>
          </a:xfrm>
          <a:custGeom>
            <a:avLst/>
            <a:gdLst/>
            <a:ahLst/>
            <a:cxnLst/>
            <a:rect l="l" t="t" r="r" b="b"/>
            <a:pathLst>
              <a:path w="4332605" h="9335770" extrusionOk="0">
                <a:moveTo>
                  <a:pt x="4332098" y="0"/>
                </a:moveTo>
                <a:lnTo>
                  <a:pt x="0" y="0"/>
                </a:lnTo>
                <a:lnTo>
                  <a:pt x="0" y="9335150"/>
                </a:lnTo>
                <a:lnTo>
                  <a:pt x="4332098" y="9335150"/>
                </a:lnTo>
                <a:lnTo>
                  <a:pt x="4332098" y="0"/>
                </a:lnTo>
                <a:close/>
              </a:path>
            </a:pathLst>
          </a:custGeom>
          <a:solidFill>
            <a:srgbClr val="1352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/>
          </a:p>
        </p:txBody>
      </p:sp>
      <p:sp>
        <p:nvSpPr>
          <p:cNvPr id="459" name="Google Shape;459;p46">
            <a:extLst>
              <a:ext uri="{FF2B5EF4-FFF2-40B4-BE49-F238E27FC236}">
                <a16:creationId xmlns:a16="http://schemas.microsoft.com/office/drawing/2014/main" id="{CE3433EF-1208-C2B7-7EC2-DFFCDA318D3C}"/>
              </a:ext>
            </a:extLst>
          </p:cNvPr>
          <p:cNvSpPr/>
          <p:nvPr/>
        </p:nvSpPr>
        <p:spPr>
          <a:xfrm>
            <a:off x="0" y="-5125"/>
            <a:ext cx="12846205" cy="1114425"/>
          </a:xfrm>
          <a:custGeom>
            <a:avLst/>
            <a:gdLst/>
            <a:ahLst/>
            <a:cxnLst/>
            <a:rect l="l" t="t" r="r" b="b"/>
            <a:pathLst>
              <a:path w="310515" h="2476500" extrusionOk="0">
                <a:moveTo>
                  <a:pt x="310011" y="0"/>
                </a:moveTo>
                <a:lnTo>
                  <a:pt x="0" y="0"/>
                </a:lnTo>
                <a:lnTo>
                  <a:pt x="0" y="2476353"/>
                </a:lnTo>
                <a:lnTo>
                  <a:pt x="310011" y="2476353"/>
                </a:lnTo>
                <a:lnTo>
                  <a:pt x="310011" y="0"/>
                </a:lnTo>
                <a:close/>
              </a:path>
            </a:pathLst>
          </a:custGeom>
          <a:solidFill>
            <a:srgbClr val="00973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/>
          </a:p>
        </p:txBody>
      </p:sp>
      <p:sp>
        <p:nvSpPr>
          <p:cNvPr id="461" name="Google Shape;461;p46">
            <a:extLst>
              <a:ext uri="{FF2B5EF4-FFF2-40B4-BE49-F238E27FC236}">
                <a16:creationId xmlns:a16="http://schemas.microsoft.com/office/drawing/2014/main" id="{2A085D89-D37F-8C01-4DF5-1F2E8F128D55}"/>
              </a:ext>
            </a:extLst>
          </p:cNvPr>
          <p:cNvSpPr txBox="1"/>
          <p:nvPr/>
        </p:nvSpPr>
        <p:spPr>
          <a:xfrm>
            <a:off x="962436" y="4254008"/>
            <a:ext cx="16526107" cy="4154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68350" marR="0" lvl="0" indent="-742950" algn="just" rtl="0">
              <a:spcBef>
                <a:spcPts val="0"/>
              </a:spcBef>
              <a:spcAft>
                <a:spcPts val="0"/>
              </a:spcAft>
              <a:buClr>
                <a:srgbClr val="13529C"/>
              </a:buClr>
              <a:buSzPts val="2600"/>
              <a:buFont typeface="Wingdings" panose="05000000000000000000" pitchFamily="2" charset="2"/>
              <a:buChar char="Ø"/>
            </a:pPr>
            <a:r>
              <a:rPr lang="pt-BR" sz="4200" b="1" dirty="0">
                <a:latin typeface="Raleway"/>
                <a:ea typeface="Raleway"/>
                <a:cs typeface="Raleway"/>
                <a:sym typeface="Raleway"/>
              </a:rPr>
              <a:t>Apresentar o resultado do monitoramento de mercado;</a:t>
            </a:r>
          </a:p>
          <a:p>
            <a:pPr marL="768350" marR="0" lvl="0" indent="-742950" algn="just" rtl="0">
              <a:spcBef>
                <a:spcPts val="0"/>
              </a:spcBef>
              <a:spcAft>
                <a:spcPts val="0"/>
              </a:spcAft>
              <a:buClr>
                <a:srgbClr val="13529C"/>
              </a:buClr>
              <a:buSzPts val="2600"/>
              <a:buFont typeface="Wingdings" panose="05000000000000000000" pitchFamily="2" charset="2"/>
              <a:buChar char="Ø"/>
            </a:pPr>
            <a:r>
              <a:rPr lang="pt-BR" sz="4200" b="1" dirty="0">
                <a:latin typeface="Raleway"/>
                <a:ea typeface="Raleway"/>
                <a:cs typeface="Raleway"/>
                <a:sym typeface="Raleway"/>
              </a:rPr>
              <a:t>Indicar os fundamentos para o Processo Sancionatório;</a:t>
            </a:r>
          </a:p>
          <a:p>
            <a:pPr marL="768350" marR="0" lvl="0" indent="-742950" algn="just" rtl="0">
              <a:spcBef>
                <a:spcPts val="0"/>
              </a:spcBef>
              <a:spcAft>
                <a:spcPts val="0"/>
              </a:spcAft>
              <a:buClr>
                <a:srgbClr val="13529C"/>
              </a:buClr>
              <a:buSzPts val="2600"/>
              <a:buFont typeface="Wingdings" panose="05000000000000000000" pitchFamily="2" charset="2"/>
              <a:buChar char="Ø"/>
            </a:pPr>
            <a:r>
              <a:rPr lang="pt-BR" sz="4200" b="1" dirty="0">
                <a:latin typeface="Raleway"/>
                <a:ea typeface="Raleway"/>
                <a:cs typeface="Raleway"/>
                <a:sym typeface="Raleway"/>
              </a:rPr>
              <a:t>Instituir Grupo de Trabalho com participação da ANS, das operadoras notificadas, de representantes das entidades de defesa do consumidor. </a:t>
            </a:r>
          </a:p>
          <a:p>
            <a:pPr marL="768350" marR="0" lvl="0" indent="-742950" algn="just" rtl="0">
              <a:spcBef>
                <a:spcPts val="0"/>
              </a:spcBef>
              <a:spcAft>
                <a:spcPts val="0"/>
              </a:spcAft>
              <a:buClr>
                <a:srgbClr val="13529C"/>
              </a:buClr>
              <a:buSzPts val="2600"/>
              <a:buFont typeface="Wingdings" panose="05000000000000000000" pitchFamily="2" charset="2"/>
              <a:buChar char="Ø"/>
            </a:pPr>
            <a:endParaRPr lang="pt-BR" sz="48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981FF0A-0B34-8C81-BD2A-F45125AF3D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tx1"/>
                </a:solidFill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1341199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>
          <a:extLst>
            <a:ext uri="{FF2B5EF4-FFF2-40B4-BE49-F238E27FC236}">
              <a16:creationId xmlns:a16="http://schemas.microsoft.com/office/drawing/2014/main" id="{B6DF2B53-0FF7-92A7-FABF-EC68ADD56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3">
            <a:extLst>
              <a:ext uri="{FF2B5EF4-FFF2-40B4-BE49-F238E27FC236}">
                <a16:creationId xmlns:a16="http://schemas.microsoft.com/office/drawing/2014/main" id="{9702F66C-58A4-5B92-62E4-1BA178B1146E}"/>
              </a:ext>
            </a:extLst>
          </p:cNvPr>
          <p:cNvSpPr/>
          <p:nvPr/>
        </p:nvSpPr>
        <p:spPr>
          <a:xfrm rot="5400000">
            <a:off x="6334875" y="-6214351"/>
            <a:ext cx="1737626" cy="1440737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352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43">
            <a:extLst>
              <a:ext uri="{FF2B5EF4-FFF2-40B4-BE49-F238E27FC236}">
                <a16:creationId xmlns:a16="http://schemas.microsoft.com/office/drawing/2014/main" id="{AA4C7C6F-1ED6-C771-38B1-CF3E424BC2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5138" y="497964"/>
            <a:ext cx="15459593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rmAutofit/>
          </a:bodyPr>
          <a:lstStyle/>
          <a:p>
            <a:pPr lvl="0">
              <a:buSzPct val="68544"/>
            </a:pPr>
            <a:r>
              <a:rPr lang="pt-BR" sz="6000" dirty="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Criação do Grupo de Trabalho</a:t>
            </a:r>
            <a:endParaRPr lang="pt-BR" sz="6000" dirty="0">
              <a:solidFill>
                <a:srgbClr val="009739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434" name="Google Shape;434;p43">
            <a:extLst>
              <a:ext uri="{FF2B5EF4-FFF2-40B4-BE49-F238E27FC236}">
                <a16:creationId xmlns:a16="http://schemas.microsoft.com/office/drawing/2014/main" id="{954B5BF1-DCDE-C8B5-F307-E4607E1747D9}"/>
              </a:ext>
            </a:extLst>
          </p:cNvPr>
          <p:cNvSpPr/>
          <p:nvPr/>
        </p:nvSpPr>
        <p:spPr>
          <a:xfrm>
            <a:off x="18176100" y="-10262"/>
            <a:ext cx="1928009" cy="11319621"/>
          </a:xfrm>
          <a:custGeom>
            <a:avLst/>
            <a:gdLst/>
            <a:ahLst/>
            <a:cxnLst/>
            <a:rect l="l" t="t" r="r" b="b"/>
            <a:pathLst>
              <a:path w="4332605" h="9335770" extrusionOk="0">
                <a:moveTo>
                  <a:pt x="4332098" y="0"/>
                </a:moveTo>
                <a:lnTo>
                  <a:pt x="0" y="0"/>
                </a:lnTo>
                <a:lnTo>
                  <a:pt x="0" y="9335150"/>
                </a:lnTo>
                <a:lnTo>
                  <a:pt x="4332098" y="9335150"/>
                </a:lnTo>
                <a:lnTo>
                  <a:pt x="4332098" y="0"/>
                </a:lnTo>
                <a:close/>
              </a:path>
            </a:pathLst>
          </a:custGeom>
          <a:solidFill>
            <a:srgbClr val="00973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/>
          </a:p>
        </p:txBody>
      </p:sp>
      <p:sp>
        <p:nvSpPr>
          <p:cNvPr id="2" name="Google Shape;422;p42">
            <a:extLst>
              <a:ext uri="{FF2B5EF4-FFF2-40B4-BE49-F238E27FC236}">
                <a16:creationId xmlns:a16="http://schemas.microsoft.com/office/drawing/2014/main" id="{763E7EDF-01DA-B1B3-8341-27B91CCF74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77831" y="2346736"/>
            <a:ext cx="16108309" cy="515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spAutoFit/>
          </a:bodyPr>
          <a:lstStyle/>
          <a:p>
            <a:pPr marL="1905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529C"/>
              </a:buClr>
              <a:buSzPts val="2700"/>
              <a:buNone/>
            </a:pPr>
            <a:r>
              <a:rPr lang="pt-BR" sz="4800" b="1" dirty="0">
                <a:solidFill>
                  <a:schemeClr val="accent5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Membros:</a:t>
            </a:r>
          </a:p>
          <a:p>
            <a:pPr marL="768350" marR="0" lvl="0" indent="-742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529C"/>
              </a:buClr>
              <a:buSzPts val="2600"/>
              <a:buFont typeface="Wingdings" panose="05000000000000000000" pitchFamily="2" charset="2"/>
              <a:buChar char="Ø"/>
              <a:tabLst/>
              <a:defRPr/>
            </a:pPr>
            <a:r>
              <a:rPr lang="pt-BR" sz="30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Secretaria Nacional do Consumidor</a:t>
            </a:r>
          </a:p>
          <a:p>
            <a:pPr marL="768350" marR="0" lvl="0" indent="-742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529C"/>
              </a:buClr>
              <a:buSzPts val="2600"/>
              <a:buFont typeface="Wingdings" panose="05000000000000000000" pitchFamily="2" charset="2"/>
              <a:buChar char="Ø"/>
              <a:tabLst/>
              <a:defRPr/>
            </a:pPr>
            <a:r>
              <a:rPr lang="pt-BR" sz="30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Agência Nacional de Saúde Suplementar ANS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  <a:p>
            <a:pPr marL="768350" marR="0" lvl="0" indent="-742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529C"/>
              </a:buClr>
              <a:buSzPts val="2600"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Instituto Brasileiro de Política e Direito do Consumidor</a:t>
            </a:r>
          </a:p>
          <a:p>
            <a:pPr marL="768350" marR="0" lvl="0" indent="-742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529C"/>
              </a:buClr>
              <a:buSzPts val="2600"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Instituto de Defesa de Consumidores</a:t>
            </a:r>
          </a:p>
          <a:p>
            <a:pPr marL="768350" marR="0" lvl="0" indent="-742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529C"/>
              </a:buClr>
              <a:buSzPts val="2600"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Federação Nacional de Saúde Suplementar (</a:t>
            </a:r>
            <a:r>
              <a:rPr kumimoji="0" lang="pt-BR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FenaSaúde</a:t>
            </a: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)</a:t>
            </a:r>
          </a:p>
          <a:p>
            <a:pPr marL="768350" marR="0" lvl="0" indent="-742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529C"/>
              </a:buClr>
              <a:buSzPts val="2600"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Associação Brasileira de Planos de Saúde (ABRAMGE)</a:t>
            </a:r>
          </a:p>
          <a:p>
            <a:pPr marL="768350" marR="0" lvl="0" indent="-742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529C"/>
              </a:buClr>
              <a:buSzPts val="2600"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Conselho Nacional das Defensoras e Defensores Públicos-Gerais (</a:t>
            </a:r>
            <a:r>
              <a:rPr kumimoji="0" lang="pt-BR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Condege</a:t>
            </a: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)</a:t>
            </a:r>
          </a:p>
          <a:p>
            <a:pPr marL="768350" marR="0" lvl="0" indent="-742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529C"/>
              </a:buClr>
              <a:buSzPts val="2600"/>
              <a:buFont typeface="Wingdings" panose="05000000000000000000" pitchFamily="2" charset="2"/>
              <a:buChar char="Ø"/>
              <a:tabLst/>
              <a:defRPr/>
            </a:pPr>
            <a:r>
              <a:rPr lang="pt-BR" sz="3000" b="1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Bradesco Saúde</a:t>
            </a:r>
          </a:p>
          <a:p>
            <a:pPr marL="768350" marR="0" lvl="0" indent="-742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529C"/>
              </a:buClr>
              <a:buSzPts val="2600"/>
              <a:buFont typeface="Wingdings" panose="05000000000000000000" pitchFamily="2" charset="2"/>
              <a:buChar char="Ø"/>
              <a:tabLst/>
              <a:defRPr/>
            </a:pPr>
            <a:r>
              <a:rPr lang="pt-BR" sz="3000" b="1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HAPVIDA</a:t>
            </a:r>
            <a:endParaRPr sz="3000" b="1"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" name="Google Shape;422;p42">
            <a:extLst>
              <a:ext uri="{FF2B5EF4-FFF2-40B4-BE49-F238E27FC236}">
                <a16:creationId xmlns:a16="http://schemas.microsoft.com/office/drawing/2014/main" id="{890F40B6-0938-405B-DB9F-B292320DF380}"/>
              </a:ext>
            </a:extLst>
          </p:cNvPr>
          <p:cNvSpPr txBox="1">
            <a:spLocks/>
          </p:cNvSpPr>
          <p:nvPr/>
        </p:nvSpPr>
        <p:spPr>
          <a:xfrm>
            <a:off x="1377831" y="7693855"/>
            <a:ext cx="14864862" cy="330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9050" indent="0" algn="just">
              <a:lnSpc>
                <a:spcPct val="115000"/>
              </a:lnSpc>
              <a:spcBef>
                <a:spcPts val="0"/>
              </a:spcBef>
              <a:buClr>
                <a:srgbClr val="13529C"/>
              </a:buClr>
              <a:buSzPts val="2700"/>
              <a:buFont typeface="Arial"/>
              <a:buNone/>
            </a:pPr>
            <a:r>
              <a:rPr lang="pt-BR" sz="4800" b="1" dirty="0">
                <a:solidFill>
                  <a:schemeClr val="accent5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Principais objetivos:</a:t>
            </a:r>
          </a:p>
          <a:p>
            <a:pPr marL="768350" indent="-742950" algn="just">
              <a:lnSpc>
                <a:spcPct val="100000"/>
              </a:lnSpc>
              <a:spcBef>
                <a:spcPts val="0"/>
              </a:spcBef>
              <a:buClr>
                <a:srgbClr val="13529C"/>
              </a:buClr>
              <a:buSzPts val="2600"/>
              <a:buFont typeface="Wingdings" panose="05000000000000000000" pitchFamily="2" charset="2"/>
              <a:buChar char="Ø"/>
              <a:defRPr/>
            </a:pPr>
            <a:r>
              <a:rPr lang="pt-BR" sz="30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Colaboração entre os setores;</a:t>
            </a:r>
          </a:p>
          <a:p>
            <a:pPr marL="768350" indent="-742950" algn="just">
              <a:lnSpc>
                <a:spcPct val="100000"/>
              </a:lnSpc>
              <a:spcBef>
                <a:spcPts val="0"/>
              </a:spcBef>
              <a:buClr>
                <a:srgbClr val="13529C"/>
              </a:buClr>
              <a:buSzPts val="2600"/>
              <a:buFont typeface="Wingdings" panose="05000000000000000000" pitchFamily="2" charset="2"/>
              <a:buChar char="Ø"/>
              <a:defRPr/>
            </a:pPr>
            <a:r>
              <a:rPr lang="pt-BR" sz="30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Propostas de soluções definitivas para os problemas levantados no monitoramento de mercado;</a:t>
            </a:r>
          </a:p>
          <a:p>
            <a:pPr marL="768350" indent="-742950" algn="just">
              <a:lnSpc>
                <a:spcPct val="100000"/>
              </a:lnSpc>
              <a:spcBef>
                <a:spcPts val="0"/>
              </a:spcBef>
              <a:buClr>
                <a:srgbClr val="13529C"/>
              </a:buClr>
              <a:buSzPts val="2600"/>
              <a:buFont typeface="Wingdings" panose="05000000000000000000" pitchFamily="2" charset="2"/>
              <a:buChar char="Ø"/>
              <a:defRPr/>
            </a:pPr>
            <a:r>
              <a:rPr lang="pt-BR" sz="30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Revisão Normativa;</a:t>
            </a:r>
          </a:p>
          <a:p>
            <a:pPr marL="768350" indent="-742950" algn="just">
              <a:lnSpc>
                <a:spcPct val="100000"/>
              </a:lnSpc>
              <a:spcBef>
                <a:spcPts val="0"/>
              </a:spcBef>
              <a:buClr>
                <a:srgbClr val="13529C"/>
              </a:buClr>
              <a:buSzPts val="2600"/>
              <a:buFont typeface="Wingdings" panose="05000000000000000000" pitchFamily="2" charset="2"/>
              <a:buChar char="Ø"/>
              <a:defRPr/>
            </a:pPr>
            <a:r>
              <a:rPr lang="pt-BR" sz="30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Transparência quanto aos direitos dos beneficiários. </a:t>
            </a:r>
            <a:endParaRPr lang="pt-BR" sz="3000" b="1" dirty="0">
              <a:solidFill>
                <a:schemeClr val="accent5">
                  <a:lumMod val="50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259116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/>
          <p:nvPr/>
        </p:nvSpPr>
        <p:spPr>
          <a:xfrm rot="5400000">
            <a:off x="1680150" y="-1680150"/>
            <a:ext cx="9375000" cy="12735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31"/>
          <p:cNvPicPr preferRelativeResize="0"/>
          <p:nvPr/>
        </p:nvPicPr>
        <p:blipFill rotWithShape="1">
          <a:blip r:embed="rId3">
            <a:alphaModFix/>
          </a:blip>
          <a:srcRect l="23570"/>
          <a:stretch/>
        </p:blipFill>
        <p:spPr>
          <a:xfrm>
            <a:off x="11158178" y="9575700"/>
            <a:ext cx="8333923" cy="125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1"/>
          <p:cNvSpPr txBox="1"/>
          <p:nvPr/>
        </p:nvSpPr>
        <p:spPr>
          <a:xfrm>
            <a:off x="310525" y="1470961"/>
            <a:ext cx="10982700" cy="1681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9500" dirty="0">
              <a:solidFill>
                <a:schemeClr val="l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96" name="Google Shape;196;p31"/>
          <p:cNvSpPr/>
          <p:nvPr/>
        </p:nvSpPr>
        <p:spPr>
          <a:xfrm>
            <a:off x="10223886" y="7417204"/>
            <a:ext cx="1069339" cy="46354"/>
          </a:xfrm>
          <a:custGeom>
            <a:avLst/>
            <a:gdLst/>
            <a:ahLst/>
            <a:cxnLst/>
            <a:rect l="l" t="t" r="r" b="b"/>
            <a:pathLst>
              <a:path w="1069339" h="46354" extrusionOk="0">
                <a:moveTo>
                  <a:pt x="1068826" y="0"/>
                </a:moveTo>
                <a:lnTo>
                  <a:pt x="0" y="0"/>
                </a:lnTo>
                <a:lnTo>
                  <a:pt x="0" y="46019"/>
                </a:lnTo>
                <a:lnTo>
                  <a:pt x="1068826" y="46019"/>
                </a:lnTo>
                <a:lnTo>
                  <a:pt x="10688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444819A-2B34-7EC1-522D-C6E9FC73AC3F}"/>
              </a:ext>
            </a:extLst>
          </p:cNvPr>
          <p:cNvSpPr txBox="1"/>
          <p:nvPr/>
        </p:nvSpPr>
        <p:spPr>
          <a:xfrm>
            <a:off x="1512961" y="4608217"/>
            <a:ext cx="170781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Vitor Hugo do Amaral Ferreira</a:t>
            </a:r>
          </a:p>
          <a:p>
            <a:r>
              <a:rPr lang="pt-BR" sz="3000" dirty="0"/>
              <a:t>Diretor do Departamento de Proteção e Defesa do Consumidor</a:t>
            </a:r>
          </a:p>
          <a:p>
            <a:endParaRPr lang="pt-BR" sz="3000" dirty="0"/>
          </a:p>
          <a:p>
            <a:r>
              <a:rPr lang="pt-BR" sz="3000" dirty="0"/>
              <a:t>dpdc.senacon@mj.gov.br</a:t>
            </a:r>
          </a:p>
        </p:txBody>
      </p:sp>
    </p:spTree>
    <p:extLst>
      <p:ext uri="{BB962C8B-B14F-4D97-AF65-F5344CB8AC3E}">
        <p14:creationId xmlns:p14="http://schemas.microsoft.com/office/powerpoint/2010/main" val="190480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/>
          <p:nvPr/>
        </p:nvSpPr>
        <p:spPr>
          <a:xfrm rot="5400000">
            <a:off x="1680150" y="-1680150"/>
            <a:ext cx="9375000" cy="127353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352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31"/>
          <p:cNvPicPr preferRelativeResize="0"/>
          <p:nvPr/>
        </p:nvPicPr>
        <p:blipFill rotWithShape="1">
          <a:blip r:embed="rId3">
            <a:alphaModFix/>
          </a:blip>
          <a:srcRect l="23570"/>
          <a:stretch/>
        </p:blipFill>
        <p:spPr>
          <a:xfrm>
            <a:off x="11130882" y="9227017"/>
            <a:ext cx="8333923" cy="125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1"/>
          <p:cNvSpPr txBox="1"/>
          <p:nvPr/>
        </p:nvSpPr>
        <p:spPr>
          <a:xfrm>
            <a:off x="614481" y="2048661"/>
            <a:ext cx="11506337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dirty="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Departamento de Proteção e Defesa do Consumidor</a:t>
            </a:r>
          </a:p>
        </p:txBody>
      </p:sp>
      <p:sp>
        <p:nvSpPr>
          <p:cNvPr id="197" name="Google Shape;197;p31"/>
          <p:cNvSpPr/>
          <p:nvPr/>
        </p:nvSpPr>
        <p:spPr>
          <a:xfrm>
            <a:off x="0" y="2231362"/>
            <a:ext cx="310515" cy="3881914"/>
          </a:xfrm>
          <a:custGeom>
            <a:avLst/>
            <a:gdLst/>
            <a:ahLst/>
            <a:cxnLst/>
            <a:rect l="l" t="t" r="r" b="b"/>
            <a:pathLst>
              <a:path w="310515" h="2476500" extrusionOk="0">
                <a:moveTo>
                  <a:pt x="310011" y="0"/>
                </a:moveTo>
                <a:lnTo>
                  <a:pt x="0" y="0"/>
                </a:lnTo>
                <a:lnTo>
                  <a:pt x="0" y="2476343"/>
                </a:lnTo>
                <a:lnTo>
                  <a:pt x="310011" y="2476343"/>
                </a:lnTo>
                <a:lnTo>
                  <a:pt x="310011" y="0"/>
                </a:lnTo>
                <a:close/>
              </a:path>
            </a:pathLst>
          </a:custGeom>
          <a:solidFill>
            <a:srgbClr val="00973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6960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9288A-F379-A5E4-5245-973A444EE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AA4183B9-0DF5-7129-C330-A03374F62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7"/>
            <a:ext cx="20126689" cy="11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138B4-17EF-DB6F-6730-6BF20455A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DCC00B7B-42E4-FAFE-E1CD-1CFE8CCBC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204792" cy="11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0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2"/>
          <p:cNvSpPr txBox="1">
            <a:spLocks noGrp="1"/>
          </p:cNvSpPr>
          <p:nvPr>
            <p:ph type="body" idx="1"/>
          </p:nvPr>
        </p:nvSpPr>
        <p:spPr>
          <a:xfrm>
            <a:off x="379141" y="2825476"/>
            <a:ext cx="16102363" cy="156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spAutoFit/>
          </a:bodyPr>
          <a:lstStyle/>
          <a:p>
            <a:pPr marL="1905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529C"/>
              </a:buClr>
              <a:buSzPts val="2700"/>
              <a:buNone/>
            </a:pPr>
            <a:r>
              <a:rPr lang="pt-BR" sz="4000" b="1" dirty="0">
                <a:solidFill>
                  <a:schemeClr val="accent5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Aumento significativo nas reclamações sobre alteração e rescisão de contrato sem solicitação e/ou aviso prévio.</a:t>
            </a:r>
            <a:endParaRPr sz="4000" b="1" dirty="0">
              <a:solidFill>
                <a:schemeClr val="accent5">
                  <a:lumMod val="50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3" name="Google Shape;423;p42"/>
          <p:cNvSpPr/>
          <p:nvPr/>
        </p:nvSpPr>
        <p:spPr>
          <a:xfrm rot="5400000">
            <a:off x="7506721" y="-7373596"/>
            <a:ext cx="2315553" cy="17328998"/>
          </a:xfrm>
          <a:prstGeom prst="round2SameRect">
            <a:avLst>
              <a:gd name="adj1" fmla="val 26866"/>
              <a:gd name="adj2" fmla="val 0"/>
            </a:avLst>
          </a:prstGeom>
          <a:solidFill>
            <a:srgbClr val="1352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42"/>
          <p:cNvSpPr txBox="1">
            <a:spLocks noGrp="1"/>
          </p:cNvSpPr>
          <p:nvPr>
            <p:ph type="title"/>
          </p:nvPr>
        </p:nvSpPr>
        <p:spPr>
          <a:xfrm>
            <a:off x="834765" y="675712"/>
            <a:ext cx="16258478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t-BR" sz="6000" dirty="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Processo nº 08012.001178/2024-26</a:t>
            </a:r>
          </a:p>
        </p:txBody>
      </p:sp>
      <p:sp>
        <p:nvSpPr>
          <p:cNvPr id="425" name="Google Shape;425;p42"/>
          <p:cNvSpPr/>
          <p:nvPr/>
        </p:nvSpPr>
        <p:spPr>
          <a:xfrm>
            <a:off x="18176100" y="-10262"/>
            <a:ext cx="1928009" cy="11319621"/>
          </a:xfrm>
          <a:custGeom>
            <a:avLst/>
            <a:gdLst/>
            <a:ahLst/>
            <a:cxnLst/>
            <a:rect l="l" t="t" r="r" b="b"/>
            <a:pathLst>
              <a:path w="4332605" h="9335770" extrusionOk="0">
                <a:moveTo>
                  <a:pt x="4332098" y="0"/>
                </a:moveTo>
                <a:lnTo>
                  <a:pt x="0" y="0"/>
                </a:lnTo>
                <a:lnTo>
                  <a:pt x="0" y="9335150"/>
                </a:lnTo>
                <a:lnTo>
                  <a:pt x="4332098" y="9335150"/>
                </a:lnTo>
                <a:lnTo>
                  <a:pt x="4332098" y="0"/>
                </a:lnTo>
                <a:close/>
              </a:path>
            </a:pathLst>
          </a:custGeom>
          <a:solidFill>
            <a:srgbClr val="00973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057AAB2-2760-C218-C719-26D0A9D02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801" y="4584436"/>
            <a:ext cx="14732442" cy="4004603"/>
          </a:xfrm>
          <a:prstGeom prst="rect">
            <a:avLst/>
          </a:prstGeom>
        </p:spPr>
      </p:pic>
      <p:sp>
        <p:nvSpPr>
          <p:cNvPr id="6" name="Google Shape;431;p43">
            <a:extLst>
              <a:ext uri="{FF2B5EF4-FFF2-40B4-BE49-F238E27FC236}">
                <a16:creationId xmlns:a16="http://schemas.microsoft.com/office/drawing/2014/main" id="{DE7497A1-7BFC-D879-BD27-87929185DA60}"/>
              </a:ext>
            </a:extLst>
          </p:cNvPr>
          <p:cNvSpPr txBox="1">
            <a:spLocks/>
          </p:cNvSpPr>
          <p:nvPr/>
        </p:nvSpPr>
        <p:spPr>
          <a:xfrm>
            <a:off x="2143060" y="9147743"/>
            <a:ext cx="16494231" cy="777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81000" indent="-361950" algn="just">
              <a:lnSpc>
                <a:spcPct val="100000"/>
              </a:lnSpc>
              <a:spcBef>
                <a:spcPts val="2000"/>
              </a:spcBef>
              <a:buClr>
                <a:srgbClr val="009739"/>
              </a:buClr>
              <a:buSzPts val="2700"/>
              <a:buFont typeface="Raleway"/>
              <a:buChar char="●"/>
            </a:pPr>
            <a:r>
              <a:rPr lang="pt-BR" sz="24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Pico nos meses de abriu e maio.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3"/>
          <p:cNvSpPr txBox="1">
            <a:spLocks noGrp="1"/>
          </p:cNvSpPr>
          <p:nvPr>
            <p:ph type="body" idx="1"/>
          </p:nvPr>
        </p:nvSpPr>
        <p:spPr>
          <a:xfrm>
            <a:off x="1827879" y="1989904"/>
            <a:ext cx="10996024" cy="8913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spAutoFit/>
          </a:bodyPr>
          <a:lstStyle/>
          <a:p>
            <a:pPr marL="381000" lvl="0" indent="-3619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9739"/>
              </a:buClr>
              <a:buSzPts val="2700"/>
              <a:buFont typeface="Raleway"/>
              <a:buChar char="●"/>
            </a:pPr>
            <a:r>
              <a:rPr lang="pt-BR" sz="24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AMIL</a:t>
            </a:r>
          </a:p>
          <a:p>
            <a:pPr marL="381000" lvl="0" indent="-3619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9739"/>
              </a:buClr>
              <a:buSzPts val="2700"/>
              <a:buFont typeface="Raleway"/>
              <a:buChar char="●"/>
            </a:pPr>
            <a:r>
              <a:rPr lang="pt-BR" sz="24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UNIMED NACIONAL</a:t>
            </a:r>
          </a:p>
          <a:p>
            <a:pPr marL="381000" lvl="0" indent="-3619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9739"/>
              </a:buClr>
              <a:buSzPts val="2700"/>
              <a:buFont typeface="Raleway"/>
              <a:buChar char="●"/>
            </a:pPr>
            <a:r>
              <a:rPr lang="pt-BR" sz="24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BRADESCO</a:t>
            </a:r>
          </a:p>
          <a:p>
            <a:pPr marL="381000" lvl="0" indent="-3619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9739"/>
              </a:buClr>
              <a:buSzPts val="2700"/>
              <a:buFont typeface="Raleway"/>
              <a:buChar char="●"/>
            </a:pPr>
            <a:r>
              <a:rPr lang="pt-BR" sz="24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SULAMERICA</a:t>
            </a:r>
          </a:p>
          <a:p>
            <a:pPr marL="381000" lvl="0" indent="-3619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9739"/>
              </a:buClr>
              <a:buSzPts val="2700"/>
              <a:buFont typeface="Raleway"/>
              <a:buChar char="●"/>
            </a:pPr>
            <a:r>
              <a:rPr lang="pt-BR" sz="24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ASSIM SAÚDE</a:t>
            </a:r>
          </a:p>
          <a:p>
            <a:pPr marL="381000" lvl="0" indent="-3619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9739"/>
              </a:buClr>
              <a:buSzPts val="2700"/>
              <a:buFont typeface="Raleway"/>
              <a:buChar char="●"/>
            </a:pPr>
            <a:r>
              <a:rPr lang="pt-BR" sz="24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OMINT</a:t>
            </a:r>
          </a:p>
          <a:p>
            <a:pPr marL="381000" lvl="0" indent="-3619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9739"/>
              </a:buClr>
              <a:buSzPts val="2700"/>
              <a:buFont typeface="Raleway"/>
              <a:buChar char="●"/>
            </a:pPr>
            <a:r>
              <a:rPr lang="pt-BR" sz="24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MEDSENIOR</a:t>
            </a:r>
          </a:p>
          <a:p>
            <a:pPr marL="381000" lvl="0" indent="-3619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9739"/>
              </a:buClr>
              <a:buSzPts val="2700"/>
              <a:buFont typeface="Raleway"/>
              <a:buChar char="●"/>
            </a:pPr>
            <a:r>
              <a:rPr lang="pt-BR" sz="24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PORTO SEGURO</a:t>
            </a:r>
          </a:p>
          <a:p>
            <a:pPr marL="381000" lvl="0" indent="-3619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9739"/>
              </a:buClr>
              <a:buSzPts val="2700"/>
              <a:buFont typeface="Raleway"/>
              <a:buChar char="●"/>
            </a:pPr>
            <a:r>
              <a:rPr lang="pt-BR" sz="24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PREVENT SENIOR</a:t>
            </a:r>
          </a:p>
          <a:p>
            <a:pPr marL="381000" lvl="0" indent="-3619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9739"/>
              </a:buClr>
              <a:buSzPts val="2700"/>
              <a:buFont typeface="Raleway"/>
              <a:buChar char="●"/>
            </a:pPr>
            <a:r>
              <a:rPr lang="pt-BR" sz="24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CARE PLUS</a:t>
            </a:r>
          </a:p>
          <a:p>
            <a:pPr marL="381000" lvl="0" indent="-3619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9739"/>
              </a:buClr>
              <a:buSzPts val="2700"/>
              <a:buFont typeface="Raleway"/>
              <a:buChar char="●"/>
            </a:pPr>
            <a:r>
              <a:rPr lang="pt-BR" sz="24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GOLDEN CROSS</a:t>
            </a:r>
          </a:p>
          <a:p>
            <a:pPr marL="381000" lvl="0" indent="-3619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9739"/>
              </a:buClr>
              <a:buSzPts val="2700"/>
              <a:buFont typeface="Raleway"/>
              <a:buChar char="●"/>
            </a:pPr>
            <a:r>
              <a:rPr lang="pt-BR" sz="24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VISIONMED</a:t>
            </a:r>
          </a:p>
          <a:p>
            <a:pPr marL="381000" lvl="0" indent="-3619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9739"/>
              </a:buClr>
              <a:buSzPts val="2700"/>
              <a:buFont typeface="Raleway"/>
              <a:buChar char="●"/>
            </a:pPr>
            <a:r>
              <a:rPr lang="pt-BR" sz="24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ABRANGE</a:t>
            </a:r>
          </a:p>
          <a:p>
            <a:pPr marL="381000" lvl="0" indent="-3619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9739"/>
              </a:buClr>
              <a:buSzPts val="2700"/>
              <a:buFont typeface="Raleway"/>
              <a:buChar char="●"/>
            </a:pPr>
            <a:r>
              <a:rPr lang="pt-BR" sz="24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NOTRE DAME INTERMÉDICA e HAPVIDA</a:t>
            </a:r>
            <a:endParaRPr lang="pt-BR" sz="2700" b="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2" name="Google Shape;432;p43"/>
          <p:cNvSpPr/>
          <p:nvPr/>
        </p:nvSpPr>
        <p:spPr>
          <a:xfrm rot="5400000">
            <a:off x="6334875" y="-6214351"/>
            <a:ext cx="1737626" cy="1440737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352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43"/>
          <p:cNvSpPr txBox="1">
            <a:spLocks noGrp="1"/>
          </p:cNvSpPr>
          <p:nvPr>
            <p:ph type="title"/>
          </p:nvPr>
        </p:nvSpPr>
        <p:spPr>
          <a:xfrm>
            <a:off x="1827878" y="497964"/>
            <a:ext cx="14006853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rmAutofit/>
          </a:bodyPr>
          <a:lstStyle/>
          <a:p>
            <a:pPr lvl="0">
              <a:buSzPct val="68544"/>
            </a:pPr>
            <a:r>
              <a:rPr lang="pt-BR" sz="6000" dirty="0">
                <a:solidFill>
                  <a:srgbClr val="009739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15 </a:t>
            </a:r>
            <a:r>
              <a:rPr lang="pt-BR" sz="6000" dirty="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Operadoras notificadas</a:t>
            </a:r>
            <a:endParaRPr lang="pt-BR" sz="6000" dirty="0">
              <a:solidFill>
                <a:srgbClr val="009739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434" name="Google Shape;434;p43"/>
          <p:cNvSpPr/>
          <p:nvPr/>
        </p:nvSpPr>
        <p:spPr>
          <a:xfrm>
            <a:off x="18176100" y="-10262"/>
            <a:ext cx="1928009" cy="11319621"/>
          </a:xfrm>
          <a:custGeom>
            <a:avLst/>
            <a:gdLst/>
            <a:ahLst/>
            <a:cxnLst/>
            <a:rect l="l" t="t" r="r" b="b"/>
            <a:pathLst>
              <a:path w="4332605" h="9335770" extrusionOk="0">
                <a:moveTo>
                  <a:pt x="4332098" y="0"/>
                </a:moveTo>
                <a:lnTo>
                  <a:pt x="0" y="0"/>
                </a:lnTo>
                <a:lnTo>
                  <a:pt x="0" y="9335150"/>
                </a:lnTo>
                <a:lnTo>
                  <a:pt x="4332098" y="9335150"/>
                </a:lnTo>
                <a:lnTo>
                  <a:pt x="4332098" y="0"/>
                </a:lnTo>
                <a:close/>
              </a:path>
            </a:pathLst>
          </a:custGeom>
          <a:solidFill>
            <a:srgbClr val="00973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/>
          </a:p>
        </p:txBody>
      </p:sp>
      <p:pic>
        <p:nvPicPr>
          <p:cNvPr id="435" name="Google Shape;435;p43"/>
          <p:cNvPicPr preferRelativeResize="0"/>
          <p:nvPr/>
        </p:nvPicPr>
        <p:blipFill>
          <a:blip r:embed="rId3"/>
          <a:srcRect l="26907" r="26907"/>
          <a:stretch/>
        </p:blipFill>
        <p:spPr>
          <a:xfrm>
            <a:off x="15388683" y="4951141"/>
            <a:ext cx="4715417" cy="6358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6"/>
          <p:cNvSpPr txBox="1">
            <a:spLocks noGrp="1"/>
          </p:cNvSpPr>
          <p:nvPr>
            <p:ph type="title"/>
          </p:nvPr>
        </p:nvSpPr>
        <p:spPr>
          <a:xfrm>
            <a:off x="402725" y="1396713"/>
            <a:ext cx="14228100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5750" dirty="0">
                <a:solidFill>
                  <a:srgbClr val="009739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Principais alegações apresentadas</a:t>
            </a:r>
          </a:p>
        </p:txBody>
      </p:sp>
      <p:sp>
        <p:nvSpPr>
          <p:cNvPr id="458" name="Google Shape;458;p46"/>
          <p:cNvSpPr/>
          <p:nvPr/>
        </p:nvSpPr>
        <p:spPr>
          <a:xfrm>
            <a:off x="18176100" y="-10262"/>
            <a:ext cx="1928009" cy="11319621"/>
          </a:xfrm>
          <a:custGeom>
            <a:avLst/>
            <a:gdLst/>
            <a:ahLst/>
            <a:cxnLst/>
            <a:rect l="l" t="t" r="r" b="b"/>
            <a:pathLst>
              <a:path w="4332605" h="9335770" extrusionOk="0">
                <a:moveTo>
                  <a:pt x="4332098" y="0"/>
                </a:moveTo>
                <a:lnTo>
                  <a:pt x="0" y="0"/>
                </a:lnTo>
                <a:lnTo>
                  <a:pt x="0" y="9335150"/>
                </a:lnTo>
                <a:lnTo>
                  <a:pt x="4332098" y="9335150"/>
                </a:lnTo>
                <a:lnTo>
                  <a:pt x="4332098" y="0"/>
                </a:lnTo>
                <a:close/>
              </a:path>
            </a:pathLst>
          </a:custGeom>
          <a:solidFill>
            <a:srgbClr val="1352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/>
          </a:p>
        </p:txBody>
      </p:sp>
      <p:sp>
        <p:nvSpPr>
          <p:cNvPr id="459" name="Google Shape;459;p46"/>
          <p:cNvSpPr/>
          <p:nvPr/>
        </p:nvSpPr>
        <p:spPr>
          <a:xfrm>
            <a:off x="0" y="-5125"/>
            <a:ext cx="12846205" cy="1114425"/>
          </a:xfrm>
          <a:custGeom>
            <a:avLst/>
            <a:gdLst/>
            <a:ahLst/>
            <a:cxnLst/>
            <a:rect l="l" t="t" r="r" b="b"/>
            <a:pathLst>
              <a:path w="310515" h="2476500" extrusionOk="0">
                <a:moveTo>
                  <a:pt x="310011" y="0"/>
                </a:moveTo>
                <a:lnTo>
                  <a:pt x="0" y="0"/>
                </a:lnTo>
                <a:lnTo>
                  <a:pt x="0" y="2476353"/>
                </a:lnTo>
                <a:lnTo>
                  <a:pt x="310011" y="2476353"/>
                </a:lnTo>
                <a:lnTo>
                  <a:pt x="310011" y="0"/>
                </a:lnTo>
                <a:close/>
              </a:path>
            </a:pathLst>
          </a:custGeom>
          <a:solidFill>
            <a:srgbClr val="00973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/>
          </a:p>
        </p:txBody>
      </p:sp>
      <p:sp>
        <p:nvSpPr>
          <p:cNvPr id="461" name="Google Shape;461;p46"/>
          <p:cNvSpPr txBox="1"/>
          <p:nvPr/>
        </p:nvSpPr>
        <p:spPr>
          <a:xfrm>
            <a:off x="892098" y="3374155"/>
            <a:ext cx="16526107" cy="609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68350" marR="0" lvl="0" indent="-742950" algn="just" rtl="0">
              <a:spcBef>
                <a:spcPts val="0"/>
              </a:spcBef>
              <a:spcAft>
                <a:spcPts val="0"/>
              </a:spcAft>
              <a:buClr>
                <a:srgbClr val="13529C"/>
              </a:buClr>
              <a:buSzPts val="2600"/>
              <a:buFont typeface="Wingdings" panose="05000000000000000000" pitchFamily="2" charset="2"/>
              <a:buChar char="Ø"/>
            </a:pPr>
            <a:r>
              <a:rPr lang="pt-BR" sz="4800" b="1" dirty="0">
                <a:latin typeface="Raleway"/>
                <a:ea typeface="Raleway"/>
                <a:cs typeface="Raleway"/>
                <a:sym typeface="Raleway"/>
              </a:rPr>
              <a:t>Cancelamento unilateral apenas em contratos de planos coletivos e empresariais, não executado de forma discriminatória ou direcionada a uma população específica;</a:t>
            </a:r>
          </a:p>
          <a:p>
            <a:pPr marL="25400" marR="0" lvl="0" algn="just" rtl="0">
              <a:spcBef>
                <a:spcPts val="0"/>
              </a:spcBef>
              <a:spcAft>
                <a:spcPts val="0"/>
              </a:spcAft>
              <a:buClr>
                <a:srgbClr val="13529C"/>
              </a:buClr>
              <a:buSzPts val="2600"/>
            </a:pPr>
            <a:endParaRPr lang="pt-BR" sz="4800" b="1" dirty="0">
              <a:latin typeface="Raleway"/>
              <a:ea typeface="Raleway"/>
              <a:cs typeface="Raleway"/>
              <a:sym typeface="Raleway"/>
            </a:endParaRPr>
          </a:p>
          <a:p>
            <a:pPr marL="768350" marR="0" lvl="0" indent="-742950" algn="just" rtl="0">
              <a:spcBef>
                <a:spcPts val="0"/>
              </a:spcBef>
              <a:spcAft>
                <a:spcPts val="0"/>
              </a:spcAft>
              <a:buClr>
                <a:srgbClr val="13529C"/>
              </a:buClr>
              <a:buSzPts val="2600"/>
              <a:buFont typeface="Wingdings" panose="05000000000000000000" pitchFamily="2" charset="2"/>
              <a:buChar char="Ø"/>
            </a:pPr>
            <a:r>
              <a:rPr lang="pt-BR" sz="4800" b="1" dirty="0">
                <a:latin typeface="Raleway"/>
                <a:ea typeface="Raleway"/>
                <a:cs typeface="Raleway"/>
                <a:sym typeface="Raleway"/>
              </a:rPr>
              <a:t>Observância das disposições contidas na  Lei 9.656/98 e da Resolução Normativa 438/2018 da ANS.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97AF5D4-9455-D73B-E205-D2532FB37F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tx1"/>
                </a:solidFill>
              </a:rPr>
              <a:t>47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3"/>
          <p:cNvSpPr/>
          <p:nvPr/>
        </p:nvSpPr>
        <p:spPr>
          <a:xfrm rot="5400000">
            <a:off x="6334875" y="-6214351"/>
            <a:ext cx="1737626" cy="1440737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352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43"/>
          <p:cNvSpPr txBox="1">
            <a:spLocks noGrp="1"/>
          </p:cNvSpPr>
          <p:nvPr>
            <p:ph type="title"/>
          </p:nvPr>
        </p:nvSpPr>
        <p:spPr>
          <a:xfrm>
            <a:off x="1827878" y="497964"/>
            <a:ext cx="14006853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ctr" anchorCtr="0">
            <a:normAutofit fontScale="90000"/>
          </a:bodyPr>
          <a:lstStyle/>
          <a:p>
            <a:pPr lvl="0">
              <a:buSzPct val="68544"/>
            </a:pPr>
            <a:r>
              <a:rPr lang="pt-BR" sz="8000" dirty="0">
                <a:solidFill>
                  <a:srgbClr val="009739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2ª</a:t>
            </a:r>
            <a:r>
              <a:rPr lang="pt-BR" sz="6000" dirty="0">
                <a:solidFill>
                  <a:srgbClr val="009739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r>
              <a:rPr lang="pt-BR" sz="6000" dirty="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notificação</a:t>
            </a:r>
            <a:endParaRPr lang="pt-BR" sz="6000" dirty="0">
              <a:solidFill>
                <a:srgbClr val="009739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434" name="Google Shape;434;p43"/>
          <p:cNvSpPr/>
          <p:nvPr/>
        </p:nvSpPr>
        <p:spPr>
          <a:xfrm>
            <a:off x="18176100" y="-10262"/>
            <a:ext cx="1928009" cy="11319621"/>
          </a:xfrm>
          <a:custGeom>
            <a:avLst/>
            <a:gdLst/>
            <a:ahLst/>
            <a:cxnLst/>
            <a:rect l="l" t="t" r="r" b="b"/>
            <a:pathLst>
              <a:path w="4332605" h="9335770" extrusionOk="0">
                <a:moveTo>
                  <a:pt x="4332098" y="0"/>
                </a:moveTo>
                <a:lnTo>
                  <a:pt x="0" y="0"/>
                </a:lnTo>
                <a:lnTo>
                  <a:pt x="0" y="9335150"/>
                </a:lnTo>
                <a:lnTo>
                  <a:pt x="4332098" y="9335150"/>
                </a:lnTo>
                <a:lnTo>
                  <a:pt x="4332098" y="0"/>
                </a:lnTo>
                <a:close/>
              </a:path>
            </a:pathLst>
          </a:custGeom>
          <a:solidFill>
            <a:srgbClr val="00973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/>
          </a:p>
        </p:txBody>
      </p:sp>
      <p:pic>
        <p:nvPicPr>
          <p:cNvPr id="435" name="Google Shape;435;p43"/>
          <p:cNvPicPr preferRelativeResize="0"/>
          <p:nvPr/>
        </p:nvPicPr>
        <p:blipFill>
          <a:blip r:embed="rId3"/>
          <a:srcRect l="26907" r="26907"/>
          <a:stretch/>
        </p:blipFill>
        <p:spPr>
          <a:xfrm>
            <a:off x="15500195" y="5129561"/>
            <a:ext cx="4603905" cy="61797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22;p42">
            <a:extLst>
              <a:ext uri="{FF2B5EF4-FFF2-40B4-BE49-F238E27FC236}">
                <a16:creationId xmlns:a16="http://schemas.microsoft.com/office/drawing/2014/main" id="{F4719827-3427-5A67-8581-29F1402984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79048" y="3045756"/>
            <a:ext cx="13328328" cy="493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50" tIns="75350" rIns="150750" bIns="75350" anchor="t" anchorCtr="0">
            <a:spAutoFit/>
          </a:bodyPr>
          <a:lstStyle/>
          <a:p>
            <a:pPr marL="1905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529C"/>
              </a:buClr>
              <a:buSzPts val="2700"/>
              <a:buNone/>
            </a:pPr>
            <a:r>
              <a:rPr lang="pt-BR" sz="5400" b="1" dirty="0">
                <a:solidFill>
                  <a:schemeClr val="accent5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Aumento significativo nas reclamações sobre descredenciamentos de prestadores de serviços de atenção à saúde hospitalares e não hospitalares no ano de 2023 e 2024.</a:t>
            </a:r>
            <a:endParaRPr sz="5400" b="1" dirty="0">
              <a:solidFill>
                <a:schemeClr val="accent5">
                  <a:lumMod val="50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686697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6"/>
          <p:cNvSpPr txBox="1">
            <a:spLocks noGrp="1"/>
          </p:cNvSpPr>
          <p:nvPr>
            <p:ph type="title"/>
          </p:nvPr>
        </p:nvSpPr>
        <p:spPr>
          <a:xfrm>
            <a:off x="402725" y="1396713"/>
            <a:ext cx="14228100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5750" dirty="0">
                <a:solidFill>
                  <a:srgbClr val="009739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Principais alegações apresentadas</a:t>
            </a:r>
          </a:p>
        </p:txBody>
      </p:sp>
      <p:sp>
        <p:nvSpPr>
          <p:cNvPr id="458" name="Google Shape;458;p46"/>
          <p:cNvSpPr/>
          <p:nvPr/>
        </p:nvSpPr>
        <p:spPr>
          <a:xfrm>
            <a:off x="18176100" y="-10262"/>
            <a:ext cx="1928009" cy="11319621"/>
          </a:xfrm>
          <a:custGeom>
            <a:avLst/>
            <a:gdLst/>
            <a:ahLst/>
            <a:cxnLst/>
            <a:rect l="l" t="t" r="r" b="b"/>
            <a:pathLst>
              <a:path w="4332605" h="9335770" extrusionOk="0">
                <a:moveTo>
                  <a:pt x="4332098" y="0"/>
                </a:moveTo>
                <a:lnTo>
                  <a:pt x="0" y="0"/>
                </a:lnTo>
                <a:lnTo>
                  <a:pt x="0" y="9335150"/>
                </a:lnTo>
                <a:lnTo>
                  <a:pt x="4332098" y="9335150"/>
                </a:lnTo>
                <a:lnTo>
                  <a:pt x="4332098" y="0"/>
                </a:lnTo>
                <a:close/>
              </a:path>
            </a:pathLst>
          </a:custGeom>
          <a:solidFill>
            <a:srgbClr val="1352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/>
          </a:p>
        </p:txBody>
      </p:sp>
      <p:sp>
        <p:nvSpPr>
          <p:cNvPr id="459" name="Google Shape;459;p46"/>
          <p:cNvSpPr/>
          <p:nvPr/>
        </p:nvSpPr>
        <p:spPr>
          <a:xfrm>
            <a:off x="0" y="-5125"/>
            <a:ext cx="12846205" cy="1114425"/>
          </a:xfrm>
          <a:custGeom>
            <a:avLst/>
            <a:gdLst/>
            <a:ahLst/>
            <a:cxnLst/>
            <a:rect l="l" t="t" r="r" b="b"/>
            <a:pathLst>
              <a:path w="310515" h="2476500" extrusionOk="0">
                <a:moveTo>
                  <a:pt x="310011" y="0"/>
                </a:moveTo>
                <a:lnTo>
                  <a:pt x="0" y="0"/>
                </a:lnTo>
                <a:lnTo>
                  <a:pt x="0" y="2476353"/>
                </a:lnTo>
                <a:lnTo>
                  <a:pt x="310011" y="2476353"/>
                </a:lnTo>
                <a:lnTo>
                  <a:pt x="310011" y="0"/>
                </a:lnTo>
                <a:close/>
              </a:path>
            </a:pathLst>
          </a:custGeom>
          <a:solidFill>
            <a:srgbClr val="00973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/>
          </a:p>
        </p:txBody>
      </p:sp>
      <p:sp>
        <p:nvSpPr>
          <p:cNvPr id="461" name="Google Shape;461;p46"/>
          <p:cNvSpPr txBox="1"/>
          <p:nvPr/>
        </p:nvSpPr>
        <p:spPr>
          <a:xfrm>
            <a:off x="713679" y="3837020"/>
            <a:ext cx="16526107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68350" marR="0" lvl="0" indent="-742950" algn="just" rtl="0">
              <a:spcBef>
                <a:spcPts val="0"/>
              </a:spcBef>
              <a:spcAft>
                <a:spcPts val="0"/>
              </a:spcAft>
              <a:buClr>
                <a:srgbClr val="13529C"/>
              </a:buClr>
              <a:buSzPts val="2600"/>
              <a:buFont typeface="Wingdings" panose="05000000000000000000" pitchFamily="2" charset="2"/>
              <a:buChar char="Ø"/>
            </a:pPr>
            <a:r>
              <a:rPr lang="pt-BR" sz="4800" b="1" dirty="0">
                <a:latin typeface="Raleway"/>
                <a:ea typeface="Raleway"/>
                <a:cs typeface="Raleway"/>
                <a:sym typeface="Raleway"/>
              </a:rPr>
              <a:t>As modificações das redes hospitalares são permitidas pela legislação;</a:t>
            </a:r>
          </a:p>
          <a:p>
            <a:pPr marL="25400" marR="0" lvl="0" algn="just" rtl="0">
              <a:spcBef>
                <a:spcPts val="0"/>
              </a:spcBef>
              <a:spcAft>
                <a:spcPts val="0"/>
              </a:spcAft>
              <a:buClr>
                <a:srgbClr val="13529C"/>
              </a:buClr>
              <a:buSzPts val="2600"/>
            </a:pPr>
            <a:endParaRPr lang="pt-BR" sz="4800" b="1" dirty="0">
              <a:latin typeface="Raleway"/>
              <a:ea typeface="Raleway"/>
              <a:cs typeface="Raleway"/>
              <a:sym typeface="Raleway"/>
            </a:endParaRPr>
          </a:p>
          <a:p>
            <a:pPr marL="768350" marR="0" lvl="0" indent="-742950" algn="just" rtl="0">
              <a:spcBef>
                <a:spcPts val="0"/>
              </a:spcBef>
              <a:spcAft>
                <a:spcPts val="0"/>
              </a:spcAft>
              <a:buClr>
                <a:srgbClr val="13529C"/>
              </a:buClr>
              <a:buSzPts val="2600"/>
              <a:buFont typeface="Wingdings" panose="05000000000000000000" pitchFamily="2" charset="2"/>
              <a:buChar char="Ø"/>
            </a:pPr>
            <a:r>
              <a:rPr lang="pt-BR" sz="4800" b="1" dirty="0">
                <a:latin typeface="Raleway"/>
                <a:ea typeface="Raleway"/>
                <a:cs typeface="Raleway"/>
                <a:sym typeface="Raleway"/>
              </a:rPr>
              <a:t>Observância das disposições contidas na  Lei 9.656/98 e nas Resoluções Normativas da ANS nº 567/2022 e nº 568/2022.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97AF5D4-9455-D73B-E205-D2532FB37F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tx1"/>
                </a:solidFill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42123398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9107</TotalTime>
  <Words>764</Words>
  <Application>Microsoft Office PowerPoint</Application>
  <PresentationFormat>Personalizar</PresentationFormat>
  <Paragraphs>94</Paragraphs>
  <Slides>16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Calibri</vt:lpstr>
      <vt:lpstr>Raleway ExtraBold</vt:lpstr>
      <vt:lpstr>Wingdings</vt:lpstr>
      <vt:lpstr>Arial</vt:lpstr>
      <vt:lpstr>Raleway</vt:lpstr>
      <vt:lpstr>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Processo nº 08012.001178/2024-26</vt:lpstr>
      <vt:lpstr>15 Operadoras notificadas</vt:lpstr>
      <vt:lpstr>Principais alegações apresentadas</vt:lpstr>
      <vt:lpstr>2ª notificação</vt:lpstr>
      <vt:lpstr>Principais alegações apresentadas</vt:lpstr>
      <vt:lpstr>Análise da SENACON quanto ao Monitoramento de Mercado </vt:lpstr>
      <vt:lpstr>POSSÍVEIS violações ao Código de Defesa do Consumidor (CDC)</vt:lpstr>
      <vt:lpstr>Conclusão do  Monitoramento de Mercado</vt:lpstr>
      <vt:lpstr>Abertura de Processo Sancionatório</vt:lpstr>
      <vt:lpstr>Reunião da SENACON com representantes dos Planos de Saúde notificados (10/12/2024)</vt:lpstr>
      <vt:lpstr>Criação do Grupo de Trabalho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Daiane Lopes Lima</dc:creator>
  <cp:lastModifiedBy>Vitor Hugo do Amaral Ferreira</cp:lastModifiedBy>
  <cp:revision>51</cp:revision>
  <cp:lastPrinted>2024-02-02T14:56:20Z</cp:lastPrinted>
  <dcterms:modified xsi:type="dcterms:W3CDTF">2025-05-07T20:57:21Z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559fe9b-6987-45ef-b918-e76911e153f0_Enabled">
    <vt:lpwstr>true</vt:lpwstr>
  </property>
  <property fmtid="{D5CDD505-2E9C-101B-9397-08002B2CF9AE}" pid="3" name="MSIP_Label_0559fe9b-6987-45ef-b918-e76911e153f0_SetDate">
    <vt:lpwstr>2024-01-19T14:52:44Z</vt:lpwstr>
  </property>
  <property fmtid="{D5CDD505-2E9C-101B-9397-08002B2CF9AE}" pid="4" name="MSIP_Label_0559fe9b-6987-45ef-b918-e76911e153f0_Method">
    <vt:lpwstr>Privileged</vt:lpwstr>
  </property>
  <property fmtid="{D5CDD505-2E9C-101B-9397-08002B2CF9AE}" pid="5" name="MSIP_Label_0559fe9b-6987-45ef-b918-e76911e153f0_Name">
    <vt:lpwstr>Público</vt:lpwstr>
  </property>
  <property fmtid="{D5CDD505-2E9C-101B-9397-08002B2CF9AE}" pid="6" name="MSIP_Label_0559fe9b-6987-45ef-b918-e76911e153f0_SiteId">
    <vt:lpwstr>eb090420-444c-43f7-91f2-4b8da6bfe8e1</vt:lpwstr>
  </property>
  <property fmtid="{D5CDD505-2E9C-101B-9397-08002B2CF9AE}" pid="7" name="MSIP_Label_0559fe9b-6987-45ef-b918-e76911e153f0_ActionId">
    <vt:lpwstr>9aec80d8-0093-4d5c-8020-e00a1d72f82d</vt:lpwstr>
  </property>
  <property fmtid="{D5CDD505-2E9C-101B-9397-08002B2CF9AE}" pid="8" name="MSIP_Label_0559fe9b-6987-45ef-b918-e76911e153f0_ContentBits">
    <vt:lpwstr>0</vt:lpwstr>
  </property>
</Properties>
</file>