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311" r:id="rId2"/>
    <p:sldId id="1016" r:id="rId3"/>
    <p:sldId id="962" r:id="rId4"/>
    <p:sldId id="939" r:id="rId5"/>
    <p:sldId id="940" r:id="rId6"/>
    <p:sldId id="941" r:id="rId7"/>
    <p:sldId id="942" r:id="rId8"/>
    <p:sldId id="1038" r:id="rId9"/>
    <p:sldId id="1039" r:id="rId10"/>
    <p:sldId id="945" r:id="rId11"/>
    <p:sldId id="947" r:id="rId12"/>
    <p:sldId id="984" r:id="rId13"/>
    <p:sldId id="949" r:id="rId14"/>
    <p:sldId id="950" r:id="rId15"/>
    <p:sldId id="951" r:id="rId16"/>
    <p:sldId id="952" r:id="rId17"/>
    <p:sldId id="987" r:id="rId18"/>
    <p:sldId id="1015" r:id="rId19"/>
    <p:sldId id="980" r:id="rId20"/>
    <p:sldId id="1037" r:id="rId21"/>
    <p:sldId id="1007" r:id="rId22"/>
    <p:sldId id="955" r:id="rId23"/>
    <p:sldId id="1040" r:id="rId24"/>
    <p:sldId id="644" r:id="rId25"/>
    <p:sldId id="958" r:id="rId26"/>
    <p:sldId id="960" r:id="rId27"/>
    <p:sldId id="959" r:id="rId28"/>
    <p:sldId id="966" r:id="rId29"/>
    <p:sldId id="800" r:id="rId30"/>
    <p:sldId id="971" r:id="rId31"/>
    <p:sldId id="977" r:id="rId32"/>
  </p:sldIdLst>
  <p:sldSz cx="9001125" cy="5040313"/>
  <p:notesSz cx="6797675" cy="9926638"/>
  <p:defaultTextStyle>
    <a:defPPr>
      <a:defRPr lang="pt-BR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88">
          <p15:clr>
            <a:srgbClr val="A4A3A4"/>
          </p15:clr>
        </p15:guide>
        <p15:guide id="4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3553" autoAdjust="0"/>
  </p:normalViewPr>
  <p:slideViewPr>
    <p:cSldViewPr>
      <p:cViewPr varScale="1">
        <p:scale>
          <a:sx n="150" d="100"/>
          <a:sy n="150" d="100"/>
        </p:scale>
        <p:origin x="114" y="174"/>
      </p:cViewPr>
      <p:guideLst>
        <p:guide orient="horz" pos="2160"/>
        <p:guide pos="2880"/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Google%20Drive\PEC%20REF%20PREV%202016\Planilhas\RENDA%20X%20TAXA%20DE%20REPOSI&#199;&#195;O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(pensão em % da renda)</a:t>
            </a:r>
          </a:p>
        </c:rich>
      </c:tx>
      <c:layout>
        <c:manualLayout>
          <c:xMode val="edge"/>
          <c:yMode val="edge"/>
          <c:x val="3.7625733676494466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490542130509563E-2"/>
          <c:y val="7.8721810259154493E-2"/>
          <c:w val="0.89224509005340069"/>
          <c:h val="0.7516446245190262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>
                <c:manualLayout>
                  <c:x val="-4.5307443365695803E-2"/>
                  <c:y val="2.9761904761904795E-2"/>
                </c:manualLayout>
              </c:layout>
              <c:tx>
                <c:strRef>
                  <c:f>'1.0 RENDA'!$D$7</c:f>
                  <c:strCache>
                    <c:ptCount val="1"/>
                    <c:pt idx="0">
                      <c:v> AUS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{26913FC5-0AD5-4F21-95F6-4DE6A2B2C243}</c15:txfldGUID>
                      <c15:f>'1.0 RENDA'!$D$7</c15:f>
                      <c15:dlblFieldTableCache>
                        <c:ptCount val="1"/>
                        <c:pt idx="0">
                          <c:v> AUS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7651-42A5-8F81-61AFAA89DF0F}"/>
                </c:ext>
              </c:extLst>
            </c:dLbl>
            <c:dLbl>
              <c:idx val="1"/>
              <c:tx>
                <c:strRef>
                  <c:f>'1.0 RENDA'!$D$8</c:f>
                  <c:strCache>
                    <c:ptCount val="1"/>
                    <c:pt idx="0">
                      <c:v> AUT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{02A21B40-B694-49BD-BAE2-F63CADCEA6EB}</c15:txfldGUID>
                      <c15:f>'1.0 RENDA'!$D$8</c15:f>
                      <c15:dlblFieldTableCache>
                        <c:ptCount val="1"/>
                        <c:pt idx="0">
                          <c:v> AUT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7651-42A5-8F81-61AFAA89DF0F}"/>
                </c:ext>
              </c:extLst>
            </c:dLbl>
            <c:dLbl>
              <c:idx val="2"/>
              <c:layout>
                <c:manualLayout>
                  <c:x val="-8.6299892125135044E-3"/>
                  <c:y val="8.9285714285714159E-3"/>
                </c:manualLayout>
              </c:layout>
              <c:tx>
                <c:strRef>
                  <c:f>'1.0 RENDA'!$D$9</c:f>
                  <c:strCache>
                    <c:ptCount val="1"/>
                    <c:pt idx="0">
                      <c:v> BEL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{D8F0C6B0-0304-4C84-BCDB-38B874385AFD}</c15:txfldGUID>
                      <c15:f>'1.0 RENDA'!$D$9</c15:f>
                      <c15:dlblFieldTableCache>
                        <c:ptCount val="1"/>
                        <c:pt idx="0">
                          <c:v> BEL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7651-42A5-8F81-61AFAA89DF0F}"/>
                </c:ext>
              </c:extLst>
            </c:dLbl>
            <c:dLbl>
              <c:idx val="3"/>
              <c:tx>
                <c:strRef>
                  <c:f>'1.0 RENDA'!$D$10</c:f>
                  <c:strCache>
                    <c:ptCount val="1"/>
                    <c:pt idx="0">
                      <c:v> CAN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{80FDABA8-0CEC-44F8-A90A-FBD8FB32FE16}</c15:txfldGUID>
                      <c15:f>'1.0 RENDA'!$D$10</c15:f>
                      <c15:dlblFieldTableCache>
                        <c:ptCount val="1"/>
                        <c:pt idx="0">
                          <c:v> CAN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7651-42A5-8F81-61AFAA89DF0F}"/>
                </c:ext>
              </c:extLst>
            </c:dLbl>
            <c:dLbl>
              <c:idx val="4"/>
              <c:tx>
                <c:strRef>
                  <c:f>'1.0 RENDA'!$D$11</c:f>
                  <c:strCache>
                    <c:ptCount val="1"/>
                    <c:pt idx="0">
                      <c:v> CHL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{EAD035E1-3035-4BBF-A6C6-3B7494060719}</c15:txfldGUID>
                      <c15:f>'1.0 RENDA'!$D$11</c15:f>
                      <c15:dlblFieldTableCache>
                        <c:ptCount val="1"/>
                        <c:pt idx="0">
                          <c:v> CHL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7651-42A5-8F81-61AFAA89DF0F}"/>
                </c:ext>
              </c:extLst>
            </c:dLbl>
            <c:dLbl>
              <c:idx val="5"/>
              <c:layout>
                <c:manualLayout>
                  <c:x val="-7.3354908306364611E-2"/>
                  <c:y val="-2.0833333333333415E-2"/>
                </c:manualLayout>
              </c:layout>
              <c:tx>
                <c:strRef>
                  <c:f>'1.0 RENDA'!$D$12</c:f>
                  <c:strCache>
                    <c:ptCount val="1"/>
                    <c:pt idx="0">
                      <c:v> CZE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{09E78401-2E86-4D56-B9D1-56412FAE4F9D}</c15:txfldGUID>
                      <c15:f>'1.0 RENDA'!$D$12</c15:f>
                      <c15:dlblFieldTableCache>
                        <c:ptCount val="1"/>
                        <c:pt idx="0">
                          <c:v> CZE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7651-42A5-8F81-61AFAA89DF0F}"/>
                </c:ext>
              </c:extLst>
            </c:dLbl>
            <c:dLbl>
              <c:idx val="6"/>
              <c:tx>
                <c:strRef>
                  <c:f>'1.0 RENDA'!$D$13</c:f>
                  <c:strCache>
                    <c:ptCount val="1"/>
                    <c:pt idx="0">
                      <c:v> DNK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{FA351292-DAF6-4CBC-B703-CA593A8E476B}</c15:txfldGUID>
                      <c15:f>'1.0 RENDA'!$D$13</c15:f>
                      <c15:dlblFieldTableCache>
                        <c:ptCount val="1"/>
                        <c:pt idx="0">
                          <c:v> DNK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7651-42A5-8F81-61AFAA89DF0F}"/>
                </c:ext>
              </c:extLst>
            </c:dLbl>
            <c:dLbl>
              <c:idx val="7"/>
              <c:layout>
                <c:manualLayout>
                  <c:x val="-1.5102481121898602E-2"/>
                  <c:y val="2.0833333333333415E-2"/>
                </c:manualLayout>
              </c:layout>
              <c:tx>
                <c:strRef>
                  <c:f>'1.0 RENDA'!$D$14</c:f>
                  <c:strCache>
                    <c:ptCount val="1"/>
                    <c:pt idx="0">
                      <c:v> EST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{CAF2323F-2A72-4F05-B5AE-9BE36245D7C3}</c15:txfldGUID>
                      <c15:f>'1.0 RENDA'!$D$14</c15:f>
                      <c15:dlblFieldTableCache>
                        <c:ptCount val="1"/>
                        <c:pt idx="0">
                          <c:v> EST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7651-42A5-8F81-61AFAA89DF0F}"/>
                </c:ext>
              </c:extLst>
            </c:dLbl>
            <c:dLbl>
              <c:idx val="8"/>
              <c:tx>
                <c:strRef>
                  <c:f>'1.0 RENDA'!$D$15</c:f>
                  <c:strCache>
                    <c:ptCount val="1"/>
                    <c:pt idx="0">
                      <c:v> FIN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{4666AA18-09F3-4C1B-8D77-45FF8299C310}</c15:txfldGUID>
                      <c15:f>'1.0 RENDA'!$D$15</c15:f>
                      <c15:dlblFieldTableCache>
                        <c:ptCount val="1"/>
                        <c:pt idx="0">
                          <c:v> FIN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7651-42A5-8F81-61AFAA89DF0F}"/>
                </c:ext>
              </c:extLst>
            </c:dLbl>
            <c:dLbl>
              <c:idx val="9"/>
              <c:layout>
                <c:manualLayout>
                  <c:x val="-3.2362459546925577E-2"/>
                  <c:y val="-2.6785714285714347E-2"/>
                </c:manualLayout>
              </c:layout>
              <c:tx>
                <c:strRef>
                  <c:f>'1.0 RENDA'!$D$16</c:f>
                  <c:strCache>
                    <c:ptCount val="1"/>
                    <c:pt idx="0">
                      <c:v> FRA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{5128C8C3-1DB0-45B9-9AB9-493F1E0A3A5B}</c15:txfldGUID>
                      <c15:f>'1.0 RENDA'!$D$16</c15:f>
                      <c15:dlblFieldTableCache>
                        <c:ptCount val="1"/>
                        <c:pt idx="0">
                          <c:v> FRA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7651-42A5-8F81-61AFAA89DF0F}"/>
                </c:ext>
              </c:extLst>
            </c:dLbl>
            <c:dLbl>
              <c:idx val="10"/>
              <c:layout>
                <c:manualLayout>
                  <c:x val="-6.4724919093851196E-3"/>
                  <c:y val="-1.785714285714286E-2"/>
                </c:manualLayout>
              </c:layout>
              <c:tx>
                <c:strRef>
                  <c:f>'1.0 RENDA'!$D$17</c:f>
                  <c:strCache>
                    <c:ptCount val="1"/>
                    <c:pt idx="0">
                      <c:v> DEU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{B82CBAA3-19AF-449A-8950-D9D62A61907D}</c15:txfldGUID>
                      <c15:f>'1.0 RENDA'!$D$17</c15:f>
                      <c15:dlblFieldTableCache>
                        <c:ptCount val="1"/>
                        <c:pt idx="0">
                          <c:v> DEU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7651-42A5-8F81-61AFAA89DF0F}"/>
                </c:ext>
              </c:extLst>
            </c:dLbl>
            <c:dLbl>
              <c:idx val="11"/>
              <c:tx>
                <c:strRef>
                  <c:f>'1.0 RENDA'!$D$18</c:f>
                  <c:strCache>
                    <c:ptCount val="1"/>
                    <c:pt idx="0">
                      <c:v> GRC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{A7AB4125-385B-49C2-A62B-667F999067FB}</c15:txfldGUID>
                      <c15:f>'1.0 RENDA'!$D$18</c15:f>
                      <c15:dlblFieldTableCache>
                        <c:ptCount val="1"/>
                        <c:pt idx="0">
                          <c:v> GRC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7651-42A5-8F81-61AFAA89DF0F}"/>
                </c:ext>
              </c:extLst>
            </c:dLbl>
            <c:dLbl>
              <c:idx val="12"/>
              <c:tx>
                <c:strRef>
                  <c:f>'1.0 RENDA'!$D$19</c:f>
                  <c:strCache>
                    <c:ptCount val="1"/>
                    <c:pt idx="0">
                      <c:v> HUN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{1B2FDD67-95A5-46FC-A6CB-6D42277778AC}</c15:txfldGUID>
                      <c15:f>'1.0 RENDA'!$D$19</c15:f>
                      <c15:dlblFieldTableCache>
                        <c:ptCount val="1"/>
                        <c:pt idx="0">
                          <c:v> HUN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7651-42A5-8F81-61AFAA89DF0F}"/>
                </c:ext>
              </c:extLst>
            </c:dLbl>
            <c:dLbl>
              <c:idx val="13"/>
              <c:tx>
                <c:strRef>
                  <c:f>'1.0 RENDA'!$D$20</c:f>
                  <c:strCache>
                    <c:ptCount val="1"/>
                    <c:pt idx="0">
                      <c:v> ISL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{29E7754B-217C-4779-A4AE-80C94807970A}</c15:txfldGUID>
                      <c15:f>'1.0 RENDA'!$D$20</c15:f>
                      <c15:dlblFieldTableCache>
                        <c:ptCount val="1"/>
                        <c:pt idx="0">
                          <c:v> ISL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7651-42A5-8F81-61AFAA89DF0F}"/>
                </c:ext>
              </c:extLst>
            </c:dLbl>
            <c:dLbl>
              <c:idx val="14"/>
              <c:tx>
                <c:strRef>
                  <c:f>'1.0 RENDA'!$D$21</c:f>
                  <c:strCache>
                    <c:ptCount val="1"/>
                    <c:pt idx="0">
                      <c:v> IRL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{DA57BF02-0A57-400F-9509-DBF4768DCAD8}</c15:txfldGUID>
                      <c15:f>'1.0 RENDA'!$D$21</c15:f>
                      <c15:dlblFieldTableCache>
                        <c:ptCount val="1"/>
                        <c:pt idx="0">
                          <c:v> IRL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7651-42A5-8F81-61AFAA89DF0F}"/>
                </c:ext>
              </c:extLst>
            </c:dLbl>
            <c:dLbl>
              <c:idx val="15"/>
              <c:layout>
                <c:manualLayout>
                  <c:x val="-2.5889967637540558E-2"/>
                  <c:y val="-2.6785714285714472E-2"/>
                </c:manualLayout>
              </c:layout>
              <c:tx>
                <c:strRef>
                  <c:f>'1.0 RENDA'!$D$22</c:f>
                  <c:strCache>
                    <c:ptCount val="1"/>
                    <c:pt idx="0">
                      <c:v> ISR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{64AC193F-F7E9-498B-828D-46DC0D713908}</c15:txfldGUID>
                      <c15:f>'1.0 RENDA'!$D$22</c15:f>
                      <c15:dlblFieldTableCache>
                        <c:ptCount val="1"/>
                        <c:pt idx="0">
                          <c:v> ISR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7651-42A5-8F81-61AFAA89DF0F}"/>
                </c:ext>
              </c:extLst>
            </c:dLbl>
            <c:dLbl>
              <c:idx val="16"/>
              <c:tx>
                <c:strRef>
                  <c:f>'1.0 RENDA'!$D$23</c:f>
                  <c:strCache>
                    <c:ptCount val="1"/>
                    <c:pt idx="0">
                      <c:v> ITA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{35F6A451-F9DC-43FC-B833-452340FDE2C4}</c15:txfldGUID>
                      <c15:f>'1.0 RENDA'!$D$23</c15:f>
                      <c15:dlblFieldTableCache>
                        <c:ptCount val="1"/>
                        <c:pt idx="0">
                          <c:v> ITA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7651-42A5-8F81-61AFAA89DF0F}"/>
                </c:ext>
              </c:extLst>
            </c:dLbl>
            <c:dLbl>
              <c:idx val="17"/>
              <c:layout>
                <c:manualLayout>
                  <c:x val="-2.8047464940668787E-2"/>
                  <c:y val="2.6785714285714409E-2"/>
                </c:manualLayout>
              </c:layout>
              <c:tx>
                <c:strRef>
                  <c:f>'1.0 RENDA'!$D$24</c:f>
                  <c:strCache>
                    <c:ptCount val="1"/>
                    <c:pt idx="0">
                      <c:v> JPN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{50A849D9-0E25-40BB-9605-F8CD33B08DFB}</c15:txfldGUID>
                      <c15:f>'1.0 RENDA'!$D$24</c15:f>
                      <c15:dlblFieldTableCache>
                        <c:ptCount val="1"/>
                        <c:pt idx="0">
                          <c:v> JPN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7651-42A5-8F81-61AFAA89DF0F}"/>
                </c:ext>
              </c:extLst>
            </c:dLbl>
            <c:dLbl>
              <c:idx val="18"/>
              <c:tx>
                <c:strRef>
                  <c:f>'1.0 RENDA'!$D$25</c:f>
                  <c:strCache>
                    <c:ptCount val="1"/>
                    <c:pt idx="0">
                      <c:v> KOR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{5D87C929-4C75-41FF-A118-A7241A376010}</c15:txfldGUID>
                      <c15:f>'1.0 RENDA'!$D$25</c15:f>
                      <c15:dlblFieldTableCache>
                        <c:ptCount val="1"/>
                        <c:pt idx="0">
                          <c:v> KOR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7651-42A5-8F81-61AFAA89DF0F}"/>
                </c:ext>
              </c:extLst>
            </c:dLbl>
            <c:dLbl>
              <c:idx val="19"/>
              <c:tx>
                <c:strRef>
                  <c:f>'1.0 RENDA'!$D$26</c:f>
                  <c:strCache>
                    <c:ptCount val="1"/>
                    <c:pt idx="0">
                      <c:v> LUX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{1122DD10-0E83-4650-B81A-8003C8F24737}</c15:txfldGUID>
                      <c15:f>'1.0 RENDA'!$D$26</c15:f>
                      <c15:dlblFieldTableCache>
                        <c:ptCount val="1"/>
                        <c:pt idx="0">
                          <c:v> LUX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7651-42A5-8F81-61AFAA89DF0F}"/>
                </c:ext>
              </c:extLst>
            </c:dLbl>
            <c:dLbl>
              <c:idx val="20"/>
              <c:tx>
                <c:strRef>
                  <c:f>'1.0 RENDA'!$D$27</c:f>
                  <c:strCache>
                    <c:ptCount val="1"/>
                    <c:pt idx="0">
                      <c:v> MEX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{A01AFB6D-BF30-4FDE-A947-F9A1DB7A0C13}</c15:txfldGUID>
                      <c15:f>'1.0 RENDA'!$D$27</c15:f>
                      <c15:dlblFieldTableCache>
                        <c:ptCount val="1"/>
                        <c:pt idx="0">
                          <c:v> MEX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7651-42A5-8F81-61AFAA89DF0F}"/>
                </c:ext>
              </c:extLst>
            </c:dLbl>
            <c:dLbl>
              <c:idx val="21"/>
              <c:layout>
                <c:manualLayout>
                  <c:x val="-5.39374325782093E-2"/>
                  <c:y val="-2.6785714285714409E-2"/>
                </c:manualLayout>
              </c:layout>
              <c:tx>
                <c:strRef>
                  <c:f>'1.0 RENDA'!$D$28</c:f>
                  <c:strCache>
                    <c:ptCount val="1"/>
                    <c:pt idx="0">
                      <c:v> NLD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{94CC2936-209B-49CE-9555-E4024AFC96EB}</c15:txfldGUID>
                      <c15:f>'1.0 RENDA'!$D$28</c15:f>
                      <c15:dlblFieldTableCache>
                        <c:ptCount val="1"/>
                        <c:pt idx="0">
                          <c:v> NLD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7651-42A5-8F81-61AFAA89DF0F}"/>
                </c:ext>
              </c:extLst>
            </c:dLbl>
            <c:dLbl>
              <c:idx val="22"/>
              <c:tx>
                <c:strRef>
                  <c:f>'1.0 RENDA'!$D$29</c:f>
                  <c:strCache>
                    <c:ptCount val="1"/>
                    <c:pt idx="0">
                      <c:v> NZL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{7E4EFF0C-C629-462E-97DB-A3B62ECA052C}</c15:txfldGUID>
                      <c15:f>'1.0 RENDA'!$D$29</c15:f>
                      <c15:dlblFieldTableCache>
                        <c:ptCount val="1"/>
                        <c:pt idx="0">
                          <c:v> NZL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7651-42A5-8F81-61AFAA89DF0F}"/>
                </c:ext>
              </c:extLst>
            </c:dLbl>
            <c:dLbl>
              <c:idx val="23"/>
              <c:tx>
                <c:strRef>
                  <c:f>'1.0 RENDA'!$D$30</c:f>
                  <c:strCache>
                    <c:ptCount val="1"/>
                    <c:pt idx="0">
                      <c:v> NOR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{343FA7E1-A6FE-4D8A-A80C-266D0F8D67D7}</c15:txfldGUID>
                      <c15:f>'1.0 RENDA'!$D$30</c15:f>
                      <c15:dlblFieldTableCache>
                        <c:ptCount val="1"/>
                        <c:pt idx="0">
                          <c:v> NOR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7651-42A5-8F81-61AFAA89DF0F}"/>
                </c:ext>
              </c:extLst>
            </c:dLbl>
            <c:dLbl>
              <c:idx val="24"/>
              <c:tx>
                <c:strRef>
                  <c:f>'1.0 RENDA'!$D$31</c:f>
                  <c:strCache>
                    <c:ptCount val="1"/>
                    <c:pt idx="0">
                      <c:v> POL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{38EBA603-E044-44C1-A862-278EBB299165}</c15:txfldGUID>
                      <c15:f>'1.0 RENDA'!$D$31</c15:f>
                      <c15:dlblFieldTableCache>
                        <c:ptCount val="1"/>
                        <c:pt idx="0">
                          <c:v> POL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7651-42A5-8F81-61AFAA89DF0F}"/>
                </c:ext>
              </c:extLst>
            </c:dLbl>
            <c:dLbl>
              <c:idx val="25"/>
              <c:tx>
                <c:strRef>
                  <c:f>'1.0 RENDA'!$D$32</c:f>
                  <c:strCache>
                    <c:ptCount val="1"/>
                    <c:pt idx="0">
                      <c:v> PRT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{48D0BB9F-46B9-42A6-9DDC-E758CC541BC2}</c15:txfldGUID>
                      <c15:f>'1.0 RENDA'!$D$32</c15:f>
                      <c15:dlblFieldTableCache>
                        <c:ptCount val="1"/>
                        <c:pt idx="0">
                          <c:v> PRT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7651-42A5-8F81-61AFAA89DF0F}"/>
                </c:ext>
              </c:extLst>
            </c:dLbl>
            <c:dLbl>
              <c:idx val="26"/>
              <c:tx>
                <c:strRef>
                  <c:f>'1.0 RENDA'!$D$33</c:f>
                  <c:strCache>
                    <c:ptCount val="1"/>
                    <c:pt idx="0">
                      <c:v> SVK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{2FAE5DE6-E2B0-4BB2-9213-C1D5DA0194BA}</c15:txfldGUID>
                      <c15:f>'1.0 RENDA'!$D$33</c15:f>
                      <c15:dlblFieldTableCache>
                        <c:ptCount val="1"/>
                        <c:pt idx="0">
                          <c:v> SVK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7651-42A5-8F81-61AFAA89DF0F}"/>
                </c:ext>
              </c:extLst>
            </c:dLbl>
            <c:dLbl>
              <c:idx val="27"/>
              <c:layout>
                <c:manualLayout>
                  <c:x val="-7.1197411003236594E-2"/>
                  <c:y val="-1.4880952380952382E-2"/>
                </c:manualLayout>
              </c:layout>
              <c:tx>
                <c:strRef>
                  <c:f>'1.0 RENDA'!$D$34</c:f>
                  <c:strCache>
                    <c:ptCount val="1"/>
                    <c:pt idx="0">
                      <c:v> SVN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{A5E84DE1-136B-4EAB-B7C8-756AFB6B770B}</c15:txfldGUID>
                      <c15:f>'1.0 RENDA'!$D$34</c15:f>
                      <c15:dlblFieldTableCache>
                        <c:ptCount val="1"/>
                        <c:pt idx="0">
                          <c:v> SVN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7651-42A5-8F81-61AFAA89DF0F}"/>
                </c:ext>
              </c:extLst>
            </c:dLbl>
            <c:dLbl>
              <c:idx val="28"/>
              <c:tx>
                <c:strRef>
                  <c:f>'1.0 RENDA'!$D$35</c:f>
                  <c:strCache>
                    <c:ptCount val="1"/>
                    <c:pt idx="0">
                      <c:v> ESP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{2B16C089-267E-47D2-BF17-C9C329F7FD52}</c15:txfldGUID>
                      <c15:f>'1.0 RENDA'!$D$35</c15:f>
                      <c15:dlblFieldTableCache>
                        <c:ptCount val="1"/>
                        <c:pt idx="0">
                          <c:v> ESP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7651-42A5-8F81-61AFAA89DF0F}"/>
                </c:ext>
              </c:extLst>
            </c:dLbl>
            <c:dLbl>
              <c:idx val="29"/>
              <c:layout>
                <c:manualLayout>
                  <c:x val="-8.6299892125135044E-3"/>
                  <c:y val="1.4880952380952382E-2"/>
                </c:manualLayout>
              </c:layout>
              <c:tx>
                <c:strRef>
                  <c:f>'1.0 RENDA'!$D$36</c:f>
                  <c:strCache>
                    <c:ptCount val="1"/>
                    <c:pt idx="0">
                      <c:v> SWE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{E8B941DA-3802-405D-9D6F-AF531C442879}</c15:txfldGUID>
                      <c15:f>'1.0 RENDA'!$D$36</c15:f>
                      <c15:dlblFieldTableCache>
                        <c:ptCount val="1"/>
                        <c:pt idx="0">
                          <c:v> SWE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7651-42A5-8F81-61AFAA89DF0F}"/>
                </c:ext>
              </c:extLst>
            </c:dLbl>
            <c:dLbl>
              <c:idx val="30"/>
              <c:layout>
                <c:manualLayout>
                  <c:x val="2.1573274214509689E-3"/>
                  <c:y val="-2.6785714285714409E-2"/>
                </c:manualLayout>
              </c:layout>
              <c:tx>
                <c:strRef>
                  <c:f>'1.0 RENDA'!$D$37</c:f>
                  <c:strCache>
                    <c:ptCount val="1"/>
                    <c:pt idx="0">
                      <c:v> CHE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{775EEC8D-C2D6-4045-A157-663F56E63F3D}</c15:txfldGUID>
                      <c15:f>'1.0 RENDA'!$D$37</c15:f>
                      <c15:dlblFieldTableCache>
                        <c:ptCount val="1"/>
                        <c:pt idx="0">
                          <c:v> CHE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7651-42A5-8F81-61AFAA89DF0F}"/>
                </c:ext>
              </c:extLst>
            </c:dLbl>
            <c:dLbl>
              <c:idx val="31"/>
              <c:tx>
                <c:strRef>
                  <c:f>'1.0 RENDA'!$D$38</c:f>
                  <c:strCache>
                    <c:ptCount val="1"/>
                    <c:pt idx="0">
                      <c:v> TUR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{70A4CF32-4314-4FCA-ABBF-FB3BF52D9415}</c15:txfldGUID>
                      <c15:f>'1.0 RENDA'!$D$38</c15:f>
                      <c15:dlblFieldTableCache>
                        <c:ptCount val="1"/>
                        <c:pt idx="0">
                          <c:v> TUR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7651-42A5-8F81-61AFAA89DF0F}"/>
                </c:ext>
              </c:extLst>
            </c:dLbl>
            <c:dLbl>
              <c:idx val="32"/>
              <c:layout>
                <c:manualLayout>
                  <c:x val="-5.6094929881337852E-2"/>
                  <c:y val="-1.785714285714286E-2"/>
                </c:manualLayout>
              </c:layout>
              <c:tx>
                <c:strRef>
                  <c:f>'1.0 RENDA'!$D$39</c:f>
                  <c:strCache>
                    <c:ptCount val="1"/>
                    <c:pt idx="0">
                      <c:v> GBR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{A20859A9-8641-448B-9EB6-62E644F14146}</c15:txfldGUID>
                      <c15:f>'1.0 RENDA'!$D$39</c15:f>
                      <c15:dlblFieldTableCache>
                        <c:ptCount val="1"/>
                        <c:pt idx="0">
                          <c:v> GBR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7651-42A5-8F81-61AFAA89DF0F}"/>
                </c:ext>
              </c:extLst>
            </c:dLbl>
            <c:dLbl>
              <c:idx val="33"/>
              <c:layout>
                <c:manualLayout>
                  <c:x val="-1.0787486515641846E-2"/>
                  <c:y val="8.9285714285714159E-3"/>
                </c:manualLayout>
              </c:layout>
              <c:tx>
                <c:strRef>
                  <c:f>'1.0 RENDA'!$D$40</c:f>
                  <c:strCache>
                    <c:ptCount val="1"/>
                    <c:pt idx="0">
                      <c:v> USA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{24E06D93-0A46-4572-9649-74F7FBFD9696}</c15:txfldGUID>
                      <c15:f>'1.0 RENDA'!$D$40</c15:f>
                      <c15:dlblFieldTableCache>
                        <c:ptCount val="1"/>
                        <c:pt idx="0">
                          <c:v> USA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7651-42A5-8F81-61AFAA89DF0F}"/>
                </c:ext>
              </c:extLst>
            </c:dLbl>
            <c:dLbl>
              <c:idx val="34"/>
              <c:tx>
                <c:strRef>
                  <c:f>'1.0 RENDA'!$D$41</c:f>
                  <c:strCache>
                    <c:ptCount val="1"/>
                    <c:pt idx="0">
                      <c:v> ARG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{7A11449F-2FFF-4325-AE80-58DB8E3B1B7E}</c15:txfldGUID>
                      <c15:f>'1.0 RENDA'!$D$41</c15:f>
                      <c15:dlblFieldTableCache>
                        <c:ptCount val="1"/>
                        <c:pt idx="0">
                          <c:v> ARG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7651-42A5-8F81-61AFAA89DF0F}"/>
                </c:ext>
              </c:extLst>
            </c:dLbl>
            <c:dLbl>
              <c:idx val="35"/>
              <c:tx>
                <c:strRef>
                  <c:f>'1.0 RENDA'!$D$42</c:f>
                  <c:strCache>
                    <c:ptCount val="1"/>
                    <c:pt idx="0">
                      <c:v> BRA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{1975C338-4527-448C-A88C-646791AECF6A}</c15:txfldGUID>
                      <c15:f>'1.0 RENDA'!$D$42</c15:f>
                      <c15:dlblFieldTableCache>
                        <c:ptCount val="1"/>
                        <c:pt idx="0">
                          <c:v> BRA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7651-42A5-8F81-61AFAA89DF0F}"/>
                </c:ext>
              </c:extLst>
            </c:dLbl>
            <c:dLbl>
              <c:idx val="36"/>
              <c:tx>
                <c:strRef>
                  <c:f>'1.0 RENDA'!$D$43</c:f>
                  <c:strCache>
                    <c:ptCount val="1"/>
                    <c:pt idx="0">
                      <c:v> CHN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{2F0075F8-16C1-4B4A-A696-09EA07DADA1A}</c15:txfldGUID>
                      <c15:f>'1.0 RENDA'!$D$43</c15:f>
                      <c15:dlblFieldTableCache>
                        <c:ptCount val="1"/>
                        <c:pt idx="0">
                          <c:v> CHN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7651-42A5-8F81-61AFAA89DF0F}"/>
                </c:ext>
              </c:extLst>
            </c:dLbl>
            <c:dLbl>
              <c:idx val="37"/>
              <c:tx>
                <c:strRef>
                  <c:f>'1.0 RENDA'!$D$44</c:f>
                  <c:strCache>
                    <c:ptCount val="1"/>
                    <c:pt idx="0">
                      <c:v> IND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{973A3A8D-579A-47A2-885A-F8E079130923}</c15:txfldGUID>
                      <c15:f>'1.0 RENDA'!$D$44</c15:f>
                      <c15:dlblFieldTableCache>
                        <c:ptCount val="1"/>
                        <c:pt idx="0">
                          <c:v> IND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7651-42A5-8F81-61AFAA89DF0F}"/>
                </c:ext>
              </c:extLst>
            </c:dLbl>
            <c:dLbl>
              <c:idx val="38"/>
              <c:tx>
                <c:strRef>
                  <c:f>'1.0 RENDA'!$D$45</c:f>
                  <c:strCache>
                    <c:ptCount val="1"/>
                    <c:pt idx="0">
                      <c:v> IDS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{5A5734C9-D5ED-4B82-93E7-0FFBAA01A510}</c15:txfldGUID>
                      <c15:f>'1.0 RENDA'!$D$45</c15:f>
                      <c15:dlblFieldTableCache>
                        <c:ptCount val="1"/>
                        <c:pt idx="0">
                          <c:v> IDS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7651-42A5-8F81-61AFAA89DF0F}"/>
                </c:ext>
              </c:extLst>
            </c:dLbl>
            <c:dLbl>
              <c:idx val="39"/>
              <c:layout>
                <c:manualLayout>
                  <c:x val="-6.2567421790722971E-2"/>
                  <c:y val="-2.3809523809523815E-2"/>
                </c:manualLayout>
              </c:layout>
              <c:tx>
                <c:strRef>
                  <c:f>'1.0 RENDA'!$D$46</c:f>
                  <c:strCache>
                    <c:ptCount val="1"/>
                    <c:pt idx="0">
                      <c:v> RUS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{52B4009B-F657-44F8-A2D8-97AFAA8778B4}</c15:txfldGUID>
                      <c15:f>'1.0 RENDA'!$D$46</c15:f>
                      <c15:dlblFieldTableCache>
                        <c:ptCount val="1"/>
                        <c:pt idx="0">
                          <c:v> RUS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7651-42A5-8F81-61AFAA89DF0F}"/>
                </c:ext>
              </c:extLst>
            </c:dLbl>
            <c:dLbl>
              <c:idx val="40"/>
              <c:tx>
                <c:strRef>
                  <c:f>'1.0 RENDA'!$D$47</c:f>
                  <c:strCache>
                    <c:ptCount val="1"/>
                    <c:pt idx="0">
                      <c:v> SAU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{9B92B7CF-A408-4357-BE04-0BA6D92A0E4E}</c15:txfldGUID>
                      <c15:f>'1.0 RENDA'!$D$47</c15:f>
                      <c15:dlblFieldTableCache>
                        <c:ptCount val="1"/>
                        <c:pt idx="0">
                          <c:v> SAU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7651-42A5-8F81-61AFAA89DF0F}"/>
                </c:ext>
              </c:extLst>
            </c:dLbl>
            <c:dLbl>
              <c:idx val="41"/>
              <c:layout>
                <c:manualLayout>
                  <c:x val="-4.314994606256721E-2"/>
                  <c:y val="-2.9761904761904795E-2"/>
                </c:manualLayout>
              </c:layout>
              <c:tx>
                <c:strRef>
                  <c:f>'1.0 RENDA'!$D$48</c:f>
                  <c:strCache>
                    <c:ptCount val="1"/>
                    <c:pt idx="0">
                      <c:v> ZAF 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{2BCCE38C-80C4-4CCE-BDD0-D47B52F4B7BF}</c15:txfldGUID>
                      <c15:f>'1.0 RENDA'!$D$48</c15:f>
                      <c15:dlblFieldTableCache>
                        <c:ptCount val="1"/>
                        <c:pt idx="0">
                          <c:v> ZAF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7651-42A5-8F81-61AFAA89DF0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'1.5 RENDA'!$B$7:$B$48</c:f>
              <c:numCache>
                <c:formatCode>_-* #,##0_-;\-* #,##0_-;_-* "-"??_-;_-@_-</c:formatCode>
                <c:ptCount val="42"/>
                <c:pt idx="0">
                  <c:v>51746.103896103894</c:v>
                </c:pt>
                <c:pt idx="1">
                  <c:v>50985.628742514818</c:v>
                </c:pt>
                <c:pt idx="2">
                  <c:v>55446.789976133594</c:v>
                </c:pt>
                <c:pt idx="3">
                  <c:v>39270.476190476213</c:v>
                </c:pt>
                <c:pt idx="4">
                  <c:v>18918.824797843667</c:v>
                </c:pt>
                <c:pt idx="5">
                  <c:v>23464.947368421061</c:v>
                </c:pt>
                <c:pt idx="6">
                  <c:v>52369.407114624511</c:v>
                </c:pt>
                <c:pt idx="7">
                  <c:v>22049.556737588657</c:v>
                </c:pt>
                <c:pt idx="8">
                  <c:v>45697.252396166143</c:v>
                </c:pt>
                <c:pt idx="9">
                  <c:v>45147.587454764776</c:v>
                </c:pt>
                <c:pt idx="10">
                  <c:v>58388.881829733167</c:v>
                </c:pt>
                <c:pt idx="11">
                  <c:v>32217.124600638956</c:v>
                </c:pt>
                <c:pt idx="12">
                  <c:v>22797.606060606056</c:v>
                </c:pt>
                <c:pt idx="13">
                  <c:v>48972.14285714303</c:v>
                </c:pt>
                <c:pt idx="14">
                  <c:v>40981.985731272296</c:v>
                </c:pt>
                <c:pt idx="15">
                  <c:v>32569.750623441396</c:v>
                </c:pt>
                <c:pt idx="16">
                  <c:v>40188.218997361473</c:v>
                </c:pt>
                <c:pt idx="17">
                  <c:v>46495.180952380993</c:v>
                </c:pt>
                <c:pt idx="18">
                  <c:v>46441.073512252042</c:v>
                </c:pt>
                <c:pt idx="19">
                  <c:v>60622.655555555553</c:v>
                </c:pt>
                <c:pt idx="20">
                  <c:v>12706.246882793019</c:v>
                </c:pt>
                <c:pt idx="21">
                  <c:v>59219.030303030304</c:v>
                </c:pt>
                <c:pt idx="22">
                  <c:v>37233.333333333336</c:v>
                </c:pt>
                <c:pt idx="23">
                  <c:v>57395.333333333336</c:v>
                </c:pt>
                <c:pt idx="24">
                  <c:v>23147.546448087433</c:v>
                </c:pt>
                <c:pt idx="25">
                  <c:v>29652.568027210909</c:v>
                </c:pt>
                <c:pt idx="26">
                  <c:v>20560.834990059644</c:v>
                </c:pt>
                <c:pt idx="27">
                  <c:v>29555.115894039736</c:v>
                </c:pt>
                <c:pt idx="28">
                  <c:v>38700.887573964603</c:v>
                </c:pt>
                <c:pt idx="29">
                  <c:v>45583.731843575253</c:v>
                </c:pt>
                <c:pt idx="30">
                  <c:v>66074.437956204376</c:v>
                </c:pt>
                <c:pt idx="31">
                  <c:v>23641.666666666657</c:v>
                </c:pt>
                <c:pt idx="32">
                  <c:v>50328.587570621472</c:v>
                </c:pt>
                <c:pt idx="33">
                  <c:v>50075.13</c:v>
                </c:pt>
                <c:pt idx="34">
                  <c:v>0</c:v>
                </c:pt>
                <c:pt idx="35">
                  <c:v>11564.071856287423</c:v>
                </c:pt>
                <c:pt idx="36">
                  <c:v>15393.169398907103</c:v>
                </c:pt>
                <c:pt idx="37">
                  <c:v>4538.870056497175</c:v>
                </c:pt>
                <c:pt idx="38">
                  <c:v>4363.2673769660069</c:v>
                </c:pt>
                <c:pt idx="39">
                  <c:v>20519.37172774869</c:v>
                </c:pt>
                <c:pt idx="40">
                  <c:v>0</c:v>
                </c:pt>
                <c:pt idx="41">
                  <c:v>27083.752710674155</c:v>
                </c:pt>
              </c:numCache>
            </c:numRef>
          </c:xVal>
          <c:yVal>
            <c:numRef>
              <c:f>'1.5 RENDA'!$C$7:$C$48</c:f>
              <c:numCache>
                <c:formatCode>_(* #,##0.00_);_(* \(#,##0.00\);_(* "-"??_);_(@_)</c:formatCode>
                <c:ptCount val="42"/>
                <c:pt idx="0">
                  <c:v>45.904979999999995</c:v>
                </c:pt>
                <c:pt idx="1">
                  <c:v>88.874669999999995</c:v>
                </c:pt>
                <c:pt idx="2">
                  <c:v>49.11656</c:v>
                </c:pt>
                <c:pt idx="3">
                  <c:v>34.100060000000006</c:v>
                </c:pt>
                <c:pt idx="4">
                  <c:v>38</c:v>
                </c:pt>
                <c:pt idx="5">
                  <c:v>51.882300000000001</c:v>
                </c:pt>
                <c:pt idx="6">
                  <c:v>57.2</c:v>
                </c:pt>
                <c:pt idx="7">
                  <c:v>53.5</c:v>
                </c:pt>
                <c:pt idx="8">
                  <c:v>65</c:v>
                </c:pt>
                <c:pt idx="9">
                  <c:v>61.951699999999995</c:v>
                </c:pt>
                <c:pt idx="10">
                  <c:v>49</c:v>
                </c:pt>
                <c:pt idx="11">
                  <c:v>73.3</c:v>
                </c:pt>
                <c:pt idx="12">
                  <c:v>89.6</c:v>
                </c:pt>
                <c:pt idx="13">
                  <c:v>76.284920000000213</c:v>
                </c:pt>
                <c:pt idx="14">
                  <c:v>32.5</c:v>
                </c:pt>
                <c:pt idx="15">
                  <c:v>50.26164</c:v>
                </c:pt>
                <c:pt idx="16">
                  <c:v>81.597799999999992</c:v>
                </c:pt>
                <c:pt idx="17">
                  <c:v>35.465610000000012</c:v>
                </c:pt>
                <c:pt idx="18">
                  <c:v>34.4</c:v>
                </c:pt>
                <c:pt idx="19">
                  <c:v>83.7</c:v>
                </c:pt>
                <c:pt idx="20">
                  <c:v>28.050360000000001</c:v>
                </c:pt>
                <c:pt idx="21">
                  <c:v>94.1</c:v>
                </c:pt>
                <c:pt idx="22">
                  <c:v>30.424639999999911</c:v>
                </c:pt>
                <c:pt idx="23">
                  <c:v>48.633540000000011</c:v>
                </c:pt>
                <c:pt idx="24">
                  <c:v>52.4</c:v>
                </c:pt>
                <c:pt idx="25">
                  <c:v>88.370849999999919</c:v>
                </c:pt>
                <c:pt idx="26">
                  <c:v>79.360430000000008</c:v>
                </c:pt>
                <c:pt idx="27">
                  <c:v>55.1369100000001</c:v>
                </c:pt>
                <c:pt idx="28">
                  <c:v>89.30552999999999</c:v>
                </c:pt>
                <c:pt idx="29">
                  <c:v>70.099999999999994</c:v>
                </c:pt>
                <c:pt idx="30">
                  <c:v>31.5</c:v>
                </c:pt>
                <c:pt idx="31">
                  <c:v>109.9</c:v>
                </c:pt>
                <c:pt idx="32">
                  <c:v>20.319780000000005</c:v>
                </c:pt>
                <c:pt idx="33">
                  <c:v>38.906100000000002</c:v>
                </c:pt>
                <c:pt idx="34">
                  <c:v>80.84554</c:v>
                </c:pt>
                <c:pt idx="35">
                  <c:v>76.400000000000006</c:v>
                </c:pt>
                <c:pt idx="36">
                  <c:v>73.599999999999994</c:v>
                </c:pt>
                <c:pt idx="37">
                  <c:v>109.7</c:v>
                </c:pt>
                <c:pt idx="38">
                  <c:v>13.9</c:v>
                </c:pt>
                <c:pt idx="39">
                  <c:v>86.399510000000006</c:v>
                </c:pt>
                <c:pt idx="40">
                  <c:v>65.448890000000006</c:v>
                </c:pt>
                <c:pt idx="41">
                  <c:v>8.2725900000000028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7651-42A5-8F81-61AFAA89D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78112"/>
        <c:axId val="72780032"/>
      </c:scatterChart>
      <c:valAx>
        <c:axId val="7277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Renda média em USD PPP</a:t>
                </a:r>
              </a:p>
            </c:rich>
          </c:tx>
          <c:layout>
            <c:manualLayout>
              <c:xMode val="edge"/>
              <c:yMode val="edge"/>
              <c:x val="0.44533870159433964"/>
              <c:y val="0.90728158980127238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80032"/>
        <c:crosses val="autoZero"/>
        <c:crossBetween val="midCat"/>
      </c:valAx>
      <c:valAx>
        <c:axId val="727800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78112"/>
        <c:crosses val="autoZero"/>
        <c:crossBetween val="midCat"/>
      </c:valAx>
      <c:spPr>
        <a:solidFill>
          <a:schemeClr val="bg1"/>
        </a:soli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672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375" y="1"/>
            <a:ext cx="2945712" cy="49672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48145A03-FD32-4338-931B-5F2FABB1BB11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945712" cy="496728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375" y="9428324"/>
            <a:ext cx="2945712" cy="496728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FD2A598A-0BF5-4FA1-8861-CC0BCF8BC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375" y="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31618F8D-ECC7-4D12-B6E0-8B4DE5BD4ED7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41425"/>
            <a:ext cx="5981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296" y="4776848"/>
            <a:ext cx="5439092" cy="3908763"/>
          </a:xfrm>
          <a:prstGeom prst="rect">
            <a:avLst/>
          </a:prstGeom>
        </p:spPr>
        <p:txBody>
          <a:bodyPr vert="horz" lIns="91389" tIns="45695" rIns="91389" bIns="45695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32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375" y="9428326"/>
            <a:ext cx="2945712" cy="49831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195F0CE8-839E-45E7-8ADD-C8349F54AB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6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03901-D8BC-4A5D-812E-D6D0AB95937D}" type="slidenum">
              <a:rPr lang="pt-BR" smtClean="0">
                <a:latin typeface="Times New Roman" pitchFamily="18" charset="0"/>
              </a:rPr>
              <a:pPr/>
              <a:t>1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4538"/>
            <a:ext cx="6646862" cy="37226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714875"/>
            <a:ext cx="4930775" cy="4467225"/>
          </a:xfrm>
          <a:noFill/>
          <a:ln/>
        </p:spPr>
        <p:txBody>
          <a:bodyPr/>
          <a:lstStyle/>
          <a:p>
            <a:pPr eaLnBrk="1" hangingPunct="1"/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9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2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53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22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3DE9-0F62-465A-A62C-75C01ABF276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6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3DE9-0F62-465A-A62C-75C01ABF276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084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07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7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68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435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649D1-AA82-464D-832F-10A837331D7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8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99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30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6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A57FB-3DD3-4DA2-B8D7-75D88A1B5697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51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808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5D812-D344-4C38-8893-26A0E28F2AD6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469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782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844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281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902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47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187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41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2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1241425"/>
            <a:ext cx="5981700" cy="3351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2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43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32EB2-286D-437F-AA22-533FE8E62D3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32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07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F0CE8-839E-45E7-8ADD-C8349F54AB2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6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1565275"/>
            <a:ext cx="7651750" cy="108108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2855913"/>
            <a:ext cx="6300787" cy="1289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176338"/>
            <a:ext cx="8101013" cy="3325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5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01613"/>
            <a:ext cx="2024063" cy="43005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01613"/>
            <a:ext cx="5924550" cy="4300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7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981623" y="1"/>
            <a:ext cx="5944493" cy="586703"/>
          </a:xfrm>
          <a:prstGeom prst="rect">
            <a:avLst/>
          </a:prstGeom>
        </p:spPr>
        <p:txBody>
          <a:bodyPr anchor="ctr"/>
          <a:lstStyle>
            <a:lvl1pPr algn="r">
              <a:defRPr sz="21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61798" y="652104"/>
            <a:ext cx="5496690" cy="43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rgbClr val="41646C"/>
                </a:solidFill>
                <a:latin typeface="+mj-lt"/>
              </a:defRPr>
            </a:lvl1pPr>
            <a:lvl2pPr marL="3008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017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025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034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043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05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1060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4068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4"/>
          </p:nvPr>
        </p:nvSpPr>
        <p:spPr>
          <a:xfrm>
            <a:off x="8282677" y="4690292"/>
            <a:ext cx="643440" cy="268350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91CD397-B08D-4189-AE63-B019F7125D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" name="Espaço Reservado para Rodapé 5"/>
          <p:cNvSpPr>
            <a:spLocks noGrp="1"/>
          </p:cNvSpPr>
          <p:nvPr>
            <p:ph type="ftr" sz="quarter" idx="15"/>
          </p:nvPr>
        </p:nvSpPr>
        <p:spPr>
          <a:xfrm>
            <a:off x="62118" y="4697293"/>
            <a:ext cx="3037880" cy="2683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00" b="1">
                <a:solidFill>
                  <a:srgbClr val="41646C"/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7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518343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863972"/>
            <a:ext cx="8101013" cy="3638178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FFC000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FFC000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unnamed.png">
            <a:extLst>
              <a:ext uri="{FF2B5EF4-FFF2-40B4-BE49-F238E27FC236}">
                <a16:creationId xmlns:a16="http://schemas.microsoft.com/office/drawing/2014/main" id="{3BFB4B62-5DA5-4CDE-A9D9-3EB5D4FE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962" y="119583"/>
            <a:ext cx="648072" cy="6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238500"/>
            <a:ext cx="7650163" cy="10017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136775"/>
            <a:ext cx="7650163" cy="1101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176338"/>
            <a:ext cx="3973513" cy="33258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76338"/>
            <a:ext cx="3975100" cy="33258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7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128713"/>
            <a:ext cx="3976688" cy="469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1598613"/>
            <a:ext cx="3976688" cy="29035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28713"/>
            <a:ext cx="3979863" cy="469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98613"/>
            <a:ext cx="3979863" cy="29035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1613"/>
            <a:ext cx="8101013" cy="839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1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85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00025"/>
            <a:ext cx="2960688" cy="854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00025"/>
            <a:ext cx="5032375" cy="4302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054100"/>
            <a:ext cx="2960688" cy="344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3529013"/>
            <a:ext cx="5400675" cy="415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450850"/>
            <a:ext cx="5400675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3944938"/>
            <a:ext cx="5400675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85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8DEE38CE-FEC5-4883-A5CD-92094593E318}" type="datetimeFigureOut">
              <a:rPr lang="pt-BR" smtClean="0"/>
              <a:pPr/>
              <a:t>20/05/2019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988" y="4672013"/>
            <a:ext cx="2851150" cy="26828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1600" y="4672013"/>
            <a:ext cx="2100263" cy="268287"/>
          </a:xfrm>
          <a:prstGeom prst="rect">
            <a:avLst/>
          </a:prstGeom>
        </p:spPr>
        <p:txBody>
          <a:bodyPr/>
          <a:lstStyle/>
          <a:p>
            <a:fld id="{E739C853-C27E-413C-AE99-2FBF39C406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08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36380"/>
            <a:ext cx="9001124" cy="50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C438DCC-C3B0-4355-B655-319311EC731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69749453"/>
              </p:ext>
            </p:extLst>
          </p:nvPr>
        </p:nvGraphicFramePr>
        <p:xfrm>
          <a:off x="-1" y="-15902"/>
          <a:ext cx="9001125" cy="507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15" imgW="5495040" imgH="3094920" progId="Photoshop.Image.13">
                  <p:embed/>
                </p:oleObj>
              </mc:Choice>
              <mc:Fallback>
                <p:oleObj name="Image" r:id="rId15" imgW="5495040" imgH="3094920" progId="Photoshop.Image.13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C438DCC-C3B0-4355-B655-319311EC7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-1" y="-15902"/>
                        <a:ext cx="9001125" cy="5071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2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tats.oecd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or.com.br/imprimir/noticia_impresso/619877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hyperlink" Target="http://dx.doi.org/10.1787/pension_glance-2015-e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75084" y="1224012"/>
            <a:ext cx="7650956" cy="1944216"/>
          </a:xfrm>
        </p:spPr>
        <p:txBody>
          <a:bodyPr rtlCol="0" anchor="ctr">
            <a:noAutofit/>
          </a:bodyPr>
          <a:lstStyle/>
          <a:p>
            <a:r>
              <a:rPr lang="pt-BR" sz="2400" i="1" dirty="0"/>
              <a:t>A PEC 6/2019 A PEC 6/2019 e a “Nova Previdência” </a:t>
            </a:r>
            <a:br>
              <a:rPr lang="pt-BR" sz="2400" i="1" dirty="0"/>
            </a:br>
            <a:br>
              <a:rPr lang="pt-BR" sz="2400" i="1" dirty="0"/>
            </a:br>
            <a:r>
              <a:rPr lang="pt-BR" sz="2400" i="1" dirty="0"/>
              <a:t>Regime de Capitalização:  um salto no escuro?</a:t>
            </a:r>
            <a:endParaRPr lang="pt-B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57382" y="3456260"/>
            <a:ext cx="7286360" cy="125816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2000" b="1" i="1" dirty="0">
                <a:solidFill>
                  <a:schemeClr val="bg1"/>
                </a:solidFill>
              </a:rPr>
              <a:t>Luiz Alberto dos Santos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Consultor Legislativo – Advogado – Mestre em </a:t>
            </a:r>
            <a:r>
              <a:rPr lang="pt-BR" sz="1400" b="1" i="1" dirty="0" err="1">
                <a:solidFill>
                  <a:schemeClr val="bg1"/>
                </a:solidFill>
              </a:rPr>
              <a:t>Adminisração</a:t>
            </a:r>
            <a:r>
              <a:rPr lang="pt-BR" sz="1400" b="1" i="1" dirty="0">
                <a:solidFill>
                  <a:schemeClr val="bg1"/>
                </a:solidFill>
              </a:rPr>
              <a:t> – Doutor em Ciências Sociais 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Professor da EBAPE/FGV, ENAP e ILB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Vice-Presidente da Sociedade Brasileira de Previdência Social - SBPS</a:t>
            </a: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Brasília, 19 de maio de 2019</a:t>
            </a:r>
            <a:endParaRPr lang="pt-BR" sz="1400" i="1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E123BAB-5998-41E0-BA98-FC4601D1027B}"/>
              </a:ext>
            </a:extLst>
          </p:cNvPr>
          <p:cNvSpPr/>
          <p:nvPr/>
        </p:nvSpPr>
        <p:spPr>
          <a:xfrm>
            <a:off x="1836266" y="21590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</a:rPr>
              <a:t>Senado Federal</a:t>
            </a:r>
          </a:p>
          <a:p>
            <a:pPr algn="ctr"/>
            <a:r>
              <a:rPr lang="pt-BR" b="1" dirty="0">
                <a:solidFill>
                  <a:srgbClr val="FFC000"/>
                </a:solidFill>
              </a:rPr>
              <a:t>Comissão Direitos Humanos e Legislação Participativa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122" y="0"/>
            <a:ext cx="7763470" cy="730670"/>
          </a:xfrm>
        </p:spPr>
        <p:txBody>
          <a:bodyPr/>
          <a:lstStyle/>
          <a:p>
            <a:r>
              <a:rPr lang="pt-BR" dirty="0"/>
              <a:t>O caso Chileno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827" y="634863"/>
            <a:ext cx="7763470" cy="3757501"/>
          </a:xfrm>
        </p:spPr>
        <p:txBody>
          <a:bodyPr>
            <a:noAutofit/>
          </a:bodyPr>
          <a:lstStyle/>
          <a:p>
            <a:r>
              <a:rPr lang="pt-BR" sz="1600" dirty="0"/>
              <a:t>Privatizado em 1981 – Administradoras de Fundos de Pensão</a:t>
            </a:r>
          </a:p>
          <a:p>
            <a:r>
              <a:rPr lang="pt-BR" sz="1600" dirty="0"/>
              <a:t>Extinção do regime de repartição</a:t>
            </a:r>
          </a:p>
          <a:p>
            <a:r>
              <a:rPr lang="pt-BR" sz="1600" dirty="0"/>
              <a:t>Contribuições mais baixas (27% </a:t>
            </a:r>
            <a:r>
              <a:rPr lang="pt-BR" sz="1600" dirty="0">
                <a:sym typeface="Wingdings" pitchFamily="2" charset="2"/>
              </a:rPr>
              <a:t></a:t>
            </a:r>
            <a:r>
              <a:rPr lang="pt-BR" sz="1600" dirty="0"/>
              <a:t> 10%+ </a:t>
            </a:r>
            <a:r>
              <a:rPr lang="pt-BR" sz="1800" dirty="0"/>
              <a:t>1,55% de taxa de administração+1,49%  para seguro de invalidez e sobrevivência.</a:t>
            </a:r>
          </a:p>
          <a:p>
            <a:pPr lvl="1"/>
            <a:r>
              <a:rPr lang="es-ES" sz="1400" dirty="0"/>
              <a:t>Adicionalmente, </a:t>
            </a:r>
            <a:r>
              <a:rPr lang="es-ES" sz="1400" dirty="0" err="1"/>
              <a:t>empregador</a:t>
            </a:r>
            <a:r>
              <a:rPr lang="es-ES" sz="1400" dirty="0"/>
              <a:t> (a partir de 2008) </a:t>
            </a:r>
            <a:r>
              <a:rPr lang="es-ES" sz="1400" dirty="0" err="1"/>
              <a:t>passou</a:t>
            </a:r>
            <a:r>
              <a:rPr lang="es-ES" sz="1400" dirty="0"/>
              <a:t> a </a:t>
            </a:r>
            <a:r>
              <a:rPr lang="es-ES" sz="1400" dirty="0" err="1"/>
              <a:t>cobrir</a:t>
            </a:r>
            <a:r>
              <a:rPr lang="es-ES" sz="1400" dirty="0"/>
              <a:t> </a:t>
            </a:r>
            <a:r>
              <a:rPr lang="es-ES" sz="1400" dirty="0" err="1"/>
              <a:t>com</a:t>
            </a:r>
            <a:r>
              <a:rPr lang="es-ES" sz="1400" dirty="0"/>
              <a:t> 1,53 % da </a:t>
            </a:r>
            <a:r>
              <a:rPr lang="es-ES" sz="1400" dirty="0" err="1"/>
              <a:t>remuneração</a:t>
            </a:r>
            <a:r>
              <a:rPr lang="es-ES" sz="1400" dirty="0"/>
              <a:t> </a:t>
            </a:r>
            <a:r>
              <a:rPr lang="es-ES" sz="1400" dirty="0" err="1"/>
              <a:t>custeio</a:t>
            </a:r>
            <a:r>
              <a:rPr lang="es-ES" sz="1400" dirty="0"/>
              <a:t> do Seguro de Invalidez e Sobrevivencia (SIS). </a:t>
            </a:r>
          </a:p>
          <a:p>
            <a:r>
              <a:rPr lang="pt-BR" sz="1600" dirty="0"/>
              <a:t>Benefícios econômicos:  redução do déficit público, alavancagem do investimento privado em infraestrutura, imóveis e bens de capital . Distorção: 41% do capital investido no Exterior.</a:t>
            </a:r>
          </a:p>
          <a:p>
            <a:r>
              <a:rPr lang="pt-BR" sz="1600" dirty="0"/>
              <a:t>Efeitos para os segurados:</a:t>
            </a:r>
          </a:p>
          <a:p>
            <a:pPr lvl="1"/>
            <a:r>
              <a:rPr lang="pt-BR" sz="1200" dirty="0"/>
              <a:t>Baixo índice de cobertura</a:t>
            </a:r>
          </a:p>
          <a:p>
            <a:pPr lvl="1"/>
            <a:r>
              <a:rPr lang="pt-BR" sz="1200" dirty="0"/>
              <a:t>Taxas de reposição de renda reduzidas</a:t>
            </a:r>
          </a:p>
          <a:p>
            <a:pPr lvl="1"/>
            <a:r>
              <a:rPr lang="pt-BR" sz="1200" dirty="0"/>
              <a:t>Vulnerabilidade a crises e desemprego</a:t>
            </a:r>
          </a:p>
          <a:p>
            <a:pPr lvl="1"/>
            <a:r>
              <a:rPr lang="pt-BR" sz="1200" dirty="0"/>
              <a:t>Aumento na longevidade</a:t>
            </a:r>
          </a:p>
          <a:p>
            <a:pPr lvl="1"/>
            <a:r>
              <a:rPr lang="pt-BR" sz="1200" dirty="0"/>
              <a:t>Desassistência na velhice (aposentadoria aos 60/65 anos)</a:t>
            </a:r>
          </a:p>
          <a:p>
            <a:pPr lvl="1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6653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122" y="16520"/>
            <a:ext cx="7763470" cy="730670"/>
          </a:xfrm>
        </p:spPr>
        <p:txBody>
          <a:bodyPr/>
          <a:lstStyle/>
          <a:p>
            <a:r>
              <a:rPr lang="pt-BR" dirty="0"/>
              <a:t>O caso Chileno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122" y="575940"/>
            <a:ext cx="7920881" cy="4176464"/>
          </a:xfrm>
        </p:spPr>
        <p:txBody>
          <a:bodyPr>
            <a:noAutofit/>
          </a:bodyPr>
          <a:lstStyle/>
          <a:p>
            <a:r>
              <a:rPr lang="pt-BR" sz="1400" dirty="0"/>
              <a:t>Falta de um pilar público básico: Reestatização parcial em 2008 e criação do Pilar Solidário para complementar os benefícios de 60% dos aposentados com renda familiar per capita de até 193.000 pesos (R$ 1.100).</a:t>
            </a:r>
          </a:p>
          <a:p>
            <a:r>
              <a:rPr lang="pt-BR" sz="1400" dirty="0"/>
              <a:t>2014: Comissão Bravo: metade dos aposentados recebia benefícios iguais ou inferiores a 1/3 do salário mínimo do País.</a:t>
            </a:r>
          </a:p>
          <a:p>
            <a:pPr lvl="1"/>
            <a:r>
              <a:rPr lang="pt-BR" sz="1200" dirty="0"/>
              <a:t>O salário mínimo atual, no Chile, é de 301.000 pesos (R$ 1.715,90)</a:t>
            </a:r>
          </a:p>
          <a:p>
            <a:r>
              <a:rPr lang="pt-BR" sz="1400" dirty="0"/>
              <a:t>Debate eleitoral em 2017: como melhorar o valor das aposentadorias (Pilar Solidário) e ampliar as responsabilidades de custeio dos empregadores</a:t>
            </a:r>
          </a:p>
          <a:p>
            <a:r>
              <a:rPr lang="es-ES" sz="1400" dirty="0">
                <a:effectLst/>
              </a:rPr>
              <a:t>Segundo a </a:t>
            </a:r>
            <a:r>
              <a:rPr lang="es-ES" sz="1400" dirty="0" err="1">
                <a:effectLst/>
              </a:rPr>
              <a:t>Fundação</a:t>
            </a:r>
            <a:r>
              <a:rPr lang="es-ES" sz="1400" dirty="0">
                <a:effectLst/>
              </a:rPr>
              <a:t> SOL, 50% </a:t>
            </a:r>
            <a:r>
              <a:rPr lang="es-ES" sz="1400" dirty="0"/>
              <a:t>das </a:t>
            </a:r>
            <a:r>
              <a:rPr lang="es-ES" sz="1400" dirty="0" err="1"/>
              <a:t>pessoas</a:t>
            </a:r>
            <a:r>
              <a:rPr lang="es-ES" sz="1400" dirty="0"/>
              <a:t> que </a:t>
            </a:r>
            <a:r>
              <a:rPr lang="es-ES" sz="1400" dirty="0" err="1"/>
              <a:t>recebiam</a:t>
            </a:r>
            <a:r>
              <a:rPr lang="es-ES" sz="1400" dirty="0"/>
              <a:t> em 2017 </a:t>
            </a:r>
            <a:r>
              <a:rPr lang="es-ES" sz="1400" dirty="0" err="1"/>
              <a:t>pensões</a:t>
            </a:r>
            <a:r>
              <a:rPr lang="es-ES" sz="1400" dirty="0"/>
              <a:t> contributivas </a:t>
            </a:r>
            <a:r>
              <a:rPr lang="es-ES" sz="1400" dirty="0" err="1"/>
              <a:t>recebiam</a:t>
            </a:r>
            <a:r>
              <a:rPr lang="es-ES" sz="1400" dirty="0"/>
              <a:t> menos de $ 170.000 (63% do salario mínimo </a:t>
            </a:r>
            <a:r>
              <a:rPr lang="es-ES" sz="1400" dirty="0" err="1"/>
              <a:t>então</a:t>
            </a:r>
            <a:r>
              <a:rPr lang="es-ES" sz="1400" dirty="0"/>
              <a:t> em vigor, de $270.000)</a:t>
            </a:r>
          </a:p>
          <a:p>
            <a:r>
              <a:rPr lang="es-ES" sz="1400" dirty="0" err="1">
                <a:effectLst/>
              </a:rPr>
              <a:t>Excluindo</a:t>
            </a:r>
            <a:r>
              <a:rPr lang="es-ES" sz="1400" dirty="0">
                <a:effectLst/>
              </a:rPr>
              <a:t> os </a:t>
            </a:r>
            <a:r>
              <a:rPr lang="es-ES" sz="1400" dirty="0" err="1">
                <a:effectLst/>
              </a:rPr>
              <a:t>benefícios</a:t>
            </a:r>
            <a:r>
              <a:rPr lang="es-ES" sz="1400" dirty="0">
                <a:effectLst/>
              </a:rPr>
              <a:t> por invalidez, 90% dos pensionistas das AFP </a:t>
            </a:r>
            <a:r>
              <a:rPr lang="es-ES" sz="1400" dirty="0" err="1">
                <a:effectLst/>
              </a:rPr>
              <a:t>recebiam</a:t>
            </a:r>
            <a:r>
              <a:rPr lang="es-ES" sz="1400" dirty="0">
                <a:effectLst/>
              </a:rPr>
              <a:t> até 160.000 pesos (R$ 912).</a:t>
            </a:r>
          </a:p>
          <a:p>
            <a:pPr lvl="1"/>
            <a:r>
              <a:rPr lang="es-ES" sz="1050" i="1" dirty="0"/>
              <a:t>“En el año 2018, según datos de la Superintendencia de Pensiones, se pensionaron 124.938 personas y el 50 %, a través de su ahorro y la rentabilidad obtenida por las AFP, obtuvo pensiones “menores” a $48.240 [17% DO SM]. Es el sistema de pensiones el que debe adaptarse a la realidad de las personas que viven en un país y no al revés como ocurre actualmente en Chile.” (</a:t>
            </a:r>
            <a:r>
              <a:rPr lang="es-ES" sz="1050" dirty="0"/>
              <a:t>Marco </a:t>
            </a:r>
            <a:r>
              <a:rPr lang="es-ES" sz="1050" dirty="0" err="1"/>
              <a:t>Kremerman</a:t>
            </a:r>
            <a:r>
              <a:rPr lang="es-ES" sz="1050" dirty="0"/>
              <a:t> &amp; Valentina </a:t>
            </a:r>
            <a:r>
              <a:rPr lang="es-ES" sz="1050" dirty="0" err="1"/>
              <a:t>Doniez</a:t>
            </a:r>
            <a:r>
              <a:rPr lang="es-ES" sz="1050" dirty="0"/>
              <a:t>, Análisis crítico de la propuesta de pensiones del Gobierno de Sebastián Piñera. Estudios de la Fundación SOL, mar 2019)</a:t>
            </a:r>
            <a:r>
              <a:rPr lang="es-ES" sz="1200" dirty="0"/>
              <a:t>.</a:t>
            </a:r>
            <a:endParaRPr lang="pt-BR" sz="1200" i="1" dirty="0"/>
          </a:p>
          <a:p>
            <a:r>
              <a:rPr lang="pt-BR" sz="1400" dirty="0"/>
              <a:t>Aumento da taxa de suicídio entre idosos: efeito do empobrecimento na velhice, baixas pensões e falta de meios para vida digna</a:t>
            </a:r>
          </a:p>
        </p:txBody>
      </p:sp>
    </p:spTree>
    <p:extLst>
      <p:ext uri="{BB962C8B-B14F-4D97-AF65-F5344CB8AC3E}">
        <p14:creationId xmlns:p14="http://schemas.microsoft.com/office/powerpoint/2010/main" val="14983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12700-FBFF-47B5-BAA5-5658D5B1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35F308-82EF-4DCF-9522-DCAD48C22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9" y="189895"/>
            <a:ext cx="6886065" cy="4248472"/>
          </a:xfrm>
        </p:spPr>
      </p:pic>
    </p:spTree>
    <p:extLst>
      <p:ext uri="{BB962C8B-B14F-4D97-AF65-F5344CB8AC3E}">
        <p14:creationId xmlns:p14="http://schemas.microsoft.com/office/powerpoint/2010/main" val="165130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108E-C329-4A3D-8431-ACCFB2DA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1" y="201846"/>
            <a:ext cx="6912620" cy="518943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O caso Mexicano (1)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17C580-B32B-4528-B28B-875D6F4F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2" y="720790"/>
            <a:ext cx="7920879" cy="3781657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Reforma implantada em 1997: </a:t>
            </a:r>
            <a:r>
              <a:rPr lang="es-ES" dirty="0" err="1"/>
              <a:t>Lei</a:t>
            </a:r>
            <a:r>
              <a:rPr lang="es-ES" dirty="0"/>
              <a:t> do Seguro social</a:t>
            </a:r>
          </a:p>
          <a:p>
            <a:r>
              <a:rPr lang="pt-BR" dirty="0"/>
              <a:t>Regime obrigatório de contribuição definida, administrado e financiado pelo setor privado se aplica aos trabalhadores do setor privado admitidos após 1º de abril de 2007</a:t>
            </a:r>
            <a:endParaRPr lang="es-ES" dirty="0"/>
          </a:p>
          <a:p>
            <a:r>
              <a:rPr lang="es-ES" dirty="0" err="1"/>
              <a:t>Aposentadoria</a:t>
            </a:r>
            <a:r>
              <a:rPr lang="es-ES" dirty="0"/>
              <a:t> </a:t>
            </a:r>
            <a:r>
              <a:rPr lang="es-ES" dirty="0" err="1"/>
              <a:t>aos</a:t>
            </a:r>
            <a:r>
              <a:rPr lang="es-ES" dirty="0"/>
              <a:t> 65 anos, </a:t>
            </a:r>
            <a:r>
              <a:rPr lang="es-ES" dirty="0" err="1"/>
              <a:t>com</a:t>
            </a:r>
            <a:r>
              <a:rPr lang="es-ES" dirty="0"/>
              <a:t> 1.250 semanas de </a:t>
            </a:r>
            <a:r>
              <a:rPr lang="es-ES" dirty="0" err="1"/>
              <a:t>contribuição</a:t>
            </a:r>
            <a:r>
              <a:rPr lang="es-ES" dirty="0"/>
              <a:t> mínima (24 anos)</a:t>
            </a:r>
          </a:p>
          <a:p>
            <a:r>
              <a:rPr lang="es-ES" dirty="0" err="1"/>
              <a:t>Antecipação</a:t>
            </a:r>
            <a:r>
              <a:rPr lang="es-ES" dirty="0"/>
              <a:t> permitida a partir dos 60 anos </a:t>
            </a:r>
            <a:r>
              <a:rPr lang="es-ES" dirty="0" err="1"/>
              <a:t>ou</a:t>
            </a:r>
            <a:r>
              <a:rPr lang="es-ES" dirty="0"/>
              <a:t> a </a:t>
            </a:r>
            <a:r>
              <a:rPr lang="es-ES" dirty="0" err="1"/>
              <a:t>qualquer</a:t>
            </a:r>
            <a:r>
              <a:rPr lang="es-ES" dirty="0"/>
              <a:t> </a:t>
            </a:r>
            <a:r>
              <a:rPr lang="es-ES" dirty="0" err="1"/>
              <a:t>idade</a:t>
            </a:r>
            <a:r>
              <a:rPr lang="es-ES" dirty="0"/>
              <a:t> se capital acumulado </a:t>
            </a:r>
            <a:r>
              <a:rPr lang="es-ES" dirty="0" err="1"/>
              <a:t>cobrir</a:t>
            </a:r>
            <a:r>
              <a:rPr lang="es-ES" dirty="0"/>
              <a:t> 30% </a:t>
            </a:r>
            <a:r>
              <a:rPr lang="es-ES" dirty="0" err="1"/>
              <a:t>acima</a:t>
            </a:r>
            <a:r>
              <a:rPr lang="es-ES" dirty="0"/>
              <a:t> da </a:t>
            </a:r>
            <a:r>
              <a:rPr lang="es-ES" dirty="0" err="1"/>
              <a:t>aposentadoria</a:t>
            </a:r>
            <a:r>
              <a:rPr lang="es-ES" dirty="0"/>
              <a:t> básica mínima, desde que </a:t>
            </a:r>
            <a:r>
              <a:rPr lang="es-ES" dirty="0" err="1"/>
              <a:t>cumpra</a:t>
            </a:r>
            <a:r>
              <a:rPr lang="es-ES" dirty="0"/>
              <a:t> a </a:t>
            </a:r>
            <a:r>
              <a:rPr lang="es-ES" dirty="0" err="1"/>
              <a:t>carência</a:t>
            </a:r>
            <a:r>
              <a:rPr lang="es-ES" dirty="0"/>
              <a:t>.</a:t>
            </a:r>
          </a:p>
          <a:p>
            <a:r>
              <a:rPr lang="es-ES" b="1" u="sng" dirty="0" err="1"/>
              <a:t>Regime</a:t>
            </a:r>
            <a:r>
              <a:rPr lang="es-ES" b="1" u="sng" dirty="0"/>
              <a:t> misto</a:t>
            </a:r>
            <a:r>
              <a:rPr lang="es-ES" dirty="0"/>
              <a:t>: </a:t>
            </a:r>
            <a:r>
              <a:rPr lang="es-ES" dirty="0" err="1"/>
              <a:t>regime</a:t>
            </a:r>
            <a:r>
              <a:rPr lang="es-ES" dirty="0"/>
              <a:t> público de beneficio definido (15% do beneficio total em </a:t>
            </a:r>
            <a:r>
              <a:rPr lang="es-ES" dirty="0" err="1"/>
              <a:t>média</a:t>
            </a:r>
            <a:r>
              <a:rPr lang="es-ES" dirty="0"/>
              <a:t>) e </a:t>
            </a:r>
            <a:r>
              <a:rPr lang="es-ES" dirty="0" err="1"/>
              <a:t>regime</a:t>
            </a:r>
            <a:r>
              <a:rPr lang="es-ES" dirty="0"/>
              <a:t> privado </a:t>
            </a:r>
            <a:r>
              <a:rPr lang="es-ES" dirty="0" err="1"/>
              <a:t>obrigatorio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modalidade</a:t>
            </a:r>
            <a:r>
              <a:rPr lang="es-ES" dirty="0"/>
              <a:t> </a:t>
            </a:r>
            <a:r>
              <a:rPr lang="es-ES" dirty="0" err="1"/>
              <a:t>contribuição</a:t>
            </a:r>
            <a:r>
              <a:rPr lang="es-ES" dirty="0"/>
              <a:t> definida</a:t>
            </a:r>
          </a:p>
          <a:p>
            <a:r>
              <a:rPr lang="es-ES" dirty="0"/>
              <a:t>Regimes </a:t>
            </a:r>
            <a:r>
              <a:rPr lang="es-ES" dirty="0" err="1"/>
              <a:t>obrigatório</a:t>
            </a:r>
            <a:r>
              <a:rPr lang="es-ES" dirty="0"/>
              <a:t> público: cobertura de riscos de </a:t>
            </a:r>
            <a:r>
              <a:rPr lang="es-ES" dirty="0" err="1"/>
              <a:t>trabalho</a:t>
            </a:r>
            <a:r>
              <a:rPr lang="es-ES" dirty="0"/>
              <a:t>, </a:t>
            </a:r>
            <a:r>
              <a:rPr lang="es-ES" dirty="0" err="1"/>
              <a:t>doença</a:t>
            </a:r>
            <a:r>
              <a:rPr lang="es-ES" dirty="0"/>
              <a:t> e invalidez e vida, </a:t>
            </a:r>
            <a:r>
              <a:rPr lang="es-ES" dirty="0" err="1"/>
              <a:t>aposentadoria</a:t>
            </a:r>
            <a:r>
              <a:rPr lang="es-ES" dirty="0"/>
              <a:t> e </a:t>
            </a:r>
            <a:r>
              <a:rPr lang="es-ES" dirty="0" err="1"/>
              <a:t>velhice</a:t>
            </a:r>
            <a:endParaRPr lang="es-ES" dirty="0"/>
          </a:p>
          <a:p>
            <a:r>
              <a:rPr lang="es-ES" dirty="0" err="1"/>
              <a:t>Segurados</a:t>
            </a:r>
            <a:r>
              <a:rPr lang="es-ES" dirty="0"/>
              <a:t> </a:t>
            </a:r>
            <a:r>
              <a:rPr lang="es-ES" dirty="0" err="1"/>
              <a:t>obrigatórios</a:t>
            </a:r>
            <a:r>
              <a:rPr lang="es-ES" dirty="0"/>
              <a:t>: </a:t>
            </a:r>
            <a:r>
              <a:rPr lang="es-ES" dirty="0" err="1"/>
              <a:t>empregados</a:t>
            </a:r>
            <a:r>
              <a:rPr lang="es-ES" dirty="0"/>
              <a:t> (</a:t>
            </a:r>
            <a:r>
              <a:rPr lang="es-ES" dirty="0" err="1"/>
              <a:t>exceto</a:t>
            </a:r>
            <a:r>
              <a:rPr lang="es-ES" dirty="0"/>
              <a:t> domésticos e </a:t>
            </a:r>
            <a:r>
              <a:rPr lang="es-ES" dirty="0" err="1"/>
              <a:t>rurais</a:t>
            </a:r>
            <a:r>
              <a:rPr lang="es-ES" dirty="0"/>
              <a:t>)</a:t>
            </a:r>
          </a:p>
          <a:p>
            <a:r>
              <a:rPr lang="es-ES" dirty="0" err="1"/>
              <a:t>Contribuição</a:t>
            </a:r>
            <a:r>
              <a:rPr lang="es-ES" dirty="0"/>
              <a:t> total (</a:t>
            </a:r>
            <a:r>
              <a:rPr lang="es-ES" dirty="0" err="1"/>
              <a:t>trabalhador</a:t>
            </a:r>
            <a:r>
              <a:rPr lang="es-ES" dirty="0"/>
              <a:t> e </a:t>
            </a:r>
            <a:r>
              <a:rPr lang="es-ES" dirty="0" err="1"/>
              <a:t>empregador</a:t>
            </a:r>
            <a:r>
              <a:rPr lang="es-ES" dirty="0"/>
              <a:t>) para a conta de </a:t>
            </a:r>
            <a:r>
              <a:rPr lang="es-ES" dirty="0" err="1"/>
              <a:t>aposentadoria</a:t>
            </a:r>
            <a:r>
              <a:rPr lang="es-ES" dirty="0"/>
              <a:t> é de  </a:t>
            </a:r>
            <a:r>
              <a:rPr lang="es-ES" b="1" dirty="0"/>
              <a:t>6,275% do salario (</a:t>
            </a:r>
            <a:r>
              <a:rPr lang="es-ES" b="1" dirty="0" err="1"/>
              <a:t>mais</a:t>
            </a:r>
            <a:r>
              <a:rPr lang="es-ES" b="1" dirty="0"/>
              <a:t> 0,225% do </a:t>
            </a:r>
            <a:r>
              <a:rPr lang="es-ES" b="1" dirty="0" err="1"/>
              <a:t>Governo</a:t>
            </a:r>
            <a:r>
              <a:rPr lang="es-ES" b="1" dirty="0"/>
              <a:t>), contra </a:t>
            </a:r>
            <a:r>
              <a:rPr lang="es-ES" dirty="0"/>
              <a:t>a </a:t>
            </a:r>
            <a:r>
              <a:rPr lang="es-ES" dirty="0" err="1"/>
              <a:t>média</a:t>
            </a:r>
            <a:r>
              <a:rPr lang="es-ES" dirty="0"/>
              <a:t> de 18,4% da OCDE</a:t>
            </a:r>
          </a:p>
          <a:p>
            <a:r>
              <a:rPr lang="es-ES" dirty="0"/>
              <a:t>Despesa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aposentadorias</a:t>
            </a:r>
            <a:r>
              <a:rPr lang="es-ES" dirty="0"/>
              <a:t> e </a:t>
            </a:r>
            <a:r>
              <a:rPr lang="es-ES" dirty="0" err="1"/>
              <a:t>pensões</a:t>
            </a:r>
            <a:r>
              <a:rPr lang="es-ES" dirty="0"/>
              <a:t>: 3.5 % do PIB (2018)</a:t>
            </a:r>
          </a:p>
          <a:p>
            <a:r>
              <a:rPr lang="es-ES" dirty="0"/>
              <a:t>+ 5% de </a:t>
            </a:r>
            <a:r>
              <a:rPr lang="es-ES" dirty="0" err="1"/>
              <a:t>contribuição</a:t>
            </a:r>
            <a:r>
              <a:rPr lang="es-ES" dirty="0"/>
              <a:t> para conta </a:t>
            </a:r>
            <a:r>
              <a:rPr lang="es-ES" dirty="0" err="1"/>
              <a:t>habitação</a:t>
            </a:r>
            <a:r>
              <a:rPr lang="es-ES" dirty="0"/>
              <a:t> (</a:t>
            </a:r>
            <a:r>
              <a:rPr lang="es-ES" dirty="0" err="1"/>
              <a:t>incorporável</a:t>
            </a:r>
            <a:r>
              <a:rPr lang="es-ES" dirty="0"/>
              <a:t> </a:t>
            </a:r>
            <a:r>
              <a:rPr lang="es-ES" dirty="0" err="1"/>
              <a:t>às</a:t>
            </a:r>
            <a:r>
              <a:rPr lang="es-ES" dirty="0"/>
              <a:t> reservas de </a:t>
            </a:r>
            <a:r>
              <a:rPr lang="es-ES" dirty="0" err="1"/>
              <a:t>aposentadoria</a:t>
            </a:r>
            <a:r>
              <a:rPr lang="es-ES" dirty="0"/>
              <a:t>)</a:t>
            </a:r>
          </a:p>
          <a:p>
            <a:r>
              <a:rPr lang="es-ES" dirty="0"/>
              <a:t>+ Cota social do </a:t>
            </a:r>
            <a:r>
              <a:rPr lang="es-ES" dirty="0" err="1"/>
              <a:t>governo</a:t>
            </a:r>
            <a:r>
              <a:rPr lang="es-ES" dirty="0"/>
              <a:t>, segundo </a:t>
            </a:r>
            <a:r>
              <a:rPr lang="es-ES" dirty="0" err="1"/>
              <a:t>faixas</a:t>
            </a:r>
            <a:r>
              <a:rPr lang="es-ES" dirty="0"/>
              <a:t> de renda até 15 SM</a:t>
            </a:r>
          </a:p>
          <a:p>
            <a:r>
              <a:rPr lang="es-ES" dirty="0"/>
              <a:t>Teto de </a:t>
            </a:r>
            <a:r>
              <a:rPr lang="es-ES" dirty="0" err="1"/>
              <a:t>contribuição</a:t>
            </a:r>
            <a:r>
              <a:rPr lang="es-ES" dirty="0"/>
              <a:t>: 25 SM</a:t>
            </a:r>
          </a:p>
        </p:txBody>
      </p:sp>
    </p:spTree>
    <p:extLst>
      <p:ext uri="{BB962C8B-B14F-4D97-AF65-F5344CB8AC3E}">
        <p14:creationId xmlns:p14="http://schemas.microsoft.com/office/powerpoint/2010/main" val="373878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108E-C329-4A3D-8431-ACCFB2DA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23" y="201846"/>
            <a:ext cx="6984628" cy="518943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O caso Mexicano (2)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17C580-B32B-4528-B28B-875D6F4F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3" y="720790"/>
            <a:ext cx="4595510" cy="3781657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/>
              <a:t>Taxa</a:t>
            </a:r>
            <a:r>
              <a:rPr lang="es-ES" dirty="0"/>
              <a:t> de </a:t>
            </a:r>
            <a:r>
              <a:rPr lang="es-ES" dirty="0" err="1"/>
              <a:t>reposição</a:t>
            </a:r>
            <a:r>
              <a:rPr lang="es-ES" dirty="0"/>
              <a:t>: 29,6% para </a:t>
            </a:r>
            <a:r>
              <a:rPr lang="es-ES" dirty="0" err="1"/>
              <a:t>quem</a:t>
            </a:r>
            <a:r>
              <a:rPr lang="es-ES" dirty="0"/>
              <a:t> </a:t>
            </a:r>
            <a:r>
              <a:rPr lang="es-ES" dirty="0" err="1"/>
              <a:t>ganha</a:t>
            </a:r>
            <a:r>
              <a:rPr lang="es-ES" dirty="0"/>
              <a:t> a renda </a:t>
            </a:r>
            <a:r>
              <a:rPr lang="es-ES" dirty="0" err="1"/>
              <a:t>média</a:t>
            </a:r>
            <a:r>
              <a:rPr lang="es-ES" dirty="0"/>
              <a:t>, e 57% para </a:t>
            </a:r>
            <a:r>
              <a:rPr lang="es-ES" dirty="0" err="1"/>
              <a:t>quem</a:t>
            </a:r>
            <a:r>
              <a:rPr lang="es-ES" dirty="0"/>
              <a:t> </a:t>
            </a:r>
            <a:r>
              <a:rPr lang="es-ES" dirty="0" err="1"/>
              <a:t>ganha</a:t>
            </a:r>
            <a:r>
              <a:rPr lang="es-ES" dirty="0"/>
              <a:t> 50% da renda </a:t>
            </a:r>
            <a:r>
              <a:rPr lang="es-ES" dirty="0" err="1"/>
              <a:t>média</a:t>
            </a:r>
            <a:r>
              <a:rPr lang="es-ES" dirty="0"/>
              <a:t>. BR: 58% para renda </a:t>
            </a:r>
            <a:r>
              <a:rPr lang="es-ES" dirty="0" err="1"/>
              <a:t>média</a:t>
            </a:r>
            <a:r>
              <a:rPr lang="es-ES" dirty="0"/>
              <a:t>.</a:t>
            </a:r>
          </a:p>
          <a:p>
            <a:r>
              <a:rPr lang="es-ES" dirty="0"/>
              <a:t>72% do beneficio oriundo do </a:t>
            </a:r>
            <a:r>
              <a:rPr lang="es-ES" dirty="0" err="1"/>
              <a:t>regime</a:t>
            </a:r>
            <a:r>
              <a:rPr lang="es-ES" dirty="0"/>
              <a:t> privado</a:t>
            </a:r>
          </a:p>
          <a:p>
            <a:r>
              <a:rPr lang="es-ES" dirty="0"/>
              <a:t>Apenas 34% das </a:t>
            </a:r>
            <a:r>
              <a:rPr lang="es-ES" dirty="0" err="1"/>
              <a:t>mulheres</a:t>
            </a:r>
            <a:r>
              <a:rPr lang="es-ES" dirty="0"/>
              <a:t> </a:t>
            </a:r>
            <a:r>
              <a:rPr lang="es-ES" dirty="0" err="1"/>
              <a:t>são</a:t>
            </a:r>
            <a:r>
              <a:rPr lang="es-ES" dirty="0"/>
              <a:t> filiadas a </a:t>
            </a:r>
            <a:r>
              <a:rPr lang="es-ES" dirty="0" err="1"/>
              <a:t>previdência</a:t>
            </a:r>
            <a:r>
              <a:rPr lang="es-ES" dirty="0"/>
              <a:t> (16 </a:t>
            </a:r>
            <a:r>
              <a:rPr lang="es-ES" dirty="0" err="1"/>
              <a:t>p.p</a:t>
            </a:r>
            <a:r>
              <a:rPr lang="es-ES" dirty="0"/>
              <a:t> </a:t>
            </a:r>
            <a:r>
              <a:rPr lang="es-ES" dirty="0" err="1"/>
              <a:t>abaixo</a:t>
            </a:r>
            <a:r>
              <a:rPr lang="es-ES" dirty="0"/>
              <a:t> da </a:t>
            </a:r>
            <a:r>
              <a:rPr lang="es-ES" dirty="0" err="1"/>
              <a:t>média</a:t>
            </a:r>
            <a:r>
              <a:rPr lang="es-ES" dirty="0"/>
              <a:t> da AL). </a:t>
            </a:r>
            <a:r>
              <a:rPr lang="es-ES" dirty="0" err="1"/>
              <a:t>Maior</a:t>
            </a:r>
            <a:r>
              <a:rPr lang="es-ES" dirty="0"/>
              <a:t> pobreza </a:t>
            </a:r>
            <a:r>
              <a:rPr lang="es-ES" dirty="0" err="1"/>
              <a:t>feminina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velhice</a:t>
            </a:r>
            <a:endParaRPr lang="es-ES" dirty="0"/>
          </a:p>
          <a:p>
            <a:r>
              <a:rPr lang="es-ES" dirty="0"/>
              <a:t>Alta </a:t>
            </a:r>
            <a:r>
              <a:rPr lang="es-ES" dirty="0" err="1"/>
              <a:t>rotatividade</a:t>
            </a:r>
            <a:r>
              <a:rPr lang="es-ES" dirty="0"/>
              <a:t> : 25% dos </a:t>
            </a:r>
            <a:r>
              <a:rPr lang="es-ES" dirty="0" err="1"/>
              <a:t>trabalhadores</a:t>
            </a:r>
            <a:r>
              <a:rPr lang="es-ES" dirty="0"/>
              <a:t>, em cada ano, </a:t>
            </a:r>
            <a:r>
              <a:rPr lang="es-ES" dirty="0" err="1"/>
              <a:t>alternam</a:t>
            </a:r>
            <a:r>
              <a:rPr lang="es-ES" dirty="0"/>
              <a:t> </a:t>
            </a:r>
            <a:r>
              <a:rPr lang="es-ES" dirty="0" err="1"/>
              <a:t>posições</a:t>
            </a:r>
            <a:r>
              <a:rPr lang="es-ES" dirty="0"/>
              <a:t> entre mercado formal e informal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trabalho</a:t>
            </a:r>
            <a:r>
              <a:rPr lang="es-ES" dirty="0"/>
              <a:t> </a:t>
            </a:r>
            <a:r>
              <a:rPr lang="es-ES" dirty="0" err="1"/>
              <a:t>precário</a:t>
            </a:r>
            <a:r>
              <a:rPr lang="es-ES" dirty="0"/>
              <a:t>.</a:t>
            </a:r>
          </a:p>
          <a:p>
            <a:r>
              <a:rPr lang="es-ES" dirty="0"/>
              <a:t>Menos de 40% dos </a:t>
            </a:r>
            <a:r>
              <a:rPr lang="es-ES" dirty="0" err="1"/>
              <a:t>trabalhadores</a:t>
            </a:r>
            <a:r>
              <a:rPr lang="es-ES" dirty="0"/>
              <a:t> </a:t>
            </a:r>
            <a:r>
              <a:rPr lang="es-ES" dirty="0" err="1"/>
              <a:t>contribuem</a:t>
            </a:r>
            <a:r>
              <a:rPr lang="es-ES" dirty="0"/>
              <a:t> para a </a:t>
            </a:r>
            <a:r>
              <a:rPr lang="es-ES" dirty="0" err="1"/>
              <a:t>previdência</a:t>
            </a:r>
            <a:endParaRPr lang="es-ES" dirty="0"/>
          </a:p>
          <a:p>
            <a:r>
              <a:rPr lang="es-ES" dirty="0"/>
              <a:t>Em media </a:t>
            </a:r>
            <a:r>
              <a:rPr lang="es-ES" dirty="0" err="1"/>
              <a:t>trabalhadores</a:t>
            </a:r>
            <a:r>
              <a:rPr lang="es-ES" dirty="0"/>
              <a:t> </a:t>
            </a:r>
            <a:r>
              <a:rPr lang="es-ES" dirty="0" err="1"/>
              <a:t>contribuem</a:t>
            </a:r>
            <a:r>
              <a:rPr lang="es-ES" dirty="0"/>
              <a:t> por cerca de 47% de toda a vida laboral</a:t>
            </a:r>
          </a:p>
          <a:p>
            <a:r>
              <a:rPr lang="es-ES" dirty="0" err="1"/>
              <a:t>Taxa</a:t>
            </a:r>
            <a:r>
              <a:rPr lang="es-ES" dirty="0"/>
              <a:t> de pobreza entre </a:t>
            </a:r>
            <a:r>
              <a:rPr lang="es-ES" dirty="0" err="1"/>
              <a:t>idosos</a:t>
            </a:r>
            <a:r>
              <a:rPr lang="es-ES" dirty="0"/>
              <a:t>: 18% (BR: 5%)</a:t>
            </a:r>
          </a:p>
          <a:p>
            <a:r>
              <a:rPr lang="es-ES" dirty="0" err="1"/>
              <a:t>Taxa</a:t>
            </a:r>
            <a:r>
              <a:rPr lang="es-ES" dirty="0"/>
              <a:t> de pobreza </a:t>
            </a:r>
            <a:r>
              <a:rPr lang="es-ES" dirty="0" err="1"/>
              <a:t>geral</a:t>
            </a:r>
            <a:r>
              <a:rPr lang="es-ES" dirty="0"/>
              <a:t>: 20% (BR: 25%)</a:t>
            </a:r>
          </a:p>
          <a:p>
            <a:r>
              <a:rPr lang="es-ES" dirty="0"/>
              <a:t>%  de </a:t>
            </a:r>
            <a:r>
              <a:rPr lang="es-ES" dirty="0" err="1"/>
              <a:t>idosos</a:t>
            </a:r>
            <a:r>
              <a:rPr lang="es-ES" dirty="0"/>
              <a:t> entre os 40% </a:t>
            </a:r>
            <a:r>
              <a:rPr lang="es-ES" dirty="0" err="1"/>
              <a:t>mais</a:t>
            </a:r>
            <a:r>
              <a:rPr lang="es-ES" dirty="0"/>
              <a:t> pobres que </a:t>
            </a:r>
            <a:r>
              <a:rPr lang="es-ES" dirty="0" err="1"/>
              <a:t>recebem</a:t>
            </a:r>
            <a:r>
              <a:rPr lang="es-ES" dirty="0"/>
              <a:t> </a:t>
            </a:r>
            <a:r>
              <a:rPr lang="es-ES" dirty="0" err="1"/>
              <a:t>aposentadoria</a:t>
            </a:r>
            <a:r>
              <a:rPr lang="es-ES" dirty="0"/>
              <a:t>: 15% (BR:70%)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http://graficos.elfinanciero.com.mx/infografias/2018/26ago18economiaPag4.jpg">
            <a:extLst>
              <a:ext uri="{FF2B5EF4-FFF2-40B4-BE49-F238E27FC236}">
                <a16:creationId xmlns:a16="http://schemas.microsoft.com/office/drawing/2014/main" id="{B7E64B1D-A32A-486A-A879-946196F1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13" y="71884"/>
            <a:ext cx="31180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8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047" y="-8751"/>
            <a:ext cx="8101013" cy="840052"/>
          </a:xfrm>
        </p:spPr>
        <p:txBody>
          <a:bodyPr/>
          <a:lstStyle/>
          <a:p>
            <a:r>
              <a:rPr lang="pt-BR" sz="2500" dirty="0"/>
              <a:t>O Modelo Sueco: capitalização virtual/nocional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1046" y="773712"/>
            <a:ext cx="8008957" cy="3863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300" dirty="0"/>
              <a:t>1994/1998: introdução do sistema de contas virtuais (capitalização nocional)</a:t>
            </a:r>
          </a:p>
          <a:p>
            <a:pPr>
              <a:lnSpc>
                <a:spcPct val="100000"/>
              </a:lnSpc>
            </a:pPr>
            <a:r>
              <a:rPr lang="pt-BR" sz="1300" dirty="0"/>
              <a:t>Sistema composto de 3 “camadas” de benefício: 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pensão garantida, proporcional, para baixa renda (a partir dos 65 anos de idade, 40 de residência)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benefícios básico (repartição/nocional) a partir dos 61 anos + “premium” (capitalização plena)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previdência complementar ocupacional (definida em acordo coletivo, obrigatória)</a:t>
            </a:r>
          </a:p>
          <a:p>
            <a:pPr>
              <a:lnSpc>
                <a:spcPct val="100000"/>
              </a:lnSpc>
            </a:pPr>
            <a:r>
              <a:rPr lang="pt-BR" sz="1300" dirty="0"/>
              <a:t>Regime público (básico) baseado em </a:t>
            </a:r>
            <a:r>
              <a:rPr lang="pt-BR" sz="1300" b="1" dirty="0"/>
              <a:t>contas individuais virtuais </a:t>
            </a:r>
            <a:r>
              <a:rPr lang="pt-BR" sz="1300" dirty="0"/>
              <a:t>com base na renda de toda a vida, contabilizadas e capitalizadas </a:t>
            </a:r>
            <a:r>
              <a:rPr lang="pt-BR" sz="1300" dirty="0" err="1"/>
              <a:t>escrituralmente</a:t>
            </a:r>
            <a:endParaRPr lang="pt-BR" sz="1300" dirty="0"/>
          </a:p>
          <a:p>
            <a:pPr lvl="1">
              <a:lnSpc>
                <a:spcPct val="100000"/>
              </a:lnSpc>
            </a:pPr>
            <a:r>
              <a:rPr lang="pt-BR" sz="1200" dirty="0"/>
              <a:t>Aplicação plena apenas para indivíduos nascidos a partir de 1954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Contribuições totais (empregado e empregador): </a:t>
            </a:r>
            <a:r>
              <a:rPr lang="pt-BR" sz="1200" b="1" dirty="0"/>
              <a:t>16% para benefício básico e 2,5% para “premium</a:t>
            </a:r>
            <a:r>
              <a:rPr lang="pt-BR" sz="1200" dirty="0"/>
              <a:t>”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Benefícios reajustados com base no crescimento do salário real e não na inflação passada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“Buffer </a:t>
            </a:r>
            <a:r>
              <a:rPr lang="pt-BR" sz="1200" dirty="0" err="1"/>
              <a:t>funds</a:t>
            </a:r>
            <a:r>
              <a:rPr lang="pt-BR" sz="1200" dirty="0"/>
              <a:t>” baseados em superávits fiscais passados criados para cobertura de eventuais déficits</a:t>
            </a:r>
          </a:p>
          <a:p>
            <a:pPr lvl="1">
              <a:lnSpc>
                <a:spcPct val="100000"/>
              </a:lnSpc>
            </a:pPr>
            <a:r>
              <a:rPr lang="pt-BR" sz="1200" dirty="0"/>
              <a:t>Benefício calculado com base em expectativa de sobrevida na data da implementação dos direitos (65 anos). Incentivo ao adiamento da aposentadoria.</a:t>
            </a:r>
          </a:p>
          <a:p>
            <a:pPr>
              <a:lnSpc>
                <a:spcPct val="100000"/>
              </a:lnSpc>
            </a:pPr>
            <a:r>
              <a:rPr lang="pt-BR" sz="1200" b="1" dirty="0"/>
              <a:t>Capitalização “premium”:  capitalização individual efetiva, </a:t>
            </a:r>
            <a:r>
              <a:rPr lang="pt-BR" sz="1200" dirty="0"/>
              <a:t>com escolha de até 5 fundos para aplicação da reserva individual, entre 850 oferecidos.</a:t>
            </a:r>
          </a:p>
          <a:p>
            <a:pPr>
              <a:lnSpc>
                <a:spcPct val="100000"/>
              </a:lnSpc>
            </a:pPr>
            <a:r>
              <a:rPr lang="pt-BR" sz="1200" dirty="0"/>
              <a:t>Implementação de sistema mandatório privado de previdência complementar em regime CD para empregados, com idade mínima de 61 anos para gozo – cobertura de 90% dos trabalhadores</a:t>
            </a:r>
          </a:p>
          <a:p>
            <a:pPr lvl="1">
              <a:lnSpc>
                <a:spcPct val="100000"/>
              </a:lnSpc>
            </a:pPr>
            <a:endParaRPr lang="pt-BR" sz="1200" dirty="0"/>
          </a:p>
          <a:p>
            <a:pPr marL="0" indent="0">
              <a:buNone/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73391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dirty="0"/>
              <a:t>O Modelo Sueco: capitalização virtual/nocional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828" y="932480"/>
            <a:ext cx="7763470" cy="37045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t-BR" sz="1800" dirty="0"/>
              <a:t>Problemas: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Taxa elevada de longevidade afeta fortemente indivíduos com mais de 75 anos.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Vulnerabilidade a crises: 21% de perda do valor das reservas em 2008 levou a </a:t>
            </a:r>
            <a:r>
              <a:rPr lang="pt-BR" sz="1600" b="1" dirty="0"/>
              <a:t>redução de 3,8%</a:t>
            </a:r>
            <a:r>
              <a:rPr lang="pt-BR" sz="1600" dirty="0"/>
              <a:t> no valor dos benefícios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Altos custos administrativos (com redução dos benefícios), má-gestão dos recursos e fraudes, fragmentação dos investimentos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Dificuldade de assegurar educação financeira para segurados de forma a melhorar qualidade da decisão sobre investimentos</a:t>
            </a:r>
          </a:p>
          <a:p>
            <a:pPr lvl="1">
              <a:lnSpc>
                <a:spcPct val="100000"/>
              </a:lnSpc>
            </a:pPr>
            <a:r>
              <a:rPr lang="pt-BR" sz="1600" b="1" dirty="0"/>
              <a:t>Aumento discretos da pobreza e redução da taxa de reposição da renda na velhice desde 2008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Desigualdade de gêneros: taxas de reposição acima de 65 anos de homens 59% e mulheres 51%</a:t>
            </a:r>
          </a:p>
          <a:p>
            <a:pPr lvl="2" algn="just">
              <a:lnSpc>
                <a:spcPct val="100000"/>
              </a:lnSpc>
            </a:pPr>
            <a:r>
              <a:rPr lang="pt-BR" sz="1400" b="1" i="1" dirty="0"/>
              <a:t>com uma contribuição de 18,5% do rendimento –16% para o sistema de capitalização nocional e 2,5% para capitalização  “</a:t>
            </a:r>
            <a:r>
              <a:rPr lang="pt-BR" sz="1400" b="1" i="1" dirty="0" err="1"/>
              <a:t>premium</a:t>
            </a:r>
            <a:r>
              <a:rPr lang="pt-BR" sz="1400" b="1" i="1" dirty="0"/>
              <a:t>” –, o sistema público consegue oferecer, de acordo com dados da Comissão Europeia, uma aposentadoria em média equivalente a 35,6% do último salário</a:t>
            </a:r>
            <a:endParaRPr lang="pt-BR" sz="1306" b="1" i="1" dirty="0"/>
          </a:p>
          <a:p>
            <a:pPr lvl="2" algn="r">
              <a:lnSpc>
                <a:spcPct val="100000"/>
              </a:lnSpc>
            </a:pPr>
            <a:r>
              <a:rPr lang="pt-BR" sz="900" dirty="0"/>
              <a:t>https://acervo.publico.pt/economia/noticia/um-piloto-automatico-que-nao-evita-corte-nas-pensoes-1705987</a:t>
            </a:r>
          </a:p>
        </p:txBody>
      </p:sp>
    </p:spTree>
    <p:extLst>
      <p:ext uri="{BB962C8B-B14F-4D97-AF65-F5344CB8AC3E}">
        <p14:creationId xmlns:p14="http://schemas.microsoft.com/office/powerpoint/2010/main" val="359095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E9F4A-E7AF-4105-975D-9493ABE0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5" y="148405"/>
            <a:ext cx="8101013" cy="839787"/>
          </a:xfrm>
        </p:spPr>
        <p:txBody>
          <a:bodyPr/>
          <a:lstStyle/>
          <a:p>
            <a:r>
              <a:rPr lang="pt-BR" sz="2000" b="1" dirty="0">
                <a:solidFill>
                  <a:srgbClr val="FFC000"/>
                </a:solidFill>
              </a:rPr>
              <a:t>Taxa de Desemprego no Brasil e em Países com Regime de Capitalização (2008-2018)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823937-2EED-4E8A-971F-7AD5CFCB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4" y="791964"/>
            <a:ext cx="6585168" cy="36884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1B78574-E89F-4296-AE5F-E3B1072CDA6E}"/>
              </a:ext>
            </a:extLst>
          </p:cNvPr>
          <p:cNvSpPr txBox="1"/>
          <p:nvPr/>
        </p:nvSpPr>
        <p:spPr>
          <a:xfrm>
            <a:off x="1692250" y="4634810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Fonte: </a:t>
            </a:r>
            <a:r>
              <a:rPr lang="pt-BR" sz="1050" dirty="0">
                <a:hlinkClick r:id="rId4"/>
              </a:rPr>
              <a:t>https://stats.oecd.org/#</a:t>
            </a:r>
            <a:r>
              <a:rPr lang="pt-BR" sz="1050" dirty="0"/>
              <a:t> e IBGE. Elaboração nossa.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C6B942-F36F-4A43-9D15-172E2ECA4435}"/>
              </a:ext>
            </a:extLst>
          </p:cNvPr>
          <p:cNvSpPr txBox="1"/>
          <p:nvPr/>
        </p:nvSpPr>
        <p:spPr>
          <a:xfrm>
            <a:off x="6876826" y="863972"/>
            <a:ext cx="18002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FFC000"/>
                </a:solidFill>
              </a:rPr>
              <a:t>Não há correlação entre regime de capitalização e redução do desemprego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FFC000"/>
                </a:solidFill>
              </a:rPr>
              <a:t>Países com baixa taxação e que adotaram capitalização (e.g. </a:t>
            </a:r>
            <a:r>
              <a:rPr lang="pt-BR" sz="1300">
                <a:solidFill>
                  <a:srgbClr val="FFC000"/>
                </a:solidFill>
              </a:rPr>
              <a:t>Austrália </a:t>
            </a:r>
            <a:r>
              <a:rPr lang="pt-BR" sz="1300" dirty="0">
                <a:solidFill>
                  <a:srgbClr val="FFC000"/>
                </a:solidFill>
              </a:rPr>
              <a:t>e Chile) tiveram até mesmo aumento do desemprego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FFC000"/>
                </a:solidFill>
              </a:rPr>
              <a:t>Emprego e desemprego na economia dependem de inúmeros fatores. </a:t>
            </a:r>
          </a:p>
        </p:txBody>
      </p:sp>
    </p:spTree>
    <p:extLst>
      <p:ext uri="{BB962C8B-B14F-4D97-AF65-F5344CB8AC3E}">
        <p14:creationId xmlns:p14="http://schemas.microsoft.com/office/powerpoint/2010/main" val="343711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CEE3D-A09C-42A4-B421-6B9B6A8A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3" y="148488"/>
            <a:ext cx="8101013" cy="518343"/>
          </a:xfrm>
        </p:spPr>
        <p:txBody>
          <a:bodyPr/>
          <a:lstStyle/>
          <a:p>
            <a:r>
              <a:rPr lang="pt-BR" sz="1400" dirty="0"/>
              <a:t>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59FD6A3-2FB5-4B5E-9A98-A9540C4BF7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0053" y="642363"/>
            <a:ext cx="8101013" cy="458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pt-BR" sz="1200" dirty="0"/>
              <a:t>Entre 82% e 91% dos resultados fiscais da PEC 6 virão dos </a:t>
            </a:r>
            <a:br>
              <a:rPr lang="pt-BR" sz="1200" dirty="0"/>
            </a:br>
            <a:r>
              <a:rPr lang="pt-BR" sz="1200" dirty="0"/>
              <a:t>segurados do RGPS e trabalhadores de baixa renda</a:t>
            </a:r>
          </a:p>
          <a:p>
            <a:pPr marL="285750" indent="-285750"/>
            <a:r>
              <a:rPr lang="pt-BR" sz="1200" dirty="0"/>
              <a:t>Na União, nos 10 anos iniciais da aplicação da PEC</a:t>
            </a:r>
          </a:p>
          <a:p>
            <a:pPr marL="685800" lvl="1"/>
            <a:r>
              <a:rPr lang="pt-BR" sz="1200" dirty="0"/>
              <a:t>R$ 9,5 bilhões virão da redução das aposentadoras do magistério</a:t>
            </a:r>
          </a:p>
          <a:p>
            <a:pPr marL="685800" lvl="1"/>
            <a:r>
              <a:rPr lang="pt-BR" sz="1200" dirty="0"/>
              <a:t>R$ 4,5 bilhões virão da redução das aposentadoras dos policiais (PF, PRF)</a:t>
            </a:r>
            <a:br>
              <a:rPr lang="pt-BR" sz="1200" dirty="0"/>
            </a:br>
            <a:r>
              <a:rPr lang="pt-BR" sz="1200" dirty="0"/>
              <a:t>R$ 13,8 bilhões virão da redução do valor das pensões civis</a:t>
            </a:r>
          </a:p>
          <a:p>
            <a:pPr marL="857250" lvl="2" indent="0" algn="r">
              <a:buNone/>
            </a:pPr>
            <a:r>
              <a:rPr lang="pt-BR" sz="1050" b="1" dirty="0"/>
              <a:t>Fonte: </a:t>
            </a:r>
            <a:r>
              <a:rPr lang="pt-BR" sz="1050" dirty="0"/>
              <a:t>Ministério da Economia – Sec. De Previdência</a:t>
            </a:r>
            <a:endParaRPr lang="pt-BR" sz="10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FFC000"/>
                </a:solidFill>
              </a:rPr>
              <a:t>Do resultado fiscal líquido da alteração de alíquotas, R$ 18,4 bilhões virão dos servidores federais.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FFC000"/>
                </a:solidFill>
              </a:rPr>
              <a:t>No RGPS, haverá perda de arrecadação entre  R$ 26,3 bilhões e R$ 35,1 bilhões</a:t>
            </a:r>
          </a:p>
          <a:p>
            <a:pPr marL="3600450" lvl="8" indent="0" algn="r">
              <a:buNone/>
            </a:pPr>
            <a:r>
              <a:rPr lang="pt-B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Fonte: IFI</a:t>
            </a:r>
          </a:p>
          <a:p>
            <a:pPr marL="171450" indent="-171450"/>
            <a:r>
              <a:rPr lang="pt-BR" sz="1200" dirty="0"/>
              <a:t>Estados: PEC 6 deve gerar impacto positivo de </a:t>
            </a:r>
            <a:r>
              <a:rPr lang="pt-BR" sz="1200" dirty="0">
                <a:solidFill>
                  <a:srgbClr val="FFC000"/>
                </a:solidFill>
              </a:rPr>
              <a:t>R$ 353 bilhões nos Estados em dez anos, </a:t>
            </a:r>
            <a:r>
              <a:rPr lang="pt-BR" sz="1200" dirty="0"/>
              <a:t>sendo R$ 301 bilhões para o regime próprio dos servidores civis e R$ 52 bilhões para os militares</a:t>
            </a:r>
          </a:p>
          <a:p>
            <a:pPr marL="171450" indent="-171450"/>
            <a:r>
              <a:rPr lang="pt-BR" sz="1200" dirty="0"/>
              <a:t>Desse total R$ 268,3 bilhões virão da redução de benefícios e R$ 32,7 bilhões das novas alíquotas de contribuição</a:t>
            </a:r>
          </a:p>
          <a:p>
            <a:pPr marL="171450" indent="-171450"/>
            <a:endParaRPr lang="pt-BR" sz="1200" dirty="0"/>
          </a:p>
          <a:p>
            <a:pPr marL="171450" indent="-171450"/>
            <a:r>
              <a:rPr lang="pt-BR" sz="1200" dirty="0"/>
              <a:t>Municípios: impacto total estimado em cerca de </a:t>
            </a:r>
            <a:r>
              <a:rPr lang="pt-BR" sz="1200" dirty="0">
                <a:solidFill>
                  <a:srgbClr val="FFC000"/>
                </a:solidFill>
              </a:rPr>
              <a:t>R$ 149,8 bilhões em dez anos.</a:t>
            </a:r>
          </a:p>
          <a:p>
            <a:pPr marL="0" indent="0">
              <a:buNone/>
            </a:pPr>
            <a:endParaRPr lang="pt-BR" sz="1200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pt-BR" sz="1100" b="0" dirty="0"/>
              <a:t>Fonte: Valor Econômico, 05.04.2019 - </a:t>
            </a:r>
            <a:r>
              <a:rPr lang="pt-BR" sz="11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https://www.valor.com.br/imprimir/noticia_impresso/6198779</a:t>
            </a:r>
            <a:endParaRPr lang="pt-BR" sz="11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C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744E40-1522-4660-92FF-3B00A80DA63C}"/>
              </a:ext>
            </a:extLst>
          </p:cNvPr>
          <p:cNvSpPr txBox="1"/>
          <p:nvPr/>
        </p:nvSpPr>
        <p:spPr>
          <a:xfrm>
            <a:off x="396106" y="21590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PEC 6 e a redução da despesa com os RPPS e RGPS</a:t>
            </a:r>
          </a:p>
        </p:txBody>
      </p:sp>
    </p:spTree>
    <p:extLst>
      <p:ext uri="{BB962C8B-B14F-4D97-AF65-F5344CB8AC3E}">
        <p14:creationId xmlns:p14="http://schemas.microsoft.com/office/powerpoint/2010/main" val="48352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14CF09-DF59-4691-BFF6-766C597F5082}"/>
              </a:ext>
            </a:extLst>
          </p:cNvPr>
          <p:cNvSpPr txBox="1"/>
          <p:nvPr/>
        </p:nvSpPr>
        <p:spPr>
          <a:xfrm>
            <a:off x="396106" y="3544087"/>
            <a:ext cx="5007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bg1"/>
                </a:solidFill>
              </a:rPr>
              <a:t>¹ Fonte: </a:t>
            </a:r>
            <a:r>
              <a:rPr lang="pt-BR" sz="800" dirty="0">
                <a:solidFill>
                  <a:schemeClr val="bg1"/>
                </a:solidFill>
              </a:rPr>
              <a:t>Ministério da Defesa e Min. Da Economia  - EM 029, de 2019 - 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51222D-3579-4C37-8E8C-8151D749097A}"/>
              </a:ext>
            </a:extLst>
          </p:cNvPr>
          <p:cNvSpPr txBox="1"/>
          <p:nvPr/>
        </p:nvSpPr>
        <p:spPr>
          <a:xfrm>
            <a:off x="6356609" y="779481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</a:rPr>
              <a:t>A economia prevista para 10 anos equivale a deixar de pagar: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11259D6-4963-46FA-8097-D57CA6C8F1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64821" y="1800076"/>
          <a:ext cx="2736304" cy="1706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04563">
                  <a:extLst>
                    <a:ext uri="{9D8B030D-6E8A-4147-A177-3AD203B41FA5}">
                      <a16:colId xmlns:a16="http://schemas.microsoft.com/office/drawing/2014/main" val="297594150"/>
                    </a:ext>
                  </a:extLst>
                </a:gridCol>
                <a:gridCol w="1631741">
                  <a:extLst>
                    <a:ext uri="{9D8B030D-6E8A-4147-A177-3AD203B41FA5}">
                      <a16:colId xmlns:a16="http://schemas.microsoft.com/office/drawing/2014/main" val="1415809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8.977.185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aposentadorias rurais por 10 anos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1175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6.266.248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aposentadorias por 10 anos (média)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423469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7.111.404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aposentadorias por idade por 10 anos (média)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18572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3.913.524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aposentadoras por tempo de contribuição por 10 anos (média)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40054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58851" y="722229"/>
          <a:ext cx="6000750" cy="2767430"/>
        </p:xfrm>
        <a:graphic>
          <a:graphicData uri="http://schemas.openxmlformats.org/drawingml/2006/table">
            <a:tbl>
              <a:tblPr/>
              <a:tblGrid>
                <a:gridCol w="304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131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IMPACTO PEC 6</a:t>
                      </a: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Economia  (R$ bi de 2019)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 anos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anos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 anos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Reforma do RGPS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82,5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66,7%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3.449,40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76,7%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Reforma no RPPS da União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173,5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413,5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Alteração nas alíquotas do RGPS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-10,3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-27,6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-2,6%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45,2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Mudanças das alíquotas do RPPS da União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29,3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-61,9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-1,4%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Assistência fásica e focalização do abono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41,4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182,2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17,0%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651,2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DA PEC DA NOVA PREVIDÊNCIA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1.072,40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4.497,40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Inatividade e pensões das Forças Armadas¹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10,45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33,65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r>
                        <a:rPr lang="pt-BR" sz="1100" b="1" i="0" u="none" strike="noStrike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1.082,85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4.531,05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10" marR="9110" marT="91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 1+5</a:t>
                      </a: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897,20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4.100,60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3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1+5 SOBRE TOTAL DA PEC</a:t>
                      </a: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83,7%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91,2%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1+5 SOBRE TOTAL GERAL</a:t>
                      </a:r>
                    </a:p>
                  </a:txBody>
                  <a:tcPr marL="327976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0,90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10" marR="9110" marT="911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1BF73720-C905-4485-869A-7EC166B2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06" y="63113"/>
            <a:ext cx="8280920" cy="475050"/>
          </a:xfrm>
        </p:spPr>
        <p:txBody>
          <a:bodyPr/>
          <a:lstStyle/>
          <a:p>
            <a:r>
              <a:rPr lang="pt-BR" dirty="0"/>
              <a:t>Impactos da PEC 6/2019 em 10 e 20 anos</a:t>
            </a:r>
          </a:p>
        </p:txBody>
      </p:sp>
    </p:spTree>
    <p:extLst>
      <p:ext uri="{BB962C8B-B14F-4D97-AF65-F5344CB8AC3E}">
        <p14:creationId xmlns:p14="http://schemas.microsoft.com/office/powerpoint/2010/main" val="142019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D0A22-2EEE-4544-8C1F-D6AA7319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“Nova Previdência”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7D5A59-E355-400C-A111-4C19F01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4" y="719956"/>
            <a:ext cx="8101013" cy="3600400"/>
          </a:xfrm>
        </p:spPr>
        <p:txBody>
          <a:bodyPr>
            <a:noAutofit/>
          </a:bodyPr>
          <a:lstStyle/>
          <a:p>
            <a:r>
              <a:rPr lang="pt-BR" sz="1400" dirty="0"/>
              <a:t>Lei complementar de iniciativa do Poder Executivo federal instituirá novo regime de previdência social, </a:t>
            </a:r>
          </a:p>
          <a:p>
            <a:pPr lvl="1"/>
            <a:r>
              <a:rPr lang="pt-BR" sz="1200" dirty="0"/>
              <a:t>de “caráter obrigatório para quem aderir”</a:t>
            </a:r>
          </a:p>
          <a:p>
            <a:pPr lvl="1"/>
            <a:r>
              <a:rPr lang="pt-BR" sz="1200" dirty="0"/>
              <a:t>previsão de conta vinculada para cada trabalhador</a:t>
            </a:r>
          </a:p>
          <a:p>
            <a:pPr lvl="1"/>
            <a:r>
              <a:rPr lang="pt-BR" sz="1200" dirty="0"/>
              <a:t>constituição de reserva individual para o pagamento do benefício, </a:t>
            </a:r>
          </a:p>
          <a:p>
            <a:r>
              <a:rPr lang="pt-BR" sz="1400" dirty="0"/>
              <a:t>A lei complementar definirá os segurados obrigatórios do novo regime de previdência social de que trata o caput.</a:t>
            </a:r>
          </a:p>
          <a:p>
            <a:pPr lvl="1"/>
            <a:r>
              <a:rPr lang="pt-BR" sz="1400" dirty="0"/>
              <a:t>E.g. novos entrantes, trabalhadores com menos de X anos de idade e/ou contribuição</a:t>
            </a:r>
          </a:p>
          <a:p>
            <a:r>
              <a:rPr lang="pt-BR" sz="1400" dirty="0"/>
              <a:t>Novo regime atenderá, na forma estabelecida na lei complementar a:</a:t>
            </a:r>
          </a:p>
          <a:p>
            <a:pPr lvl="1"/>
            <a:r>
              <a:rPr lang="pt-BR" sz="1106" dirty="0"/>
              <a:t>I – benefício programado de idade avançada;</a:t>
            </a:r>
          </a:p>
          <a:p>
            <a:pPr lvl="1"/>
            <a:r>
              <a:rPr lang="pt-BR" sz="1106" dirty="0"/>
              <a:t>II – benefícios não programados, garantidas as coberturas mínimas para:</a:t>
            </a:r>
          </a:p>
          <a:p>
            <a:pPr lvl="2"/>
            <a:r>
              <a:rPr lang="pt-BR" sz="1100" dirty="0"/>
              <a:t>a) maternidade;</a:t>
            </a:r>
          </a:p>
          <a:p>
            <a:pPr lvl="2"/>
            <a:r>
              <a:rPr lang="pt-BR" sz="1100" dirty="0"/>
              <a:t>b) incapacidade temporária ou permanente; e</a:t>
            </a:r>
          </a:p>
          <a:p>
            <a:pPr lvl="2"/>
            <a:r>
              <a:rPr lang="pt-BR" sz="1100" dirty="0"/>
              <a:t>c) morte do segurado; e</a:t>
            </a:r>
          </a:p>
          <a:p>
            <a:pPr lvl="1"/>
            <a:r>
              <a:rPr lang="pt-BR" sz="1106" dirty="0"/>
              <a:t>III – risco de longevidade do beneficiário</a:t>
            </a:r>
          </a:p>
          <a:p>
            <a:r>
              <a:rPr lang="pt-BR" sz="1394" dirty="0"/>
              <a:t>Adoção obrigatória pelos </a:t>
            </a:r>
            <a:r>
              <a:rPr lang="pt-BR" sz="1394" dirty="0" err="1"/>
              <a:t>RPPSs</a:t>
            </a:r>
            <a:r>
              <a:rPr lang="pt-BR" sz="1394" dirty="0"/>
              <a:t> e no RGPS, no prazo e nos termos que vierem a ser estabelecidos na lei complementar</a:t>
            </a:r>
          </a:p>
          <a:p>
            <a:pPr lvl="1"/>
            <a:endParaRPr lang="pt-BR" sz="1106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pPr lvl="1"/>
            <a:endParaRPr lang="pt-BR" sz="1200" dirty="0"/>
          </a:p>
          <a:p>
            <a:endParaRPr lang="pt-BR" sz="1200" dirty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8122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5C50-8B8B-4E4A-A150-33E75D49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PEC 6 compromete a viabilidade </a:t>
            </a:r>
            <a:br>
              <a:rPr lang="pt-BR" dirty="0"/>
            </a:br>
            <a:r>
              <a:rPr lang="pt-BR" dirty="0"/>
              <a:t>da Previdência Complementar no Serviço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03B7F-BE08-4345-A9BA-9BE40896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Fim da “natureza pública” das Entidades Fechadas de Previdência no serviço público</a:t>
            </a:r>
          </a:p>
          <a:p>
            <a:pPr lvl="1"/>
            <a:r>
              <a:rPr lang="pt-BR" dirty="0"/>
              <a:t>Possibilidade de contratação de planos privados no mercado – previdência aberta</a:t>
            </a:r>
          </a:p>
          <a:p>
            <a:pPr lvl="1"/>
            <a:r>
              <a:rPr lang="pt-BR" dirty="0"/>
              <a:t>Regime de capitalização “pura”:</a:t>
            </a:r>
          </a:p>
          <a:p>
            <a:pPr lvl="2"/>
            <a:r>
              <a:rPr lang="pt-BR" dirty="0"/>
              <a:t>competição com o RPPS e RGPS “básico”</a:t>
            </a:r>
          </a:p>
          <a:p>
            <a:pPr lvl="2"/>
            <a:r>
              <a:rPr lang="pt-BR" dirty="0"/>
              <a:t>Sem contribuição do empregador/ente estatal</a:t>
            </a:r>
          </a:p>
          <a:p>
            <a:pPr lvl="2"/>
            <a:r>
              <a:rPr lang="pt-BR" dirty="0"/>
              <a:t>Garantia de portabilidade ampla de recursos acumulados</a:t>
            </a:r>
          </a:p>
          <a:p>
            <a:pPr lvl="1"/>
            <a:r>
              <a:rPr lang="pt-BR" dirty="0"/>
              <a:t>Aumento da exposição ao risco do mercado segurador privado</a:t>
            </a:r>
          </a:p>
          <a:p>
            <a:pPr lvl="1"/>
            <a:endParaRPr lang="pt-BR" dirty="0"/>
          </a:p>
          <a:p>
            <a:r>
              <a:rPr lang="pt-BR" dirty="0"/>
              <a:t>Privatização da previdência do servidor acarretará elevados custos de transição e perdas de receita para entes estatais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96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B9C4F-80FC-44C8-B62F-62236092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5" y="4885"/>
            <a:ext cx="8101013" cy="518343"/>
          </a:xfrm>
        </p:spPr>
        <p:txBody>
          <a:bodyPr/>
          <a:lstStyle/>
          <a:p>
            <a:r>
              <a:rPr lang="pt-BR" dirty="0"/>
              <a:t>EFPC Estaduais – Serviço Público (abril de 2019)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E8297147-DC4E-4B23-BE1F-DFE276AB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72E3E17-3D33-469E-8477-61B56578B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42" y="539244"/>
            <a:ext cx="5063440" cy="42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Espaço Reservado para Texto 1"/>
          <p:cNvSpPr>
            <a:spLocks noGrp="1"/>
          </p:cNvSpPr>
          <p:nvPr>
            <p:ph type="body" idx="13"/>
          </p:nvPr>
        </p:nvSpPr>
        <p:spPr bwMode="auto">
          <a:xfrm>
            <a:off x="353276" y="225306"/>
            <a:ext cx="8369132" cy="3290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172" tIns="30086" rIns="60172" bIns="30086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pt-BR" alt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Previdência Complementar Fechada no Brasil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32070" y="516862"/>
            <a:ext cx="8237637" cy="727344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baseado em contribuições a </a:t>
            </a:r>
            <a:r>
              <a:rPr lang="pt-BR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 fechada de previdência complementar</a:t>
            </a: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ou sem participação do empregador, para constituição de reservas acumuladas para garantia de benefício complementar.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AED5D0-2B1C-48BD-BFCB-FF08F56981BA}"/>
              </a:ext>
            </a:extLst>
          </p:cNvPr>
          <p:cNvSpPr txBox="1"/>
          <p:nvPr/>
        </p:nvSpPr>
        <p:spPr>
          <a:xfrm>
            <a:off x="5474869" y="4334716"/>
            <a:ext cx="3197275" cy="188735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r>
              <a:rPr lang="pt-BR" sz="700" dirty="0">
                <a:solidFill>
                  <a:schemeClr val="bg1"/>
                </a:solidFill>
              </a:rPr>
              <a:t>Fonte: Relatório de Estabilidade da Previdência Complementar PREVIC </a:t>
            </a:r>
            <a:r>
              <a:rPr lang="pt-BR" sz="700" dirty="0" err="1">
                <a:solidFill>
                  <a:schemeClr val="bg1"/>
                </a:solidFill>
              </a:rPr>
              <a:t>Fev</a:t>
            </a:r>
            <a:r>
              <a:rPr lang="pt-BR" sz="700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876D35-78DC-4846-8602-47E6AC73B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70" y="3520245"/>
            <a:ext cx="4537607" cy="13715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563331-E07C-4A60-B757-B3FC0A47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90" y="1244206"/>
            <a:ext cx="3913030" cy="303869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C32B9D0-B6B0-47F0-8B85-7A1AD6294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4" y="1244206"/>
            <a:ext cx="4867996" cy="21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610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D9060-ECFA-4AE7-9610-60B87EB27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7379DD-DAFF-43ED-8EF5-4D586B6FF4A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7E0751-5BA8-411C-A5BE-91B042E76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5" t="33650" r="32728" b="17141"/>
          <a:stretch/>
        </p:blipFill>
        <p:spPr>
          <a:xfrm>
            <a:off x="622479" y="368482"/>
            <a:ext cx="3942090" cy="26112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623281-EBFF-451E-B552-B98E6CE1B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1" t="24285" r="31517" b="17141"/>
          <a:stretch/>
        </p:blipFill>
        <p:spPr>
          <a:xfrm>
            <a:off x="4572570" y="368482"/>
            <a:ext cx="3571565" cy="261489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DE03274-565C-4B55-9572-B3A4F0FA6DF6}"/>
              </a:ext>
            </a:extLst>
          </p:cNvPr>
          <p:cNvSpPr txBox="1">
            <a:spLocks/>
          </p:cNvSpPr>
          <p:nvPr/>
        </p:nvSpPr>
        <p:spPr>
          <a:xfrm>
            <a:off x="124401" y="71884"/>
            <a:ext cx="6176361" cy="264724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21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rgbClr val="FFC000"/>
                </a:solidFill>
              </a:rPr>
              <a:t>A Funpresp-Exe em números (2019)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FBC5DB3-A171-469D-9DB5-4796BAFD3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77" t="14284" r="33660" b="73898"/>
          <a:stretch/>
        </p:blipFill>
        <p:spPr>
          <a:xfrm>
            <a:off x="3137708" y="2979762"/>
            <a:ext cx="2882708" cy="4388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3FB4C2-79A8-4985-9E9A-51CBB9C237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59" t="37142" r="27499" b="22848"/>
          <a:stretch/>
        </p:blipFill>
        <p:spPr>
          <a:xfrm>
            <a:off x="4068514" y="3401837"/>
            <a:ext cx="3941450" cy="16475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AB98570-82FA-48B3-BF2E-CD91E2FF6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77" t="27857" r="33660" b="31428"/>
          <a:stretch/>
        </p:blipFill>
        <p:spPr>
          <a:xfrm>
            <a:off x="927549" y="3398221"/>
            <a:ext cx="3140965" cy="16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66704-6599-4C12-910F-5C4342E1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D9B9CB6-AC5D-4E5A-8D64-84365F31E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9435" t="33501" r="25222" b="3621"/>
          <a:stretch/>
        </p:blipFill>
        <p:spPr>
          <a:xfrm>
            <a:off x="516645" y="2306715"/>
            <a:ext cx="3451198" cy="20099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5012065-362D-4837-8C63-1E9431014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9286" t="11701" r="30663" b="39864"/>
          <a:stretch/>
        </p:blipFill>
        <p:spPr>
          <a:xfrm>
            <a:off x="314454" y="675990"/>
            <a:ext cx="4107912" cy="16695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4DAD9E-DCE0-4F9F-97E8-F6F2F4DB0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213" t="24762" r="48725" b="4005"/>
          <a:stretch/>
        </p:blipFill>
        <p:spPr>
          <a:xfrm>
            <a:off x="4955211" y="756048"/>
            <a:ext cx="3731460" cy="337649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84132" y="2196058"/>
            <a:ext cx="5810152" cy="2127728"/>
          </a:xfrm>
          <a:prstGeom prst="rect">
            <a:avLst/>
          </a:prstGeom>
          <a:solidFill>
            <a:srgbClr val="FFFF00"/>
          </a:solidFill>
        </p:spPr>
        <p:txBody>
          <a:bodyPr wrap="square" lIns="80229" tIns="40115" rIns="80229" bIns="40115">
            <a:spAutoFit/>
          </a:bodyPr>
          <a:lstStyle/>
          <a:p>
            <a:r>
              <a:rPr lang="pt-BR" sz="2900" b="1" dirty="0"/>
              <a:t>Novembro de 2017</a:t>
            </a:r>
          </a:p>
          <a:p>
            <a:pPr>
              <a:buFontTx/>
              <a:buChar char="-"/>
            </a:pPr>
            <a:r>
              <a:rPr lang="pt-BR" sz="2600" dirty="0"/>
              <a:t>no conjunto das EFPC, um déficit técnico de R$ 69,3 bilhões</a:t>
            </a:r>
          </a:p>
          <a:p>
            <a:pPr>
              <a:buFontTx/>
              <a:buChar char="-"/>
            </a:pPr>
            <a:r>
              <a:rPr lang="pt-BR" sz="2600" dirty="0"/>
              <a:t>situação patrimonial líquida dos fundos de pensão </a:t>
            </a:r>
            <a:r>
              <a:rPr lang="pt-BR" sz="2600" b="1" dirty="0"/>
              <a:t>negativa </a:t>
            </a:r>
            <a:r>
              <a:rPr lang="pt-BR" sz="2600" dirty="0"/>
              <a:t>em </a:t>
            </a:r>
            <a:r>
              <a:rPr lang="pt-BR" sz="2600" b="1" dirty="0"/>
              <a:t>R$ 46,42 bilhões</a:t>
            </a:r>
          </a:p>
        </p:txBody>
      </p:sp>
    </p:spTree>
    <p:extLst>
      <p:ext uri="{BB962C8B-B14F-4D97-AF65-F5344CB8AC3E}">
        <p14:creationId xmlns:p14="http://schemas.microsoft.com/office/powerpoint/2010/main" val="16540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209" y="-56004"/>
            <a:ext cx="6311547" cy="840052"/>
          </a:xfrm>
        </p:spPr>
        <p:txBody>
          <a:bodyPr/>
          <a:lstStyle/>
          <a:p>
            <a:r>
              <a:rPr lang="pt-BR" sz="1764" dirty="0"/>
              <a:t>POR QUE A ADOÇÃO DO REGIME DE CAPITALIZAÇÃO NO RGPS É INVIÁVEL NO BRASIL?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>
          <a:xfrm>
            <a:off x="396106" y="784048"/>
            <a:ext cx="8136904" cy="2240139"/>
          </a:xfrm>
        </p:spPr>
        <p:txBody>
          <a:bodyPr>
            <a:normAutofit/>
          </a:bodyPr>
          <a:lstStyle/>
          <a:p>
            <a:r>
              <a:rPr lang="pt-BR" sz="1200" b="1" i="1" dirty="0"/>
              <a:t>IMPLICA EM 3 TIPOS DE CUSTOS PARA A SOCIEDADE (“CUSTOS DE TRANSIÇÃO”) EM FUNÇÃO DE:</a:t>
            </a:r>
          </a:p>
          <a:p>
            <a:pPr lvl="1"/>
            <a:r>
              <a:rPr lang="pt-PT" sz="1200" b="1" i="1" dirty="0"/>
              <a:t>continuidade do pagamento dos atuais inativos por um período de cerca de 50 anos até a cessação dos seus benefícios</a:t>
            </a:r>
            <a:r>
              <a:rPr lang="pt-BR" sz="1200" b="1" i="1" dirty="0"/>
              <a:t> </a:t>
            </a:r>
          </a:p>
          <a:p>
            <a:pPr lvl="1"/>
            <a:r>
              <a:rPr lang="pt-PT" sz="1200" b="1" i="1" dirty="0"/>
              <a:t>reconhecimento das contribuições passadas feitas pelos trabalhadores que desejam formar as suas contas individuais, em caso de “migração” para novo regime</a:t>
            </a:r>
          </a:p>
          <a:p>
            <a:pPr lvl="1"/>
            <a:r>
              <a:rPr lang="pt-PT" sz="1200" b="1" i="1" dirty="0"/>
              <a:t>subsídio ou pagamento de benefício assistencial a pessoas que não têm capacidade de acumular fundos para a aposentadoria</a:t>
            </a:r>
            <a:endParaRPr lang="pt-BR" sz="1200" b="1" i="1" dirty="0"/>
          </a:p>
          <a:p>
            <a:pPr lvl="1">
              <a:buNone/>
            </a:pPr>
            <a:endParaRPr lang="pt-BR" sz="1200" b="1" i="1" dirty="0"/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620442" y="2304132"/>
            <a:ext cx="5565107" cy="8400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pt-BR" sz="1397" i="1" dirty="0"/>
              <a:t>ALGUMAS ESTIMATIVAS DOS CUSTOS DE</a:t>
            </a:r>
            <a:br>
              <a:rPr lang="pt-BR" sz="1397" i="1" dirty="0"/>
            </a:br>
            <a:r>
              <a:rPr lang="pt-BR" sz="1397" i="1" dirty="0"/>
              <a:t>TRANSIÇÃO PARA A CAPITALIZAÇÃO</a:t>
            </a:r>
            <a:endParaRPr lang="pt-BR" sz="1176" dirty="0"/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612130" y="4744206"/>
            <a:ext cx="4824536" cy="29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t-BR" sz="662" dirty="0">
                <a:solidFill>
                  <a:srgbClr val="000000"/>
                </a:solidFill>
                <a:latin typeface="Arial" charset="0"/>
              </a:rPr>
              <a:t>Fonte: Informe de Previdência Social (</a:t>
            </a:r>
            <a:r>
              <a:rPr lang="pt-BR" sz="662" dirty="0" err="1">
                <a:solidFill>
                  <a:srgbClr val="000000"/>
                </a:solidFill>
                <a:latin typeface="Arial" charset="0"/>
              </a:rPr>
              <a:t>fev</a:t>
            </a:r>
            <a:r>
              <a:rPr lang="pt-BR" sz="662" dirty="0">
                <a:solidFill>
                  <a:srgbClr val="000000"/>
                </a:solidFill>
                <a:latin typeface="Arial" charset="0"/>
              </a:rPr>
              <a:t>/98)	</a:t>
            </a:r>
          </a:p>
          <a:p>
            <a:pPr eaLnBrk="0" hangingPunct="0"/>
            <a:r>
              <a:rPr lang="pt-BR" sz="662" dirty="0">
                <a:solidFill>
                  <a:srgbClr val="000000"/>
                </a:solidFill>
                <a:latin typeface="Arial" charset="0"/>
              </a:rPr>
              <a:t>Elaboração: SPS/MPS</a:t>
            </a:r>
            <a:endParaRPr lang="pt-BR" sz="1176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57418" name="Picture 10" descr="Pergaminho"/>
          <p:cNvPicPr>
            <a:picLocks noChangeAspect="1" noChangeArrowheads="1"/>
          </p:cNvPicPr>
          <p:nvPr/>
        </p:nvPicPr>
        <p:blipFill rotWithShape="1">
          <a:blip r:embed="rId3" cstate="print"/>
          <a:srcRect r="11930" b="8741"/>
          <a:stretch/>
        </p:blipFill>
        <p:spPr bwMode="auto">
          <a:xfrm>
            <a:off x="612130" y="3024212"/>
            <a:ext cx="5573419" cy="1564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4" cstate="print"/>
          <a:srcRect l="49942" t="33205" r="17981" b="29260"/>
          <a:stretch>
            <a:fillRect/>
          </a:stretch>
        </p:blipFill>
        <p:spPr bwMode="auto">
          <a:xfrm>
            <a:off x="6228754" y="3384252"/>
            <a:ext cx="2376264" cy="15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l="17866" t="33205" r="51164" b="37300"/>
          <a:stretch>
            <a:fillRect/>
          </a:stretch>
        </p:blipFill>
        <p:spPr bwMode="auto">
          <a:xfrm>
            <a:off x="6185549" y="2232124"/>
            <a:ext cx="24194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50" y="863972"/>
            <a:ext cx="8101013" cy="410445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73" y="630039"/>
            <a:ext cx="6863358" cy="1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56" y="71885"/>
            <a:ext cx="8145817" cy="48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73E9C10-1D9F-4205-A27C-44D1ED21022C}"/>
              </a:ext>
            </a:extLst>
          </p:cNvPr>
          <p:cNvSpPr/>
          <p:nvPr/>
        </p:nvSpPr>
        <p:spPr>
          <a:xfrm>
            <a:off x="6732810" y="98525"/>
            <a:ext cx="1628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OESP, 11.10.2018</a:t>
            </a:r>
          </a:p>
        </p:txBody>
      </p:sp>
    </p:spTree>
    <p:extLst>
      <p:ext uri="{BB962C8B-B14F-4D97-AF65-F5344CB8AC3E}">
        <p14:creationId xmlns:p14="http://schemas.microsoft.com/office/powerpoint/2010/main" val="218755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B5E68-C87D-4F14-B241-4A75BEF1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65" y="77395"/>
            <a:ext cx="7763470" cy="609038"/>
          </a:xfrm>
        </p:spPr>
        <p:txBody>
          <a:bodyPr/>
          <a:lstStyle/>
          <a:p>
            <a:r>
              <a:rPr lang="pt-BR" dirty="0"/>
              <a:t>Regime misto: Efeitos e custos Fiscais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C6CB9E6-665C-47D8-BA38-9DADE8E68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864782"/>
              </p:ext>
            </p:extLst>
          </p:nvPr>
        </p:nvGraphicFramePr>
        <p:xfrm>
          <a:off x="622665" y="672496"/>
          <a:ext cx="3741093" cy="184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55">
                  <a:extLst>
                    <a:ext uri="{9D8B030D-6E8A-4147-A177-3AD203B41FA5}">
                      <a16:colId xmlns:a16="http://schemas.microsoft.com/office/drawing/2014/main" val="1893522749"/>
                    </a:ext>
                  </a:extLst>
                </a:gridCol>
                <a:gridCol w="829792">
                  <a:extLst>
                    <a:ext uri="{9D8B030D-6E8A-4147-A177-3AD203B41FA5}">
                      <a16:colId xmlns:a16="http://schemas.microsoft.com/office/drawing/2014/main" val="2031793303"/>
                    </a:ext>
                  </a:extLst>
                </a:gridCol>
                <a:gridCol w="935273">
                  <a:extLst>
                    <a:ext uri="{9D8B030D-6E8A-4147-A177-3AD203B41FA5}">
                      <a16:colId xmlns:a16="http://schemas.microsoft.com/office/drawing/2014/main" val="1329777277"/>
                    </a:ext>
                  </a:extLst>
                </a:gridCol>
                <a:gridCol w="935273">
                  <a:extLst>
                    <a:ext uri="{9D8B030D-6E8A-4147-A177-3AD203B41FA5}">
                      <a16:colId xmlns:a16="http://schemas.microsoft.com/office/drawing/2014/main" val="1397629564"/>
                    </a:ext>
                  </a:extLst>
                </a:gridCol>
              </a:tblGrid>
              <a:tr h="1792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REMUNERAÇÃO: TETO RGPS (R$ 5.645)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5881638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RGPS ATUAL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REGIME MISTO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44698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RGPS (teto 1 SM)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CAPITALIZAÇÃO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9568810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ALIQ EMPREGADO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6636565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ALIQ EMPREGADOR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8743839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EMPREGADO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5.645,00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660844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EMPREGADOR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5.645,00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4174373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3970316"/>
                  </a:ext>
                </a:extLst>
              </a:tr>
              <a:tr h="22401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 EMPREGADO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620,95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398,48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9990393"/>
                  </a:ext>
                </a:extLst>
              </a:tr>
              <a:tr h="22401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 EMPREGADOR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398,48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0804177"/>
                  </a:ext>
                </a:extLst>
              </a:tr>
              <a:tr h="14828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CONTRIB TOTAL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1.749,95 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1.064,92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12637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AD5C9F7-AD04-4F0E-8F8E-D150279E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7187"/>
              </p:ext>
            </p:extLst>
          </p:nvPr>
        </p:nvGraphicFramePr>
        <p:xfrm>
          <a:off x="4560815" y="683768"/>
          <a:ext cx="3881735" cy="184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012">
                  <a:extLst>
                    <a:ext uri="{9D8B030D-6E8A-4147-A177-3AD203B41FA5}">
                      <a16:colId xmlns:a16="http://schemas.microsoft.com/office/drawing/2014/main" val="3340134449"/>
                    </a:ext>
                  </a:extLst>
                </a:gridCol>
                <a:gridCol w="843855">
                  <a:extLst>
                    <a:ext uri="{9D8B030D-6E8A-4147-A177-3AD203B41FA5}">
                      <a16:colId xmlns:a16="http://schemas.microsoft.com/office/drawing/2014/main" val="1298953149"/>
                    </a:ext>
                  </a:extLst>
                </a:gridCol>
                <a:gridCol w="970434">
                  <a:extLst>
                    <a:ext uri="{9D8B030D-6E8A-4147-A177-3AD203B41FA5}">
                      <a16:colId xmlns:a16="http://schemas.microsoft.com/office/drawing/2014/main" val="737872983"/>
                    </a:ext>
                  </a:extLst>
                </a:gridCol>
                <a:gridCol w="970434">
                  <a:extLst>
                    <a:ext uri="{9D8B030D-6E8A-4147-A177-3AD203B41FA5}">
                      <a16:colId xmlns:a16="http://schemas.microsoft.com/office/drawing/2014/main" val="3357323970"/>
                    </a:ext>
                  </a:extLst>
                </a:gridCol>
              </a:tblGrid>
              <a:tr h="18380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REMUNERAÇÃO: R$ 10.000,00</a:t>
                      </a:r>
                    </a:p>
                  </a:txBody>
                  <a:tcPr marL="7032" marR="7032" marT="525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783602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RGPS ATUAL</a:t>
                      </a:r>
                    </a:p>
                  </a:txBody>
                  <a:tcPr marL="7032" marR="7032" marT="525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REGIME MISTO</a:t>
                      </a:r>
                    </a:p>
                  </a:txBody>
                  <a:tcPr marL="7032" marR="7032" marT="525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41232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RGPS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RGPS (teto 1 SM)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CAPITALIZAÇÃO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3969213498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ALIQ EMPREGADO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3143388960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ALIQ EMPREGADOR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2316407963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EMPREGADO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5.645,00 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957,00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9.043,00 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869553092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EMPREGADOR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10.000,00 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957,00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9.043,00 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983182029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4265693603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 EMPREGADO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620,95 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76,56 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768,66 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1241846529"/>
                  </a:ext>
                </a:extLst>
              </a:tr>
              <a:tr h="206863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 EMPREGADOR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2.000,00 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191,40 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768,66 </a:t>
                      </a:r>
                    </a:p>
                  </a:txBody>
                  <a:tcPr marL="7032" marR="7032" marT="5251" marB="0" anchor="ctr"/>
                </a:tc>
                <a:extLst>
                  <a:ext uri="{0D108BD9-81ED-4DB2-BD59-A6C34878D82A}">
                    <a16:rowId xmlns:a16="http://schemas.microsoft.com/office/drawing/2014/main" val="1359802809"/>
                  </a:ext>
                </a:extLst>
              </a:tr>
              <a:tr h="16185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 TOTAL</a:t>
                      </a:r>
                    </a:p>
                  </a:txBody>
                  <a:tcPr marL="7032" marR="7032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2.620,95 </a:t>
                      </a:r>
                    </a:p>
                  </a:txBody>
                  <a:tcPr marL="7032" marR="7032" marT="525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1.805,27 </a:t>
                      </a:r>
                    </a:p>
                  </a:txBody>
                  <a:tcPr marL="7032" marR="7032" marT="525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3817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3109549-7CE6-415D-9C37-1A1F3B37E4FD}"/>
              </a:ext>
            </a:extLst>
          </p:cNvPr>
          <p:cNvSpPr txBox="1"/>
          <p:nvPr/>
        </p:nvSpPr>
        <p:spPr>
          <a:xfrm>
            <a:off x="622665" y="2592837"/>
            <a:ext cx="5329743" cy="1927673"/>
          </a:xfrm>
          <a:prstGeom prst="rect">
            <a:avLst/>
          </a:prstGeom>
          <a:solidFill>
            <a:schemeClr val="bg1"/>
          </a:solidFill>
        </p:spPr>
        <p:txBody>
          <a:bodyPr wrap="square" lIns="80229" tIns="40115" rIns="80229" bIns="40115" rtlCol="0">
            <a:spAutoFit/>
          </a:bodyPr>
          <a:lstStyle/>
          <a:p>
            <a:r>
              <a:rPr lang="pt-BR" sz="1200" b="1" dirty="0"/>
              <a:t>Adoção de regime misto implica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Redução do teto de contribuição para o RGPS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Alíquotas menores para regime de capitalização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Regime CD para beneficio complementar (acima do “piso”)</a:t>
            </a:r>
          </a:p>
          <a:p>
            <a:r>
              <a:rPr lang="pt-BR" sz="1200" b="1" dirty="0"/>
              <a:t>Efeitos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Renúncia de receita sobre a folha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Redução de carga tributária para empregador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Redução ou eliminação da “solidariedade”</a:t>
            </a:r>
          </a:p>
          <a:p>
            <a:pPr marL="188038" indent="-188038">
              <a:buFontTx/>
              <a:buChar char="-"/>
            </a:pPr>
            <a:r>
              <a:rPr lang="pt-BR" sz="1200" dirty="0"/>
              <a:t>Aumento da parcela gerida por regimes privados ou semiprivados de previdência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65A5DB-7FFE-4C78-9B24-BC25B595983C}"/>
              </a:ext>
            </a:extLst>
          </p:cNvPr>
          <p:cNvSpPr txBox="1"/>
          <p:nvPr/>
        </p:nvSpPr>
        <p:spPr>
          <a:xfrm>
            <a:off x="5580682" y="2996793"/>
            <a:ext cx="3130825" cy="1119759"/>
          </a:xfrm>
          <a:prstGeom prst="rect">
            <a:avLst/>
          </a:prstGeom>
          <a:solidFill>
            <a:schemeClr val="bg1"/>
          </a:solidFill>
        </p:spPr>
        <p:txBody>
          <a:bodyPr wrap="square" lIns="80229" tIns="40115" rIns="80229" bIns="40115" rtlCol="0">
            <a:spAutoFit/>
          </a:bodyPr>
          <a:lstStyle/>
          <a:p>
            <a:r>
              <a:rPr lang="pt-BR" sz="1800" b="1" dirty="0"/>
              <a:t>Aumento da dívida pública</a:t>
            </a:r>
          </a:p>
          <a:p>
            <a:r>
              <a:rPr lang="pt-BR" sz="1800" b="1" dirty="0"/>
              <a:t>Estimativa: </a:t>
            </a:r>
          </a:p>
          <a:p>
            <a:r>
              <a:rPr lang="pt-BR" sz="1800" b="1" dirty="0"/>
              <a:t>R$ 300 bilhões em 2040 </a:t>
            </a:r>
          </a:p>
          <a:p>
            <a:r>
              <a:rPr lang="pt-BR" sz="1200" dirty="0"/>
              <a:t>(OESP, 11.10.2018)</a:t>
            </a:r>
          </a:p>
        </p:txBody>
      </p:sp>
    </p:spTree>
    <p:extLst>
      <p:ext uri="{BB962C8B-B14F-4D97-AF65-F5344CB8AC3E}">
        <p14:creationId xmlns:p14="http://schemas.microsoft.com/office/powerpoint/2010/main" val="220444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D90C1-8797-462E-A95E-F10FCB52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47A074-6A7F-40D4-A3F1-90F50E37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2BF05B-0980-4E4F-891A-502310186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3621"/>
          <a:stretch/>
        </p:blipFill>
        <p:spPr>
          <a:xfrm>
            <a:off x="206967" y="268350"/>
            <a:ext cx="8046239" cy="45997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468350-A110-471F-BB5E-596D45B031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7882" y="530157"/>
            <a:ext cx="1351278" cy="13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65D77F8-4C18-4574-8035-7E6805BB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827" y="647948"/>
            <a:ext cx="7763470" cy="3958909"/>
          </a:xfrm>
        </p:spPr>
        <p:txBody>
          <a:bodyPr>
            <a:normAutofit/>
          </a:bodyPr>
          <a:lstStyle/>
          <a:p>
            <a:r>
              <a:rPr lang="pt-BR" dirty="0"/>
              <a:t>Regimes de capitalização são uma tendência internacional, para permitir a redução da despesa pública e maior controle dos gastos previdenciários</a:t>
            </a:r>
          </a:p>
          <a:p>
            <a:r>
              <a:rPr lang="pt-BR" dirty="0"/>
              <a:t>Aumento dos requisitos para acesso a direitos tem gerado redução do alcance da previdência pública, aumento da exclusão e pobreza na velhice</a:t>
            </a:r>
          </a:p>
          <a:p>
            <a:r>
              <a:rPr lang="pt-BR" dirty="0"/>
              <a:t>Modelos de reforma baseados em capitalização (nocional ou plena) não asseguram taxas de reposição adequadas</a:t>
            </a:r>
          </a:p>
          <a:p>
            <a:r>
              <a:rPr lang="pt-BR" dirty="0"/>
              <a:t>Vinculação do benefício a períodos maiores de contribuição e postergação do gozo x aposentadorias antecipadas </a:t>
            </a:r>
            <a:r>
              <a:rPr lang="pt-BR" b="1" u="sng" dirty="0"/>
              <a:t>--&gt;&gt; neutralidade atuarial x redução da taxa de reposição da renda</a:t>
            </a:r>
          </a:p>
          <a:p>
            <a:r>
              <a:rPr lang="pt-BR" dirty="0"/>
              <a:t>Regimes de capitalização aumentam a vulnerabilidade a flutuações do mercado, má gestão de recursos e altas taxas de administração</a:t>
            </a:r>
          </a:p>
          <a:p>
            <a:r>
              <a:rPr lang="pt-BR" dirty="0"/>
              <a:t>Mulheres e trabalhadores com ingresso tardio ou carreiras instáveis têm maior dificuldade de acumulação em contas individuais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400" dirty="0"/>
              <a:t>Art. 115 ADCT. O novo regime será implementado </a:t>
            </a:r>
            <a:r>
              <a:rPr lang="pt-BR" sz="1400" b="1" dirty="0"/>
              <a:t>alternativamente</a:t>
            </a:r>
            <a:r>
              <a:rPr lang="pt-BR" sz="1400" dirty="0"/>
              <a:t> ao Regime Geral de Previdência Social e aos regimes próprios de previdência social</a:t>
            </a:r>
          </a:p>
          <a:p>
            <a:r>
              <a:rPr lang="pt-BR" sz="1400" dirty="0"/>
              <a:t>Diretrizes:</a:t>
            </a:r>
          </a:p>
          <a:p>
            <a:pPr lvl="1"/>
            <a:r>
              <a:rPr lang="pt-BR" sz="1200" dirty="0"/>
              <a:t>I – capitalização em regime de contribuição definida, admitido o sistema de contas nocionais;</a:t>
            </a:r>
          </a:p>
          <a:p>
            <a:pPr lvl="1"/>
            <a:r>
              <a:rPr lang="pt-BR" sz="1200" dirty="0"/>
              <a:t>II – garantia de piso básico, não inferior ao salário-mínimo para benefícios que substituam o salário de contribuição ou o rendimento do trabalho, por meio de fundo solidário, organizado e financiado nos termos estabelecidos na lei complementar </a:t>
            </a:r>
          </a:p>
          <a:p>
            <a:pPr lvl="1"/>
            <a:r>
              <a:rPr lang="pt-BR" sz="1200" dirty="0"/>
              <a:t>III – gestão das reservas por entidades de previdência públicas e privadas, habilitadas por órgão regulador, assegurada a ampla transparência dos fundos, o acompanhamento pelos segurados, beneficiários e assistidos dos valores depositados e das reservas, e as informações das rentabilidades e dos encargos administrativos;</a:t>
            </a:r>
          </a:p>
          <a:p>
            <a:pPr lvl="1"/>
            <a:r>
              <a:rPr lang="pt-BR" sz="1200" dirty="0"/>
              <a:t>IV – livre escolha, pelo trabalhador, da entidade ou da modalidade de gestão das reservas, assegurada a portabilidade;</a:t>
            </a:r>
          </a:p>
          <a:p>
            <a:pPr lvl="1"/>
            <a:r>
              <a:rPr lang="pt-BR" sz="1200" dirty="0"/>
              <a:t>V – impenhorabilidade, exceto para pagamento de obrigações alimentares;</a:t>
            </a:r>
          </a:p>
          <a:p>
            <a:pPr lvl="1"/>
            <a:r>
              <a:rPr lang="pt-BR" sz="1200" dirty="0"/>
              <a:t>VI – impossibilidade de qualquer forma de uso compulsório dos recursos por parte de ente federativo; e</a:t>
            </a:r>
          </a:p>
          <a:p>
            <a:pPr lvl="1"/>
            <a:r>
              <a:rPr lang="pt-BR" sz="1200" dirty="0"/>
              <a:t>VII – possibilidade de contribuições patronais e do trabalhador, dos entes federativos e do servidor, vedada a transferência de recursos públicos.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Previdência não é apenas </a:t>
            </a:r>
            <a:r>
              <a:rPr lang="pt-BR" i="1" dirty="0"/>
              <a:t>aposentadoria, </a:t>
            </a:r>
            <a:r>
              <a:rPr lang="pt-BR" dirty="0"/>
              <a:t>mas um seguro social que deve amparar situações como doença, invalidez, pensão por morte aos dependentes e reduções da capacidade laboral.</a:t>
            </a:r>
          </a:p>
          <a:p>
            <a:r>
              <a:rPr lang="pt-BR" dirty="0"/>
              <a:t>Renda média no Brasil é muito baixa – pouca margem para poupança extra</a:t>
            </a:r>
          </a:p>
          <a:p>
            <a:r>
              <a:rPr lang="pt-BR" dirty="0"/>
              <a:t>Custos de transição para um modelo de capitalização implicam </a:t>
            </a:r>
            <a:r>
              <a:rPr lang="pt-BR" b="1" dirty="0"/>
              <a:t>renúncia de receita para a Seguridade Social,</a:t>
            </a:r>
            <a:r>
              <a:rPr lang="pt-BR" dirty="0"/>
              <a:t> são </a:t>
            </a:r>
            <a:r>
              <a:rPr lang="pt-BR" b="1" dirty="0"/>
              <a:t>proibitivos </a:t>
            </a:r>
            <a:r>
              <a:rPr lang="pt-BR" dirty="0"/>
              <a:t>e </a:t>
            </a:r>
            <a:r>
              <a:rPr lang="pt-BR" b="1" dirty="0"/>
              <a:t>incompatíveis com limites fiscais vigentes (EC 95)</a:t>
            </a:r>
          </a:p>
          <a:p>
            <a:r>
              <a:rPr lang="pt-BR" dirty="0"/>
              <a:t>Sistema financeiro é o maior interessado no regime de capitalização</a:t>
            </a:r>
          </a:p>
          <a:p>
            <a:pPr lvl="1"/>
            <a:r>
              <a:rPr lang="pt-BR" altLang="pt-BR" dirty="0"/>
              <a:t>Joseph Stiglitz e Peter </a:t>
            </a:r>
            <a:r>
              <a:rPr lang="pt-BR" altLang="pt-BR" dirty="0" err="1"/>
              <a:t>Orszag</a:t>
            </a:r>
            <a:r>
              <a:rPr lang="pt-BR" altLang="pt-BR" dirty="0"/>
              <a:t> (2001): a superioridade do setor segurador privado em termos de eficiência, e da contribuição definida, do regime de capitalização e da privatização da previdência para elevar níveis de poupança são apenas </a:t>
            </a:r>
            <a:r>
              <a:rPr lang="pt-BR" altLang="pt-BR" i="1" dirty="0"/>
              <a:t>mitos.” </a:t>
            </a:r>
            <a:r>
              <a:rPr lang="en-US" altLang="pt-BR" i="1" dirty="0"/>
              <a:t>Orszag, P.R. &amp; Stiglitz, J.E.. (2001). Rethinking pension reform: Ten myths about social security systems. New Ideas About Old Age Security. 17-56. 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EC3AA-C1AD-470F-B192-D5CE15AF3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7DD6E7-F6C5-4ED6-8165-7BE6F5036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Luiz.alb.santos@gmail.com</a:t>
            </a:r>
          </a:p>
          <a:p>
            <a:r>
              <a:rPr lang="pt-BR" dirty="0">
                <a:solidFill>
                  <a:srgbClr val="FFC000"/>
                </a:solidFill>
              </a:rPr>
              <a:t>Politicapublica.wordpress.com</a:t>
            </a:r>
          </a:p>
          <a:p>
            <a:endParaRPr lang="pt-BR" dirty="0"/>
          </a:p>
        </p:txBody>
      </p:sp>
      <p:pic>
        <p:nvPicPr>
          <p:cNvPr id="4" name="Imagem 3" descr="unnamed.png">
            <a:extLst>
              <a:ext uri="{FF2B5EF4-FFF2-40B4-BE49-F238E27FC236}">
                <a16:creationId xmlns:a16="http://schemas.microsoft.com/office/drawing/2014/main" id="{F90951B9-6221-4875-B166-88B00F224A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502" y="143892"/>
            <a:ext cx="1080120" cy="10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2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167" y="0"/>
            <a:ext cx="7908131" cy="730670"/>
          </a:xfrm>
        </p:spPr>
        <p:txBody>
          <a:bodyPr/>
          <a:lstStyle/>
          <a:p>
            <a:r>
              <a:rPr lang="pt-BR" dirty="0"/>
              <a:t>Alternativas de modelos previdenciários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533" y="575940"/>
            <a:ext cx="7827765" cy="418171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Repartição </a:t>
            </a:r>
            <a:r>
              <a:rPr lang="pt-BR" i="1" dirty="0"/>
              <a:t>(</a:t>
            </a:r>
            <a:r>
              <a:rPr lang="pt-BR" i="1" dirty="0" err="1"/>
              <a:t>pay-as-you-go</a:t>
            </a:r>
            <a:r>
              <a:rPr lang="pt-BR" i="1" dirty="0"/>
              <a:t>)</a:t>
            </a:r>
          </a:p>
          <a:p>
            <a:pPr lvl="1"/>
            <a:r>
              <a:rPr lang="pt-BR" sz="1400" dirty="0"/>
              <a:t>Benefício definido</a:t>
            </a:r>
          </a:p>
          <a:p>
            <a:pPr lvl="1"/>
            <a:r>
              <a:rPr lang="pt-BR" sz="1400" dirty="0"/>
              <a:t>Benefícios pagos por receitas correntes, reservas acumuladas e tributos gerais (Tesouro)</a:t>
            </a:r>
          </a:p>
          <a:p>
            <a:pPr lvl="1"/>
            <a:r>
              <a:rPr lang="pt-BR" sz="1400" dirty="0"/>
              <a:t>Despesas crescentes levam a aumentos de contribuição/carga tributária/</a:t>
            </a:r>
            <a:r>
              <a:rPr lang="pt-BR" sz="1400" dirty="0" err="1"/>
              <a:t>deficits</a:t>
            </a:r>
            <a:endParaRPr lang="pt-BR" sz="1400" dirty="0"/>
          </a:p>
          <a:p>
            <a:pPr lvl="1"/>
            <a:r>
              <a:rPr lang="pt-BR" sz="1400" dirty="0"/>
              <a:t>Garantia de taxa de reposição</a:t>
            </a:r>
          </a:p>
          <a:p>
            <a:pPr lvl="1"/>
            <a:r>
              <a:rPr lang="pt-BR" sz="1400" dirty="0"/>
              <a:t>Menor incentivo à formalização e poupança</a:t>
            </a:r>
          </a:p>
          <a:p>
            <a:pPr lvl="1"/>
            <a:r>
              <a:rPr lang="pt-BR" sz="1400" dirty="0"/>
              <a:t>Maior exposição a crises fiscais</a:t>
            </a:r>
          </a:p>
          <a:p>
            <a:r>
              <a:rPr lang="pt-BR" dirty="0"/>
              <a:t>Contas Nocionais</a:t>
            </a:r>
          </a:p>
          <a:p>
            <a:pPr lvl="1"/>
            <a:r>
              <a:rPr lang="pt-BR" sz="1400" b="1" dirty="0"/>
              <a:t>Mimetização de regimes de contribuição definida (planos nocionais de contribuição definida)</a:t>
            </a:r>
          </a:p>
          <a:p>
            <a:pPr lvl="1"/>
            <a:r>
              <a:rPr lang="pt-BR" sz="1400" dirty="0"/>
              <a:t>Benefícios pagos pelas receitas correntes e reservas acumuladas individualmente (conta nocional)</a:t>
            </a:r>
          </a:p>
          <a:p>
            <a:pPr lvl="1"/>
            <a:r>
              <a:rPr lang="pt-BR" sz="1400" b="1" dirty="0"/>
              <a:t>Capitalização virtual</a:t>
            </a:r>
          </a:p>
          <a:p>
            <a:pPr lvl="1"/>
            <a:r>
              <a:rPr lang="pt-BR" sz="1400" dirty="0"/>
              <a:t>Maior previsibilidade do gasto</a:t>
            </a:r>
          </a:p>
          <a:p>
            <a:pPr lvl="1"/>
            <a:r>
              <a:rPr lang="pt-BR" sz="1400" dirty="0"/>
              <a:t>Neutralidade atuarial</a:t>
            </a:r>
          </a:p>
          <a:p>
            <a:pPr lvl="1"/>
            <a:r>
              <a:rPr lang="pt-BR" sz="1400" dirty="0"/>
              <a:t>Maior incentivo à formalização e contribuição</a:t>
            </a:r>
          </a:p>
          <a:p>
            <a:pPr lvl="1"/>
            <a:r>
              <a:rPr lang="pt-BR" sz="1400" dirty="0"/>
              <a:t>Adequação entre receitas e despesas</a:t>
            </a:r>
          </a:p>
          <a:p>
            <a:pPr lvl="1"/>
            <a:r>
              <a:rPr lang="pt-BR" sz="1400" i="1" dirty="0"/>
              <a:t>Inspiração para o “Fator Previdenciário” no Brasil</a:t>
            </a:r>
          </a:p>
        </p:txBody>
      </p:sp>
    </p:spTree>
    <p:extLst>
      <p:ext uri="{BB962C8B-B14F-4D97-AF65-F5344CB8AC3E}">
        <p14:creationId xmlns:p14="http://schemas.microsoft.com/office/powerpoint/2010/main" val="366646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55301-4CEB-4994-8CCE-3D9CA25E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4DF90-478F-47B3-B1F3-0287657F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28" y="201846"/>
            <a:ext cx="7763470" cy="4329367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/>
              <a:t>Capitalização plena</a:t>
            </a:r>
          </a:p>
          <a:p>
            <a:pPr lvl="1"/>
            <a:r>
              <a:rPr lang="pt-BR" dirty="0"/>
              <a:t>Contribuição definida</a:t>
            </a:r>
          </a:p>
          <a:p>
            <a:pPr lvl="1"/>
            <a:r>
              <a:rPr lang="pt-BR" dirty="0"/>
              <a:t>Neutralidade atuarial</a:t>
            </a:r>
          </a:p>
          <a:p>
            <a:pPr lvl="1"/>
            <a:r>
              <a:rPr lang="pt-BR" dirty="0"/>
              <a:t>Benefícios pagos por reservas acumuladas individualmente, que dependem do seu rendimento efetivo</a:t>
            </a:r>
          </a:p>
          <a:p>
            <a:pPr lvl="1"/>
            <a:r>
              <a:rPr lang="pt-BR" dirty="0"/>
              <a:t>Maior incentivo à poupança e capacidade de alavancagem na economia</a:t>
            </a:r>
          </a:p>
          <a:p>
            <a:pPr lvl="1"/>
            <a:r>
              <a:rPr lang="pt-BR" dirty="0"/>
              <a:t>Exige contribuições menores</a:t>
            </a:r>
          </a:p>
          <a:p>
            <a:pPr lvl="1"/>
            <a:r>
              <a:rPr lang="pt-BR" dirty="0"/>
              <a:t>Redução da responsabilidade estatal</a:t>
            </a:r>
          </a:p>
          <a:p>
            <a:pPr lvl="1"/>
            <a:r>
              <a:rPr lang="pt-BR" dirty="0"/>
              <a:t>Alta dependência de taxas de juros/retorno de investimentos no longo prazo</a:t>
            </a:r>
          </a:p>
          <a:p>
            <a:pPr lvl="1"/>
            <a:r>
              <a:rPr lang="pt-BR" dirty="0"/>
              <a:t>Maior exposição  do segurado ao risco</a:t>
            </a:r>
          </a:p>
          <a:p>
            <a:pPr lvl="1"/>
            <a:r>
              <a:rPr lang="pt-BR" dirty="0"/>
              <a:t>Maior incerteza quanto à reposição da renda</a:t>
            </a:r>
          </a:p>
          <a:p>
            <a:pPr lvl="1"/>
            <a:r>
              <a:rPr lang="pt-BR" dirty="0"/>
              <a:t>Maiores custos de transação e necessidades de regulação e fiscalização</a:t>
            </a:r>
          </a:p>
          <a:p>
            <a:r>
              <a:rPr lang="pt-BR" i="1" dirty="0"/>
              <a:t>Regimes mistos</a:t>
            </a:r>
          </a:p>
          <a:p>
            <a:pPr lvl="1"/>
            <a:r>
              <a:rPr lang="pt-BR" dirty="0"/>
              <a:t>Em geral, </a:t>
            </a:r>
            <a:r>
              <a:rPr lang="pt-BR" b="1" dirty="0"/>
              <a:t>benefício básico de subsistência assegurado pelo Estado</a:t>
            </a:r>
            <a:r>
              <a:rPr lang="pt-BR" dirty="0"/>
              <a:t>, em regime de BD</a:t>
            </a:r>
          </a:p>
          <a:p>
            <a:pPr lvl="1"/>
            <a:r>
              <a:rPr lang="pt-BR" b="1" dirty="0"/>
              <a:t>Combinação de regimes de repartição e capitalização</a:t>
            </a:r>
          </a:p>
          <a:p>
            <a:pPr lvl="1"/>
            <a:r>
              <a:rPr lang="pt-BR" b="1" dirty="0"/>
              <a:t>Componentes compulsórios e voluntários</a:t>
            </a:r>
          </a:p>
          <a:p>
            <a:pPr lvl="1"/>
            <a:r>
              <a:rPr lang="pt-BR" dirty="0"/>
              <a:t>Alguns países preveem </a:t>
            </a:r>
            <a:r>
              <a:rPr lang="pt-BR" b="1" dirty="0"/>
              <a:t>obrigatoriedade de empregadores oferecerem previdência complementar a empregados</a:t>
            </a:r>
            <a:r>
              <a:rPr lang="pt-BR" dirty="0"/>
              <a:t> (cobrindo a quase totalidade da força de trabalho – e.g. Suécia, Dinamarca, Holanda)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24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4F4533-A79B-427F-85C1-1A2DB3352B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032" y="463180"/>
            <a:ext cx="7590343" cy="412664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E0FC866-A178-4A8E-9FD3-A37676621A6F}"/>
              </a:ext>
            </a:extLst>
          </p:cNvPr>
          <p:cNvSpPr txBox="1"/>
          <p:nvPr/>
        </p:nvSpPr>
        <p:spPr>
          <a:xfrm>
            <a:off x="721032" y="71884"/>
            <a:ext cx="753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da Provisão de Renda na Aposentadoria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80723" y="3360221"/>
            <a:ext cx="319318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029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83152B9-5BA8-4525-81DF-9362442C9804}"/>
              </a:ext>
            </a:extLst>
          </p:cNvPr>
          <p:cNvSpPr/>
          <p:nvPr/>
        </p:nvSpPr>
        <p:spPr>
          <a:xfrm>
            <a:off x="4021906" y="904230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A18AE2A-025D-49BB-AE63-F4C36E5CE4F4}"/>
              </a:ext>
            </a:extLst>
          </p:cNvPr>
          <p:cNvSpPr/>
          <p:nvPr/>
        </p:nvSpPr>
        <p:spPr>
          <a:xfrm>
            <a:off x="4021906" y="1500464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C934FF0-FF8F-44AB-8CB3-D8B01037EDFF}"/>
              </a:ext>
            </a:extLst>
          </p:cNvPr>
          <p:cNvSpPr/>
          <p:nvPr/>
        </p:nvSpPr>
        <p:spPr>
          <a:xfrm>
            <a:off x="4021906" y="1772091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092A473-7792-4DE6-B42A-55FBBFD03283}"/>
              </a:ext>
            </a:extLst>
          </p:cNvPr>
          <p:cNvSpPr/>
          <p:nvPr/>
        </p:nvSpPr>
        <p:spPr>
          <a:xfrm>
            <a:off x="4028256" y="1929739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7EF6B7A-94EA-4BDB-9F55-B668D9CF4AB7}"/>
              </a:ext>
            </a:extLst>
          </p:cNvPr>
          <p:cNvSpPr/>
          <p:nvPr/>
        </p:nvSpPr>
        <p:spPr>
          <a:xfrm>
            <a:off x="4028256" y="3103998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17228DC-6A95-45B7-A1DF-E6C37D374A2D}"/>
              </a:ext>
            </a:extLst>
          </p:cNvPr>
          <p:cNvSpPr/>
          <p:nvPr/>
        </p:nvSpPr>
        <p:spPr>
          <a:xfrm>
            <a:off x="4028702" y="3985717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1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AD94C1-CC00-4F89-A546-E8EC44D634B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905" y="935980"/>
          <a:ext cx="3899171" cy="370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16A59C6-1834-447E-B16E-3BB0F945FAA1}"/>
              </a:ext>
            </a:extLst>
          </p:cNvPr>
          <p:cNvSpPr txBox="1"/>
          <p:nvPr/>
        </p:nvSpPr>
        <p:spPr>
          <a:xfrm>
            <a:off x="452640" y="179655"/>
            <a:ext cx="4744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de Reposição da Renda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C6E3BA-3AA4-4E1D-B233-9F668B340922}"/>
              </a:ext>
            </a:extLst>
          </p:cNvPr>
          <p:cNvSpPr/>
          <p:nvPr/>
        </p:nvSpPr>
        <p:spPr>
          <a:xfrm>
            <a:off x="690539" y="4607558"/>
            <a:ext cx="3449983" cy="216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9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Fonte: OECD, Pensions at a </a:t>
            </a:r>
            <a:r>
              <a:rPr lang="pt-BR" sz="809" u="sng" dirty="0" err="1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glance</a:t>
            </a:r>
            <a:r>
              <a:rPr lang="pt-BR" sz="809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 2015</a:t>
            </a:r>
            <a:r>
              <a:rPr lang="pt-BR" sz="809" u="sng" dirty="0">
                <a:solidFill>
                  <a:srgbClr val="0000FF"/>
                </a:solidFill>
                <a:latin typeface="Arial" panose="020B0604020202020204" pitchFamily="34" charset="0"/>
              </a:rPr>
              <a:t> e Pensions at a </a:t>
            </a:r>
            <a:r>
              <a:rPr lang="pt-BR" sz="809" u="sng" dirty="0" err="1">
                <a:solidFill>
                  <a:srgbClr val="0000FF"/>
                </a:solidFill>
                <a:latin typeface="Arial" panose="020B0604020202020204" pitchFamily="34" charset="0"/>
              </a:rPr>
              <a:t>Gance</a:t>
            </a:r>
            <a:r>
              <a:rPr lang="pt-BR" sz="809" u="sng" dirty="0">
                <a:solidFill>
                  <a:srgbClr val="0000FF"/>
                </a:solidFill>
                <a:latin typeface="Arial" panose="020B0604020202020204" pitchFamily="34" charset="0"/>
              </a:rPr>
              <a:t> 2017.</a:t>
            </a:r>
            <a:endParaRPr lang="pt-BR" sz="809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10127C-0F48-4D55-A329-A3A6D44136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7845" y="59884"/>
            <a:ext cx="3998981" cy="492149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A5AEAD8-DA53-49A6-87E0-8A1581C1CBCF}"/>
              </a:ext>
            </a:extLst>
          </p:cNvPr>
          <p:cNvSpPr txBox="1"/>
          <p:nvPr/>
        </p:nvSpPr>
        <p:spPr>
          <a:xfrm>
            <a:off x="420307" y="699536"/>
            <a:ext cx="4305205" cy="273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76" dirty="0"/>
              <a:t>Para trabalhadores com renda de 1,5x a média</a:t>
            </a:r>
          </a:p>
        </p:txBody>
      </p:sp>
    </p:spTree>
    <p:extLst>
      <p:ext uri="{BB962C8B-B14F-4D97-AF65-F5344CB8AC3E}">
        <p14:creationId xmlns:p14="http://schemas.microsoft.com/office/powerpoint/2010/main" val="86212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55439-EEED-4B1D-A960-0F504B5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OIT: Reversão da Privatização de Previdência: Questões chaves - Dezembro de 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25B126-78F8-478E-8050-E63F5528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23" y="943120"/>
            <a:ext cx="7728479" cy="3587559"/>
          </a:xfrm>
        </p:spPr>
        <p:txBody>
          <a:bodyPr>
            <a:noAutofit/>
          </a:bodyPr>
          <a:lstStyle/>
          <a:p>
            <a:r>
              <a:rPr lang="pt-BR" sz="1400" dirty="0"/>
              <a:t>De 1981 a 2014, pelo menos 30 países implementaram regimes de capitalização ou previdência privada</a:t>
            </a:r>
          </a:p>
          <a:p>
            <a:r>
              <a:rPr lang="pt-BR" sz="1400" dirty="0"/>
              <a:t>Desses, 18 tiveram que restabelecer regimes públicos ou pilares sociais para segurados de menor renda e reverteram total ou parcialmente a privatização</a:t>
            </a:r>
          </a:p>
          <a:p>
            <a:r>
              <a:rPr lang="pt-BR" sz="1400" dirty="0"/>
              <a:t>A maioria adotou essas medidas após 2008 quando ficaram evidentes os impactos sociais e econômicos negativos da privatização</a:t>
            </a:r>
          </a:p>
          <a:p>
            <a:r>
              <a:rPr lang="pt-BR" sz="1400" dirty="0"/>
              <a:t>Lições aprendidas:</a:t>
            </a:r>
          </a:p>
          <a:p>
            <a:pPr lvl="1"/>
            <a:r>
              <a:rPr lang="pt-BR" sz="1200" b="1" dirty="0"/>
              <a:t>As taxas de cobertura estagnaram ou diminuíram: menos pessoas com direito a se aposentar</a:t>
            </a:r>
          </a:p>
          <a:p>
            <a:pPr lvl="1"/>
            <a:r>
              <a:rPr lang="pt-BR" sz="1200" b="1" dirty="0"/>
              <a:t>As prestações previdenciárias se deterioraram (adoção da modalidade CD): perda de renda na aposentadoria</a:t>
            </a:r>
          </a:p>
          <a:p>
            <a:pPr lvl="1"/>
            <a:r>
              <a:rPr lang="pt-BR" sz="1200" b="1" dirty="0"/>
              <a:t>A desigualdade de gênero e de renda aumentou: quebra do contrato social levou a redução de direitos das mulheres e dos mais pobres; empresários passaram a contribuir menos</a:t>
            </a:r>
          </a:p>
          <a:p>
            <a:pPr lvl="1"/>
            <a:r>
              <a:rPr lang="pt-BR" sz="1200" b="1" dirty="0"/>
              <a:t>Os altos custos de transição criaram pressões fiscais: países tiveram que passar a arcar sozinhos o custeio para as despesas do antigo regime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30817C-AA0E-4222-B00A-F1DC1CC468B8}"/>
              </a:ext>
            </a:extLst>
          </p:cNvPr>
          <p:cNvSpPr/>
          <p:nvPr/>
        </p:nvSpPr>
        <p:spPr>
          <a:xfrm>
            <a:off x="876254" y="4084082"/>
            <a:ext cx="7248616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Reversing Pension Privatizations: Rebuilding public pension systems in Eastern Europe and Latin America /International Labour Office – Geneva: ILO, 2018.</a:t>
            </a:r>
            <a:endParaRPr lang="pt-BR" sz="11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9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55439-EEED-4B1D-A960-0F504B5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25B126-78F8-478E-8050-E63F5528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489" b="1" dirty="0"/>
              <a:t>Custos administrativos elevados: cobranças e taxas e lucro dos seguradores reduz o valor dos  benefícios</a:t>
            </a:r>
          </a:p>
          <a:p>
            <a:r>
              <a:rPr lang="pt-BR" sz="2489" b="1" dirty="0"/>
              <a:t>Governança frágil - captura das funções de regulação e supervisão: redução da participação dos trabalhadores no controle e fortalecimento dos agentes econômicos</a:t>
            </a:r>
          </a:p>
          <a:p>
            <a:r>
              <a:rPr lang="pt-BR" sz="2489" b="1" dirty="0"/>
              <a:t>Concentração no setor de seguros privados: poucas empresas dominam o setor  segurador</a:t>
            </a:r>
          </a:p>
          <a:p>
            <a:r>
              <a:rPr lang="pt-BR" sz="2489" b="1" dirty="0"/>
              <a:t>Quem se beneficiou das poupanças de aposentadoria das pessoas? O setor financeiro</a:t>
            </a:r>
            <a:r>
              <a:rPr lang="pt-BR" sz="2489" dirty="0"/>
              <a:t>.</a:t>
            </a:r>
          </a:p>
          <a:p>
            <a:r>
              <a:rPr lang="pt-BR" sz="2489" b="1" dirty="0"/>
              <a:t>Efeito limitado nos mercados de capitais dos países em desenvolvimento	</a:t>
            </a:r>
          </a:p>
          <a:p>
            <a:r>
              <a:rPr lang="pt-BR" sz="2489" b="1" dirty="0"/>
              <a:t>Riscos demográficos e do mercado financeiro transferidos para os indivíduos</a:t>
            </a:r>
          </a:p>
          <a:p>
            <a:r>
              <a:rPr lang="pt-BR" sz="2489" b="1" dirty="0"/>
              <a:t>Diálogo social deteriorado</a:t>
            </a:r>
            <a:endParaRPr lang="pt-BR" sz="2489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3353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8054</TotalTime>
  <Words>3291</Words>
  <Application>Microsoft Office PowerPoint</Application>
  <PresentationFormat>Personalizar</PresentationFormat>
  <Paragraphs>420</Paragraphs>
  <Slides>31</Slides>
  <Notes>30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Custom Design</vt:lpstr>
      <vt:lpstr>Image</vt:lpstr>
      <vt:lpstr>A PEC 6/2019 A PEC 6/2019 e a “Nova Previdência”   Regime de Capitalização:  um salto no escuro?</vt:lpstr>
      <vt:lpstr>A “Nova Previdência”</vt:lpstr>
      <vt:lpstr>Apresentação do PowerPoint</vt:lpstr>
      <vt:lpstr>Alternativas de modelos previdenciários</vt:lpstr>
      <vt:lpstr>Apresentação do PowerPoint</vt:lpstr>
      <vt:lpstr>Apresentação do PowerPoint</vt:lpstr>
      <vt:lpstr>Apresentação do PowerPoint</vt:lpstr>
      <vt:lpstr>OIT: Reversão da Privatização de Previdência: Questões chaves - Dezembro de 2018</vt:lpstr>
      <vt:lpstr>Apresentação do PowerPoint</vt:lpstr>
      <vt:lpstr>O caso Chileno (1)</vt:lpstr>
      <vt:lpstr>O caso Chileno (2)</vt:lpstr>
      <vt:lpstr>Apresentação do PowerPoint</vt:lpstr>
      <vt:lpstr>O caso Mexicano (1)</vt:lpstr>
      <vt:lpstr>O caso Mexicano (2)</vt:lpstr>
      <vt:lpstr>O Modelo Sueco: capitalização virtual/nocional</vt:lpstr>
      <vt:lpstr>O Modelo Sueco: capitalização virtual/nocional</vt:lpstr>
      <vt:lpstr>Taxa de Desemprego no Brasil e em Países com Regime de Capitalização (2008-2018)</vt:lpstr>
      <vt:lpstr> </vt:lpstr>
      <vt:lpstr>Impactos da PEC 6/2019 em 10 e 20 anos</vt:lpstr>
      <vt:lpstr>A PEC 6 compromete a viabilidade  da Previdência Complementar no Serviço Público</vt:lpstr>
      <vt:lpstr>EFPC Estaduais – Serviço Público (abril de 2019)</vt:lpstr>
      <vt:lpstr>Apresentação do PowerPoint</vt:lpstr>
      <vt:lpstr>Apresentação do PowerPoint</vt:lpstr>
      <vt:lpstr>Apresentação do PowerPoint</vt:lpstr>
      <vt:lpstr>POR QUE A ADOÇÃO DO REGIME DE CAPITALIZAÇÃO NO RGPS É INVIÁVEL NO BRASIL?</vt:lpstr>
      <vt:lpstr>Apresentação do PowerPoint</vt:lpstr>
      <vt:lpstr>Regime misto: Efeitos e custos Fiscais</vt:lpstr>
      <vt:lpstr>Apresentação do PowerPoint</vt:lpstr>
      <vt:lpstr>Conclusão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 287/2016</dc:title>
  <dc:creator>LUIZ SANTOS</dc:creator>
  <cp:lastModifiedBy>Luiz Alberto dos Santos</cp:lastModifiedBy>
  <cp:revision>820</cp:revision>
  <cp:lastPrinted>2017-02-19T19:35:54Z</cp:lastPrinted>
  <dcterms:created xsi:type="dcterms:W3CDTF">2016-12-12T18:33:42Z</dcterms:created>
  <dcterms:modified xsi:type="dcterms:W3CDTF">2019-05-20T11:06:14Z</dcterms:modified>
</cp:coreProperties>
</file>