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73" r:id="rId4"/>
    <p:sldId id="375" r:id="rId5"/>
    <p:sldId id="376" r:id="rId6"/>
    <p:sldId id="378" r:id="rId7"/>
    <p:sldId id="372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A1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D636454-D89F-B973-FA33-F68E84181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D3E083AA-01FC-0652-FB7B-9A54579DAA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C7A5B7F-D7AA-AABD-E4F8-B174B4201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49B3AF2-0DDD-428A-851E-6DCDC782B1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92C5651-2814-81FC-553F-6438E18E7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786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D095D56-4186-FE1A-5B80-FC8597DB7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F9F383C-1659-8B87-671D-B47415EBC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91AC06F-0BE8-3B51-C828-680464D9C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CC58CDA8-98D3-D873-4C94-BE968C8F4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B62FE6-4667-56A7-F26E-581BED559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008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9D90D0F0-4CCD-10F6-9631-F77FDDD409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34BCB9F-F3FE-1E4D-BAB4-507A17ED00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6A54192-C8B2-02B0-76DE-DB1C3B43B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AECDCB0-AA9E-961C-C078-5B66FD7FF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C898242-5AF0-9E41-7DC3-512E4B2D1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26600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- Ce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2416969" y="2268141"/>
            <a:ext cx="7358063" cy="2321719"/>
          </a:xfrm>
          <a:prstGeom prst="rect">
            <a:avLst/>
          </a:prstGeom>
        </p:spPr>
        <p:txBody>
          <a:bodyPr/>
          <a:lstStyle/>
          <a:p>
            <a:r>
              <a:t>Texto do Título</a:t>
            </a:r>
          </a:p>
        </p:txBody>
      </p:sp>
      <p:sp>
        <p:nvSpPr>
          <p:cNvPr id="31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0190578" y="6104731"/>
            <a:ext cx="289683" cy="300038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679052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5705FD-6141-845D-0C76-1E28AEB50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53B9AE4-852C-85B2-DA76-B02F596A11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E8BB26F-26FE-202A-B97E-CE9C5D93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541655C-28DF-37AC-1AD7-A389C4DC6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C42A295-DB49-BF22-6FEC-2C9A5A53D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30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E77BDB-EBDA-D805-51E2-F8BAF48ED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D88B05C5-6357-D3D0-EAFF-1C793C970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57095CF-4DF9-78FC-0A41-724E0DE9C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BC35F54-962E-A128-CA97-0039B92F6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CB49FCC7-9029-E1FA-D777-2B938F2EA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0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C3BDE6E-C1D8-0B2A-3CDE-74E8E50F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F1A6F04-76DA-3A4C-5350-E3DBAC7BE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AF7F081F-109D-2DD3-6A12-72A761E31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1C8D3CD1-DED9-C94D-8D24-917C07882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12239F41-B57E-F15E-C1BF-94F9C153B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4ACB5C05-BC8D-F85C-6FBE-A6FF3BC79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653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32525B3-2989-C743-AFE2-B8B413EDA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817CB3E-5674-AEAA-4C7B-C0F14B79B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CAEE1B76-C87D-3BFA-6893-4DC455B0D2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05A1D320-F330-FA9D-9265-4A55D2CFF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DA64677C-3AB6-15A8-4A11-10BD0C8254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8E14B0C-0F01-A22F-323A-833371D32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A7CF08A8-1BF6-81F1-470C-2147159E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0F49E470-6395-5161-1BE8-F9153DCC5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1832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B768B93-8274-5516-8878-49C38FBB2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18F275C7-B291-F894-3910-C1E4303B0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794C7F0C-F931-92CD-BF2F-FBEDFB880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529C8FBA-6645-F0E9-622C-E2E945D83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267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C4581309-5A27-8254-D49E-F39080C98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80C2AB97-7EDF-790F-DE95-5089B1C75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9AFEF4E-E1A3-FA64-12CB-21C3D01D8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436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58CBF05-64A1-A7EC-F21A-E5EC4B85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B28A226-5582-4260-E765-D70AE5E8A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8EB9B9A-2B44-95C6-51E6-64CD9B6BB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AF8CD0CA-B033-B3E0-FF88-1D50F9493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7EAFB567-741A-8AAC-5863-ED71E5418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48835E1-DA99-E71B-8D11-D2A5B9A31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600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83FA19E-7D60-D798-CD72-D9B86EBB1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DD1FDDD-BF65-CEB8-AB2B-315B6E4765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8E3E549-D379-9715-CA5F-F313A7611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5203DD9-A341-C813-09DA-5C8853AF7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D15D9793-8DB2-BE2C-8D3D-95F97E62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8457BC0D-0377-42CC-93BA-DF1725DBA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57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AC7F8D4A-2D2D-A378-4FC0-7EF502E09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9B19FF9F-D40C-2D5B-1BBF-4AD6756066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52BE65B-A361-8417-9A26-3C9D5FECA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856BE-88F8-4205-A773-E705AF0CCD20}" type="datetimeFigureOut">
              <a:rPr lang="pt-BR" smtClean="0"/>
              <a:t>12/05/2022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0E425C69-4AA3-69DF-E90B-9871276E5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2A17304-25BE-583C-07EE-D59F76CDF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A5041-8865-4D92-AF7B-FA034B20CED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093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6829AE56-584A-FD90-917D-1FA5F636C2C0}"/>
              </a:ext>
            </a:extLst>
          </p:cNvPr>
          <p:cNvSpPr/>
          <p:nvPr/>
        </p:nvSpPr>
        <p:spPr>
          <a:xfrm>
            <a:off x="6096000" y="2521058"/>
            <a:ext cx="5968620" cy="1815882"/>
          </a:xfrm>
          <a:prstGeom prst="rect">
            <a:avLst/>
          </a:prstGeom>
          <a:solidFill>
            <a:srgbClr val="2BA1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68A01096-7C05-E404-F664-B47AB176FF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85111" y="370324"/>
            <a:ext cx="6872787" cy="6102565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78101A75-2949-18B5-F340-F95CF79CE1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239" y="2622381"/>
            <a:ext cx="2880085" cy="1613237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FC396B3D-6CF5-E99A-11F8-785D19AD5270}"/>
              </a:ext>
            </a:extLst>
          </p:cNvPr>
          <p:cNvSpPr txBox="1"/>
          <p:nvPr/>
        </p:nvSpPr>
        <p:spPr>
          <a:xfrm>
            <a:off x="6096000" y="2521058"/>
            <a:ext cx="5968620" cy="1815882"/>
          </a:xfrm>
          <a:prstGeom prst="rect">
            <a:avLst/>
          </a:prstGeom>
          <a:ln w="3175">
            <a:solidFill>
              <a:schemeClr val="accent5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BR" sz="2800" dirty="0">
                <a:latin typeface="Montserrat" panose="00000500000000000000" pitchFamily="50" charset="0"/>
              </a:rPr>
              <a:t>A importância da prática multiprofissional da Acupuntura</a:t>
            </a:r>
          </a:p>
          <a:p>
            <a:r>
              <a:rPr lang="pt-BR" sz="2800" dirty="0">
                <a:latin typeface="Montserrat" panose="00000500000000000000" pitchFamily="50" charset="0"/>
              </a:rPr>
              <a:t/>
            </a:r>
            <a:br>
              <a:rPr lang="pt-BR" sz="2800" dirty="0">
                <a:latin typeface="Montserrat" panose="00000500000000000000" pitchFamily="50" charset="0"/>
              </a:rPr>
            </a:br>
            <a:r>
              <a:rPr lang="pt-BR" sz="2800" dirty="0">
                <a:latin typeface="Montserrat" panose="00000500000000000000" pitchFamily="50" charset="0"/>
              </a:rPr>
              <a:t>O caso dos Nutricionistas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89AC11B9-7504-4313-D4F5-A7860FAB9B00}"/>
              </a:ext>
            </a:extLst>
          </p:cNvPr>
          <p:cNvSpPr txBox="1"/>
          <p:nvPr/>
        </p:nvSpPr>
        <p:spPr>
          <a:xfrm>
            <a:off x="6736687" y="5609230"/>
            <a:ext cx="53279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pt-BR" dirty="0"/>
              <a:t>Deise Lopes - Nutricionista e acupunturista</a:t>
            </a:r>
          </a:p>
          <a:p>
            <a:pPr rtl="0"/>
            <a:r>
              <a:rPr lang="pt-BR" dirty="0"/>
              <a:t>Integrante</a:t>
            </a:r>
            <a:r>
              <a:rPr lang="pt-BR" cap="none" dirty="0"/>
              <a:t> da Comissão de Práticas </a:t>
            </a:r>
            <a:r>
              <a:rPr lang="pt-BR" dirty="0"/>
              <a:t>I</a:t>
            </a:r>
            <a:r>
              <a:rPr lang="pt-BR" cap="none" dirty="0"/>
              <a:t>ntegrativas do CFN</a:t>
            </a:r>
          </a:p>
        </p:txBody>
      </p:sp>
    </p:spTree>
    <p:extLst>
      <p:ext uri="{BB962C8B-B14F-4D97-AF65-F5344CB8AC3E}">
        <p14:creationId xmlns:p14="http://schemas.microsoft.com/office/powerpoint/2010/main" val="3802994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4205F391-5497-D341-9AF8-214607D67B36}"/>
              </a:ext>
            </a:extLst>
          </p:cNvPr>
          <p:cNvSpPr txBox="1"/>
          <p:nvPr/>
        </p:nvSpPr>
        <p:spPr>
          <a:xfrm>
            <a:off x="742006" y="177000"/>
            <a:ext cx="622136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Paradigmas em saúde</a:t>
            </a:r>
          </a:p>
        </p:txBody>
      </p:sp>
      <p:pic>
        <p:nvPicPr>
          <p:cNvPr id="7" name="Espaço Reservado para Imagem 13">
            <a:extLst>
              <a:ext uri="{FF2B5EF4-FFF2-40B4-BE49-F238E27FC236}">
                <a16:creationId xmlns:a16="http://schemas.microsoft.com/office/drawing/2014/main" xmlns="" id="{7DFADE6E-B892-E836-CE61-21AFB5DD6BD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6"/>
          <a:stretch/>
        </p:blipFill>
        <p:spPr>
          <a:xfrm>
            <a:off x="7022768" y="1806848"/>
            <a:ext cx="4905375" cy="3244304"/>
          </a:xfrm>
          <a:prstGeom prst="rect">
            <a:avLst/>
          </a:prstGeom>
          <a:noFill/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D71BB529-2E3D-9AF9-F900-C9FFAD105BC9}"/>
              </a:ext>
            </a:extLst>
          </p:cNvPr>
          <p:cNvSpPr txBox="1"/>
          <p:nvPr/>
        </p:nvSpPr>
        <p:spPr>
          <a:xfrm>
            <a:off x="742006" y="981137"/>
            <a:ext cx="6093724" cy="5681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Arial" panose="020B0604020202020204" pitchFamily="34" charset="0"/>
                <a:cs typeface="Calibri" panose="020F0502020204030204" pitchFamily="34" charset="0"/>
              </a:rPr>
              <a:t>Existe uma pluralidade de paradigmas sobre a saúde que vem de diversas culturas e que coexiste com o atual modelo hegemônico. Esses outros olhares vêm sendo estudados e utilizados pela humanidade há milênios e hoje incorporados aos Sistemas de Saúde dos países. </a:t>
            </a:r>
            <a:b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Arial" panose="020B0604020202020204" pitchFamily="34" charset="0"/>
                <a:cs typeface="Calibri" panose="020F0502020204030204" pitchFamily="34" charset="0"/>
              </a:rPr>
            </a:br>
            <a:endParaRPr lang="pt-BR" sz="1600" dirty="0">
              <a:solidFill>
                <a:srgbClr val="000000"/>
              </a:solidFill>
              <a:effectLst/>
              <a:latin typeface="Raleway" panose="020B0503030101060003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sz="1600" dirty="0">
                <a:effectLst/>
                <a:latin typeface="Raleway" panose="020B0503030101060003" pitchFamily="34" charset="0"/>
                <a:cs typeface="Calibri" panose="020F0502020204030204" pitchFamily="34" charset="0"/>
              </a:rPr>
              <a:t>A Medicina Tradicional Chinesa (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MTC ) é um destes paradigmas diversos, se constituindo num sistema de saúde específico e complexo dentro da área de saúde.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sz="1600" dirty="0" err="1">
                <a:latin typeface="Raleway" panose="020B0503030101060003" pitchFamily="34" charset="0"/>
                <a:cs typeface="Calibri" panose="020F0502020204030204" pitchFamily="34" charset="0"/>
              </a:rPr>
              <a:t>Madel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 Luz descreve que estes sistemas possuem uma </a:t>
            </a:r>
            <a:r>
              <a:rPr lang="pt-BR" sz="1600" u="sng" dirty="0">
                <a:latin typeface="Raleway" panose="020B0503030101060003" pitchFamily="34" charset="0"/>
                <a:cs typeface="Calibri" panose="020F0502020204030204" pitchFamily="34" charset="0"/>
              </a:rPr>
              <a:t>morfologia,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 um entendimento da </a:t>
            </a:r>
            <a:r>
              <a:rPr lang="pt-BR" sz="1600" u="sng" dirty="0">
                <a:latin typeface="Raleway" panose="020B0503030101060003" pitchFamily="34" charset="0"/>
                <a:cs typeface="Calibri" panose="020F0502020204030204" pitchFamily="34" charset="0"/>
              </a:rPr>
              <a:t>dinâmica vital humana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, uma </a:t>
            </a:r>
            <a:r>
              <a:rPr lang="pt-BR" sz="1600" u="sng" dirty="0">
                <a:latin typeface="Raleway" panose="020B0503030101060003" pitchFamily="34" charset="0"/>
                <a:cs typeface="Calibri" panose="020F0502020204030204" pitchFamily="34" charset="0"/>
              </a:rPr>
              <a:t>doutrina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 que define o processo de saúde e doença, </a:t>
            </a:r>
            <a:r>
              <a:rPr lang="pt-BR" sz="1600" u="sng" dirty="0">
                <a:latin typeface="Raleway" panose="020B0503030101060003" pitchFamily="34" charset="0"/>
                <a:cs typeface="Calibri" panose="020F0502020204030204" pitchFamily="34" charset="0"/>
              </a:rPr>
              <a:t>um sistema de diagnose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 e um </a:t>
            </a:r>
            <a:r>
              <a:rPr lang="pt-BR" sz="1600" u="sng" dirty="0">
                <a:latin typeface="Raleway" panose="020B0503030101060003" pitchFamily="34" charset="0"/>
                <a:cs typeface="Calibri" panose="020F0502020204030204" pitchFamily="34" charset="0"/>
              </a:rPr>
              <a:t>sistema terapêutico.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endParaRPr lang="pt-BR" sz="1600" u="sng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t-BR" sz="1600" dirty="0">
                <a:effectLst/>
                <a:latin typeface="Raleway" panose="020B0503030101060003" pitchFamily="34" charset="0"/>
                <a:cs typeface="Calibri" panose="020F0502020204030204" pitchFamily="34" charset="0"/>
              </a:rPr>
              <a:t>A acupuntura é um dos recursos terapêuticos da MTC, além da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s orientações de alimentação e estilo de vida, as práticas psicofísicas, as massagens, o uso de calor e de plantas medicinais entre outros. 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C1BED1BA-A94E-74AE-8AB7-E9A3313A93C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97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Acupuntura multiprofissional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1223750" y="1677815"/>
            <a:ext cx="9744500" cy="350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A MTC tem, portanto, uma fundamentação distinta da Medicina Ocidental Moderna, assim como o </a:t>
            </a:r>
            <a:r>
              <a:rPr lang="pt-BR" sz="1600" dirty="0" err="1">
                <a:latin typeface="Raleway" panose="020B0503030101060003" pitchFamily="34" charset="0"/>
                <a:cs typeface="Calibri" panose="020F0502020204030204" pitchFamily="34" charset="0"/>
              </a:rPr>
              <a:t>Ayurveda</a:t>
            </a:r>
            <a:r>
              <a:rPr lang="pt-BR" sz="1600" dirty="0">
                <a:latin typeface="Raleway" panose="020B0503030101060003" pitchFamily="34" charset="0"/>
                <a:cs typeface="Calibri" panose="020F0502020204030204" pitchFamily="34" charset="0"/>
              </a:rPr>
              <a:t>, a Antroposofia e outros sistemas complexos de saúde, que não fazem parte da formação de base de nenhum dos profissionais de saúde regulamentados.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acupuntura no Brasil tradicionalmente acontece de maneira multidisciplinar e, a partir da publicação, da Portaria do Ministério da Saúde nº 971 de 2006 a prática da Acupuntura é implementada de forma multidisciplinar no SUS.</a:t>
            </a:r>
          </a:p>
          <a:p>
            <a:pPr>
              <a:lnSpc>
                <a:spcPct val="140000"/>
              </a:lnSpc>
              <a:spcBef>
                <a:spcPts val="0"/>
              </a:spcBef>
            </a:pPr>
            <a:endParaRPr lang="pt-BR" sz="1600" dirty="0">
              <a:effectLst/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acupuntura pode atuar em todos os níveis da assistência, da  promoção, à manutenção e recuperação da saúde, bem como a prevenção de agravos e doenças.</a:t>
            </a:r>
            <a:endParaRPr lang="pt-BR" sz="1600" dirty="0">
              <a:effectLst/>
              <a:latin typeface="Raleway" panose="020B0503030101060003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xmlns="" id="{1414B29C-656E-0749-FDC6-07F9ECEA99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685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Acupuntura multiprofissional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825690" y="1650563"/>
            <a:ext cx="10540620" cy="41917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 atuação multiprofissional  deve ser entendida a partir de dois espaços de atuação dos profissionais;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solidFill>
                <a:srgbClr val="000000"/>
              </a:solidFill>
              <a:effectLst/>
              <a:latin typeface="Raleway" panose="020B05030301010600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 primeiro é o núcleo de conhecimentos específicos e exclusivos de cada profissão;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solidFill>
                <a:srgbClr val="000000"/>
              </a:solidFill>
              <a:effectLst/>
              <a:latin typeface="Raleway" panose="020B05030301010600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</a:t>
            </a: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segundo é o campo comum onde todos os profissionais atuam ou podem a </a:t>
            </a: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atuar;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solidFill>
                <a:srgbClr val="000000"/>
              </a:solidFill>
              <a:latin typeface="Raleway" panose="020B0503030101060003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O exercício das PICS em geral e também da MTC e da Acupuntura, entram neste campo mais amplo de assistência e cuidado que pode ser compartilhado pelas diversas profissões de acordo com a regulamentação de seus conselhos de classe;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solidFill>
                <a:srgbClr val="000000"/>
              </a:solidFill>
              <a:latin typeface="Raleway" panose="020B0503030101060003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Importante destaca que o exercício da MTC/ Acupuntura, não se reduz ao ato do </a:t>
            </a:r>
            <a:r>
              <a:rPr lang="pt-BR" sz="1600" dirty="0" err="1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agulhamento</a:t>
            </a: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cs typeface="Calibri" panose="020F0502020204030204" pitchFamily="34" charset="0"/>
              </a:rPr>
              <a:t>, e mesmo este ato é permeado por toda a fundamentação específica desta racionalidade.  </a:t>
            </a:r>
            <a:endParaRPr lang="pt-BR" sz="1600" dirty="0">
              <a:latin typeface="Raleway" panose="020B0503030101060003" pitchFamily="34" charset="0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xmlns="" id="{FA42F785-6DC5-751A-553B-19112DCFCD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68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Acupuntura e o nutricionista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681251" y="1620877"/>
            <a:ext cx="10829498" cy="3616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entendimento do arcabouço teórico da MTC traz para o Nutricionista </a:t>
            </a:r>
            <a:r>
              <a:rPr lang="pt-BR" sz="1600" dirty="0">
                <a:solidFill>
                  <a:srgbClr val="000000"/>
                </a:solidFill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 busca esta formação um olhar diferenciado do indivíduo sob seus cuidados a partir deste paradigma distinto, impactando na assistência nutricional como um todo </a:t>
            </a: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Código de Ética e de Conduta (CFN 599) ”...o</a:t>
            </a:r>
            <a:r>
              <a:rPr lang="pt-BR" sz="1600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nutricionista, no exercício pleno de suas atribuições, deve atuar nos cuidados relativos à alimentação e nutrição </a:t>
            </a:r>
            <a:r>
              <a:rPr lang="pt-BR" sz="1600" b="1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voltados à promoção e proteção da saúde, prevenção, diagnóstico nutricional e tratamento de agravos, como parte do atendimento integral ao indivíduo e à coletividade, utilizando todos os recursos disponíveis ao seu alcance...” </a:t>
            </a:r>
            <a:endParaRPr lang="pt-BR" sz="1600" dirty="0">
              <a:effectLst/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BR" sz="1600" b="1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Neste sentido a prática da acupuntura poderá ser utilizada pelo </a:t>
            </a:r>
            <a:r>
              <a:rPr lang="pt-BR" sz="1600" dirty="0">
                <a:solidFill>
                  <a:srgbClr val="000000"/>
                </a:solidFill>
                <a:effectLst/>
                <a:latin typeface="Raleway" panose="020B05030301010600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nutricionista como parte da assistência nutricional e dietoterápica de forma complementar, ajudando no enfrentamento de diversas condições cotidianas na prática profissional.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 </a:t>
            </a:r>
            <a:endParaRPr lang="pt-BR" sz="1600" dirty="0">
              <a:effectLst/>
              <a:latin typeface="Raleway" panose="020B05030301010600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xmlns="" id="{23796046-3A9E-098B-AF6B-E79055B33A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71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12972F93-830C-3788-2631-6B93AA6821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9252"/>
          <a:stretch/>
        </p:blipFill>
        <p:spPr>
          <a:xfrm rot="5400000">
            <a:off x="-3424365" y="3409574"/>
            <a:ext cx="7522493" cy="673769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AB739C9D-9DD3-3965-0B52-5BB5713F5410}"/>
              </a:ext>
            </a:extLst>
          </p:cNvPr>
          <p:cNvSpPr txBox="1"/>
          <p:nvPr/>
        </p:nvSpPr>
        <p:spPr>
          <a:xfrm>
            <a:off x="701063" y="272532"/>
            <a:ext cx="8502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4400" dirty="0">
                <a:latin typeface="Raleway" panose="020B0503030101060003" pitchFamily="34" charset="0"/>
              </a:rPr>
              <a:t>Encerramento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3B18227F-C379-3282-E4C3-21F94F088A6C}"/>
              </a:ext>
            </a:extLst>
          </p:cNvPr>
          <p:cNvSpPr txBox="1"/>
          <p:nvPr/>
        </p:nvSpPr>
        <p:spPr>
          <a:xfrm>
            <a:off x="926911" y="2194880"/>
            <a:ext cx="10829498" cy="2468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Calibri" panose="020F0502020204030204" pitchFamily="34" charset="0"/>
              </a:rPr>
              <a:t>Assim, o que garante a qualidade de assistência e segurança da população em relação ao uso da acupuntura é a regulamentação desta prática para que possa haver fiscalização efetiva e um cuidado na formação do profissional que queira se habilitar.</a:t>
            </a:r>
          </a:p>
          <a:p>
            <a:pPr algn="just">
              <a:lnSpc>
                <a:spcPct val="140000"/>
              </a:lnSpc>
              <a:spcBef>
                <a:spcPts val="0"/>
              </a:spcBef>
            </a:pPr>
            <a:endParaRPr lang="pt-BR" sz="1600" dirty="0">
              <a:latin typeface="Raleway" panose="020B0503030101060003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EA5EC246-5A7D-5340-4345-5AB367E4A5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91" y="5703577"/>
            <a:ext cx="1529052" cy="95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992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7" name="cfn.org.br"/>
          <p:cNvSpPr txBox="1"/>
          <p:nvPr/>
        </p:nvSpPr>
        <p:spPr>
          <a:xfrm>
            <a:off x="5542494" y="5134775"/>
            <a:ext cx="1196674" cy="39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4500">
                <a:solidFill>
                  <a:srgbClr val="5E5E5E"/>
                </a:solidFill>
                <a:hlinkClick r:id=""/>
              </a:defRPr>
            </a:lvl1pPr>
          </a:lstStyle>
          <a:p>
            <a:r>
              <a:rPr sz="2250"/>
              <a:t>cfn.org.br</a:t>
            </a:r>
          </a:p>
        </p:txBody>
      </p:sp>
      <p:sp>
        <p:nvSpPr>
          <p:cNvPr id="1138" name="SRTVS Q. 701 Bl. II sala 301…"/>
          <p:cNvSpPr txBox="1"/>
          <p:nvPr/>
        </p:nvSpPr>
        <p:spPr>
          <a:xfrm>
            <a:off x="1431227" y="5188350"/>
            <a:ext cx="3165867" cy="8003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/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SRTVS Q. 701 Bl. II sala 301</a:t>
            </a:r>
          </a:p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Centro Empresarial Assis Chateaubriand</a:t>
            </a:r>
          </a:p>
          <a:p>
            <a:pPr algn="ctr" defTabSz="412750">
              <a:lnSpc>
                <a:spcPct val="110000"/>
              </a:lnSpc>
              <a:defRPr sz="3000">
                <a:solidFill>
                  <a:srgbClr val="5E5E5E"/>
                </a:solidFill>
              </a:defRPr>
            </a:pPr>
            <a:r>
              <a:rPr sz="1500"/>
              <a:t>Brasília-DF - CEP 70.340-906</a:t>
            </a:r>
          </a:p>
        </p:txBody>
      </p:sp>
      <p:sp>
        <p:nvSpPr>
          <p:cNvPr id="1139" name="(61) 3225 6027"/>
          <p:cNvSpPr txBox="1"/>
          <p:nvPr/>
        </p:nvSpPr>
        <p:spPr>
          <a:xfrm>
            <a:off x="8675799" y="5134775"/>
            <a:ext cx="1817806" cy="397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 algn="ctr" defTabSz="825500">
              <a:defRPr sz="4500">
                <a:solidFill>
                  <a:srgbClr val="5E5E5E"/>
                </a:solidFill>
              </a:defRPr>
            </a:lvl1pPr>
          </a:lstStyle>
          <a:p>
            <a:r>
              <a:rPr sz="2250"/>
              <a:t>(61) 3225 6027</a:t>
            </a:r>
          </a:p>
        </p:txBody>
      </p:sp>
      <p:pic>
        <p:nvPicPr>
          <p:cNvPr id="1140" name="internet (1).png" descr="internet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826" y="4530629"/>
            <a:ext cx="488356" cy="488355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1" name="phone (1).png" descr="phone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47562" y="4537668"/>
            <a:ext cx="474279" cy="4742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2" name="google-place (1).png" descr="google-place (1)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99441" y="4421988"/>
            <a:ext cx="591979" cy="591979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xmlns="" id="{3C120238-2497-430B-B95B-1F09C6CA8BE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124675" y="3117280"/>
            <a:ext cx="6865395" cy="616046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A36829A3-221C-F72C-630B-FB94CAB05CA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079" y="922959"/>
            <a:ext cx="3989850" cy="2502344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510</Words>
  <Application>Microsoft Office PowerPoint</Application>
  <PresentationFormat>Widescreen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Helvetica</vt:lpstr>
      <vt:lpstr>Montserrat</vt:lpstr>
      <vt:lpstr>Raleway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Rodrigo Gabriel Rueda Abreu</dc:creator>
  <cp:lastModifiedBy>Saulo Kleber Rodrigues Ribeiro</cp:lastModifiedBy>
  <cp:revision>3</cp:revision>
  <dcterms:created xsi:type="dcterms:W3CDTF">2022-05-12T12:08:04Z</dcterms:created>
  <dcterms:modified xsi:type="dcterms:W3CDTF">2022-05-12T13:48:59Z</dcterms:modified>
</cp:coreProperties>
</file>