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685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9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145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501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666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55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4040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70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27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88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499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09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56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503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80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09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50ED2-6778-4206-8ABE-22ACF8DE0F2C}" type="datetimeFigureOut">
              <a:rPr lang="pt-BR" smtClean="0"/>
              <a:t>20/09/2015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210EC9-66AE-46BD-94EB-43566FCA1E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73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Abertura de capital estrangeiro das empresas aéreas brasileiras: Uma análise antitruste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pt-BR" dirty="0" smtClean="0"/>
          </a:p>
          <a:p>
            <a:endParaRPr lang="pt-BR" dirty="0"/>
          </a:p>
          <a:p>
            <a:r>
              <a:rPr lang="pt-BR" sz="8000" dirty="0" smtClean="0"/>
              <a:t>Luiz A. Esteves</a:t>
            </a:r>
          </a:p>
          <a:p>
            <a:r>
              <a:rPr lang="pt-BR" sz="8000" dirty="0" smtClean="0"/>
              <a:t>(Economista-Chefe do CADE)</a:t>
            </a:r>
          </a:p>
          <a:p>
            <a:endParaRPr lang="pt-BR" dirty="0"/>
          </a:p>
          <a:p>
            <a:r>
              <a:rPr lang="pt-BR" sz="6400" dirty="0" smtClean="0"/>
              <a:t>Brasília, 21 de Setembro de 2015</a:t>
            </a:r>
            <a:endParaRPr lang="pt-BR" sz="6400" dirty="0"/>
          </a:p>
        </p:txBody>
      </p:sp>
    </p:spTree>
    <p:extLst>
      <p:ext uri="{BB962C8B-B14F-4D97-AF65-F5344CB8AC3E}">
        <p14:creationId xmlns:p14="http://schemas.microsoft.com/office/powerpoint/2010/main" val="265515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prática dos casos de F&amp;A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Tendência de aumento de casos complexos envolvendo acordos de compartilhamento de voos (</a:t>
            </a:r>
            <a:r>
              <a:rPr lang="pt-BR" i="1" dirty="0" err="1" smtClean="0"/>
              <a:t>code</a:t>
            </a:r>
            <a:r>
              <a:rPr lang="pt-BR" i="1" dirty="0" smtClean="0"/>
              <a:t> </a:t>
            </a:r>
            <a:r>
              <a:rPr lang="pt-BR" i="1" dirty="0" err="1" smtClean="0"/>
              <a:t>share</a:t>
            </a:r>
            <a:r>
              <a:rPr lang="pt-BR" dirty="0" smtClean="0"/>
              <a:t>):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 smtClean="0"/>
              <a:t>Observação: Resolução nº 10 de 2014 disciplina as hipóteses de notificação da celebração de contrato associativo, de que trata o inciso IV do artigo 90 da Lei 12.529 de 2011: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Consideram-se associativos quaisquer contratos com duração superior a 2 (dois) anos em que houver cooperação horizontal ou vertical ou compartilhamento de risco que acarretem, entre as partes contratantes, relação de interdependência;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/>
              <a:t>N</a:t>
            </a:r>
            <a:r>
              <a:rPr lang="pt-BR" dirty="0" smtClean="0"/>
              <a:t>os contratos em que as partes estiverem horizontalmente relacionadas no objeto do contrato sempre que a soma de suas participações no mercado relevante afetado pelo contrato for igual ou superior a vinte por cento (20%);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152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prática dos casos de conduta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Desde 2013 tem crescido o número de reclamações acerca de majoração de preços e paralelismo de preços entre as cias aéreas;</a:t>
            </a:r>
          </a:p>
          <a:p>
            <a:pPr algn="just"/>
            <a:r>
              <a:rPr lang="pt-BR" dirty="0" smtClean="0"/>
              <a:t>Os casos tem sido arquivados por insuficiência de provas;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91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expectativa é que a abertura de capital estrangeiro das empresas aéreas brasileiras traria não só para os consumidores, mas também para as próprias empresas, uma vez que tal medida tenderia reduzia a exposição das companhias a diferentes choques de custos e choques macroeconômicos, como também tenderia reduzir seus custos de saída (maior poder de barganha na revenda de ativos);</a:t>
            </a:r>
          </a:p>
          <a:p>
            <a:pPr algn="just"/>
            <a:r>
              <a:rPr lang="pt-BR" dirty="0" smtClean="0"/>
              <a:t>A expectativa é que maior grau de concorrência seja estabelecido, tendo implicações inclusive sobre a redução da probabilidade de efeitos coordenados;</a:t>
            </a:r>
          </a:p>
          <a:p>
            <a:pPr algn="just"/>
            <a:r>
              <a:rPr lang="pt-BR" dirty="0" smtClean="0"/>
              <a:t>A concentração do setor tem exigido esforço crescente do CADE em análises de concentração e de conduta;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374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da 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Objetivo e Motivação</a:t>
            </a:r>
          </a:p>
          <a:p>
            <a:r>
              <a:rPr lang="pt-BR" dirty="0" smtClean="0"/>
              <a:t>Efeitos da abertura em casos de F&amp;A;</a:t>
            </a:r>
          </a:p>
          <a:p>
            <a:r>
              <a:rPr lang="pt-BR" dirty="0" smtClean="0"/>
              <a:t>Efeitos da abertura em casos de conduta;</a:t>
            </a:r>
          </a:p>
          <a:p>
            <a:r>
              <a:rPr lang="pt-BR" dirty="0" smtClean="0"/>
              <a:t>A prática dos casos de F&amp;A;</a:t>
            </a:r>
          </a:p>
          <a:p>
            <a:r>
              <a:rPr lang="pt-BR" dirty="0" smtClean="0"/>
              <a:t>A prática dos casos de conduta;</a:t>
            </a:r>
          </a:p>
          <a:p>
            <a:r>
              <a:rPr lang="pt-BR" dirty="0" smtClean="0"/>
              <a:t>Conclusões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812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e Motivação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Implicações concorrenciais de eventual reforma do Código Brasileiro de Aeronáutica, mais especificamente no que diz respeito ao seu artigo 216   </a:t>
            </a:r>
          </a:p>
          <a:p>
            <a:pPr algn="just"/>
            <a:r>
              <a:rPr lang="pt-BR" dirty="0" smtClean="0"/>
              <a:t>O objetivo da apresentação é inferir potenciais impactos da abertura de capital estrangeiro nas empresas aéreas brasileiras sob a ótica antitruste, ou seja, sob a ótica da concorrência setorial e suas implicações na análise de casos de fusões e aquisições (F&amp;A) e de condutas tramitados no CADE/MJ;</a:t>
            </a:r>
          </a:p>
          <a:p>
            <a:pPr algn="just"/>
            <a:r>
              <a:rPr lang="pt-BR" dirty="0" smtClean="0"/>
              <a:t>Buscar-se-á endereçar o tema sob aspectos teóricos e práticos;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06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F&amp;A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As restrições acerca da nacionalidade do capital geram barreiras à entrada para novos competidores, logo a abertura ao capital estrangeiro teria o efeito de reduzir tais barreiras e incentivar entrantes;</a:t>
            </a:r>
          </a:p>
          <a:p>
            <a:pPr algn="just"/>
            <a:r>
              <a:rPr lang="pt-BR" dirty="0" smtClean="0"/>
              <a:t>A existência de tais barreiras não implicam apenas na menor concorrência setorial (número de menor de </a:t>
            </a:r>
            <a:r>
              <a:rPr lang="pt-BR" i="1" dirty="0" smtClean="0"/>
              <a:t>players</a:t>
            </a:r>
            <a:r>
              <a:rPr lang="pt-BR" dirty="0" smtClean="0"/>
              <a:t>), que tende a racionar quantidades comercializadas, majorar preços e desestimular competição não-preço;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785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F&amp;A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Tais barreiras podem gerar custos de saída para os incumbentes, pois o rol de potenciais compradores em casos de desinvestimento pode ficar bem reduzido, limitando assim o poder de barganha do vendedor dos ativos;</a:t>
            </a:r>
          </a:p>
          <a:p>
            <a:pPr algn="just"/>
            <a:r>
              <a:rPr lang="pt-BR" dirty="0" smtClean="0"/>
              <a:t>Não tenhamos dúvida que tal risco é computado e precificado pelos incumbentes, pois na prática a desvalorização do preço de revenda dos ativos (por conta da barganha reduzida) equivale a uma majoração dos custos afundados (</a:t>
            </a:r>
            <a:r>
              <a:rPr lang="pt-BR" i="1" dirty="0" err="1" smtClean="0"/>
              <a:t>sunk</a:t>
            </a:r>
            <a:r>
              <a:rPr lang="pt-BR" i="1" dirty="0" smtClean="0"/>
              <a:t> </a:t>
            </a:r>
            <a:r>
              <a:rPr lang="pt-BR" i="1" dirty="0" err="1" smtClean="0"/>
              <a:t>costs</a:t>
            </a:r>
            <a:r>
              <a:rPr lang="pt-BR" dirty="0" smtClean="0"/>
              <a:t>) e do volume de investimentos não recuperáveis; </a:t>
            </a:r>
          </a:p>
          <a:p>
            <a:pPr algn="just"/>
            <a:r>
              <a:rPr lang="pt-BR" dirty="0" smtClean="0"/>
              <a:t>O problema é que custos afundados elevados tendem a limitar até mesmo o ingresso do número de potenciais entrantes que não estariam restritos pela legislação, ou seja, que estariam habitados a operar no mercado;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404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F&amp;A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As restrições acerca da nacionalidade do capital também reduzem o espaço de manobra das empresas incumbentes para reagirem a crises, choques de preço de insumos e choques macroeconômicos;</a:t>
            </a:r>
          </a:p>
          <a:p>
            <a:pPr algn="just"/>
            <a:r>
              <a:rPr lang="pt-BR" dirty="0" smtClean="0"/>
              <a:t>Crises e choques não afetam todos os países de forma similar, de modo que é possível um determinado mercado no país A apresentar um desempenho completamente oposto daquele observado no mesmo mercado em um país B;</a:t>
            </a:r>
          </a:p>
          <a:p>
            <a:pPr algn="just"/>
            <a:r>
              <a:rPr lang="pt-BR" dirty="0" smtClean="0"/>
              <a:t>A livre mobilidade dos capitais pode mitigar riscos e reduzir os custos operacionais das companhias, bem como as tarifas cobradas dos consumidores finais;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152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F&amp;A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Um problema da restrição à entrada é que F&amp;A que impliquem em elevados níveis de concentração apresentam um número limitado de remédios antitruste, mais especificamente de remédios estruturais;</a:t>
            </a:r>
          </a:p>
          <a:p>
            <a:pPr algn="just"/>
            <a:r>
              <a:rPr lang="pt-BR" dirty="0" smtClean="0"/>
              <a:t>Remédios antitruste comportamentais apresentam custo de monitoramento elevado e “</a:t>
            </a:r>
            <a:r>
              <a:rPr lang="pt-BR" i="1" dirty="0" err="1" smtClean="0"/>
              <a:t>third-party</a:t>
            </a:r>
            <a:r>
              <a:rPr lang="pt-BR" i="1" dirty="0" smtClean="0"/>
              <a:t> </a:t>
            </a:r>
            <a:r>
              <a:rPr lang="pt-BR" i="1" dirty="0" err="1" smtClean="0"/>
              <a:t>enforcement</a:t>
            </a:r>
            <a:r>
              <a:rPr lang="pt-BR" i="1" dirty="0" smtClean="0"/>
              <a:t>” </a:t>
            </a:r>
            <a:r>
              <a:rPr lang="pt-BR" dirty="0" smtClean="0"/>
              <a:t>fraco;  </a:t>
            </a:r>
          </a:p>
          <a:p>
            <a:pPr algn="just"/>
            <a:r>
              <a:rPr lang="pt-BR" dirty="0" smtClean="0"/>
              <a:t>Em casos envolvendo empresas com situação financeira fragilizada a autoridade antitruste é obrigada a recorrer ao recurso da “</a:t>
            </a:r>
            <a:r>
              <a:rPr lang="pt-BR" i="1" dirty="0" err="1" smtClean="0"/>
              <a:t>failing</a:t>
            </a:r>
            <a:r>
              <a:rPr lang="pt-BR" i="1" dirty="0" smtClean="0"/>
              <a:t> </a:t>
            </a:r>
            <a:r>
              <a:rPr lang="pt-BR" i="1" dirty="0" err="1" smtClean="0"/>
              <a:t>firm</a:t>
            </a:r>
            <a:r>
              <a:rPr lang="pt-BR" dirty="0" smtClean="0"/>
              <a:t>” para justificar a aprovação da operação (quando o custo da aprovação com alta concentração é inferior ao da falência de um dos competidores), o que é considerado, por vários motivos, um precedente ruim para muitos práticos e estudiosos;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342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conduta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Reduz a probabilidade de paralelismos, colusão tácita ou explícita entre os concorrentes incumbentes;</a:t>
            </a:r>
          </a:p>
          <a:p>
            <a:pPr algn="just"/>
            <a:r>
              <a:rPr lang="pt-BR" dirty="0" smtClean="0"/>
              <a:t>Aumenta a probabilidade de ingresso de </a:t>
            </a:r>
            <a:r>
              <a:rPr lang="pt-BR" i="1" dirty="0" smtClean="0"/>
              <a:t>Mavericks</a:t>
            </a:r>
            <a:r>
              <a:rPr lang="pt-BR" dirty="0" smtClean="0"/>
              <a:t> (firmas conhecidas por perseguiram estratégias agressivas e preço-independentes) no mercado;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24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 da abertura em casos de conduta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Por outro lado, não é possível descartar o aumento na probabilidade de condutas </a:t>
            </a:r>
            <a:r>
              <a:rPr lang="pt-BR" dirty="0" err="1" smtClean="0"/>
              <a:t>anticoncorrenciais</a:t>
            </a:r>
            <a:r>
              <a:rPr lang="pt-BR" dirty="0" smtClean="0"/>
              <a:t>, tais como prática de preços predatórios, que pode ter implicações sobre qualidade e segurança;</a:t>
            </a:r>
          </a:p>
          <a:p>
            <a:pPr algn="just"/>
            <a:r>
              <a:rPr lang="pt-BR" dirty="0" smtClean="0"/>
              <a:t>Contudo, na prática, a literatura disponível sobre efeitos da desregulação da entrada tem sugerido as seguintes implicações (Ragazzo, SEAE 2006):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As tarifas tendem apresentar maior dispersão por conta da maior diversificação de serviços;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/>
              <a:t>A</a:t>
            </a:r>
            <a:r>
              <a:rPr lang="pt-BR" dirty="0" smtClean="0"/>
              <a:t>s médias tarifárias tendem a diminuir, mas tal benefício pecuniário não é observado para todas as classes de consumidores (isso não quer dizer redução de bem estar propriamente dito);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O primeiro efeito pode ser uma entrada agressiva, mas num segundo momento há um processo de acomodação com saídas;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Os índices de concentração (HHI e C4) retornam para níveis próximos ao pré-abertura, mas com diversificação e oferta maiores;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/>
              <a:t>O</a:t>
            </a:r>
            <a:r>
              <a:rPr lang="pt-BR" dirty="0" smtClean="0"/>
              <a:t>s níveis de qualidade e segurança não são comprometidos, pelo contrário.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27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376</TotalTime>
  <Words>1053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Cacho</vt:lpstr>
      <vt:lpstr>Abertura de capital estrangeiro das empresas aéreas brasileiras: Uma análise antitruste</vt:lpstr>
      <vt:lpstr>Sumário da Apresentação</vt:lpstr>
      <vt:lpstr>Objetivo e Motivação </vt:lpstr>
      <vt:lpstr>Efeitos da abertura em casos de F&amp;A</vt:lpstr>
      <vt:lpstr>Efeitos da abertura em casos de F&amp;A</vt:lpstr>
      <vt:lpstr>Efeitos da abertura em casos de F&amp;A</vt:lpstr>
      <vt:lpstr>Efeitos da abertura em casos de F&amp;A</vt:lpstr>
      <vt:lpstr>Efeitos da abertura em casos de conduta</vt:lpstr>
      <vt:lpstr>Efeitos da abertura em casos de conduta</vt:lpstr>
      <vt:lpstr>A prática dos casos de F&amp;A</vt:lpstr>
      <vt:lpstr>A prática dos casos de conduta</vt:lpstr>
      <vt:lpstr>Conclusões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Abertura de capital estrangeiro das empresas aéreas brasileiras: Uma análise antitruste</dc:title>
  <dc:creator>Luiz Alberto Esteves</dc:creator>
  <cp:lastModifiedBy>Luiz Esteves</cp:lastModifiedBy>
  <cp:revision>25</cp:revision>
  <dcterms:created xsi:type="dcterms:W3CDTF">2015-09-18T14:56:13Z</dcterms:created>
  <dcterms:modified xsi:type="dcterms:W3CDTF">2015-09-21T04:42:58Z</dcterms:modified>
</cp:coreProperties>
</file>