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96" r:id="rId2"/>
    <p:sldMasterId id="2147483708" r:id="rId3"/>
    <p:sldMasterId id="2147483720" r:id="rId4"/>
  </p:sldMasterIdLst>
  <p:notesMasterIdLst>
    <p:notesMasterId r:id="rId18"/>
  </p:notesMasterIdLst>
  <p:sldIdLst>
    <p:sldId id="257" r:id="rId5"/>
    <p:sldId id="317" r:id="rId6"/>
    <p:sldId id="312" r:id="rId7"/>
    <p:sldId id="318" r:id="rId8"/>
    <p:sldId id="313" r:id="rId9"/>
    <p:sldId id="259" r:id="rId10"/>
    <p:sldId id="308" r:id="rId11"/>
    <p:sldId id="309" r:id="rId12"/>
    <p:sldId id="314" r:id="rId13"/>
    <p:sldId id="316" r:id="rId14"/>
    <p:sldId id="315" r:id="rId15"/>
    <p:sldId id="319" r:id="rId16"/>
    <p:sldId id="320" r:id="rId17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ranklin Gothic Medium" panose="020B0603020102020204" pitchFamily="34" charset="0"/>
      <p:regular r:id="rId27"/>
      <p:italic r:id="rId28"/>
    </p:embeddedFont>
    <p:embeddedFont>
      <p:font typeface="Franklin Gothic Book" panose="020B0503020102020204" pitchFamily="34" charset="0"/>
      <p:regular r:id="rId29"/>
      <p:italic r:id="rId30"/>
    </p:embeddedFont>
    <p:embeddedFont>
      <p:font typeface="Wingdings 2" panose="05020102010507070707" pitchFamily="18" charset="2"/>
      <p:regular r:id="rId3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54" autoAdjust="0"/>
  </p:normalViewPr>
  <p:slideViewPr>
    <p:cSldViewPr>
      <p:cViewPr varScale="1">
        <p:scale>
          <a:sx n="67" d="100"/>
          <a:sy n="67" d="100"/>
        </p:scale>
        <p:origin x="-134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040C5-4E69-49E6-A933-22FCB6CC4E7F}" type="datetimeFigureOut">
              <a:rPr lang="pt-BR" smtClean="0"/>
              <a:t>21/11/2016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E4B81-5034-436E-8556-186768EEFD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0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E501-37DC-46C3-8A07-7DD8FEBDE06A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00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E501-37DC-46C3-8A07-7DD8FEBDE06A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00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E501-37DC-46C3-8A07-7DD8FEBDE06A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00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E501-37DC-46C3-8A07-7DD8FEBDE06A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12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E501-37DC-46C3-8A07-7DD8FEBDE06A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0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E501-37DC-46C3-8A07-7DD8FEBDE06A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0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E501-37DC-46C3-8A07-7DD8FEBDE06A}" type="slidenum">
              <a:rPr lang="pt-BR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1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E501-37DC-46C3-8A07-7DD8FEBDE06A}" type="slidenum">
              <a:rPr lang="pt-BR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1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E501-37DC-46C3-8A07-7DD8FEBDE06A}" type="slidenum">
              <a:rPr lang="pt-BR">
                <a:solidFill>
                  <a:prstClr val="black"/>
                </a:solidFill>
              </a:rPr>
              <a:pPr/>
              <a:t>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12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E501-37DC-46C3-8A07-7DD8FEBDE06A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12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E501-37DC-46C3-8A07-7DD8FEBDE06A}" type="slidenum">
              <a:rPr lang="pt-BR">
                <a:solidFill>
                  <a:prstClr val="black"/>
                </a:solidFill>
              </a:rPr>
              <a:pPr/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12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E501-37DC-46C3-8A07-7DD8FEBDE06A}" type="slidenum">
              <a:rPr lang="pt-BR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12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5E501-37DC-46C3-8A07-7DD8FEBDE06A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0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0C67-21B2-404E-AB41-65A08F366974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8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C56C-F227-46F3-A3EB-386BF62C6BDB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4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A443-ECC7-4A82-B84A-9DCC2EB730F4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06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AE62A-9163-433B-93E6-5BDC32148AE0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69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888C-53F6-412A-AF20-3AF1B3A3174C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46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C8C9-FA2A-4445-AF80-2C38069A5E36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670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C552-A972-4902-976F-E3AFA17A6158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2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931F-79A6-43B2-8FFC-F85532804ABE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44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9E90-D899-4D0B-B929-81B308EE09FC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09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6C5E-ADDF-4192-96BF-4A32C1665354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76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F2D4-F049-4301-AD0E-53F988934B9C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8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96C6-0A18-4143-8312-790A35D974B4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93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F025-D7F3-4F86-82F1-A63CACD049CA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47933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69DA-E1BA-48C5-97DB-A59A94089672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35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24E3-14F6-4687-A815-4A83F1FF21BB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42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A0D92-61A7-429C-BAB2-791A93D24E82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6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F7AC-6FB6-4B1F-9201-C31DE68782CC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4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9D71-7987-472E-AD9D-FE3DE07D4E5C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6704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8C87F-C044-4970-8F6D-C153F1BEFA6E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28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F890-9407-41C9-91E1-3C3F51028CC5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44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B812-8941-4785-9C8E-9B7FAB0364F6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09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A461-205C-4E3F-BCD0-38619AE95185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7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3D62-0A1B-4ACB-9B6A-FE8F8F261EC3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3157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8F58-9FAA-48AC-935D-768680EE52D5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88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AD498-C7E8-4CB1-88C7-EF1C9B6CB8E7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47933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BAF0-50AE-46E8-8EDF-59C7C1CA5D79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35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88D3-62D0-4B39-A83A-DC0F5EEA0E24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42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C6D-EF80-4C33-A7DB-63F58ED63CCA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79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AC6A-7ECD-40E3-A0DF-3A47ABCF8633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84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4638-F021-4557-A184-9DC9EE25C14E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20088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A06F-56FD-442C-9A9C-AEEC51D3B041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1179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7954-DE34-4671-A6C7-FD91080B35FA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37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1ED7-9D63-4283-87BD-CB2941A38A6B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1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EDA8-DF7F-4B1E-A96C-6E813FEAF4CC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425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2CED-A1E5-4974-831C-F0D773655C47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43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FBF0-508A-4A21-A4B1-EE14A87A8666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36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36E9-AA4C-4377-AE22-87D3FA201374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16640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4A016-D171-458E-8D9C-BD5DC4DC4A88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71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B77F-F85B-42B4-8751-48DCDE4EDD31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5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C663-3C80-401C-83C9-B20ADFB1F8A7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5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414D6-111F-4C83-B8D2-BA47390B1181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98A0F-20DA-45B7-898E-B720C461FAE5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0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F331-BFD7-4376-8A0D-E412AFBB4718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1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6A044-FDE3-455F-8532-48C1C0825571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2239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125922-9777-4C70-A389-E074BFC7D0C3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5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A776D2-0A80-489B-B0BE-FA3F2DEC094D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2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C879DA-2BC9-401D-8FC6-C02E6685E4CF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2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E62BBA-EEA4-442A-93B2-21849B270B5D}" type="datetime1">
              <a:rPr lang="pt-BR" smtClean="0">
                <a:solidFill>
                  <a:srgbClr val="F0A22E">
                    <a:shade val="75000"/>
                  </a:srgbClr>
                </a:solidFill>
              </a:rPr>
              <a:t>21/11/2016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5A6737-AE44-4398-8FE3-4827E5393BF5}" type="slidenum">
              <a:rPr lang="pt-BR" smtClean="0">
                <a:solidFill>
                  <a:srgbClr val="F0A22E">
                    <a:shade val="75000"/>
                  </a:srgbClr>
                </a:solidFill>
              </a:rPr>
              <a:pPr/>
              <a:t>‹nº›</a:t>
            </a:fld>
            <a:endParaRPr lang="pt-B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0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ngra3realmenteehumprojetoobsoleto.blogspot.com.b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548680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3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Angra 3 realmente é um</a:t>
            </a:r>
          </a:p>
          <a:p>
            <a:pPr algn="ctr"/>
            <a:endParaRPr lang="pt-BR" sz="3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3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projeto obsoleto</a:t>
            </a:r>
            <a:r>
              <a:rPr lang="pt-BR" sz="3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e a </a:t>
            </a:r>
          </a:p>
          <a:p>
            <a:pPr algn="ctr"/>
            <a:endParaRPr lang="pt-BR" sz="3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3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catástrofe nuclear que pode </a:t>
            </a:r>
          </a:p>
          <a:p>
            <a:pPr algn="ctr"/>
            <a:endParaRPr lang="pt-BR" sz="3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3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 evitada</a:t>
            </a:r>
            <a:endParaRPr lang="pt-BR" sz="3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260648"/>
            <a:ext cx="8640960" cy="6336704"/>
          </a:xfrm>
          <a:prstGeom prst="rect">
            <a:avLst/>
          </a:prstGeom>
          <a:noFill/>
          <a:ln w="69850" cap="rnd" cmpd="dbl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19976" y="5301208"/>
            <a:ext cx="68047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Engenheiro Sidney Luiz Rabello</a:t>
            </a:r>
          </a:p>
          <a:p>
            <a:endParaRPr lang="pt-BR" sz="1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pt-BR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</a:t>
            </a:r>
            <a:r>
              <a:rPr lang="pt-BR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artigo publicado no Jornal do Brasil de </a:t>
            </a:r>
            <a:r>
              <a:rPr lang="pt-BR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31/03/2010 </a:t>
            </a:r>
            <a:r>
              <a:rPr lang="pt-BR" sz="14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</a:t>
            </a:r>
            <a:r>
              <a:rPr lang="pt-BR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://angra3realmenteehumprojetoobsoleto.blogspot.com.br</a:t>
            </a:r>
            <a:r>
              <a:rPr lang="pt-BR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/</a:t>
            </a:r>
            <a:endParaRPr lang="pt-BR" sz="14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</a:t>
            </a:r>
            <a:r>
              <a:rPr lang="pt-BR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://</a:t>
            </a:r>
            <a:r>
              <a:rPr lang="pt-BR" sz="1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agenciadesegurancanuclearemdebate.blogspot.com.br</a:t>
            </a:r>
            <a:r>
              <a:rPr lang="pt-BR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353406" y="6597352"/>
            <a:ext cx="758952" cy="246888"/>
          </a:xfrm>
        </p:spPr>
        <p:txBody>
          <a:bodyPr/>
          <a:lstStyle/>
          <a:p>
            <a:fld id="{D55A6737-AE44-4398-8FE3-4827E5393BF5}" type="slidenum">
              <a:rPr lang="pt-BR" b="1" i="1" smtClean="0">
                <a:solidFill>
                  <a:schemeClr val="tx1"/>
                </a:solidFill>
              </a:rPr>
              <a:pPr/>
              <a:t>1</a:t>
            </a:fld>
            <a:endParaRPr lang="pt-BR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620688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Angra 3 e as piscinas de combustível – outro perigo</a:t>
            </a:r>
            <a:endParaRPr lang="pt-BR" sz="3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3600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260648"/>
            <a:ext cx="8640960" cy="6336704"/>
          </a:xfrm>
          <a:prstGeom prst="rect">
            <a:avLst/>
          </a:prstGeom>
          <a:noFill/>
          <a:ln w="69850" cap="rnd" cmpd="dbl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12" y="1792386"/>
            <a:ext cx="6450183" cy="4617745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8368988" y="6597352"/>
            <a:ext cx="758952" cy="246888"/>
          </a:xfrm>
        </p:spPr>
        <p:txBody>
          <a:bodyPr/>
          <a:lstStyle/>
          <a:p>
            <a:fld id="{D55A6737-AE44-4398-8FE3-4827E5393BF5}" type="slidenum">
              <a:rPr lang="pt-BR" b="1" i="1" smtClean="0">
                <a:solidFill>
                  <a:schemeClr val="tx1"/>
                </a:solidFill>
              </a:rPr>
              <a:pPr/>
              <a:t>10</a:t>
            </a:fld>
            <a:endParaRPr lang="pt-BR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612905"/>
            <a:ext cx="820891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Segundo erro de projeto: exclusivo de Angra 3</a:t>
            </a:r>
          </a:p>
          <a:p>
            <a:pPr algn="ctr"/>
            <a:endParaRPr lang="pt-BR" sz="3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Angra 3 inclui as piscinas de combustível novo e usado no edifício do reator – junto com o reator.</a:t>
            </a:r>
          </a:p>
          <a:p>
            <a:pPr marL="342900" indent="-342900" algn="just">
              <a:buAutoNum type="arabicPeriod"/>
            </a:pPr>
            <a:endParaRPr lang="pt-BR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piscinas tornam a usina mais insegura </a:t>
            </a:r>
            <a:r>
              <a:rPr lang="pt-BR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falta de energia elétrica – o combustível usado funde também com falta de refrigeração.</a:t>
            </a:r>
          </a:p>
          <a:p>
            <a:pPr marL="342900" indent="-342900" algn="just">
              <a:buAutoNum type="arabicPeriod"/>
            </a:pPr>
            <a:endParaRPr lang="pt-BR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pt-BR" b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Solução: Retirar as piscinas do Edifício do Reator</a:t>
            </a:r>
            <a:r>
              <a:rPr lang="pt-BR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construir </a:t>
            </a:r>
            <a:r>
              <a:rPr lang="pt-BR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prédio exclusivo </a:t>
            </a:r>
            <a:r>
              <a:rPr lang="pt-BR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o </a:t>
            </a:r>
            <a:r>
              <a:rPr lang="pt-BR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combustível como </a:t>
            </a:r>
            <a:r>
              <a:rPr lang="pt-BR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</a:t>
            </a:r>
            <a:r>
              <a:rPr lang="pt-BR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Angra 1</a:t>
            </a:r>
            <a:r>
              <a:rPr lang="pt-BR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pt-BR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pt-BR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seu lugar </a:t>
            </a:r>
            <a:r>
              <a:rPr lang="pt-BR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incluir </a:t>
            </a:r>
            <a:r>
              <a:rPr lang="pt-BR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reservatórios de água </a:t>
            </a:r>
            <a:r>
              <a:rPr lang="pt-BR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pt-BR" u="sng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elimina um perigo e auxilia na solução do primeiro erro</a:t>
            </a:r>
            <a:r>
              <a:rPr lang="pt-BR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342900" indent="-342900" algn="just">
              <a:buAutoNum type="arabicPeriod"/>
            </a:pPr>
            <a:endParaRPr lang="pt-BR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Falta apenas incluir a canaleta e o tanque coletor para acomodar o reator fundido – </a:t>
            </a:r>
            <a:r>
              <a:rPr lang="pt-BR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APENAS LAYOUT!</a:t>
            </a:r>
            <a:endParaRPr lang="pt-BR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260648"/>
            <a:ext cx="8640960" cy="6336704"/>
          </a:xfrm>
          <a:prstGeom prst="rect">
            <a:avLst/>
          </a:prstGeom>
          <a:noFill/>
          <a:ln w="69850" cap="rnd" cmpd="dbl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385048" y="6611112"/>
            <a:ext cx="758952" cy="246888"/>
          </a:xfrm>
        </p:spPr>
        <p:txBody>
          <a:bodyPr/>
          <a:lstStyle/>
          <a:p>
            <a:fld id="{D55A6737-AE44-4398-8FE3-4827E5393BF5}" type="slidenum">
              <a:rPr lang="pt-BR" b="1" i="1" smtClean="0">
                <a:solidFill>
                  <a:schemeClr val="tx1"/>
                </a:solidFill>
              </a:rPr>
              <a:pPr/>
              <a:t>11</a:t>
            </a:fld>
            <a:endParaRPr lang="pt-BR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260648"/>
            <a:ext cx="8640960" cy="6336704"/>
          </a:xfrm>
          <a:prstGeom prst="rect">
            <a:avLst/>
          </a:prstGeom>
          <a:noFill/>
          <a:ln w="69850" cap="rnd" cmpd="dbl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48880"/>
            <a:ext cx="3315196" cy="37040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154" y="1311066"/>
            <a:ext cx="2088232" cy="161326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55097"/>
            <a:ext cx="3888665" cy="469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03781" y="404664"/>
            <a:ext cx="82809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22300" algn="just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1.4 Princípios de Segurança Pós-</a:t>
            </a:r>
            <a:r>
              <a:rPr lang="pt-BR" sz="20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TMI</a:t>
            </a:r>
            <a:r>
              <a:rPr lang="pt-B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(década de 1980</a:t>
            </a:r>
            <a:r>
              <a:rPr lang="pt-BR" sz="2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– </a:t>
            </a:r>
            <a:r>
              <a:rPr lang="pt-BR" sz="2000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Edifício do Reator deve ser intransponível</a:t>
            </a:r>
            <a:r>
              <a:rPr lang="pt-B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sz="2000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380312" y="6575243"/>
            <a:ext cx="758952" cy="246888"/>
          </a:xfrm>
        </p:spPr>
        <p:txBody>
          <a:bodyPr/>
          <a:lstStyle/>
          <a:p>
            <a:fld id="{D55A6737-AE44-4398-8FE3-4827E5393BF5}" type="slidenum">
              <a:rPr lang="pt-BR" b="1" i="1" smtClean="0">
                <a:solidFill>
                  <a:schemeClr val="tx1"/>
                </a:solidFill>
              </a:rPr>
              <a:pPr/>
              <a:t>12</a:t>
            </a:fld>
            <a:endParaRPr lang="pt-BR" b="1" i="1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20254" y="6165304"/>
            <a:ext cx="799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Última barreira da Defesa em Profundidade (Contenção)</a:t>
            </a:r>
            <a:endParaRPr lang="pt-BR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7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909" y="520511"/>
            <a:ext cx="82089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evitar uma Catástrofe Nuclear em Angra 3</a:t>
            </a:r>
          </a:p>
          <a:p>
            <a:pPr algn="ctr"/>
            <a:endParaRPr lang="pt-BR" sz="3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Implementar a proposta do slide 9 </a:t>
            </a:r>
            <a:r>
              <a:rPr lang="pt-BR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rever o projeto do Edifício do Reator de Angra 3 </a:t>
            </a:r>
            <a:r>
              <a:rPr lang="pt-BR" sz="2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acordo com as normas de segurança</a:t>
            </a:r>
            <a:r>
              <a:rPr lang="pt-BR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internacionais da </a:t>
            </a:r>
            <a:r>
              <a:rPr lang="pt-BR" sz="24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AIEA</a:t>
            </a:r>
            <a:r>
              <a:rPr lang="pt-BR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 nacionais americanas (canaleta, tanque coletor e reservatório d’água com a retirada das piscinas de combustível).</a:t>
            </a:r>
          </a:p>
          <a:p>
            <a:pPr algn="just"/>
            <a:endParaRPr lang="pt-BR" sz="2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 sempre em mente que </a:t>
            </a:r>
            <a:r>
              <a:rPr lang="pt-BR" sz="2400" b="1" u="sng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múltiplas falhas se manifestam cada vez de uma forma</a:t>
            </a:r>
            <a:r>
              <a:rPr lang="pt-BR" sz="2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t-BR" sz="24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TMI</a:t>
            </a:r>
            <a:r>
              <a:rPr lang="pt-BR" sz="2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Chernobyl tinham energia elétrica à vontade e não ocorreu nenhum tsunami).</a:t>
            </a:r>
            <a:endParaRPr lang="pt-BR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pt-BR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260648"/>
            <a:ext cx="8640960" cy="6336704"/>
          </a:xfrm>
          <a:prstGeom prst="rect">
            <a:avLst/>
          </a:prstGeom>
          <a:noFill/>
          <a:ln w="69850" cap="rnd" cmpd="dbl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369430" y="6597352"/>
            <a:ext cx="758952" cy="246888"/>
          </a:xfrm>
        </p:spPr>
        <p:txBody>
          <a:bodyPr/>
          <a:lstStyle/>
          <a:p>
            <a:r>
              <a:rPr lang="pt-BR" b="1" i="1" dirty="0" smtClean="0">
                <a:solidFill>
                  <a:schemeClr val="tx1"/>
                </a:solidFill>
              </a:rPr>
              <a:t>13</a:t>
            </a:r>
            <a:endParaRPr lang="pt-BR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11560" y="548680"/>
            <a:ext cx="813690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catástrofe nuclear que pode</a:t>
            </a:r>
            <a:endParaRPr lang="pt-BR" sz="3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3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 evitada em Angra 3</a:t>
            </a:r>
          </a:p>
          <a:p>
            <a:pPr algn="ctr"/>
            <a:endParaRPr lang="pt-BR" sz="3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 algn="just">
              <a:buAutoNum type="arabicPeriod"/>
            </a:pPr>
            <a:r>
              <a:rPr lang="pt-BR" sz="2400" b="1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</a:t>
            </a:r>
            <a:r>
              <a:rPr lang="pt-BR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Mile</a:t>
            </a:r>
            <a:r>
              <a:rPr lang="pt-BR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Island</a:t>
            </a:r>
            <a:r>
              <a:rPr lang="pt-BR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pt-BR" sz="2400" b="1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TMI</a:t>
            </a:r>
            <a:r>
              <a:rPr lang="pt-BR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pt-BR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EUA – 1979</a:t>
            </a:r>
          </a:p>
          <a:p>
            <a:pPr algn="just"/>
            <a:r>
              <a:rPr lang="pt-BR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Falha humana e de equipamento</a:t>
            </a:r>
          </a:p>
          <a:p>
            <a:pPr algn="just"/>
            <a:endParaRPr lang="pt-BR" sz="2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CHERNOBYL – URSS – 1986</a:t>
            </a:r>
          </a:p>
          <a:p>
            <a:pPr algn="just"/>
            <a:r>
              <a:rPr lang="pt-BR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Falha </a:t>
            </a:r>
            <a:r>
              <a:rPr lang="pt-BR" sz="2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humana e de </a:t>
            </a:r>
            <a:r>
              <a:rPr lang="pt-BR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equipamento</a:t>
            </a:r>
          </a:p>
          <a:p>
            <a:pPr algn="just"/>
            <a:endParaRPr lang="pt-BR" sz="2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FUKUSHIMA – JAPÃO – 2011</a:t>
            </a:r>
          </a:p>
          <a:p>
            <a:pPr marL="895350" indent="-895350" algn="just"/>
            <a:r>
              <a:rPr lang="pt-BR" sz="2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Falha de projeto (tsunami) e conluio Operadora - Agência de Segurança</a:t>
            </a:r>
            <a:endParaRPr lang="pt-BR" sz="2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95350" indent="-895350" algn="just"/>
            <a:endParaRPr lang="pt-BR" sz="24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95350" indent="-895350" algn="just"/>
            <a:r>
              <a:rPr lang="pt-BR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ERRO de projeto: princípio </a:t>
            </a:r>
            <a:r>
              <a:rPr lang="pt-BR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sz="2400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única</a:t>
            </a:r>
            <a:r>
              <a:rPr lang="pt-BR" sz="2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falha</a:t>
            </a:r>
            <a:endParaRPr lang="pt-BR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260648"/>
            <a:ext cx="8640960" cy="6336704"/>
          </a:xfrm>
          <a:prstGeom prst="rect">
            <a:avLst/>
          </a:prstGeom>
          <a:noFill/>
          <a:ln w="69850" cap="rnd" cmpd="dbl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368988" y="6597352"/>
            <a:ext cx="758952" cy="246888"/>
          </a:xfrm>
        </p:spPr>
        <p:txBody>
          <a:bodyPr/>
          <a:lstStyle/>
          <a:p>
            <a:fld id="{D55A6737-AE44-4398-8FE3-4827E5393BF5}" type="slidenum">
              <a:rPr lang="pt-BR" b="1" i="1" smtClean="0">
                <a:solidFill>
                  <a:schemeClr val="tx1"/>
                </a:solidFill>
              </a:rPr>
              <a:pPr/>
              <a:t>2</a:t>
            </a:fld>
            <a:endParaRPr lang="pt-BR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260648"/>
            <a:ext cx="8640960" cy="6336704"/>
          </a:xfrm>
          <a:prstGeom prst="rect">
            <a:avLst/>
          </a:prstGeom>
          <a:noFill/>
          <a:ln w="69850" cap="rnd" cmpd="dbl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73" y="1700808"/>
            <a:ext cx="5465862" cy="47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544" y="458958"/>
            <a:ext cx="8352928" cy="114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lvl="0" indent="-3175" algn="ctr">
              <a:lnSpc>
                <a:spcPct val="115000"/>
              </a:lnSpc>
              <a:spcAft>
                <a:spcPts val="1000"/>
              </a:spcAft>
            </a:pPr>
            <a:r>
              <a:rPr lang="pt-BR" sz="3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Pior Acidente em uma Usina Nuclear</a:t>
            </a:r>
          </a:p>
          <a:p>
            <a:pPr marL="3175" lvl="0" indent="-3175" algn="ctr">
              <a:lnSpc>
                <a:spcPct val="115000"/>
              </a:lnSpc>
              <a:spcAft>
                <a:spcPts val="1000"/>
              </a:spcAft>
            </a:pPr>
            <a:r>
              <a:rPr lang="pt-BR" sz="22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catástrofe que pode ser evitada em Angra 3 </a:t>
            </a:r>
            <a:endParaRPr lang="pt-BR" sz="22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431962" y="5939988"/>
            <a:ext cx="141577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E TEM MAIS!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378761" y="6597352"/>
            <a:ext cx="758952" cy="246888"/>
          </a:xfrm>
        </p:spPr>
        <p:txBody>
          <a:bodyPr/>
          <a:lstStyle/>
          <a:p>
            <a:fld id="{D55A6737-AE44-4398-8FE3-4827E5393BF5}" type="slidenum">
              <a:rPr lang="pt-BR" b="1" i="1" smtClean="0">
                <a:solidFill>
                  <a:schemeClr val="tx1"/>
                </a:solidFill>
              </a:rPr>
              <a:pPr/>
              <a:t>3</a:t>
            </a:fld>
            <a:endParaRPr lang="pt-BR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0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260648"/>
            <a:ext cx="8640960" cy="6336704"/>
          </a:xfrm>
          <a:prstGeom prst="rect">
            <a:avLst/>
          </a:prstGeom>
          <a:noFill/>
          <a:ln w="69850" cap="rnd" cmpd="dbl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536234" cy="307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3"/>
            <a:ext cx="4491212" cy="346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4" y="404664"/>
            <a:ext cx="835183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350273" y="6597352"/>
            <a:ext cx="758952" cy="246888"/>
          </a:xfrm>
        </p:spPr>
        <p:txBody>
          <a:bodyPr/>
          <a:lstStyle/>
          <a:p>
            <a:fld id="{D55A6737-AE44-4398-8FE3-4827E5393BF5}" type="slidenum">
              <a:rPr lang="pt-BR" b="1" i="1" smtClean="0">
                <a:solidFill>
                  <a:schemeClr val="tx1"/>
                </a:solidFill>
              </a:rPr>
              <a:pPr/>
              <a:t>4</a:t>
            </a:fld>
            <a:endParaRPr lang="pt-BR" b="1" i="1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11560" y="566124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</a:t>
            </a:r>
            <a:r>
              <a:rPr lang="pt-BR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Angra 3 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pt-BR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consequências 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</a:t>
            </a:r>
            <a:r>
              <a:rPr lang="pt-BR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explosão 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hidrogênio poderão ser maiores </a:t>
            </a:r>
            <a:r>
              <a:rPr lang="pt-BR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Fukushima</a:t>
            </a:r>
            <a:endParaRPr lang="pt-BR" sz="20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9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260648"/>
            <a:ext cx="8640960" cy="6336704"/>
          </a:xfrm>
          <a:prstGeom prst="rect">
            <a:avLst/>
          </a:prstGeom>
          <a:noFill/>
          <a:ln w="69850" cap="rnd" cmpd="dbl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1563" y="577330"/>
            <a:ext cx="8504889" cy="44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447675" algn="ctr">
              <a:lnSpc>
                <a:spcPct val="115000"/>
              </a:lnSpc>
              <a:spcAft>
                <a:spcPts val="1000"/>
              </a:spcAft>
            </a:pPr>
            <a:r>
              <a:rPr lang="pt-BR" sz="22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</a:t>
            </a:r>
            <a:r>
              <a:rPr lang="pt-BR" sz="22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Garantem </a:t>
            </a:r>
            <a:r>
              <a:rPr lang="pt-BR" sz="22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</a:t>
            </a:r>
            <a:r>
              <a:rPr lang="pt-BR" sz="22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Usina Nuclear Segura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66069"/>
            <a:ext cx="7056784" cy="472586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187624" y="5949860"/>
            <a:ext cx="7056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Nenhuma dificuldade tecnológica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53406" y="6611112"/>
            <a:ext cx="758952" cy="246888"/>
          </a:xfrm>
        </p:spPr>
        <p:txBody>
          <a:bodyPr/>
          <a:lstStyle/>
          <a:p>
            <a:fld id="{D55A6737-AE44-4398-8FE3-4827E5393BF5}" type="slidenum">
              <a:rPr lang="pt-BR" b="1" i="1" smtClean="0">
                <a:solidFill>
                  <a:schemeClr val="tx1"/>
                </a:solidFill>
              </a:rPr>
              <a:pPr/>
              <a:t>5</a:t>
            </a:fld>
            <a:endParaRPr lang="pt-BR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260648"/>
            <a:ext cx="8640960" cy="6336704"/>
          </a:xfrm>
          <a:prstGeom prst="rect">
            <a:avLst/>
          </a:prstGeom>
          <a:noFill/>
          <a:ln w="69850" cap="rnd" cmpd="dbl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1563" y="577330"/>
            <a:ext cx="8504889" cy="44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447675" algn="ctr">
              <a:lnSpc>
                <a:spcPct val="115000"/>
              </a:lnSpc>
              <a:spcAft>
                <a:spcPts val="1000"/>
              </a:spcAft>
            </a:pPr>
            <a:r>
              <a:rPr lang="pt-BR" sz="22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 que Garantem Uma Usina Nuclear Segura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64088" y="1355802"/>
            <a:ext cx="33123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Dentro da Contenção</a:t>
            </a:r>
          </a:p>
          <a:p>
            <a:endParaRPr lang="pt-BR" sz="2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pt-BR" sz="2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Canaleta</a:t>
            </a:r>
          </a:p>
          <a:p>
            <a:endParaRPr lang="pt-BR" sz="2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Tanque </a:t>
            </a:r>
            <a:r>
              <a:rPr lang="pt-B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receber o núcleo fundido do reator.</a:t>
            </a:r>
          </a:p>
          <a:p>
            <a:endParaRPr lang="pt-BR" sz="2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Reservatório de Água Dedicado.</a:t>
            </a:r>
          </a:p>
          <a:p>
            <a:endParaRPr lang="pt-BR" sz="2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55802"/>
            <a:ext cx="4343646" cy="313828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99592" y="5013176"/>
            <a:ext cx="7344815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447675" algn="ctr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ANGRA 3 NÃO tem estes RECURSOS</a:t>
            </a:r>
          </a:p>
          <a:p>
            <a:pPr marL="622300" indent="-447675" algn="ctr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Angra 3 = Angra 2 – projeto obsoleto da década de 1970</a:t>
            </a:r>
            <a:endParaRPr lang="pt-BR" sz="24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380096" y="6597352"/>
            <a:ext cx="758952" cy="246888"/>
          </a:xfrm>
        </p:spPr>
        <p:txBody>
          <a:bodyPr/>
          <a:lstStyle/>
          <a:p>
            <a:fld id="{D55A6737-AE44-4398-8FE3-4827E5393BF5}" type="slidenum">
              <a:rPr lang="pt-BR" b="1" i="1" smtClean="0">
                <a:solidFill>
                  <a:schemeClr val="tx1"/>
                </a:solidFill>
              </a:rPr>
              <a:pPr/>
              <a:t>6</a:t>
            </a:fld>
            <a:endParaRPr lang="pt-BR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59531" y="275220"/>
            <a:ext cx="8640960" cy="6336704"/>
          </a:xfrm>
          <a:prstGeom prst="rect">
            <a:avLst/>
          </a:prstGeom>
          <a:noFill/>
          <a:ln w="69850" cap="rnd" cmpd="dbl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44057" y="620688"/>
            <a:ext cx="7992889" cy="999248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622300" indent="-447675" algn="ctr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ANGRA 3 NÃO tem estes RECURSOS</a:t>
            </a:r>
            <a:endParaRPr lang="pt-BR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2300" indent="-447675" algn="ctr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Usinas da </a:t>
            </a:r>
            <a:r>
              <a:rPr lang="pt-BR" sz="2400" b="1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AREVA</a:t>
            </a:r>
            <a:r>
              <a:rPr lang="pt-BR" sz="2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 Construção no Mundo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355809" y="2060848"/>
            <a:ext cx="5472608" cy="3477875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2005* - Finlândia</a:t>
            </a:r>
            <a:r>
              <a:rPr lang="pt-B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pt-BR" sz="20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EPR</a:t>
            </a:r>
            <a:r>
              <a:rPr lang="pt-B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pt-BR" sz="20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Olkiluoto</a:t>
            </a:r>
            <a:endParaRPr lang="pt-BR" sz="2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000" b="1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000" b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2007 - França</a:t>
            </a:r>
            <a:r>
              <a:rPr lang="pt-B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pt-BR" sz="20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EPR</a:t>
            </a:r>
            <a:r>
              <a:rPr lang="pt-B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pt-BR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Flamanville</a:t>
            </a:r>
            <a:endParaRPr lang="pt-BR" sz="2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000" b="1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000" b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2009/10 - China</a:t>
            </a:r>
            <a:r>
              <a:rPr lang="pt-B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pt-BR" sz="20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EPR</a:t>
            </a:r>
            <a:r>
              <a:rPr lang="pt-B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</a:t>
            </a:r>
            <a:r>
              <a:rPr lang="pt-BR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Taishan</a:t>
            </a:r>
            <a:r>
              <a:rPr lang="pt-BR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1/2</a:t>
            </a:r>
            <a:endParaRPr lang="pt-BR" sz="2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2000" b="1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000" b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Inglaterra</a:t>
            </a:r>
            <a:r>
              <a:rPr lang="pt-B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pt-BR" sz="20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EPR</a:t>
            </a:r>
            <a:r>
              <a:rPr lang="pt-B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em licenciamento</a:t>
            </a:r>
          </a:p>
          <a:p>
            <a:endParaRPr lang="pt-BR" sz="2000" b="1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000" b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EUA</a:t>
            </a:r>
            <a:r>
              <a:rPr lang="pt-B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pt-BR" sz="20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EPR</a:t>
            </a:r>
            <a:r>
              <a:rPr lang="pt-BR" sz="2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em licenciamento</a:t>
            </a:r>
          </a:p>
          <a:p>
            <a:endParaRPr lang="pt-BR" sz="2000" b="1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0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2010 - Brasil – </a:t>
            </a:r>
            <a:r>
              <a:rPr lang="pt-BR" sz="2000" b="1" u="sng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A3 – projeto de 1970</a:t>
            </a:r>
            <a:endParaRPr lang="pt-BR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0" y="2708920"/>
            <a:ext cx="2686896" cy="194128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67544" y="6064256"/>
            <a:ext cx="8345916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prstClr val="black"/>
                </a:solidFill>
              </a:rPr>
              <a:t>*</a:t>
            </a:r>
            <a:r>
              <a:rPr lang="pt-BR" dirty="0">
                <a:solidFill>
                  <a:prstClr val="black"/>
                </a:solidFill>
              </a:rPr>
              <a:t> As datas se referem à Licença de Construção (aprovação do projeto de segurança)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63606" y="6597352"/>
            <a:ext cx="758952" cy="246888"/>
          </a:xfrm>
        </p:spPr>
        <p:txBody>
          <a:bodyPr/>
          <a:lstStyle/>
          <a:p>
            <a:fld id="{D55A6737-AE44-4398-8FE3-4827E5393BF5}" type="slidenum">
              <a:rPr lang="pt-BR" b="1" i="1" smtClean="0">
                <a:solidFill>
                  <a:schemeClr val="tx1"/>
                </a:solidFill>
              </a:rPr>
              <a:pPr/>
              <a:t>7</a:t>
            </a:fld>
            <a:endParaRPr lang="pt-BR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260648"/>
            <a:ext cx="8640960" cy="6336704"/>
          </a:xfrm>
          <a:prstGeom prst="rect">
            <a:avLst/>
          </a:prstGeom>
          <a:noFill/>
          <a:ln w="69850" cap="rnd" cmpd="dbl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620688"/>
            <a:ext cx="8352928" cy="2600712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622300" indent="-447675" algn="ctr"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ANGRA 3 NÃO tem estes RECURSOS</a:t>
            </a:r>
          </a:p>
          <a:p>
            <a:pPr marL="622300" indent="-447675" algn="ctr">
              <a:lnSpc>
                <a:spcPct val="115000"/>
              </a:lnSpc>
              <a:spcAft>
                <a:spcPts val="1000"/>
              </a:spcAft>
            </a:pPr>
            <a:r>
              <a:rPr lang="pt-BR" sz="2000" b="1" u="sng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CONCLUSÃO</a:t>
            </a:r>
            <a:r>
              <a:rPr lang="pt-BR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Angra 3 poderia 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 segura</a:t>
            </a:r>
            <a:endParaRPr lang="pt-BR" sz="20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1825" indent="-457200" algn="just">
              <a:lnSpc>
                <a:spcPct val="115000"/>
              </a:lnSpc>
              <a:spcAft>
                <a:spcPts val="1000"/>
              </a:spcAft>
              <a:buFontTx/>
              <a:buAutoNum type="arabicPeriod"/>
            </a:pPr>
            <a:r>
              <a:rPr lang="pt-BR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Ninguém mais constrói usinas da década de 70 no século </a:t>
            </a:r>
            <a:r>
              <a:rPr lang="pt-BR" sz="2000" b="1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XXI</a:t>
            </a:r>
            <a:r>
              <a:rPr lang="pt-BR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631825" indent="-457200" algn="just">
              <a:lnSpc>
                <a:spcPct val="115000"/>
              </a:lnSpc>
              <a:spcAft>
                <a:spcPts val="1000"/>
              </a:spcAft>
              <a:buFontTx/>
              <a:buAutoNum type="arabicPeriod"/>
            </a:pPr>
            <a:r>
              <a:rPr lang="pt-BR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BR" sz="2000" b="1" dirty="0" err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AREVA</a:t>
            </a:r>
            <a:r>
              <a:rPr lang="pt-BR" sz="20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 a projetista de Angra 3 e tem um projeto seguro para o mundo todo, menos para o Brasil.</a:t>
            </a:r>
            <a:endParaRPr lang="pt-BR" sz="24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9040"/>
            <a:ext cx="3384376" cy="244521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355976" y="3789040"/>
            <a:ext cx="4240946" cy="2462213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2005* - Finlândia</a:t>
            </a:r>
            <a:r>
              <a:rPr lang="pt-B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pt-BR" sz="14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EPR</a:t>
            </a:r>
            <a:r>
              <a:rPr lang="pt-B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pt-BR" sz="14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Olkiluoto</a:t>
            </a:r>
            <a:endParaRPr lang="pt-BR" sz="1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400" b="1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b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2007 - França</a:t>
            </a:r>
            <a:r>
              <a:rPr lang="pt-B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pt-BR" sz="14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EPR</a:t>
            </a:r>
            <a:r>
              <a:rPr lang="pt-B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pt-BR" sz="14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Flamanville</a:t>
            </a:r>
            <a:endParaRPr lang="pt-BR" sz="1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400" b="1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b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2009/10 - China</a:t>
            </a:r>
            <a:r>
              <a:rPr lang="pt-B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pt-BR" sz="14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EPR</a:t>
            </a:r>
            <a:r>
              <a:rPr lang="pt-B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pt-BR" sz="14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Taishan</a:t>
            </a:r>
            <a:r>
              <a:rPr lang="pt-B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1/2</a:t>
            </a:r>
          </a:p>
          <a:p>
            <a:endParaRPr lang="pt-BR" sz="1400" b="1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b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Inglaterra</a:t>
            </a:r>
            <a:r>
              <a:rPr lang="pt-B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pt-BR" sz="14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EPR</a:t>
            </a:r>
            <a:r>
              <a:rPr lang="pt-B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em licenciamento</a:t>
            </a:r>
          </a:p>
          <a:p>
            <a:endParaRPr lang="pt-BR" sz="1400" b="1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b="1" u="sng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EUA</a:t>
            </a:r>
            <a:r>
              <a:rPr lang="pt-B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pt-BR" sz="14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EPR</a:t>
            </a:r>
            <a:r>
              <a:rPr lang="pt-BR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em licenciamento</a:t>
            </a:r>
          </a:p>
          <a:p>
            <a:endParaRPr lang="pt-BR" sz="1400" b="1" u="sng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b="1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2010 - Brasil – sem os recursos</a:t>
            </a:r>
            <a:endParaRPr lang="pt-BR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363606" y="6611112"/>
            <a:ext cx="758952" cy="246888"/>
          </a:xfrm>
        </p:spPr>
        <p:txBody>
          <a:bodyPr/>
          <a:lstStyle/>
          <a:p>
            <a:fld id="{D55A6737-AE44-4398-8FE3-4827E5393BF5}" type="slidenum">
              <a:rPr lang="pt-BR" b="1" i="1" smtClean="0">
                <a:solidFill>
                  <a:schemeClr val="tx1"/>
                </a:solidFill>
              </a:rPr>
              <a:pPr/>
              <a:t>8</a:t>
            </a:fld>
            <a:endParaRPr lang="pt-BR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27787" y="548680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Proposta para Angra 3 não se tornar uma catástrofe</a:t>
            </a:r>
          </a:p>
          <a:p>
            <a:pPr algn="ctr"/>
            <a:endParaRPr lang="pt-BR" sz="36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Considerando: 1. Construção de Angra 3 está parada;</a:t>
            </a:r>
          </a:p>
          <a:p>
            <a:pPr algn="just"/>
            <a:endParaRPr lang="pt-BR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968500" algn="just"/>
            <a:r>
              <a:rPr lang="pt-B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Edifício do Reator 30% construído.</a:t>
            </a:r>
            <a:endParaRPr lang="pt-BR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Manter a construção  parada </a:t>
            </a:r>
            <a:r>
              <a:rPr lang="pt-BR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até que </a:t>
            </a:r>
            <a:r>
              <a:rPr lang="pt-BR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seja </a:t>
            </a:r>
            <a:r>
              <a:rPr lang="pt-BR" b="1" u="sng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Refeito o Projeto do Edifício do Reator</a:t>
            </a:r>
            <a:r>
              <a:rPr lang="pt-BR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e</a:t>
            </a:r>
          </a:p>
          <a:p>
            <a:pPr marL="342900" indent="-342900" algn="just">
              <a:buAutoNum type="arabicPeriod"/>
            </a:pPr>
            <a:endParaRPr lang="pt-BR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Incluir no projeto: (1) tanque para o  núcleo fundido </a:t>
            </a:r>
            <a:r>
              <a:rPr lang="pt-BR" b="1" dirty="0" err="1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fundido</a:t>
            </a:r>
            <a:r>
              <a:rPr lang="pt-B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(com a canaleta</a:t>
            </a:r>
            <a:r>
              <a:rPr lang="pt-B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 e (2) </a:t>
            </a:r>
            <a:r>
              <a:rPr lang="pt-B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reservatório </a:t>
            </a:r>
            <a:r>
              <a:rPr lang="pt-B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água.</a:t>
            </a:r>
          </a:p>
          <a:p>
            <a:pPr algn="just"/>
            <a:endParaRPr lang="pt-BR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SÓ LAYOUT DE PRÉDIO </a:t>
            </a:r>
            <a:r>
              <a:rPr lang="pt-BR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Não existe dificuldade tecnológica.</a:t>
            </a:r>
          </a:p>
          <a:p>
            <a:pPr marL="342900" indent="-342900" algn="just">
              <a:buAutoNum type="arabicPeriod"/>
            </a:pPr>
            <a:endParaRPr lang="pt-BR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TEM MAIS...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3528" y="260648"/>
            <a:ext cx="8640960" cy="6336704"/>
          </a:xfrm>
          <a:prstGeom prst="rect">
            <a:avLst/>
          </a:prstGeom>
          <a:noFill/>
          <a:ln w="69850" cap="rnd" cmpd="dbl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385048" y="6592687"/>
            <a:ext cx="758952" cy="246888"/>
          </a:xfrm>
        </p:spPr>
        <p:txBody>
          <a:bodyPr/>
          <a:lstStyle/>
          <a:p>
            <a:fld id="{D55A6737-AE44-4398-8FE3-4827E5393BF5}" type="slidenum">
              <a:rPr lang="pt-BR" b="1" i="1" smtClean="0">
                <a:solidFill>
                  <a:schemeClr val="tx1"/>
                </a:solidFill>
              </a:rPr>
              <a:pPr/>
              <a:t>9</a:t>
            </a:fld>
            <a:endParaRPr lang="pt-BR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662</Words>
  <Application>Microsoft Office PowerPoint</Application>
  <PresentationFormat>Apresentação na tela (4:3)</PresentationFormat>
  <Paragraphs>128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13</vt:i4>
      </vt:variant>
    </vt:vector>
  </HeadingPairs>
  <TitlesOfParts>
    <vt:vector size="23" baseType="lpstr">
      <vt:lpstr>Arial</vt:lpstr>
      <vt:lpstr>Verdana</vt:lpstr>
      <vt:lpstr>Calibri</vt:lpstr>
      <vt:lpstr>Franklin Gothic Medium</vt:lpstr>
      <vt:lpstr>Franklin Gothic Book</vt:lpstr>
      <vt:lpstr>Wingdings 2</vt:lpstr>
      <vt:lpstr>Viagem</vt:lpstr>
      <vt:lpstr>3_Viagem</vt:lpstr>
      <vt:lpstr>4_Viagem</vt:lpstr>
      <vt:lpstr>5_Viagem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default</dc:creator>
  <cp:lastModifiedBy>default</cp:lastModifiedBy>
  <cp:revision>57</cp:revision>
  <dcterms:created xsi:type="dcterms:W3CDTF">2016-11-04T12:49:50Z</dcterms:created>
  <dcterms:modified xsi:type="dcterms:W3CDTF">2016-11-21T13:22:54Z</dcterms:modified>
</cp:coreProperties>
</file>