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80" r:id="rId6"/>
    <p:sldId id="272" r:id="rId7"/>
    <p:sldId id="281" r:id="rId8"/>
    <p:sldId id="282" r:id="rId9"/>
    <p:sldId id="283" r:id="rId10"/>
    <p:sldId id="274" r:id="rId11"/>
    <p:sldId id="286" r:id="rId12"/>
    <p:sldId id="275" r:id="rId13"/>
    <p:sldId id="276" r:id="rId14"/>
    <p:sldId id="278" r:id="rId15"/>
    <p:sldId id="279" r:id="rId16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281" autoAdjust="0"/>
  </p:normalViewPr>
  <p:slideViewPr>
    <p:cSldViewPr>
      <p:cViewPr varScale="1">
        <p:scale>
          <a:sx n="105" d="100"/>
          <a:sy n="105" d="100"/>
        </p:scale>
        <p:origin x="784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Aft>
                <a:spcPts val="1200"/>
              </a:spcAft>
            </a:pPr>
            <a:r>
              <a:rPr lang="pt-BR" sz="4000" b="1" dirty="0"/>
              <a:t>Parecer sobre a Venda de </a:t>
            </a:r>
            <a:r>
              <a:rPr lang="pt-BR" sz="4000" b="1" dirty="0" err="1"/>
              <a:t>MIPs</a:t>
            </a:r>
            <a:r>
              <a:rPr lang="pt-BR" sz="4000" b="1" dirty="0"/>
              <a:t> em Supermercados </a:t>
            </a:r>
            <a:br>
              <a:rPr lang="pt-BR" sz="4000" b="1" dirty="0"/>
            </a:br>
            <a:r>
              <a:rPr lang="pt-BR" sz="4000" dirty="0"/>
              <a:t>Riscos Sanitários, Econômicos e Impactos no Acesso à Saúde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BR" b="1" dirty="0"/>
          </a:p>
          <a:p>
            <a:pPr rtl="0"/>
            <a:r>
              <a:rPr lang="pt-BR" b="1" dirty="0"/>
              <a:t>Equipe </a:t>
            </a:r>
            <a:r>
              <a:rPr lang="pt-BR" b="1" dirty="0" err="1"/>
              <a:t>Orplavi</a:t>
            </a:r>
            <a:r>
              <a:rPr lang="pt-BR" b="1" dirty="0"/>
              <a:t> Consultoria Ltda.</a:t>
            </a:r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7F8852-AFF7-A8E0-E2B0-B1F4AA273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993F1-1405-11D2-1960-B5C21C693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E0CD8B8A-6BC8-E554-4FAF-B96BCFA8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Impactos no acesso e na saúde pública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C947B63E-AD15-0306-2307-7C6026497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l" rtl="0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1" dirty="0">
                <a:ea typeface="Georgia" panose="02040502050405020303" pitchFamily="18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s farmácias independentes representando 62,1% do total de pontos de venda em 2024</a:t>
            </a:r>
            <a:r>
              <a:rPr lang="pt-BR" b="0" i="0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</a:rPr>
              <a:t>Redução de farmácias em pequenos e médios municípios, assim como nos distritos e bairros mais carentes dos grandes municípios.</a:t>
            </a:r>
            <a:endParaRPr lang="pt-BR" dirty="0">
              <a:solidFill>
                <a:srgbClr val="000000"/>
              </a:solidFill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“Desertificação” de farmácias.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Dificuldades na aquisição de medicamentos de prescrição.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Diminuição do uso de medicamentos. 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Aumento da pressão sobre os sistemas de saúde público e privado.</a:t>
            </a:r>
            <a:endParaRPr lang="pt-BR" dirty="0">
              <a:effectLst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9EF1D4-9C63-4AFB-8804-DDF288E6F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4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CDF66-A9AE-BDB1-198B-D17DE8E21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852FD5A7-3530-E288-C306-4DF38E6C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Conclusão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641A2FFF-DE59-E4F3-D097-62DEEB210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l" rtl="0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Autorização da venda de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MIPs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em supermercados apresenta riscos econômicos, sanitários e de acesso.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Necessidade de manter a comercialização sob controle de farmácias e drogarias.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Impacto negativo sobre pequenos empreendedores, população e saúde pública.</a:t>
            </a:r>
            <a:endParaRPr lang="pt-BR" dirty="0">
              <a:effectLst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44CA95-FC01-41FA-ACCA-63C49FB4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2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1587-6881-297D-7321-058BFF283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CDBBFAE5-2736-54CC-A631-820A08A11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7" y="381000"/>
            <a:ext cx="9217024" cy="312000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800" b="1" dirty="0"/>
              <a:t>Obrigado</a:t>
            </a:r>
            <a:endParaRPr lang="pt-br" sz="4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958D68-E39F-CEBE-34AF-3582B52CC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9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54056-AD22-CE98-1238-5DFB8D166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8820873C-0CC1-937E-D6D4-24789DDE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Ivo </a:t>
            </a:r>
            <a:r>
              <a:rPr lang="pt-br" b="1" dirty="0" err="1"/>
              <a:t>Bucaresky</a:t>
            </a:r>
            <a:endParaRPr lang="pt-br" b="1" dirty="0"/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FD3D63F2-3958-351D-A212-B97816652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l" rtl="0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Economista.</a:t>
            </a:r>
            <a:endParaRPr lang="pt-B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 Pós-Graduado em Administração Pública (FGV). </a:t>
            </a:r>
            <a:endParaRPr lang="pt-B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Diretor da Anvisa - Agência Nacional de Vigilância Sanitária 2013-2016.</a:t>
            </a:r>
            <a:endParaRPr lang="pt-B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Secretário-Executivo da CMED - Câmara de Regulação do Mercado de Medicamentos 2011-2013.</a:t>
            </a:r>
            <a:endParaRPr lang="pt-B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Chefe de Gabinete do Ministro de Meio Ambiente 2008-2010. </a:t>
            </a:r>
            <a:endParaRPr lang="pt-B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Diretor da Feema - Fundação Estadual de Engenharia do Meio-Ambiente 2007-2008</a:t>
            </a:r>
            <a:endParaRPr lang="pt-B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07BF0C5-D123-AFE7-178A-51C97E53A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ublicação inédita aborda as perspectivas da Cannabis Medicinal no Brasil -  Medicina S/A">
            <a:extLst>
              <a:ext uri="{FF2B5EF4-FFF2-40B4-BE49-F238E27FC236}">
                <a16:creationId xmlns:a16="http://schemas.microsoft.com/office/drawing/2014/main" id="{E7055F40-A8EB-C847-B934-88AEDD5E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404664"/>
            <a:ext cx="2304256" cy="2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Introdução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l" rtl="0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Definição da ANVISA sobre Medicamentos Isentos de Prescrição (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MIPs</a:t>
            </a:r>
            <a:r>
              <a:rPr lang="pt-BR" b="0" i="0" dirty="0">
                <a:solidFill>
                  <a:srgbClr val="000000"/>
                </a:solidFill>
                <a:effectLst/>
              </a:rPr>
              <a:t>)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Características diferenciadas dos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MIPs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Riscos da permissão de venda fora de farmácias e drogarias</a:t>
            </a:r>
            <a:endParaRPr lang="pt-BR" dirty="0">
              <a:effectLst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6E7834-7621-85CC-8CD3-60D3EC6E5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F87FE-69AC-0EE1-EC57-E4A8C1181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BEF051A8-A8FC-AFDB-A27E-6E04D5E6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O que são </a:t>
            </a:r>
            <a:r>
              <a:rPr lang="pt-br" b="1" dirty="0" err="1"/>
              <a:t>MIPs</a:t>
            </a:r>
            <a:r>
              <a:rPr lang="pt-br" b="1" dirty="0"/>
              <a:t>?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F42D3431-421A-198E-E03C-36B33D81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Medicamentos Isentos de Prescrição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Liberados para venda sem receita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Regulamentados pela Anvisa (RDC 882/2024)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Publicidade permitida ao público geral</a:t>
            </a:r>
          </a:p>
          <a:p>
            <a:pPr marL="0" indent="0" algn="l" rtl="0">
              <a:buNone/>
            </a:pPr>
            <a:endParaRPr lang="pt-BR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5E96DCE-B63A-CF88-26EF-CBB9FBD0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14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83AD1-6C45-B30C-7DE8-78EF5A326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C3328F72-7CEB-3853-39DE-B0574241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Argumentos </a:t>
            </a:r>
            <a:r>
              <a:rPr lang="pt-BR" b="1" dirty="0"/>
              <a:t>dos </a:t>
            </a:r>
            <a:r>
              <a:rPr lang="pt-br" b="1" dirty="0"/>
              <a:t>supermercados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D81B4BEC-98CA-3792-3CE8-F96D95347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Acesso facilitado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Concorrência e possível redução de preços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Conveniência para o consumidor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PORÉM...</a:t>
            </a:r>
          </a:p>
          <a:p>
            <a:pPr marL="0" indent="0" algn="l" rtl="0">
              <a:buNone/>
            </a:pPr>
            <a:endParaRPr lang="pt-BR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372284-03B1-A24C-010A-2A5C49A44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3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B650-BC5D-F3C9-92B8-1C347BAEF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29386A41-9F52-933B-9C88-028397D6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Riscos da </a:t>
            </a:r>
            <a:r>
              <a:rPr lang="pt-br" b="1" dirty="0"/>
              <a:t>venda em supermercados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AB1728A0-F806-BD64-2F88-C81F6101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Provocará a falência e fechamento de farmácias e drogarias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Irá reduzir a oferta de medicamentos prescritíveis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Característica oligopolista dos grandes supermercados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Risco do aumento da automedicação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 algn="l" rtl="0">
              <a:buNone/>
            </a:pPr>
            <a:endParaRPr lang="pt-BR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FDDB4E9-7FDD-A9E6-34B6-B1BA8705B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2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0D998-4E03-46A6-107B-E5C8661B1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57BCD3A8-E1D7-54DF-8ABE-84103228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Impactos Econômicos 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E6E6E6F5-DCE8-1721-7451-8ABAAA60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l" rtl="0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1" dirty="0"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O Brasil conta atualmente com cerca de 93 mil farmácias e drogarias 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</a:rPr>
              <a:t>Importância das farmácias na geração de empregos e arrecadação de impostos</a:t>
            </a:r>
            <a:endParaRPr lang="pt-BR" b="1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Redução no faturamento das pequenas e médias farmácias (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MIPs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representam até 25% do faturamento)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F</a:t>
            </a:r>
            <a:r>
              <a:rPr lang="pt-BR" b="0" i="0" dirty="0">
                <a:solidFill>
                  <a:srgbClr val="000000"/>
                </a:solidFill>
                <a:effectLst/>
              </a:rPr>
              <a:t>echamento de farmácias em pequenos e médios municípios, assim como nos distritos e bairros mais carentes dos grandes municípios.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Aumento dos preços de medicamentos de prescrição para compensar perdas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Impacto na acessibilidade dos medicamentos</a:t>
            </a:r>
            <a:endParaRPr lang="pt-BR" dirty="0">
              <a:effectLst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0FEDC0-F6CF-0643-6435-18833B247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0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E04C854-063C-565D-FAA8-55A4EFAF3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54720"/>
              </p:ext>
            </p:extLst>
          </p:nvPr>
        </p:nvGraphicFramePr>
        <p:xfrm>
          <a:off x="765820" y="404665"/>
          <a:ext cx="11089232" cy="40033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34537">
                  <a:extLst>
                    <a:ext uri="{9D8B030D-6E8A-4147-A177-3AD203B41FA5}">
                      <a16:colId xmlns:a16="http://schemas.microsoft.com/office/drawing/2014/main" val="2078367434"/>
                    </a:ext>
                  </a:extLst>
                </a:gridCol>
                <a:gridCol w="2151565">
                  <a:extLst>
                    <a:ext uri="{9D8B030D-6E8A-4147-A177-3AD203B41FA5}">
                      <a16:colId xmlns:a16="http://schemas.microsoft.com/office/drawing/2014/main" val="16405650"/>
                    </a:ext>
                  </a:extLst>
                </a:gridCol>
                <a:gridCol w="2151565">
                  <a:extLst>
                    <a:ext uri="{9D8B030D-6E8A-4147-A177-3AD203B41FA5}">
                      <a16:colId xmlns:a16="http://schemas.microsoft.com/office/drawing/2014/main" val="242499429"/>
                    </a:ext>
                  </a:extLst>
                </a:gridCol>
                <a:gridCol w="2151565">
                  <a:extLst>
                    <a:ext uri="{9D8B030D-6E8A-4147-A177-3AD203B41FA5}">
                      <a16:colId xmlns:a16="http://schemas.microsoft.com/office/drawing/2014/main" val="2263144990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pt-BR" sz="18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Tabela 1 - Faturamento percentual de MIP* por canais de varejo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2022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2023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2024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6799482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ABRAFARMA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17,90%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19,30%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17,10%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63069929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Redes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20,90%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20,60%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20,40%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89591933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FEBRAFAR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24,80%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23,80%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23,90%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48750639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Assoc. Franqueados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25,10%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24,10%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24,30%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1319696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Independentes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26,20%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25,00%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25,40%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4784313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 dirty="0">
                          <a:effectLst/>
                        </a:rPr>
                        <a:t>Média BRASIL</a:t>
                      </a:r>
                      <a:endParaRPr lang="pt-BR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21,60%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>
                          <a:effectLst/>
                        </a:rPr>
                        <a:t>20,70%</a:t>
                      </a:r>
                      <a:endParaRPr lang="pt-BR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BR" sz="1800" dirty="0">
                          <a:effectLst/>
                        </a:rPr>
                        <a:t>20,60%</a:t>
                      </a:r>
                      <a:endParaRPr lang="pt-BR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6623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BC014-D5F8-0E84-4ADE-CCB8FE38E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5F85216-4ABA-FC05-A5FC-C6BB0DC0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Impactos Sanitários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DCD07BA5-7D39-5647-44C1-02E6A84F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l" rtl="0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Aumento da automedicação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Acesso irrestrito de menores a medicamentos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Condições inadequadas de estocagem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Incentivo ao consumo descontrolado</a:t>
            </a:r>
            <a:endParaRPr lang="pt-BR" dirty="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</a:rPr>
              <a:t>Falta de orientação farmacêutica</a:t>
            </a:r>
            <a:endParaRPr lang="pt-BR" dirty="0">
              <a:effectLst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07CADE-630A-E04D-9EE8-8B6437992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188640"/>
            <a:ext cx="1910229" cy="117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1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o sereno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58_TF02801109" id="{B22EC0BA-6A53-426E-96EB-5EA3D63D23D1}" vid="{415AB331-B228-499E-95B3-C1D4E1F599E4}"/>
    </a:ext>
  </a:extLst>
</a:theme>
</file>

<file path=ppt/theme/theme2.xml><?xml version="1.0" encoding="utf-8"?>
<a:theme xmlns:a="http://schemas.openxmlformats.org/drawingml/2006/main" name="Tema do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natureza serena (widescreen)</Template>
  <TotalTime>231</TotalTime>
  <Words>458</Words>
  <Application>Microsoft Macintosh PowerPoint</Application>
  <PresentationFormat>Personalizar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Georgia</vt:lpstr>
      <vt:lpstr>Symbol</vt:lpstr>
      <vt:lpstr>Motivo sereno 16X9</vt:lpstr>
      <vt:lpstr>Parecer sobre a Venda de MIPs em Supermercados  Riscos Sanitários, Econômicos e Impactos no Acesso à Saúde</vt:lpstr>
      <vt:lpstr>Ivo Bucaresky</vt:lpstr>
      <vt:lpstr>Introdução</vt:lpstr>
      <vt:lpstr>O que são MIPs?</vt:lpstr>
      <vt:lpstr>Argumentos dos supermercados</vt:lpstr>
      <vt:lpstr>Riscos da venda em supermercados</vt:lpstr>
      <vt:lpstr>Impactos Econômicos </vt:lpstr>
      <vt:lpstr>Apresentação do PowerPoint</vt:lpstr>
      <vt:lpstr>Impactos Sanitários</vt:lpstr>
      <vt:lpstr>Impactos no acesso e na saúde pública</vt:lpstr>
      <vt:lpstr>Conclusão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Claudio Maciel</dc:creator>
  <cp:lastModifiedBy>gismendonca@me.com</cp:lastModifiedBy>
  <cp:revision>6</cp:revision>
  <dcterms:created xsi:type="dcterms:W3CDTF">2025-03-20T02:37:57Z</dcterms:created>
  <dcterms:modified xsi:type="dcterms:W3CDTF">2025-06-10T20:48:21Z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