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8" r:id="rId2"/>
    <p:sldId id="393" r:id="rId3"/>
    <p:sldId id="367" r:id="rId4"/>
    <p:sldId id="368" r:id="rId5"/>
    <p:sldId id="378" r:id="rId6"/>
    <p:sldId id="379" r:id="rId7"/>
    <p:sldId id="380" r:id="rId8"/>
    <p:sldId id="381" r:id="rId9"/>
    <p:sldId id="382" r:id="rId10"/>
    <p:sldId id="369" r:id="rId11"/>
    <p:sldId id="370" r:id="rId12"/>
    <p:sldId id="395" r:id="rId13"/>
    <p:sldId id="371" r:id="rId14"/>
    <p:sldId id="372" r:id="rId15"/>
    <p:sldId id="373" r:id="rId16"/>
    <p:sldId id="374" r:id="rId17"/>
    <p:sldId id="375" r:id="rId18"/>
    <p:sldId id="376" r:id="rId19"/>
    <p:sldId id="388" r:id="rId20"/>
    <p:sldId id="384" r:id="rId21"/>
    <p:sldId id="389" r:id="rId22"/>
    <p:sldId id="390" r:id="rId23"/>
    <p:sldId id="385" r:id="rId24"/>
    <p:sldId id="386" r:id="rId25"/>
    <p:sldId id="391" r:id="rId26"/>
    <p:sldId id="387" r:id="rId27"/>
    <p:sldId id="392" r:id="rId28"/>
    <p:sldId id="394" r:id="rId29"/>
  </p:sldIdLst>
  <p:sldSz cx="9144000" cy="5143500" type="screen16x9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62" autoAdjust="0"/>
  </p:normalViewPr>
  <p:slideViewPr>
    <p:cSldViewPr>
      <p:cViewPr varScale="1">
        <p:scale>
          <a:sx n="115" d="100"/>
          <a:sy n="115" d="100"/>
        </p:scale>
        <p:origin x="282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478ACA-116E-49E7-8CF5-A8462064A38A}" type="datetimeFigureOut">
              <a:rPr lang="pt-BR"/>
              <a:pPr>
                <a:defRPr/>
              </a:pPr>
              <a:t>04/09/2017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74247F-8973-4FE3-93FD-A62976A3B0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23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B6F853-ACC6-476C-BDD4-2290E4A8AE98}" type="datetimeFigureOut">
              <a:rPr lang="pt-BR"/>
              <a:pPr>
                <a:defRPr/>
              </a:pPr>
              <a:t>04/09/2017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4FEFFA-E5C8-4117-87A7-847811B42A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7224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FEFFA-E5C8-4117-87A7-847811B42AA8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41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696914" y="2680097"/>
            <a:ext cx="781208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 userDrawn="1"/>
        </p:nvCxnSpPr>
        <p:spPr>
          <a:xfrm>
            <a:off x="1368425" y="3543300"/>
            <a:ext cx="640873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133350" y="339329"/>
            <a:ext cx="88201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tângulo de cantos arredondados 4"/>
          <p:cNvSpPr/>
          <p:nvPr userDrawn="1"/>
        </p:nvSpPr>
        <p:spPr>
          <a:xfrm>
            <a:off x="131764" y="4893469"/>
            <a:ext cx="8207375" cy="163116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 smtClean="0">
                <a:latin typeface="Brush Script MT" panose="03060802040406070304" pitchFamily="66" charset="0"/>
              </a:rPr>
              <a:t>Luiz</a:t>
            </a:r>
            <a:r>
              <a:rPr lang="pt-BR" sz="1100" baseline="0" dirty="0" smtClean="0">
                <a:latin typeface="Brush Script MT" panose="03060802040406070304" pitchFamily="66" charset="0"/>
              </a:rPr>
              <a:t> Afonso dos Santos Senna ,PhD</a:t>
            </a:r>
            <a:endParaRPr lang="pt-BR" sz="1100" dirty="0">
              <a:latin typeface="Brush Script MT" panose="03060802040406070304" pitchFamily="66" charset="0"/>
            </a:endParaRPr>
          </a:p>
        </p:txBody>
      </p:sp>
      <p:sp>
        <p:nvSpPr>
          <p:cNvPr id="6" name="Retângulo de cantos arredondados 5"/>
          <p:cNvSpPr/>
          <p:nvPr userDrawn="1"/>
        </p:nvSpPr>
        <p:spPr>
          <a:xfrm>
            <a:off x="8388351" y="4893469"/>
            <a:ext cx="576263" cy="163116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" dirty="0" smtClean="0"/>
              <a:t>04-09-2017</a:t>
            </a:r>
            <a:endParaRPr lang="pt-BR" sz="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744" y="33468"/>
            <a:ext cx="8784976" cy="270030"/>
          </a:xfrm>
        </p:spPr>
        <p:txBody>
          <a:bodyPr/>
          <a:lstStyle>
            <a:lvl1pPr>
              <a:defRPr sz="20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30176" y="86916"/>
            <a:ext cx="8785225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33351" y="411957"/>
            <a:ext cx="8831263" cy="442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4"/>
          </p:nvPr>
        </p:nvSpPr>
        <p:spPr>
          <a:xfrm>
            <a:off x="6875463" y="4920854"/>
            <a:ext cx="2133600" cy="1631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1DC951-7076-4AC2-B3A9-21D6813CD4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br/url?sa=i&amp;rct=j&amp;q=&amp;esrc=s&amp;source=images&amp;cd=&amp;cad=rja&amp;uact=8&amp;ved=0ahUKEwib86uv-f3VAhWLZiYKHTJMBh0QjRwIBw&amp;url=https://www.flickr.com/photos/mitopencourseware/3620330744&amp;psig=AFQjCNGXtZgkM5v045g1JyJacMGuTUpPTA&amp;ust=150414770903260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951570"/>
            <a:ext cx="7772400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dirty="0"/>
              <a:t>REFLEXÕES SOBRE O MERCOSUL: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b="1" dirty="0"/>
              <a:t>O DESAFIO DA </a:t>
            </a:r>
            <a:r>
              <a:rPr lang="pt-BR" sz="2800" b="1" dirty="0" smtClean="0"/>
              <a:t>EFICIÊNCIA E DA COMPETITIVIDADE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sz="2900" b="1" dirty="0" smtClean="0"/>
              <a:t>Luiz Afonso dos Santos Senna, </a:t>
            </a:r>
            <a:r>
              <a:rPr lang="pt-BR" sz="2900" b="1" i="1" dirty="0" smtClean="0"/>
              <a:t>PhD</a:t>
            </a:r>
          </a:p>
          <a:p>
            <a:endParaRPr lang="pt-BR" dirty="0" smtClean="0"/>
          </a:p>
          <a:p>
            <a:endParaRPr lang="pt-BR" sz="2600" dirty="0" smtClean="0"/>
          </a:p>
          <a:p>
            <a:endParaRPr lang="pt-BR" sz="2600" dirty="0" smtClean="0"/>
          </a:p>
          <a:p>
            <a:endParaRPr lang="pt-BR" sz="2600" dirty="0"/>
          </a:p>
          <a:p>
            <a:r>
              <a:rPr lang="pt-BR" sz="2900" dirty="0" smtClean="0"/>
              <a:t>Escola de Engenharia</a:t>
            </a:r>
          </a:p>
          <a:p>
            <a:r>
              <a:rPr lang="pt-BR" sz="2900" dirty="0" smtClean="0"/>
              <a:t>Universidade Federal do Rio Grande do Sul</a:t>
            </a:r>
          </a:p>
          <a:p>
            <a:r>
              <a:rPr lang="pt-BR" sz="2900" dirty="0" smtClean="0"/>
              <a:t>UFRGS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95936" y="4400437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Senado Federal</a:t>
            </a:r>
          </a:p>
          <a:p>
            <a:pPr algn="ctr"/>
            <a:r>
              <a:rPr lang="pt-BR" sz="1400" dirty="0" smtClean="0"/>
              <a:t>04-09-2017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937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Competitividade e Investimentos Estrangeiros Diretos -FDI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087964"/>
              </p:ext>
            </p:extLst>
          </p:nvPr>
        </p:nvGraphicFramePr>
        <p:xfrm>
          <a:off x="133349" y="1049179"/>
          <a:ext cx="8831265" cy="3004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993"/>
                <a:gridCol w="718338"/>
                <a:gridCol w="576064"/>
                <a:gridCol w="432048"/>
                <a:gridCol w="792088"/>
                <a:gridCol w="864096"/>
                <a:gridCol w="1008112"/>
                <a:gridCol w="648072"/>
                <a:gridCol w="720080"/>
                <a:gridCol w="648072"/>
                <a:gridCol w="792088"/>
                <a:gridCol w="792214"/>
              </a:tblGrid>
              <a:tr h="1733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Organização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País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Doing Business 2016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Competitiveness Index (2016-2017)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Index of economic freedom 2016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Logistics Performance Index - LPI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</a:tr>
              <a:tr h="5200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Rank 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Instituições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Infraestrutura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Ambiente macroeconômico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Saúde e educação primária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Business sofistication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Innovation 2017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73348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Mercosul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Uruguai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</a:tr>
              <a:tr h="1733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Paraguai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</a:tr>
              <a:tr h="1733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Brasil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</a:tr>
              <a:tr h="1733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Argentina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169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</a:tr>
              <a:tr h="2001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Venezuela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186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176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</a:tr>
              <a:tr h="1733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Média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123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101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110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89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109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83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97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105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118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82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</a:tr>
              <a:tr h="17334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Aliança do Pacífico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Mexico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</a:tr>
              <a:tr h="1733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Chile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</a:tr>
              <a:tr h="1733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Peru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</a:tr>
              <a:tr h="1733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Colômbia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/>
                </a:tc>
              </a:tr>
              <a:tr h="1733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Média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48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53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92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69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42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83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60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79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38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66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b">
                    <a:solidFill>
                      <a:srgbClr val="FF0000"/>
                    </a:solidFill>
                  </a:tcPr>
                </a:tc>
              </a:tr>
              <a:tr h="346696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Fonte: Doing Business 2016 (World Bank); Competitiveness Index 2016-2017 (world Economic Forum); Index of Economic Freedom (The Heritage Foundation); LPI - World Bank www.lpi.worldbank.org/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68" marR="3996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Competitividade - Infraestrutura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387787"/>
              </p:ext>
            </p:extLst>
          </p:nvPr>
        </p:nvGraphicFramePr>
        <p:xfrm>
          <a:off x="133350" y="1049179"/>
          <a:ext cx="8831263" cy="3143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50"/>
                <a:gridCol w="648072"/>
                <a:gridCol w="432048"/>
                <a:gridCol w="864096"/>
                <a:gridCol w="648072"/>
                <a:gridCol w="792088"/>
                <a:gridCol w="576064"/>
                <a:gridCol w="864096"/>
                <a:gridCol w="1152128"/>
                <a:gridCol w="720080"/>
                <a:gridCol w="740382"/>
                <a:gridCol w="555887"/>
              </a:tblGrid>
              <a:tr h="1736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Organização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País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Competitiveness Index (2016-2017) - Infraestrutura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682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Rank 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Qualidade geral da infraestrutura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Qualidade </a:t>
                      </a:r>
                      <a:r>
                        <a:rPr lang="pt-BR" sz="1000" dirty="0" smtClean="0">
                          <a:effectLst/>
                        </a:rPr>
                        <a:t>rodovias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Qualidade </a:t>
                      </a:r>
                      <a:r>
                        <a:rPr lang="pt-BR" sz="1000" dirty="0" smtClean="0">
                          <a:effectLst/>
                        </a:rPr>
                        <a:t>ferrovias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Qualidade </a:t>
                      </a:r>
                      <a:r>
                        <a:rPr lang="pt-BR" sz="1000" dirty="0" smtClean="0">
                          <a:effectLst/>
                        </a:rPr>
                        <a:t>portos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Qualidade transporte aéreo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Disponibilidade de assentos quilômetros (milhões/semana)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Qualidade </a:t>
                      </a:r>
                      <a:r>
                        <a:rPr lang="pt-BR" sz="1000" dirty="0" smtClean="0">
                          <a:effectLst/>
                        </a:rPr>
                        <a:t>oferta </a:t>
                      </a:r>
                      <a:r>
                        <a:rPr lang="pt-BR" sz="1000" dirty="0">
                          <a:effectLst/>
                        </a:rPr>
                        <a:t>de eletricidade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Assinaturas de telefonia celular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Linhas fixas telefonia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</a:tr>
              <a:tr h="173651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Mercosul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Uruguai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</a:tr>
              <a:tr h="173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Paraguai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 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</a:tr>
              <a:tr h="173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Brasil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</a:tr>
              <a:tr h="173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Argentina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</a:tr>
              <a:tr h="173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Venezuela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102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133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</a:tr>
              <a:tr h="173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Média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89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114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113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97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92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102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64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99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58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53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</a:tr>
              <a:tr h="173651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Aliança do Pacífico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Mexico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21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</a:tr>
              <a:tr h="173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Chile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37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55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</a:tr>
              <a:tr h="173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Peru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89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91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88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43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65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</a:tr>
              <a:tr h="173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Colômbia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113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120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104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83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76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35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70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71</a:t>
                      </a:r>
                      <a:endParaRPr lang="pt-B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</a:tr>
              <a:tr h="17365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Média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69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85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80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84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66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66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34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60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78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69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ctr">
                    <a:solidFill>
                      <a:srgbClr val="FF0000"/>
                    </a:solidFill>
                  </a:tcPr>
                </a:tc>
              </a:tr>
              <a:tr h="173651">
                <a:tc grid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Fonte:  Competitiveness Index 2016-2017 (world Economic Forum)</a:t>
                      </a: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38" marR="4003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9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Necessidade de analisar as questões de infraestrutura como redes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528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Eixos de Integração e Desenvolvimento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856" y="683419"/>
            <a:ext cx="5048250" cy="3886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633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Eixos de Integração e Desenvolvimento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944" y="502444"/>
            <a:ext cx="51720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Investimentos necessários para Infraestrutura - IIRSA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69" y="578644"/>
            <a:ext cx="55340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Projetos por Setor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69" y="1726406"/>
            <a:ext cx="561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1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Transporte e </a:t>
            </a:r>
            <a:r>
              <a:rPr lang="pt-BR" dirty="0"/>
              <a:t>E</a:t>
            </a:r>
            <a:r>
              <a:rPr lang="pt-BR" dirty="0" smtClean="0"/>
              <a:t>nergia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81" y="912019"/>
            <a:ext cx="5562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81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Projetos por Eixo </a:t>
            </a:r>
            <a:r>
              <a:rPr lang="pt-BR" smtClean="0"/>
              <a:t>de Desenvolvimento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71" y="412750"/>
            <a:ext cx="4637221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5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Projetos por País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21" y="412750"/>
            <a:ext cx="305152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7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43558"/>
            <a:ext cx="4968552" cy="3639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2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 indicador Emblemático</a:t>
            </a:r>
            <a:endParaRPr lang="pt-BR" dirty="0"/>
          </a:p>
        </p:txBody>
      </p:sp>
      <p:pic>
        <p:nvPicPr>
          <p:cNvPr id="4" name="Espaço Reservado para Conteúdo 3" descr="Imagem relacionada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402" y="412750"/>
            <a:ext cx="5983159" cy="4427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4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 </a:t>
            </a:r>
            <a:r>
              <a:rPr lang="pt-BR" dirty="0" smtClean="0"/>
              <a:t>Indicador Emblemático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32410"/>
            <a:ext cx="8831263" cy="41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5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País </a:t>
            </a:r>
            <a:r>
              <a:rPr lang="pt-BR" dirty="0" err="1" smtClean="0"/>
              <a:t>rodoviarista</a:t>
            </a:r>
            <a:r>
              <a:rPr lang="pt-BR" dirty="0" smtClean="0"/>
              <a:t>?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925" y="987574"/>
            <a:ext cx="4863339" cy="309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9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Brasil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483518"/>
            <a:ext cx="5791200" cy="2343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83968" y="2931790"/>
            <a:ext cx="3744416" cy="1800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985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Evidências - irreversibilidade </a:t>
            </a:r>
            <a:r>
              <a:rPr lang="pt-BR" dirty="0"/>
              <a:t>do processo de integração </a:t>
            </a:r>
            <a:r>
              <a:rPr lang="pt-BR" dirty="0" smtClean="0"/>
              <a:t>do Mercosul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Porém são necessárias ações decisivas para promover políticas convergentes para reduzir </a:t>
            </a:r>
            <a:r>
              <a:rPr lang="pt-BR" dirty="0" smtClean="0"/>
              <a:t>assimetrias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Primeiros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anos do bloco são oportunidade de reflexão sobre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 e as perspectivas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futuras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42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Mercosul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possui grande potencial no contexto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mundial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Entretanto, são necessárias melhorias na eficiência econômica</a:t>
            </a:r>
          </a:p>
          <a:p>
            <a:pPr lvl="1"/>
            <a:r>
              <a:rPr lang="pt-BR" dirty="0"/>
              <a:t>É fundamental qualificar a infraestrutura física</a:t>
            </a:r>
          </a:p>
          <a:p>
            <a:pPr lvl="1"/>
            <a:r>
              <a:rPr lang="pt-BR" dirty="0"/>
              <a:t>Maior liberalização da gestão e busca de eficiência sistêmica</a:t>
            </a:r>
          </a:p>
          <a:p>
            <a:pPr lvl="1"/>
            <a:r>
              <a:rPr lang="pt-BR" dirty="0"/>
              <a:t>Indicadores atuais de competitividade e produtividade são insuficientes</a:t>
            </a:r>
          </a:p>
          <a:p>
            <a:pPr lvl="1"/>
            <a:r>
              <a:rPr lang="pt-BR" dirty="0"/>
              <a:t>Devem ser melhorados </a:t>
            </a:r>
            <a:r>
              <a:rPr lang="pt-BR" dirty="0" smtClean="0"/>
              <a:t>drasticamente</a:t>
            </a:r>
          </a:p>
          <a:p>
            <a:pPr marL="457200" lvl="1" indent="0">
              <a:buNone/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+ </a:t>
            </a:r>
            <a:r>
              <a:rPr lang="pt-BR" dirty="0" smtClean="0"/>
              <a:t>Eficiência </a:t>
            </a:r>
            <a:r>
              <a:rPr lang="pt-BR" dirty="0"/>
              <a:t>e </a:t>
            </a:r>
            <a:r>
              <a:rPr lang="pt-BR" dirty="0" smtClean="0"/>
              <a:t>Competitividade </a:t>
            </a:r>
            <a:r>
              <a:rPr lang="pt-BR" dirty="0"/>
              <a:t>+ </a:t>
            </a:r>
            <a:r>
              <a:rPr lang="pt-BR" dirty="0" smtClean="0"/>
              <a:t>Marcos Regulatórios </a:t>
            </a:r>
            <a:r>
              <a:rPr lang="pt-BR" dirty="0"/>
              <a:t>claros + </a:t>
            </a:r>
            <a:r>
              <a:rPr lang="pt-BR" dirty="0" smtClean="0"/>
              <a:t>Estabilidade Jurídica                          Atração </a:t>
            </a:r>
            <a:r>
              <a:rPr lang="pt-BR" dirty="0"/>
              <a:t>de investimentos estrangeiros diretos (FDI)</a:t>
            </a:r>
          </a:p>
          <a:p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1741213" y="386789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5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Disponibilidade de recursos para investimentos em infraestrutura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Utilização de mecanismos </a:t>
            </a:r>
            <a:r>
              <a:rPr lang="pt-BR" dirty="0" smtClean="0"/>
              <a:t>mais eficientes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Concessões </a:t>
            </a:r>
            <a:r>
              <a:rPr lang="pt-BR" dirty="0"/>
              <a:t>à iniciativa </a:t>
            </a:r>
            <a:r>
              <a:rPr lang="pt-BR" dirty="0" smtClean="0"/>
              <a:t>privada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Incentivos à </a:t>
            </a:r>
            <a:r>
              <a:rPr lang="pt-BR" dirty="0"/>
              <a:t>inovação nas várias indústrias relevantes da </a:t>
            </a:r>
            <a:r>
              <a:rPr lang="pt-BR" dirty="0" smtClean="0"/>
              <a:t>região</a:t>
            </a:r>
            <a:endParaRPr lang="pt-BR" dirty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86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 smtClean="0"/>
              <a:t>Mercosul </a:t>
            </a:r>
            <a:r>
              <a:rPr lang="pt-BR" dirty="0"/>
              <a:t>pode vir a ser um bloco </a:t>
            </a:r>
            <a:r>
              <a:rPr lang="pt-BR" i="1" dirty="0"/>
              <a:t>soft </a:t>
            </a:r>
            <a:r>
              <a:rPr lang="pt-BR" i="1" dirty="0" err="1" smtClean="0"/>
              <a:t>power</a:t>
            </a:r>
            <a:endParaRPr lang="pt-BR" i="1" dirty="0" smtClean="0"/>
          </a:p>
          <a:p>
            <a:pPr marL="0" indent="0">
              <a:lnSpc>
                <a:spcPct val="150000"/>
              </a:lnSpc>
              <a:buNone/>
            </a:pPr>
            <a:endParaRPr lang="pt-BR" i="1" dirty="0"/>
          </a:p>
          <a:p>
            <a:pPr>
              <a:lnSpc>
                <a:spcPct val="150000"/>
              </a:lnSpc>
            </a:pPr>
            <a:r>
              <a:rPr lang="pt-BR" dirty="0"/>
              <a:t>É fundamental que o Mercosul busque maior participação nas principais cadeias produtivas globais</a:t>
            </a:r>
          </a:p>
          <a:p>
            <a:pPr lvl="1">
              <a:lnSpc>
                <a:spcPct val="150000"/>
              </a:lnSpc>
            </a:pPr>
            <a:r>
              <a:rPr lang="pt-BR" dirty="0"/>
              <a:t>Pré-requisito: níveis elevados de eficiência e </a:t>
            </a:r>
            <a:r>
              <a:rPr lang="pt-BR" dirty="0" smtClean="0"/>
              <a:t>produtividade</a:t>
            </a:r>
          </a:p>
          <a:p>
            <a:pPr lvl="1">
              <a:lnSpc>
                <a:spcPct val="150000"/>
              </a:lnSpc>
            </a:pPr>
            <a:endParaRPr lang="pt-BR" dirty="0"/>
          </a:p>
          <a:p>
            <a:pPr lvl="1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Juntamente com a esperada estabilidade política e econômica, Mercosul deverá chegar ao destino promissor a ele reservado na comunidade das nações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69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510"/>
            <a:ext cx="423155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868144" y="1275606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Obrigado.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08104" y="3547614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lsenna@producao.ufrgs.br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52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Mercosul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Mercosul pode ser classificado como uma união </a:t>
            </a:r>
            <a:r>
              <a:rPr lang="pt-BR" dirty="0" smtClean="0"/>
              <a:t>aduaneira</a:t>
            </a:r>
          </a:p>
          <a:p>
            <a:pPr lvl="1"/>
            <a:r>
              <a:rPr lang="pt-BR" dirty="0"/>
              <a:t>P</a:t>
            </a:r>
            <a:r>
              <a:rPr lang="pt-BR" dirty="0" smtClean="0"/>
              <a:t>olítica </a:t>
            </a:r>
            <a:r>
              <a:rPr lang="pt-BR" dirty="0"/>
              <a:t>externa comum por parte dos países </a:t>
            </a:r>
            <a:r>
              <a:rPr lang="pt-BR" dirty="0" smtClean="0"/>
              <a:t>membros</a:t>
            </a:r>
          </a:p>
          <a:p>
            <a:pPr lvl="1"/>
            <a:r>
              <a:rPr lang="pt-BR" dirty="0"/>
              <a:t>D</a:t>
            </a:r>
            <a:r>
              <a:rPr lang="pt-BR" dirty="0" smtClean="0"/>
              <a:t>efinição conjunta da </a:t>
            </a:r>
            <a:r>
              <a:rPr lang="pt-BR" dirty="0"/>
              <a:t>política em relação </a:t>
            </a:r>
            <a:r>
              <a:rPr lang="pt-BR" dirty="0" smtClean="0"/>
              <a:t>a </a:t>
            </a:r>
            <a:r>
              <a:rPr lang="pt-BR" dirty="0"/>
              <a:t>tratamento </a:t>
            </a:r>
            <a:r>
              <a:rPr lang="pt-BR" dirty="0" smtClean="0"/>
              <a:t>de mercadorias provenientes </a:t>
            </a:r>
            <a:r>
              <a:rPr lang="pt-BR" dirty="0"/>
              <a:t>de fora da </a:t>
            </a:r>
            <a:r>
              <a:rPr lang="pt-BR" dirty="0" smtClean="0"/>
              <a:t>área</a:t>
            </a:r>
          </a:p>
          <a:p>
            <a:pPr lvl="1"/>
            <a:r>
              <a:rPr lang="pt-BR" dirty="0"/>
              <a:t>P</a:t>
            </a:r>
            <a:r>
              <a:rPr lang="pt-BR" dirty="0" smtClean="0"/>
              <a:t>aíses definem </a:t>
            </a:r>
            <a:r>
              <a:rPr lang="pt-BR" dirty="0"/>
              <a:t>em conjunto uma estrutura tarifária </a:t>
            </a:r>
            <a:r>
              <a:rPr lang="pt-BR" dirty="0" smtClean="0"/>
              <a:t>conjunta - Tarifa </a:t>
            </a:r>
            <a:r>
              <a:rPr lang="pt-BR" dirty="0"/>
              <a:t>Externa Comum – </a:t>
            </a:r>
            <a:r>
              <a:rPr lang="pt-BR" dirty="0" smtClean="0"/>
              <a:t>TEC</a:t>
            </a:r>
          </a:p>
          <a:p>
            <a:r>
              <a:rPr lang="pt-BR" dirty="0" smtClean="0"/>
              <a:t>Embora considerado união aduaneira, ainda </a:t>
            </a:r>
            <a:r>
              <a:rPr lang="pt-BR" dirty="0"/>
              <a:t>é imperfeita e </a:t>
            </a:r>
            <a:r>
              <a:rPr lang="pt-BR" dirty="0" smtClean="0"/>
              <a:t>parcial</a:t>
            </a:r>
            <a:endParaRPr lang="pt-BR" dirty="0"/>
          </a:p>
          <a:p>
            <a:r>
              <a:rPr lang="pt-BR" dirty="0" smtClean="0"/>
              <a:t>A </a:t>
            </a:r>
            <a:r>
              <a:rPr lang="pt-BR" dirty="0"/>
              <a:t>partir de </a:t>
            </a:r>
            <a:r>
              <a:rPr lang="pt-BR" dirty="0" smtClean="0"/>
              <a:t>1994 - quadro </a:t>
            </a:r>
            <a:r>
              <a:rPr lang="pt-BR" dirty="0"/>
              <a:t>normativo para </a:t>
            </a:r>
            <a:r>
              <a:rPr lang="pt-BR" dirty="0" smtClean="0"/>
              <a:t>funcionamento </a:t>
            </a:r>
            <a:r>
              <a:rPr lang="pt-BR" dirty="0"/>
              <a:t>do </a:t>
            </a:r>
            <a:r>
              <a:rPr lang="pt-BR" dirty="0" smtClean="0"/>
              <a:t>Mercosul </a:t>
            </a:r>
            <a:endParaRPr lang="pt-BR" dirty="0"/>
          </a:p>
          <a:p>
            <a:pPr lvl="1">
              <a:spcBef>
                <a:spcPts val="0"/>
              </a:spcBef>
            </a:pPr>
            <a:r>
              <a:rPr lang="pt-BR" dirty="0"/>
              <a:t>Tarifa Externa </a:t>
            </a:r>
            <a:r>
              <a:rPr lang="pt-BR" dirty="0" smtClean="0"/>
              <a:t>Comum </a:t>
            </a:r>
            <a:endParaRPr lang="pt-BR" dirty="0"/>
          </a:p>
          <a:p>
            <a:pPr lvl="1">
              <a:spcBef>
                <a:spcPts val="0"/>
              </a:spcBef>
            </a:pPr>
            <a:r>
              <a:rPr lang="pt-BR" dirty="0"/>
              <a:t>Regime de </a:t>
            </a:r>
            <a:r>
              <a:rPr lang="pt-BR" dirty="0" smtClean="0"/>
              <a:t>Origem</a:t>
            </a:r>
            <a:endParaRPr lang="pt-BR" dirty="0"/>
          </a:p>
          <a:p>
            <a:pPr lvl="1">
              <a:spcBef>
                <a:spcPts val="0"/>
              </a:spcBef>
            </a:pPr>
            <a:r>
              <a:rPr lang="pt-BR" dirty="0"/>
              <a:t>Regime de Zonas </a:t>
            </a:r>
            <a:r>
              <a:rPr lang="pt-BR" dirty="0" smtClean="0"/>
              <a:t>Francas </a:t>
            </a:r>
            <a:endParaRPr lang="pt-BR" dirty="0"/>
          </a:p>
          <a:p>
            <a:pPr lvl="1">
              <a:spcBef>
                <a:spcPts val="0"/>
              </a:spcBef>
            </a:pPr>
            <a:r>
              <a:rPr lang="pt-BR" dirty="0"/>
              <a:t>Regime de </a:t>
            </a:r>
            <a:r>
              <a:rPr lang="pt-BR" dirty="0" smtClean="0"/>
              <a:t>Adequação</a:t>
            </a:r>
            <a:endParaRPr lang="pt-BR" dirty="0"/>
          </a:p>
          <a:p>
            <a:pPr lvl="1">
              <a:spcBef>
                <a:spcPts val="0"/>
              </a:spcBef>
            </a:pPr>
            <a:r>
              <a:rPr lang="pt-BR" dirty="0"/>
              <a:t>Restrições não tarifárias progressivamente </a:t>
            </a:r>
            <a:r>
              <a:rPr lang="pt-BR" dirty="0" smtClean="0"/>
              <a:t>harmonizadas </a:t>
            </a:r>
            <a:endParaRPr lang="pt-BR" dirty="0"/>
          </a:p>
          <a:p>
            <a:pPr lvl="1">
              <a:spcBef>
                <a:spcPts val="0"/>
              </a:spcBef>
            </a:pPr>
            <a:r>
              <a:rPr lang="pt-BR" dirty="0"/>
              <a:t>Incentivos às </a:t>
            </a:r>
            <a:r>
              <a:rPr lang="pt-BR" dirty="0" smtClean="0"/>
              <a:t>Exportações</a:t>
            </a:r>
            <a:endParaRPr lang="pt-BR" dirty="0"/>
          </a:p>
          <a:p>
            <a:pPr lvl="1">
              <a:spcBef>
                <a:spcPts val="0"/>
              </a:spcBef>
            </a:pPr>
            <a:r>
              <a:rPr lang="pt-BR" dirty="0"/>
              <a:t>Defesa da Concorrência com base no Regulamento Comum sobre Práticas Desleais de Comércio, pelo Estatuto sobre Defesa da Concorrência e pelo Regulamento Comum de </a:t>
            </a:r>
            <a:r>
              <a:rPr lang="pt-BR" dirty="0" smtClean="0"/>
              <a:t>Salvaguardas</a:t>
            </a:r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57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do Mercosul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Além </a:t>
            </a:r>
            <a:r>
              <a:rPr lang="pt-BR" dirty="0"/>
              <a:t>da simples coordenação de políticas de </a:t>
            </a:r>
            <a:r>
              <a:rPr lang="pt-BR" dirty="0" smtClean="0"/>
              <a:t>comércio</a:t>
            </a:r>
          </a:p>
          <a:p>
            <a:pPr lvl="1"/>
            <a:r>
              <a:rPr lang="pt-BR" dirty="0" smtClean="0"/>
              <a:t>Criação instituições políticas e técnicas  </a:t>
            </a:r>
          </a:p>
          <a:p>
            <a:pPr lvl="1"/>
            <a:r>
              <a:rPr lang="pt-BR" dirty="0" smtClean="0"/>
              <a:t>Órgão mais </a:t>
            </a:r>
            <a:r>
              <a:rPr lang="pt-BR" dirty="0"/>
              <a:t>alto nível decisório  </a:t>
            </a:r>
            <a:r>
              <a:rPr lang="pt-BR" dirty="0" smtClean="0"/>
              <a:t>                        Conselho </a:t>
            </a:r>
            <a:r>
              <a:rPr lang="pt-BR" dirty="0"/>
              <a:t>do Mercado </a:t>
            </a:r>
            <a:r>
              <a:rPr lang="pt-BR" dirty="0" smtClean="0"/>
              <a:t>Comum (ministros </a:t>
            </a:r>
            <a:r>
              <a:rPr lang="pt-BR" dirty="0"/>
              <a:t>de relações exteriores e </a:t>
            </a:r>
            <a:r>
              <a:rPr lang="pt-BR" dirty="0" smtClean="0"/>
              <a:t>da economia)</a:t>
            </a:r>
            <a:endParaRPr lang="pt-BR" dirty="0"/>
          </a:p>
          <a:p>
            <a:r>
              <a:rPr lang="pt-BR" dirty="0"/>
              <a:t>P</a:t>
            </a:r>
            <a:r>
              <a:rPr lang="pt-BR" dirty="0" smtClean="0"/>
              <a:t>residência </a:t>
            </a:r>
            <a:r>
              <a:rPr lang="pt-BR" dirty="0"/>
              <a:t>do grupo é </a:t>
            </a:r>
            <a:r>
              <a:rPr lang="pt-BR" dirty="0" smtClean="0"/>
              <a:t>rotativa</a:t>
            </a:r>
          </a:p>
          <a:p>
            <a:pPr lvl="0"/>
            <a:r>
              <a:rPr lang="pt-BR" b="1" dirty="0"/>
              <a:t>Conselho do Mercado Comum (CMC)</a:t>
            </a:r>
            <a:endParaRPr lang="pt-BR" dirty="0"/>
          </a:p>
          <a:p>
            <a:pPr lvl="1"/>
            <a:r>
              <a:rPr lang="pt-BR" b="1" dirty="0"/>
              <a:t>Grupo Mercado Comum (GMC)</a:t>
            </a:r>
            <a:endParaRPr lang="pt-BR" dirty="0"/>
          </a:p>
          <a:p>
            <a:pPr lvl="1"/>
            <a:r>
              <a:rPr lang="pt-BR" b="1" dirty="0"/>
              <a:t>Secretaria do Mercosul (SM)</a:t>
            </a:r>
            <a:endParaRPr lang="pt-BR" dirty="0"/>
          </a:p>
          <a:p>
            <a:pPr lvl="1"/>
            <a:r>
              <a:rPr lang="pt-BR" b="1" dirty="0"/>
              <a:t>Foro Consultivo Econômico e Social (FCES)</a:t>
            </a:r>
            <a:endParaRPr lang="pt-BR" dirty="0"/>
          </a:p>
          <a:p>
            <a:pPr lvl="1"/>
            <a:r>
              <a:rPr lang="pt-BR" b="1" dirty="0"/>
              <a:t>Reuniões Especializadas</a:t>
            </a:r>
            <a:endParaRPr lang="pt-BR" dirty="0"/>
          </a:p>
          <a:p>
            <a:pPr lvl="2"/>
            <a:r>
              <a:rPr lang="pt-BR" dirty="0"/>
              <a:t>Autoridades de Aplicação em Matéria de Drogas (RED)</a:t>
            </a:r>
          </a:p>
          <a:p>
            <a:pPr lvl="2"/>
            <a:r>
              <a:rPr lang="pt-BR" dirty="0"/>
              <a:t>Ciência e Tecnologia (RECYT)</a:t>
            </a:r>
          </a:p>
          <a:p>
            <a:pPr lvl="2"/>
            <a:r>
              <a:rPr lang="pt-BR" dirty="0"/>
              <a:t>Comunicação Social (RECS)</a:t>
            </a:r>
          </a:p>
          <a:p>
            <a:pPr lvl="2"/>
            <a:r>
              <a:rPr lang="pt-BR" dirty="0"/>
              <a:t>Cooperativas (REC)</a:t>
            </a:r>
          </a:p>
          <a:p>
            <a:pPr lvl="2"/>
            <a:r>
              <a:rPr lang="pt-BR" dirty="0"/>
              <a:t>Infraestrutura da integração (REII)</a:t>
            </a:r>
          </a:p>
          <a:p>
            <a:pPr lvl="2"/>
            <a:r>
              <a:rPr lang="pt-BR" dirty="0"/>
              <a:t>Municípios e Intendências do Mercosul (REM I)</a:t>
            </a:r>
          </a:p>
          <a:p>
            <a:pPr lvl="2"/>
            <a:r>
              <a:rPr lang="pt-BR" dirty="0"/>
              <a:t>Mulher (REM)</a:t>
            </a:r>
          </a:p>
          <a:p>
            <a:pPr lvl="2"/>
            <a:r>
              <a:rPr lang="pt-BR" dirty="0"/>
              <a:t>Promoção Comercial (REPC) </a:t>
            </a:r>
            <a:r>
              <a:rPr lang="pt-BR" dirty="0" smtClean="0"/>
              <a:t>e Turismo </a:t>
            </a:r>
            <a:r>
              <a:rPr lang="pt-BR" dirty="0"/>
              <a:t>(RET);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4211960" y="987574"/>
            <a:ext cx="61836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do Mercosul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b="1" dirty="0" smtClean="0"/>
              <a:t>Conselho </a:t>
            </a:r>
            <a:r>
              <a:rPr lang="pt-BR" b="1" dirty="0"/>
              <a:t>do Mercado Comum (CMC</a:t>
            </a:r>
            <a:r>
              <a:rPr lang="pt-BR" b="1" dirty="0" smtClean="0"/>
              <a:t>)</a:t>
            </a:r>
            <a:endParaRPr lang="pt-BR" dirty="0" smtClean="0"/>
          </a:p>
          <a:p>
            <a:pPr lvl="1"/>
            <a:r>
              <a:rPr lang="pt-BR" b="1" dirty="0"/>
              <a:t>Comitês</a:t>
            </a:r>
            <a:endParaRPr lang="pt-BR" dirty="0"/>
          </a:p>
          <a:p>
            <a:pPr lvl="2"/>
            <a:r>
              <a:rPr lang="pt-BR" dirty="0"/>
              <a:t>Automotivo (CAM)</a:t>
            </a:r>
          </a:p>
          <a:p>
            <a:pPr lvl="2"/>
            <a:r>
              <a:rPr lang="pt-BR" dirty="0"/>
              <a:t>Cooperação Técnica (CCT)</a:t>
            </a:r>
          </a:p>
          <a:p>
            <a:pPr lvl="2"/>
            <a:r>
              <a:rPr lang="pt-BR" dirty="0"/>
              <a:t>Diretores de Aduanas (CDA)</a:t>
            </a:r>
          </a:p>
          <a:p>
            <a:pPr lvl="2"/>
            <a:r>
              <a:rPr lang="pt-BR" dirty="0"/>
              <a:t>Sanidade Animal e Vegetal (CSAV);</a:t>
            </a:r>
          </a:p>
          <a:p>
            <a:pPr lvl="1"/>
            <a:r>
              <a:rPr lang="pt-BR" b="1" dirty="0"/>
              <a:t>Reunião Técnica sobre Incorporação da Normativa Mercosul</a:t>
            </a:r>
            <a:r>
              <a:rPr lang="pt-BR" dirty="0"/>
              <a:t>;</a:t>
            </a:r>
          </a:p>
          <a:p>
            <a:pPr lvl="1"/>
            <a:r>
              <a:rPr lang="pt-BR" b="1" dirty="0"/>
              <a:t>Comissão de Comércio (CCM)</a:t>
            </a:r>
            <a:endParaRPr lang="pt-BR" dirty="0"/>
          </a:p>
          <a:p>
            <a:pPr lvl="2"/>
            <a:r>
              <a:rPr lang="pt-BR" dirty="0"/>
              <a:t>(CT-1) Tarifas, Nomenclatura e Classificação de Mercadorias</a:t>
            </a:r>
          </a:p>
          <a:p>
            <a:pPr lvl="2"/>
            <a:r>
              <a:rPr lang="pt-BR" dirty="0"/>
              <a:t>(CT-2) Assuntos Aduaneiros;</a:t>
            </a:r>
          </a:p>
          <a:p>
            <a:pPr lvl="2"/>
            <a:r>
              <a:rPr lang="pt-BR" dirty="0"/>
              <a:t>(CT-3) Normas e Disciplinas Comerciais;</a:t>
            </a:r>
          </a:p>
          <a:p>
            <a:pPr lvl="2"/>
            <a:r>
              <a:rPr lang="pt-BR" dirty="0"/>
              <a:t>(CT-4) Políticas Públicas que Distorcem a Competitividade;</a:t>
            </a:r>
          </a:p>
          <a:p>
            <a:pPr lvl="2"/>
            <a:r>
              <a:rPr lang="pt-BR" dirty="0"/>
              <a:t>(CT-5) Defesa da Concorrência;</a:t>
            </a:r>
          </a:p>
          <a:p>
            <a:pPr lvl="2"/>
            <a:r>
              <a:rPr lang="pt-BR" dirty="0"/>
              <a:t>(CDCS) Comitê de Defesa Comercial e Salvaguardas:</a:t>
            </a:r>
          </a:p>
          <a:p>
            <a:pPr lvl="2"/>
            <a:r>
              <a:rPr lang="pt-BR" dirty="0"/>
              <a:t>(CT-7) Defesa do Consumidor</a:t>
            </a:r>
            <a:r>
              <a:rPr lang="pt-BR" dirty="0" smtClean="0"/>
              <a:t>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861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do Mercosul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b="1" dirty="0"/>
              <a:t>Conselho do Mercado Comum (CMC)</a:t>
            </a:r>
            <a:endParaRPr lang="pt-BR" dirty="0"/>
          </a:p>
          <a:p>
            <a:pPr lvl="1"/>
            <a:r>
              <a:rPr lang="pt-BR" b="1" dirty="0"/>
              <a:t>Subgrupos de Trabalho</a:t>
            </a:r>
            <a:endParaRPr lang="pt-BR" dirty="0"/>
          </a:p>
          <a:p>
            <a:pPr lvl="2"/>
            <a:r>
              <a:rPr lang="pt-BR" dirty="0"/>
              <a:t>(SGT-1) Comunicações</a:t>
            </a:r>
          </a:p>
          <a:p>
            <a:pPr lvl="2"/>
            <a:r>
              <a:rPr lang="pt-BR" dirty="0"/>
              <a:t>(SGT-2) Aspectos Institucionais</a:t>
            </a:r>
          </a:p>
          <a:p>
            <a:pPr lvl="2"/>
            <a:r>
              <a:rPr lang="pt-BR" dirty="0"/>
              <a:t>(SGT-3) Regulamentos Técnicos e Avaliação da Conformidade</a:t>
            </a:r>
          </a:p>
          <a:p>
            <a:pPr lvl="2"/>
            <a:r>
              <a:rPr lang="pt-BR" dirty="0"/>
              <a:t>(SGT-4) Assuntos Financeiros</a:t>
            </a:r>
          </a:p>
          <a:p>
            <a:pPr lvl="2"/>
            <a:r>
              <a:rPr lang="pt-BR" dirty="0"/>
              <a:t>(SGT-5) Transportes</a:t>
            </a:r>
          </a:p>
          <a:p>
            <a:pPr lvl="2"/>
            <a:r>
              <a:rPr lang="pt-BR" dirty="0"/>
              <a:t>(SGT-6) Meio Ambiente</a:t>
            </a:r>
          </a:p>
          <a:p>
            <a:pPr lvl="2"/>
            <a:r>
              <a:rPr lang="pt-BR" dirty="0"/>
              <a:t>(SGT-7) Indústria</a:t>
            </a:r>
          </a:p>
          <a:p>
            <a:pPr lvl="2"/>
            <a:r>
              <a:rPr lang="pt-BR" dirty="0"/>
              <a:t>(SGT-8) Agricultura</a:t>
            </a:r>
          </a:p>
          <a:p>
            <a:pPr lvl="2"/>
            <a:r>
              <a:rPr lang="pt-BR" dirty="0"/>
              <a:t>(SGT-9) Energia e mineração</a:t>
            </a:r>
          </a:p>
          <a:p>
            <a:pPr lvl="2"/>
            <a:r>
              <a:rPr lang="pt-BR" dirty="0"/>
              <a:t>(SGT-10) Assuntos Trabalhistas, Emprego e Seguridade Social</a:t>
            </a:r>
          </a:p>
          <a:p>
            <a:pPr lvl="2"/>
            <a:r>
              <a:rPr lang="pt-BR" dirty="0"/>
              <a:t>(SGT-11) Saúde</a:t>
            </a:r>
          </a:p>
          <a:p>
            <a:pPr lvl="2"/>
            <a:r>
              <a:rPr lang="pt-BR" dirty="0"/>
              <a:t>(SGT-12) Investimentos</a:t>
            </a:r>
          </a:p>
          <a:p>
            <a:pPr lvl="2"/>
            <a:r>
              <a:rPr lang="pt-BR" dirty="0"/>
              <a:t>(SGT-13) Comércio Eletrônico</a:t>
            </a:r>
          </a:p>
          <a:p>
            <a:pPr lvl="2"/>
            <a:r>
              <a:rPr lang="pt-BR" dirty="0"/>
              <a:t>(SGT-14) Acompanhamento da Conjuntura Econômica e Comercial; </a:t>
            </a:r>
          </a:p>
          <a:p>
            <a:pPr lvl="1"/>
            <a:r>
              <a:rPr lang="pt-BR" b="1" dirty="0"/>
              <a:t>Grupo de Serviços (GS)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64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do Mercosul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Conselho do Mercado Comum (CMC)</a:t>
            </a:r>
            <a:endParaRPr lang="pt-BR" dirty="0" smtClean="0"/>
          </a:p>
          <a:p>
            <a:pPr lvl="1"/>
            <a:r>
              <a:rPr lang="pt-BR" b="1" dirty="0"/>
              <a:t>Grupos </a:t>
            </a:r>
            <a:r>
              <a:rPr lang="pt-BR" b="1" dirty="0" err="1"/>
              <a:t>Ad-Hoc</a:t>
            </a:r>
            <a:endParaRPr lang="pt-BR" dirty="0"/>
          </a:p>
          <a:p>
            <a:pPr lvl="2"/>
            <a:r>
              <a:rPr lang="pt-BR" dirty="0"/>
              <a:t>Comércio de Cigarros</a:t>
            </a:r>
          </a:p>
          <a:p>
            <a:pPr lvl="2"/>
            <a:r>
              <a:rPr lang="pt-BR" dirty="0"/>
              <a:t>Compras Governamentais (GAHCG)</a:t>
            </a:r>
          </a:p>
          <a:p>
            <a:pPr lvl="2"/>
            <a:r>
              <a:rPr lang="pt-BR" dirty="0"/>
              <a:t>Concessões (GAHCON)</a:t>
            </a:r>
          </a:p>
          <a:p>
            <a:pPr lvl="2"/>
            <a:r>
              <a:rPr lang="pt-BR" dirty="0"/>
              <a:t>Integração Fronteiriça (GAHIF)</a:t>
            </a:r>
          </a:p>
          <a:p>
            <a:pPr lvl="2"/>
            <a:r>
              <a:rPr lang="pt-BR" dirty="0"/>
              <a:t>Relacionamento Externo (GAHRE)</a:t>
            </a:r>
          </a:p>
          <a:p>
            <a:pPr lvl="2"/>
            <a:r>
              <a:rPr lang="pt-BR" dirty="0"/>
              <a:t>Setor Açucareiro (GAHSA)</a:t>
            </a:r>
          </a:p>
          <a:p>
            <a:pPr lvl="2"/>
            <a:r>
              <a:rPr lang="pt-BR" dirty="0"/>
              <a:t>Grupo de Alto Nível para o Aperfeiçoamento do Sistema de Solução de Controvérsias (GANPSSC)</a:t>
            </a:r>
          </a:p>
          <a:p>
            <a:pPr lvl="2"/>
            <a:r>
              <a:rPr lang="pt-BR" dirty="0"/>
              <a:t>Grupo de Alto Nível para Examinar a Consistência e Dispersão da TEC (GANTEC)</a:t>
            </a:r>
          </a:p>
          <a:p>
            <a:pPr lvl="2"/>
            <a:r>
              <a:rPr lang="pt-BR" dirty="0"/>
              <a:t>Comissão </a:t>
            </a:r>
            <a:r>
              <a:rPr lang="pt-BR" dirty="0" err="1"/>
              <a:t>Sócio-Laboral</a:t>
            </a:r>
            <a:r>
              <a:rPr lang="pt-BR" dirty="0"/>
              <a:t> (CSLM);</a:t>
            </a:r>
          </a:p>
          <a:p>
            <a:pPr lvl="1"/>
            <a:r>
              <a:rPr lang="pt-BR" b="1" dirty="0"/>
              <a:t>Área </a:t>
            </a:r>
            <a:r>
              <a:rPr lang="pt-BR" b="1" dirty="0" smtClean="0"/>
              <a:t>Financeira</a:t>
            </a:r>
          </a:p>
          <a:p>
            <a:pPr lvl="2"/>
            <a:r>
              <a:rPr lang="pt-BR" dirty="0" smtClean="0"/>
              <a:t>Banco </a:t>
            </a:r>
            <a:r>
              <a:rPr lang="pt-BR" dirty="0"/>
              <a:t>Central do Brasil é membro do Grupo Mercado Comum (GMC) e da Reunião de Ministros de Economia e Presidentes de Bancos Centrais </a:t>
            </a:r>
            <a:r>
              <a:rPr lang="pt-BR" dirty="0" smtClean="0"/>
              <a:t>(</a:t>
            </a:r>
            <a:r>
              <a:rPr lang="pt-BR" dirty="0"/>
              <a:t>RMEPBC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Coordena Subgrupo </a:t>
            </a:r>
            <a:r>
              <a:rPr lang="pt-BR" dirty="0"/>
              <a:t>de Trabalho Nº 4 — Assuntos Financeiros (SGT-4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Participa </a:t>
            </a:r>
            <a:r>
              <a:rPr lang="pt-BR" dirty="0"/>
              <a:t>e acompanha </a:t>
            </a:r>
            <a:r>
              <a:rPr lang="pt-BR" dirty="0" smtClean="0"/>
              <a:t>Grupo </a:t>
            </a:r>
            <a:r>
              <a:rPr lang="pt-BR" dirty="0"/>
              <a:t>de Serviços (GS), o Subgrupo de Trabalho Nº 12 - Investimentos (SGT-12), o Subgrupo de Trabalho Nº 13 - Comércio Eletrônico (SGT-13), o Subgrupo de Trabalho Nº 14 - Acompanhamento da Conjuntura Econômica e Comercial (SGT-14) e </a:t>
            </a:r>
            <a:r>
              <a:rPr lang="pt-BR" dirty="0" smtClean="0"/>
              <a:t>Grupo </a:t>
            </a:r>
            <a:r>
              <a:rPr lang="pt-BR" dirty="0"/>
              <a:t>de Monitoramento Macroeconômico (GMM)</a:t>
            </a:r>
          </a:p>
          <a:p>
            <a:pPr lvl="1"/>
            <a:r>
              <a:rPr lang="pt-BR" b="1" dirty="0"/>
              <a:t>Foro de Consulta e Concertação Política (FCCP)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41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do Mercosul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t-BR" b="1" dirty="0" smtClean="0"/>
          </a:p>
          <a:p>
            <a:pPr lvl="0"/>
            <a:endParaRPr lang="pt-BR" b="1" dirty="0"/>
          </a:p>
          <a:p>
            <a:pPr lvl="0"/>
            <a:r>
              <a:rPr lang="pt-BR" b="1" dirty="0" smtClean="0"/>
              <a:t>Reuniões </a:t>
            </a:r>
            <a:r>
              <a:rPr lang="pt-BR" b="1" dirty="0"/>
              <a:t>de Ministros </a:t>
            </a:r>
            <a:endParaRPr lang="pt-BR" b="1" dirty="0" smtClean="0"/>
          </a:p>
          <a:p>
            <a:pPr marL="0" lvl="0" indent="0">
              <a:buNone/>
            </a:pPr>
            <a:endParaRPr lang="pt-BR" dirty="0"/>
          </a:p>
          <a:p>
            <a:pPr lvl="0"/>
            <a:r>
              <a:rPr lang="pt-BR" b="1" dirty="0"/>
              <a:t>Comissão Parlamentar Conjunta (CPC)</a:t>
            </a:r>
            <a:endParaRPr lang="pt-BR" dirty="0"/>
          </a:p>
          <a:p>
            <a:pPr lvl="1"/>
            <a:r>
              <a:rPr lang="pt-BR" dirty="0"/>
              <a:t>Representação do poder legislativo dos Estados Partes</a:t>
            </a:r>
          </a:p>
          <a:p>
            <a:pPr lvl="1"/>
            <a:r>
              <a:rPr lang="pt-BR" dirty="0"/>
              <a:t>16 parlamentares de cada país, os quais integram as respectivas Representações Nacionais de cada país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217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300" i="1" dirty="0" err="1">
                <a:latin typeface="Tw Cen MT Condensed" panose="020B0606020104020203" pitchFamily="34" charset="0"/>
              </a:rPr>
              <a:t>Wishful</a:t>
            </a:r>
            <a:r>
              <a:rPr lang="pt-BR" sz="2300" i="1" dirty="0">
                <a:latin typeface="Tw Cen MT Condensed" panose="020B0606020104020203" pitchFamily="34" charset="0"/>
              </a:rPr>
              <a:t> </a:t>
            </a:r>
            <a:r>
              <a:rPr lang="pt-BR" sz="2300" i="1" dirty="0" err="1" smtClean="0">
                <a:latin typeface="Tw Cen MT Condensed" panose="020B0606020104020203" pitchFamily="34" charset="0"/>
              </a:rPr>
              <a:t>Thinking</a:t>
            </a:r>
            <a:r>
              <a:rPr lang="pt-BR" dirty="0"/>
              <a:t>, </a:t>
            </a:r>
            <a:r>
              <a:rPr lang="pt-BR" dirty="0" smtClean="0"/>
              <a:t>Ambição </a:t>
            </a:r>
            <a:r>
              <a:rPr lang="pt-BR" dirty="0"/>
              <a:t>e </a:t>
            </a:r>
            <a:r>
              <a:rPr lang="pt-BR" dirty="0" smtClean="0"/>
              <a:t>Valores </a:t>
            </a:r>
            <a:r>
              <a:rPr lang="pt-BR" dirty="0"/>
              <a:t>D</a:t>
            </a:r>
            <a:r>
              <a:rPr lang="pt-BR" dirty="0" smtClean="0"/>
              <a:t>emocráticos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t-BR" dirty="0" smtClean="0"/>
          </a:p>
          <a:p>
            <a:pPr lvl="0"/>
            <a:r>
              <a:rPr lang="pt-BR" dirty="0" smtClean="0"/>
              <a:t>Mercosul </a:t>
            </a:r>
            <a:r>
              <a:rPr lang="pt-BR" dirty="0"/>
              <a:t>fez avanços desde sua </a:t>
            </a:r>
            <a:r>
              <a:rPr lang="pt-BR" dirty="0" smtClean="0"/>
              <a:t>criação</a:t>
            </a:r>
            <a:endParaRPr lang="pt-BR" sz="1400" dirty="0"/>
          </a:p>
          <a:p>
            <a:pPr lvl="1"/>
            <a:r>
              <a:rPr lang="pt-BR" dirty="0"/>
              <a:t>Iniciou processo de abertura de suas economias à competição externa</a:t>
            </a:r>
            <a:endParaRPr lang="pt-BR" sz="1200" dirty="0"/>
          </a:p>
          <a:p>
            <a:pPr lvl="1"/>
            <a:r>
              <a:rPr lang="pt-BR" dirty="0"/>
              <a:t>Aumentou comércio internacional</a:t>
            </a:r>
            <a:endParaRPr lang="pt-BR" sz="1200" dirty="0"/>
          </a:p>
          <a:p>
            <a:pPr lvl="1"/>
            <a:r>
              <a:rPr lang="pt-BR" dirty="0"/>
              <a:t>Porém, comparado com outros blocos econômicos no hemisfério é mais protecionista de suas indústrias domésticas</a:t>
            </a:r>
            <a:endParaRPr lang="pt-BR" sz="1200" dirty="0"/>
          </a:p>
          <a:p>
            <a:pPr lvl="0"/>
            <a:r>
              <a:rPr lang="pt-BR" dirty="0"/>
              <a:t>Crise econômica e política da Venezuela expôs fortes fraturas e divergências dentro do bloco – país foi suspenso por descumprir regras sobre comércio e democracia.</a:t>
            </a:r>
            <a:endParaRPr lang="pt-BR" sz="1400" dirty="0"/>
          </a:p>
          <a:p>
            <a:pPr lvl="0"/>
            <a:r>
              <a:rPr lang="pt-BR" dirty="0"/>
              <a:t>A suspensão da Venezuela vem em meio a uma turbulência em suas maiores economias</a:t>
            </a:r>
          </a:p>
          <a:p>
            <a:pPr lvl="1"/>
            <a:r>
              <a:rPr lang="pt-BR" dirty="0"/>
              <a:t>Queda preços das commodities</a:t>
            </a:r>
          </a:p>
          <a:p>
            <a:pPr lvl="1"/>
            <a:r>
              <a:rPr lang="pt-BR" dirty="0"/>
              <a:t>Más gestões econômicas</a:t>
            </a:r>
          </a:p>
          <a:p>
            <a:pPr lvl="1"/>
            <a:r>
              <a:rPr lang="pt-BR" dirty="0"/>
              <a:t>Contribuíram negativamente para o crescimento da </a:t>
            </a:r>
            <a:r>
              <a:rPr lang="pt-BR" dirty="0" smtClean="0"/>
              <a:t>região</a:t>
            </a:r>
          </a:p>
          <a:p>
            <a:pPr lvl="1"/>
            <a:r>
              <a:rPr lang="pt-BR" dirty="0" smtClean="0"/>
              <a:t>Baixa performance econômica do bloco nos últimos anos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34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1394</Words>
  <Application>Microsoft Office PowerPoint</Application>
  <PresentationFormat>Apresentação na tela (16:9)</PresentationFormat>
  <Paragraphs>448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Arial</vt:lpstr>
      <vt:lpstr>Brush Script MT</vt:lpstr>
      <vt:lpstr>Calibri</vt:lpstr>
      <vt:lpstr>Times New Roman</vt:lpstr>
      <vt:lpstr>Tw Cen MT Condensed</vt:lpstr>
      <vt:lpstr>Verdana</vt:lpstr>
      <vt:lpstr>Wingdings</vt:lpstr>
      <vt:lpstr>Tema do Office</vt:lpstr>
      <vt:lpstr>REFLEXÕES SOBRE O MERCOSUL: O DESAFIO DA EFICIÊNCIA E DA COMPETITIVIDADE</vt:lpstr>
      <vt:lpstr>Apresentação do PowerPoint</vt:lpstr>
      <vt:lpstr>Mercosul</vt:lpstr>
      <vt:lpstr>Organização do Mercosul</vt:lpstr>
      <vt:lpstr>Organização do Mercosul</vt:lpstr>
      <vt:lpstr>Organização do Mercosul</vt:lpstr>
      <vt:lpstr>Organização do Mercosul</vt:lpstr>
      <vt:lpstr>Organização do Mercosul</vt:lpstr>
      <vt:lpstr>Wishful Thinking, Ambição e Valores Democráticos</vt:lpstr>
      <vt:lpstr>Competitividade e Investimentos Estrangeiros Diretos -FDI</vt:lpstr>
      <vt:lpstr>Competitividade - Infraestrutura</vt:lpstr>
      <vt:lpstr>Redes</vt:lpstr>
      <vt:lpstr>Eixos de Integração e Desenvolvimento</vt:lpstr>
      <vt:lpstr>Eixos de Integração e Desenvolvimento</vt:lpstr>
      <vt:lpstr>Investimentos necessários para Infraestrutura - IIRSA</vt:lpstr>
      <vt:lpstr>Projetos por Setor</vt:lpstr>
      <vt:lpstr>Transporte e Energia</vt:lpstr>
      <vt:lpstr>Projetos por Eixo de Desenvolvimento</vt:lpstr>
      <vt:lpstr>Projetos por País</vt:lpstr>
      <vt:lpstr>Um indicador Emblemático</vt:lpstr>
      <vt:lpstr>Um Indicador Emblemático</vt:lpstr>
      <vt:lpstr>Brasil</vt:lpstr>
      <vt:lpstr>Brasil</vt:lpstr>
      <vt:lpstr>Considerações Finais</vt:lpstr>
      <vt:lpstr>Considerações Finais</vt:lpstr>
      <vt:lpstr>Considerações Finais</vt:lpstr>
      <vt:lpstr>Considerações Finais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lsenna</dc:creator>
  <cp:lastModifiedBy>Jazer Jose de Melo</cp:lastModifiedBy>
  <cp:revision>268</cp:revision>
  <cp:lastPrinted>2015-11-07T17:20:16Z</cp:lastPrinted>
  <dcterms:created xsi:type="dcterms:W3CDTF">2010-10-16T20:04:22Z</dcterms:created>
  <dcterms:modified xsi:type="dcterms:W3CDTF">2017-09-04T20:19:48Z</dcterms:modified>
</cp:coreProperties>
</file>