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416" r:id="rId3"/>
    <p:sldId id="423" r:id="rId4"/>
    <p:sldId id="404" r:id="rId5"/>
    <p:sldId id="403" r:id="rId6"/>
    <p:sldId id="375" r:id="rId7"/>
    <p:sldId id="424" r:id="rId8"/>
    <p:sldId id="396" r:id="rId9"/>
    <p:sldId id="372" r:id="rId10"/>
    <p:sldId id="417" r:id="rId11"/>
    <p:sldId id="419" r:id="rId12"/>
    <p:sldId id="420" r:id="rId13"/>
    <p:sldId id="421" r:id="rId14"/>
    <p:sldId id="410" r:id="rId15"/>
    <p:sldId id="411" r:id="rId16"/>
    <p:sldId id="418" r:id="rId17"/>
    <p:sldId id="422" r:id="rId18"/>
    <p:sldId id="385" r:id="rId19"/>
  </p:sldIdLst>
  <p:sldSz cx="9144000" cy="6858000" type="screen4x3"/>
  <p:notesSz cx="9928225" cy="6797675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0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64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2231" cy="339884"/>
          </a:xfrm>
          <a:prstGeom prst="rect">
            <a:avLst/>
          </a:prstGeom>
        </p:spPr>
        <p:txBody>
          <a:bodyPr vert="horz" lIns="91437" tIns="45718" rIns="91437" bIns="45718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5623699" y="0"/>
            <a:ext cx="4302231" cy="339884"/>
          </a:xfrm>
          <a:prstGeom prst="rect">
            <a:avLst/>
          </a:prstGeom>
        </p:spPr>
        <p:txBody>
          <a:bodyPr vert="horz" lIns="91437" tIns="45718" rIns="91437" bIns="45718" rtlCol="0"/>
          <a:lstStyle>
            <a:lvl1pPr algn="r">
              <a:defRPr sz="1200"/>
            </a:lvl1pPr>
          </a:lstStyle>
          <a:p>
            <a:fld id="{857697E7-CE3E-4E5E-8ABA-834862765999}" type="datetimeFigureOut">
              <a:rPr lang="pt-BR" smtClean="0"/>
              <a:t>08/08/2024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2" y="6456612"/>
            <a:ext cx="4302231" cy="339884"/>
          </a:xfrm>
          <a:prstGeom prst="rect">
            <a:avLst/>
          </a:prstGeom>
        </p:spPr>
        <p:txBody>
          <a:bodyPr vert="horz" lIns="91437" tIns="45718" rIns="91437" bIns="45718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5623699" y="6456612"/>
            <a:ext cx="4302231" cy="339884"/>
          </a:xfrm>
          <a:prstGeom prst="rect">
            <a:avLst/>
          </a:prstGeom>
        </p:spPr>
        <p:txBody>
          <a:bodyPr vert="horz" lIns="91437" tIns="45718" rIns="91437" bIns="45718" rtlCol="0" anchor="b"/>
          <a:lstStyle>
            <a:lvl1pPr algn="r">
              <a:defRPr sz="1200"/>
            </a:lvl1pPr>
          </a:lstStyle>
          <a:p>
            <a:fld id="{18347894-F4DD-4393-AFEC-A7172BA055B0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609620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2231" cy="339884"/>
          </a:xfrm>
          <a:prstGeom prst="rect">
            <a:avLst/>
          </a:prstGeom>
        </p:spPr>
        <p:txBody>
          <a:bodyPr vert="horz" lIns="91437" tIns="45718" rIns="91437" bIns="45718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5623699" y="0"/>
            <a:ext cx="4302231" cy="339884"/>
          </a:xfrm>
          <a:prstGeom prst="rect">
            <a:avLst/>
          </a:prstGeom>
        </p:spPr>
        <p:txBody>
          <a:bodyPr vert="horz" lIns="91437" tIns="45718" rIns="91437" bIns="45718" rtlCol="0"/>
          <a:lstStyle>
            <a:lvl1pPr algn="r">
              <a:defRPr sz="1200"/>
            </a:lvl1pPr>
          </a:lstStyle>
          <a:p>
            <a:fld id="{0B5EEE15-0B38-471A-8A3B-CE2BB681D2C7}" type="datetimeFigureOut">
              <a:rPr lang="pt-BR" smtClean="0"/>
              <a:pPr/>
              <a:t>08/08/2024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265488" y="511175"/>
            <a:ext cx="3397250" cy="25479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7" tIns="45718" rIns="91437" bIns="45718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992823" y="3228898"/>
            <a:ext cx="7942580" cy="3058953"/>
          </a:xfrm>
          <a:prstGeom prst="rect">
            <a:avLst/>
          </a:prstGeom>
        </p:spPr>
        <p:txBody>
          <a:bodyPr vert="horz" lIns="91437" tIns="45718" rIns="91437" bIns="45718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2" y="6456612"/>
            <a:ext cx="4302231" cy="339884"/>
          </a:xfrm>
          <a:prstGeom prst="rect">
            <a:avLst/>
          </a:prstGeom>
        </p:spPr>
        <p:txBody>
          <a:bodyPr vert="horz" lIns="91437" tIns="45718" rIns="91437" bIns="45718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5623699" y="6456612"/>
            <a:ext cx="4302231" cy="339884"/>
          </a:xfrm>
          <a:prstGeom prst="rect">
            <a:avLst/>
          </a:prstGeom>
        </p:spPr>
        <p:txBody>
          <a:bodyPr vert="horz" lIns="91437" tIns="45718" rIns="91437" bIns="45718" rtlCol="0" anchor="b"/>
          <a:lstStyle>
            <a:lvl1pPr algn="r">
              <a:defRPr sz="1200"/>
            </a:lvl1pPr>
          </a:lstStyle>
          <a:p>
            <a:fld id="{E3CC4A92-0077-4735-94F3-A1CB3D15DA2C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25781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C4A92-0077-4735-94F3-A1CB3D15DA2C}" type="slidenum">
              <a:rPr lang="pt-BR" smtClean="0"/>
              <a:pPr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179089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C4A92-0077-4735-94F3-A1CB3D15DA2C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11305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C4A92-0077-4735-94F3-A1CB3D15DA2C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00755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C4A92-0077-4735-94F3-A1CB3D15DA2C}" type="slidenum">
              <a:rPr lang="pt-BR" smtClean="0"/>
              <a:pPr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768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9"/>
          <p:cNvSpPr/>
          <p:nvPr userDrawn="1"/>
        </p:nvSpPr>
        <p:spPr>
          <a:xfrm>
            <a:off x="0" y="5805488"/>
            <a:ext cx="9144000" cy="10525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/>
          </a:p>
        </p:txBody>
      </p:sp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738" y="5805488"/>
            <a:ext cx="135572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m 7" descr="fundo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3999" cy="515901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280920" cy="360040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Swis721 Blk BT" pitchFamily="34" charset="0"/>
                <a:cs typeface="Lucida Sans Unicode" pitchFamily="34" charset="0"/>
              </a:defRPr>
            </a:lvl1pPr>
          </a:lstStyle>
          <a:p>
            <a:r>
              <a:rPr lang="pt-BR" dirty="0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Swis721 BT" pitchFamily="34" charset="0"/>
                <a:cs typeface="Lucida Sans Unicode" pitchFamily="34" charset="0"/>
              </a:defRPr>
            </a:lvl1pPr>
            <a:lvl2pPr>
              <a:defRPr>
                <a:latin typeface="Swis721 BT" pitchFamily="34" charset="0"/>
                <a:cs typeface="Lucida Sans Unicode" pitchFamily="34" charset="0"/>
              </a:defRPr>
            </a:lvl2pPr>
            <a:lvl3pPr>
              <a:defRPr>
                <a:latin typeface="Swis721 BT" pitchFamily="34" charset="0"/>
                <a:cs typeface="Lucida Sans Unicode" pitchFamily="34" charset="0"/>
              </a:defRPr>
            </a:lvl3pPr>
            <a:lvl4pPr>
              <a:defRPr>
                <a:latin typeface="Swis721 BT" pitchFamily="34" charset="0"/>
                <a:cs typeface="Lucida Sans Unicode" pitchFamily="34" charset="0"/>
              </a:defRPr>
            </a:lvl4pPr>
            <a:lvl5pPr>
              <a:defRPr>
                <a:latin typeface="Swis721 BT" pitchFamily="34" charset="0"/>
                <a:cs typeface="Lucida Sans Unicode" pitchFamily="34" charset="0"/>
              </a:defRPr>
            </a:lvl5pPr>
          </a:lstStyle>
          <a:p>
            <a:pPr lvl="0"/>
            <a:r>
              <a:rPr lang="pt-BR" dirty="0"/>
              <a:t>Clique para editar os estilos do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ucida Sans Unicode" pitchFamily="34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2689ECE0-2569-4E6F-AEC8-3C1ECA694749}" type="datetimeFigureOut">
              <a:rPr lang="pt-BR"/>
              <a:pPr>
                <a:defRPr/>
              </a:pPr>
              <a:t>08/08/2024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ucida Sans Unicode" pitchFamily="34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pt-B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765175"/>
            <a:ext cx="8229600" cy="536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dirty="0"/>
              <a:t>Clique para editar os estilos do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Lucida Sans Unicode" pitchFamily="34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52DAE41A-73F1-45AD-A661-5C13995C7FEC}" type="datetimeFigureOut">
              <a:rPr lang="pt-BR"/>
              <a:pPr>
                <a:defRPr/>
              </a:pPr>
              <a:t>08/08/2024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Lucida Sans Unicode" pitchFamily="34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Lucida Sans Unicode" pitchFamily="34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F3036184-EAD7-4E68-AEB1-68464090F04D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  <p:pic>
        <p:nvPicPr>
          <p:cNvPr id="1030" name="Picture 8"/>
          <p:cNvPicPr>
            <a:picLocks noChangeAspect="1" noChangeArrowheads="1"/>
          </p:cNvPicPr>
          <p:nvPr userDrawn="1"/>
        </p:nvPicPr>
        <p:blipFill>
          <a:blip r:embed="rId4" cstate="print"/>
          <a:stretch>
            <a:fillRect/>
          </a:stretch>
        </p:blipFill>
        <p:spPr bwMode="auto">
          <a:xfrm>
            <a:off x="0" y="0"/>
            <a:ext cx="9144000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1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179388" y="115888"/>
            <a:ext cx="8713787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pt-BR" dirty="0"/>
          </a:p>
        </p:txBody>
      </p:sp>
      <p:pic>
        <p:nvPicPr>
          <p:cNvPr id="1032" name="Imagem 11" descr="base.pn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 bwMode="auto">
          <a:xfrm>
            <a:off x="1" y="6304813"/>
            <a:ext cx="9144000" cy="580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kern="1200">
          <a:solidFill>
            <a:schemeClr val="bg1"/>
          </a:solidFill>
          <a:latin typeface="Swiss921 BT" pitchFamily="34" charset="0"/>
          <a:ea typeface="+mj-ea"/>
          <a:cs typeface="Lucida Sans Unicode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Lucida Sans Unicode" pitchFamily="34" charset="0"/>
          <a:cs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Lucida Sans Unicode" pitchFamily="34" charset="0"/>
          <a:cs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Lucida Sans Unicode" pitchFamily="34" charset="0"/>
          <a:cs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Lucida Sans Unicode" pitchFamily="34" charset="0"/>
          <a:cs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Lucida Sans Unicode" pitchFamily="34" charset="0"/>
          <a:cs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Lucida Sans Unicode" pitchFamily="34" charset="0"/>
          <a:cs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Lucida Sans Unicode" pitchFamily="34" charset="0"/>
          <a:cs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Lucida Sans Unicode" pitchFamily="34" charset="0"/>
          <a:cs typeface="Lucida Sans Unicode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b="1" kern="1200">
          <a:solidFill>
            <a:schemeClr val="tx1"/>
          </a:solidFill>
          <a:latin typeface="Swis721 BT" pitchFamily="34" charset="0"/>
          <a:ea typeface="+mn-ea"/>
          <a:cs typeface="Lucida Sans Unicode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Swis721 BT" pitchFamily="34" charset="0"/>
          <a:ea typeface="+mn-ea"/>
          <a:cs typeface="Lucida Sans Unicode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Swis721 BT" pitchFamily="34" charset="0"/>
          <a:ea typeface="+mn-ea"/>
          <a:cs typeface="Lucida Sans Unicode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Swis721 BT" pitchFamily="34" charset="0"/>
          <a:ea typeface="+mn-ea"/>
          <a:cs typeface="Lucida Sans Unicode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Swis721 BT" pitchFamily="34" charset="0"/>
          <a:ea typeface="+mn-ea"/>
          <a:cs typeface="Lucida Sans Unicod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12.senado.leg.br/verifica/materias/2022/01/tv-senado-mandou-tirar-do-ar-isso-e-fake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12.senado.leg.br/institucional/ouvidoria/form-fake-news" TargetMode="External"/><Relationship Id="rId2" Type="http://schemas.openxmlformats.org/officeDocument/2006/relationships/hyperlink" Target="http://www.senado.leg.br/verifica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14.png"/><Relationship Id="rId4" Type="http://schemas.openxmlformats.org/officeDocument/2006/relationships/hyperlink" Target="mailto:sendoverifica@senado.leg.br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12.senado.leg.br/assessoria-de-imprensa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12.senado.leg.br/verifica/eleicoes-2022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12.senado.leg.br/institucional/ouvidoria/form-fake-news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12.senado.leg.br/verifica/politica-de-uso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senado.leg.br/verifica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12.senado.leg.br/verifica/materias/2022/03/e-falso-que-senado-analisa-projeto-que-preve-prisao-por-pregar-em-horas-improprias" TargetMode="External"/><Relationship Id="rId7" Type="http://schemas.openxmlformats.org/officeDocument/2006/relationships/image" Target="../media/image8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hyperlink" Target="https://www12.senado.leg.br/verifica/materias/2022/06/e-falso-que-rodrigo-pacheco-acatou-projeto-do-voto-auditavel" TargetMode="Externa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o 12"/>
          <p:cNvGrpSpPr/>
          <p:nvPr/>
        </p:nvGrpSpPr>
        <p:grpSpPr>
          <a:xfrm>
            <a:off x="395536" y="476672"/>
            <a:ext cx="8216972" cy="4138398"/>
            <a:chOff x="962458" y="620688"/>
            <a:chExt cx="7632848" cy="3751717"/>
          </a:xfrm>
        </p:grpSpPr>
        <p:sp>
          <p:nvSpPr>
            <p:cNvPr id="10" name="Retângulo 9"/>
            <p:cNvSpPr/>
            <p:nvPr/>
          </p:nvSpPr>
          <p:spPr>
            <a:xfrm>
              <a:off x="998462" y="620688"/>
              <a:ext cx="7560841" cy="8109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pt-BR" sz="2400" dirty="0">
                  <a:solidFill>
                    <a:schemeClr val="bg1"/>
                  </a:solidFill>
                </a:rPr>
                <a:t>Secretaria de Comunicação Social</a:t>
              </a:r>
            </a:p>
            <a:p>
              <a:r>
                <a:rPr lang="pt-BR" sz="2400" dirty="0">
                  <a:solidFill>
                    <a:schemeClr val="bg1"/>
                  </a:solidFill>
                </a:rPr>
                <a:t>Assessoria de </a:t>
              </a:r>
              <a:r>
                <a:rPr lang="pt-BR" sz="2400" dirty="0" smtClean="0">
                  <a:solidFill>
                    <a:schemeClr val="bg1"/>
                  </a:solidFill>
                </a:rPr>
                <a:t>Imprensa</a:t>
              </a:r>
              <a:endParaRPr lang="pt-BR" sz="2400" dirty="0">
                <a:solidFill>
                  <a:schemeClr val="bg1"/>
                </a:solidFill>
              </a:endParaRPr>
            </a:p>
          </p:txBody>
        </p:sp>
        <p:sp>
          <p:nvSpPr>
            <p:cNvPr id="11" name="Retângulo 10"/>
            <p:cNvSpPr/>
            <p:nvPr/>
          </p:nvSpPr>
          <p:spPr>
            <a:xfrm>
              <a:off x="962458" y="2096357"/>
              <a:ext cx="7632848" cy="153177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indent="0" algn="ctr">
                <a:spcBef>
                  <a:spcPts val="0"/>
                </a:spcBef>
                <a:buNone/>
              </a:pPr>
              <a:r>
                <a:rPr lang="pt-BR" sz="3200" dirty="0" smtClean="0">
                  <a:solidFill>
                    <a:schemeClr val="bg1"/>
                  </a:solidFill>
                </a:rPr>
                <a:t>“Educação Midiática”</a:t>
              </a:r>
            </a:p>
            <a:p>
              <a:pPr marL="0" indent="0" algn="ctr">
                <a:spcBef>
                  <a:spcPts val="0"/>
                </a:spcBef>
                <a:buNone/>
              </a:pPr>
              <a:r>
                <a:rPr lang="pt-BR" sz="3200" dirty="0" smtClean="0">
                  <a:solidFill>
                    <a:schemeClr val="bg1"/>
                  </a:solidFill>
                </a:rPr>
                <a:t> </a:t>
              </a:r>
              <a:r>
                <a:rPr lang="pt-BR" sz="3200" dirty="0">
                  <a:solidFill>
                    <a:schemeClr val="bg1"/>
                  </a:solidFill>
                </a:rPr>
                <a:t>Audiência Pública CDH/Jovem Senador</a:t>
              </a:r>
              <a:endParaRPr lang="pt-BR" sz="3200" dirty="0" smtClean="0">
                <a:solidFill>
                  <a:schemeClr val="bg1"/>
                </a:solidFill>
                <a:effectLst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</a:endParaRPr>
            </a:p>
            <a:p>
              <a:pPr marL="0" indent="0" algn="ctr">
                <a:spcBef>
                  <a:spcPts val="0"/>
                </a:spcBef>
                <a:buNone/>
              </a:pPr>
              <a:r>
                <a:rPr lang="pt-BR" sz="3200" dirty="0" smtClean="0">
                  <a:solidFill>
                    <a:schemeClr val="bg1"/>
                  </a:solidFill>
                  <a:effectLst>
                    <a:outerShdw blurRad="50800" dist="38100" algn="l" rotWithShape="0">
                      <a:schemeClr val="bg1">
                        <a:alpha val="40000"/>
                      </a:schemeClr>
                    </a:outerShdw>
                  </a:effectLst>
                </a:rPr>
                <a:t>Senado Verifica: Fato ou Fake</a:t>
              </a:r>
              <a:endParaRPr lang="pt-BR" sz="3200" dirty="0">
                <a:solidFill>
                  <a:schemeClr val="bg1"/>
                </a:solidFill>
                <a:effectLst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2" name="CaixaDeTexto 11"/>
            <p:cNvSpPr txBox="1"/>
            <p:nvPr/>
          </p:nvSpPr>
          <p:spPr>
            <a:xfrm>
              <a:off x="1070471" y="4037582"/>
              <a:ext cx="7488832" cy="3348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dirty="0">
                  <a:solidFill>
                    <a:schemeClr val="bg1"/>
                  </a:solidFill>
                </a:rPr>
                <a:t>Brasília, </a:t>
              </a:r>
              <a:r>
                <a:rPr lang="pt-BR" dirty="0" smtClean="0">
                  <a:solidFill>
                    <a:schemeClr val="bg1"/>
                  </a:solidFill>
                </a:rPr>
                <a:t>8 de agosto de 2024</a:t>
              </a:r>
              <a:endParaRPr lang="pt-BR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latin typeface="Swis721 Blk BT"/>
                <a:ea typeface="Calibri" panose="020F0502020204030204" pitchFamily="34" charset="0"/>
              </a:rPr>
              <a:t>Como o Senado combate a desinformação</a:t>
            </a:r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802" y="2564904"/>
            <a:ext cx="7849630" cy="1292400"/>
          </a:xfrm>
          <a:prstGeom prst="rect">
            <a:avLst/>
          </a:prstGeom>
        </p:spPr>
      </p:pic>
      <p:pic>
        <p:nvPicPr>
          <p:cNvPr id="8" name="Imagem 7" descr="Uma imagem contendo Texto&#10;&#10;Descrição gerada automaticamente">
            <a:hlinkClick r:id="rId3"/>
            <a:extLst>
              <a:ext uri="{FF2B5EF4-FFF2-40B4-BE49-F238E27FC236}">
                <a16:creationId xmlns="" xmlns:a16="http://schemas.microsoft.com/office/drawing/2014/main" id="{6C09D943-7AFD-AE47-CD1C-47E594CD7EC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097" y="1124744"/>
            <a:ext cx="7560000" cy="1146738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658097" y="4150726"/>
            <a:ext cx="7946351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pt-BR" dirty="0"/>
              <a:t>As matérias </a:t>
            </a:r>
            <a:r>
              <a:rPr lang="pt-BR" dirty="0" smtClean="0"/>
              <a:t>ultrapassaram </a:t>
            </a:r>
            <a:r>
              <a:rPr lang="pt-BR" dirty="0"/>
              <a:t>um milhão de visualizações desde a criação do serviço.  </a:t>
            </a:r>
            <a:endParaRPr lang="pt-BR" dirty="0" smtClean="0"/>
          </a:p>
          <a:p>
            <a:pPr>
              <a:spcAft>
                <a:spcPts val="600"/>
              </a:spcAft>
            </a:pPr>
            <a:r>
              <a:rPr lang="pt-BR" dirty="0" smtClean="0"/>
              <a:t>Mais </a:t>
            </a:r>
            <a:r>
              <a:rPr lang="pt-BR" dirty="0"/>
              <a:t>de 1200 pessoas já usaram o WhatsApp para pedir verificação de informações desde o início do uso desse aplicativo em agosto de 2023.</a:t>
            </a:r>
          </a:p>
        </p:txBody>
      </p:sp>
    </p:spTree>
    <p:extLst>
      <p:ext uri="{BB962C8B-B14F-4D97-AF65-F5344CB8AC3E}">
        <p14:creationId xmlns:p14="http://schemas.microsoft.com/office/powerpoint/2010/main" val="2803962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496944" cy="360040"/>
          </a:xfrm>
        </p:spPr>
        <p:txBody>
          <a:bodyPr/>
          <a:lstStyle/>
          <a:p>
            <a:r>
              <a:rPr lang="pt-BR" b="1" dirty="0">
                <a:latin typeface="Swis721 Blk BT"/>
                <a:ea typeface="Calibri" panose="020F0502020204030204" pitchFamily="34" charset="0"/>
              </a:rPr>
              <a:t>Como o Senado combate a desinformação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719382"/>
            <a:ext cx="8110380" cy="3660504"/>
          </a:xfrm>
        </p:spPr>
      </p:pic>
      <p:sp>
        <p:nvSpPr>
          <p:cNvPr id="5" name="CaixaDeTexto 4"/>
          <p:cNvSpPr txBox="1"/>
          <p:nvPr/>
        </p:nvSpPr>
        <p:spPr>
          <a:xfrm>
            <a:off x="467544" y="4365104"/>
            <a:ext cx="38164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latin typeface="Swis721 Blk BT"/>
              </a:rPr>
              <a:t>Senado Verifica</a:t>
            </a:r>
          </a:p>
          <a:p>
            <a:r>
              <a:rPr lang="pt-BR" sz="1600" b="1" dirty="0" smtClean="0">
                <a:latin typeface="Swis721 Blk BT"/>
              </a:rPr>
              <a:t>Publicação</a:t>
            </a:r>
            <a:r>
              <a:rPr lang="pt-BR" sz="1600" dirty="0" smtClean="0">
                <a:latin typeface="Swis721 Blk BT"/>
              </a:rPr>
              <a:t>: 4/03/2022</a:t>
            </a:r>
          </a:p>
          <a:p>
            <a:r>
              <a:rPr lang="pt-BR" sz="1600" b="1" dirty="0">
                <a:latin typeface="Swis721 Blk BT"/>
              </a:rPr>
              <a:t>Visualizações</a:t>
            </a:r>
            <a:r>
              <a:rPr lang="pt-BR" sz="1600" dirty="0" smtClean="0">
                <a:latin typeface="Swis721 Blk BT"/>
              </a:rPr>
              <a:t>: </a:t>
            </a:r>
          </a:p>
          <a:p>
            <a:r>
              <a:rPr lang="pt-BR" sz="1600" dirty="0" smtClean="0">
                <a:latin typeface="Swis721 Blk BT"/>
              </a:rPr>
              <a:t>desde abril/2023 – 27.795</a:t>
            </a:r>
          </a:p>
          <a:p>
            <a:r>
              <a:rPr lang="pt-BR" sz="1600" dirty="0" smtClean="0">
                <a:latin typeface="Swis721 Blk BT"/>
              </a:rPr>
              <a:t>03/2022 a 04/2023</a:t>
            </a:r>
            <a:r>
              <a:rPr lang="pt-BR" sz="1600" dirty="0">
                <a:latin typeface="Swis721 Blk BT"/>
              </a:rPr>
              <a:t>: </a:t>
            </a:r>
            <a:r>
              <a:rPr lang="pt-BR" sz="1600" dirty="0" smtClean="0">
                <a:latin typeface="Swis721 Blk BT"/>
              </a:rPr>
              <a:t>82.415</a:t>
            </a:r>
            <a:endParaRPr lang="pt-BR" sz="1600" dirty="0">
              <a:latin typeface="Swis721 Blk BT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5004048" y="4409817"/>
            <a:ext cx="38164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latin typeface="Swis721 Blk BT"/>
              </a:rPr>
              <a:t>Senado Notícias</a:t>
            </a:r>
          </a:p>
          <a:p>
            <a:r>
              <a:rPr lang="pt-BR" sz="1600" b="1" dirty="0" smtClean="0">
                <a:latin typeface="Swis721 Blk BT"/>
              </a:rPr>
              <a:t>Publicação</a:t>
            </a:r>
            <a:r>
              <a:rPr lang="pt-BR" sz="1600" dirty="0">
                <a:latin typeface="Swis721 Blk BT"/>
              </a:rPr>
              <a:t>: 4/03/2022</a:t>
            </a:r>
          </a:p>
          <a:p>
            <a:r>
              <a:rPr lang="pt-BR" sz="1600" b="1" dirty="0">
                <a:latin typeface="Swis721 Blk BT"/>
              </a:rPr>
              <a:t>Visualizações</a:t>
            </a:r>
            <a:r>
              <a:rPr lang="pt-BR" sz="1600" dirty="0">
                <a:latin typeface="Swis721 Blk BT"/>
              </a:rPr>
              <a:t>: </a:t>
            </a:r>
          </a:p>
          <a:p>
            <a:r>
              <a:rPr lang="pt-BR" sz="1600" dirty="0">
                <a:latin typeface="Swis721 Blk BT"/>
              </a:rPr>
              <a:t>desde abril/2023 – 6.816</a:t>
            </a:r>
          </a:p>
          <a:p>
            <a:r>
              <a:rPr lang="pt-BR" sz="1600" dirty="0" smtClean="0">
                <a:latin typeface="Swis721 Blk BT"/>
              </a:rPr>
              <a:t>03/2022 </a:t>
            </a:r>
            <a:r>
              <a:rPr lang="pt-BR" sz="1600" dirty="0">
                <a:latin typeface="Swis721 Blk BT"/>
              </a:rPr>
              <a:t>a 04/2023: </a:t>
            </a:r>
            <a:r>
              <a:rPr lang="pt-BR" sz="1600" dirty="0" smtClean="0">
                <a:latin typeface="Swis721 Blk BT"/>
              </a:rPr>
              <a:t>107.235</a:t>
            </a:r>
            <a:endParaRPr lang="pt-BR" sz="1600" dirty="0">
              <a:latin typeface="Swis721 Blk BT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467544" y="5786104"/>
            <a:ext cx="81103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latin typeface="Swis721 Blk BT"/>
              </a:rPr>
              <a:t>Total: 224.261</a:t>
            </a:r>
            <a:endParaRPr lang="pt-BR" sz="1600" dirty="0">
              <a:latin typeface="Swis721 Blk BT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3537364" y="837581"/>
            <a:ext cx="50405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i="1" dirty="0">
                <a:solidFill>
                  <a:srgbClr val="27425C"/>
                </a:solidFill>
                <a:latin typeface="Lucida Grande"/>
              </a:rPr>
              <a:t>É falso que Senado analisa projeto que prevê prisão por pregar em horas impróprias</a:t>
            </a:r>
            <a:endParaRPr lang="pt-BR" i="1" dirty="0"/>
          </a:p>
        </p:txBody>
      </p:sp>
    </p:spTree>
    <p:extLst>
      <p:ext uri="{BB962C8B-B14F-4D97-AF65-F5344CB8AC3E}">
        <p14:creationId xmlns:p14="http://schemas.microsoft.com/office/powerpoint/2010/main" val="382551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latin typeface="Swis721 Blk BT"/>
                <a:ea typeface="Calibri" panose="020F0502020204030204" pitchFamily="34" charset="0"/>
              </a:rPr>
              <a:t>Como o Senado combate a desinformação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40768"/>
            <a:ext cx="8146232" cy="3888432"/>
          </a:xfrm>
        </p:spPr>
      </p:pic>
    </p:spTree>
    <p:extLst>
      <p:ext uri="{BB962C8B-B14F-4D97-AF65-F5344CB8AC3E}">
        <p14:creationId xmlns:p14="http://schemas.microsoft.com/office/powerpoint/2010/main" val="482514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latin typeface="Swis721 Blk BT"/>
                <a:ea typeface="Calibri" panose="020F0502020204030204" pitchFamily="34" charset="0"/>
              </a:rPr>
              <a:t>Como o Senado combate a desinformação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980728"/>
            <a:ext cx="5738865" cy="5003300"/>
          </a:xfrm>
        </p:spPr>
      </p:pic>
    </p:spTree>
    <p:extLst>
      <p:ext uri="{BB962C8B-B14F-4D97-AF65-F5344CB8AC3E}">
        <p14:creationId xmlns:p14="http://schemas.microsoft.com/office/powerpoint/2010/main" val="1208822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="" xmlns:a16="http://schemas.microsoft.com/office/drawing/2014/main" id="{8C245818-F490-5A20-C29B-34233452E08D}"/>
              </a:ext>
            </a:extLst>
          </p:cNvPr>
          <p:cNvSpPr txBox="1"/>
          <p:nvPr/>
        </p:nvSpPr>
        <p:spPr>
          <a:xfrm>
            <a:off x="827583" y="908720"/>
            <a:ext cx="7837571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>
              <a:spcBef>
                <a:spcPts val="1200"/>
              </a:spcBef>
              <a:spcAft>
                <a:spcPts val="0"/>
              </a:spcAft>
            </a:pPr>
            <a:r>
              <a:rPr lang="pt-BR" sz="2000" dirty="0" smtClean="0">
                <a:solidFill>
                  <a:srgbClr val="333333"/>
                </a:solidFill>
                <a:effectLst/>
                <a:latin typeface="Swis721 Blk BT"/>
                <a:ea typeface="Times New Roman" panose="02020603050405020304" pitchFamily="18" charset="0"/>
                <a:sym typeface="Wingdings" panose="05000000000000000000" pitchFamily="2" charset="2"/>
              </a:rPr>
              <a:t></a:t>
            </a:r>
            <a:r>
              <a:rPr lang="pt-BR" sz="2000" dirty="0" smtClean="0">
                <a:effectLst/>
                <a:latin typeface="Swis721 Blk BT"/>
                <a:ea typeface="Times New Roman" panose="02020603050405020304" pitchFamily="18" charset="0"/>
              </a:rPr>
              <a:t>Veja </a:t>
            </a:r>
            <a:r>
              <a:rPr lang="pt-BR" sz="2000" dirty="0">
                <a:effectLst/>
                <a:latin typeface="Swis721 Blk BT"/>
                <a:ea typeface="Times New Roman" panose="02020603050405020304" pitchFamily="18" charset="0"/>
              </a:rPr>
              <a:t>se os títulos apelam para o </a:t>
            </a:r>
            <a:r>
              <a:rPr lang="pt-BR" sz="2000" b="1" dirty="0">
                <a:effectLst/>
                <a:latin typeface="Swis721 Blk BT"/>
                <a:ea typeface="Times New Roman" panose="02020603050405020304" pitchFamily="18" charset="0"/>
              </a:rPr>
              <a:t>exagero</a:t>
            </a:r>
            <a:r>
              <a:rPr lang="pt-BR" sz="2000" dirty="0">
                <a:effectLst/>
                <a:latin typeface="Swis721 Blk BT"/>
                <a:ea typeface="Times New Roman" panose="02020603050405020304" pitchFamily="18" charset="0"/>
              </a:rPr>
              <a:t> e </a:t>
            </a:r>
            <a:r>
              <a:rPr lang="pt-BR" sz="2000" b="1" dirty="0">
                <a:effectLst/>
                <a:latin typeface="Swis721 Blk BT"/>
                <a:ea typeface="Times New Roman" panose="02020603050405020304" pitchFamily="18" charset="0"/>
              </a:rPr>
              <a:t>abusam de recurso visuais</a:t>
            </a:r>
            <a:r>
              <a:rPr lang="pt-BR" sz="2000" dirty="0">
                <a:effectLst/>
                <a:latin typeface="Swis721 Blk BT"/>
                <a:ea typeface="Times New Roman" panose="02020603050405020304" pitchFamily="18" charset="0"/>
              </a:rPr>
              <a:t>, como negrito, letra maiúscula e pontos de exclamação;</a:t>
            </a:r>
          </a:p>
          <a:p>
            <a:pPr marL="571500" indent="-342900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©"/>
            </a:pPr>
            <a:r>
              <a:rPr lang="pt-BR" sz="2000" dirty="0" smtClean="0">
                <a:effectLst/>
                <a:latin typeface="Swis721 Blk BT"/>
                <a:ea typeface="Times New Roman" panose="02020603050405020304" pitchFamily="18" charset="0"/>
              </a:rPr>
              <a:t>Preste </a:t>
            </a:r>
            <a:r>
              <a:rPr lang="pt-BR" sz="2000" dirty="0">
                <a:effectLst/>
                <a:latin typeface="Swis721 Blk BT"/>
                <a:ea typeface="Times New Roman" panose="02020603050405020304" pitchFamily="18" charset="0"/>
              </a:rPr>
              <a:t>atenção no texto. Geralmente notícia falsa tem </a:t>
            </a:r>
            <a:r>
              <a:rPr lang="pt-BR" sz="2000" b="1" dirty="0">
                <a:effectLst/>
                <a:latin typeface="Swis721 Blk BT"/>
                <a:ea typeface="Times New Roman" panose="02020603050405020304" pitchFamily="18" charset="0"/>
              </a:rPr>
              <a:t>erros de ortografia concordância ou lógica</a:t>
            </a:r>
            <a:r>
              <a:rPr lang="pt-BR" sz="2000" dirty="0">
                <a:effectLst/>
                <a:latin typeface="Swis721 Blk BT"/>
                <a:ea typeface="Times New Roman" panose="02020603050405020304" pitchFamily="18" charset="0"/>
              </a:rPr>
              <a:t>;</a:t>
            </a:r>
          </a:p>
          <a:p>
            <a:pPr marL="228600">
              <a:spcBef>
                <a:spcPts val="1200"/>
              </a:spcBef>
              <a:spcAft>
                <a:spcPts val="0"/>
              </a:spcAft>
            </a:pPr>
            <a:r>
              <a:rPr lang="pt-BR" sz="2000" dirty="0" smtClean="0">
                <a:effectLst/>
                <a:latin typeface="Swis721 Blk BT"/>
                <a:ea typeface="Times New Roman" panose="02020603050405020304" pitchFamily="18" charset="0"/>
                <a:sym typeface="Wingdings" panose="05000000000000000000" pitchFamily="2" charset="2"/>
              </a:rPr>
              <a:t> </a:t>
            </a:r>
            <a:r>
              <a:rPr lang="pt-BR" sz="2000" dirty="0">
                <a:effectLst/>
                <a:latin typeface="Swis721 Blk BT"/>
                <a:ea typeface="Times New Roman" panose="02020603050405020304" pitchFamily="18" charset="0"/>
              </a:rPr>
              <a:t>Fique atento se a mensagem </a:t>
            </a:r>
            <a:r>
              <a:rPr lang="pt-BR" sz="2000" b="1" dirty="0">
                <a:effectLst/>
                <a:latin typeface="Swis721 Blk BT"/>
                <a:ea typeface="Times New Roman" panose="02020603050405020304" pitchFamily="18" charset="0"/>
              </a:rPr>
              <a:t>estimula o compartilhamento rápido, sem pensar</a:t>
            </a:r>
            <a:r>
              <a:rPr lang="pt-BR" sz="2000" dirty="0">
                <a:effectLst/>
                <a:latin typeface="Swis721 Blk BT"/>
                <a:ea typeface="Times New Roman" panose="02020603050405020304" pitchFamily="18" charset="0"/>
              </a:rPr>
              <a:t>;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="" xmlns:a16="http://schemas.microsoft.com/office/drawing/2014/main" id="{626DEBF8-BE24-933F-ACD8-C7A5086E0F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7730" y="1262982"/>
            <a:ext cx="1008112" cy="299588"/>
          </a:xfrm>
          <a:prstGeom prst="rect">
            <a:avLst/>
          </a:prstGeom>
        </p:spPr>
      </p:pic>
      <p:sp>
        <p:nvSpPr>
          <p:cNvPr id="7" name="Título 3"/>
          <p:cNvSpPr>
            <a:spLocks noGrp="1"/>
          </p:cNvSpPr>
          <p:nvPr>
            <p:ph type="title"/>
          </p:nvPr>
        </p:nvSpPr>
        <p:spPr>
          <a:xfrm>
            <a:off x="179512" y="116632"/>
            <a:ext cx="8280920" cy="360040"/>
          </a:xfrm>
        </p:spPr>
        <p:txBody>
          <a:bodyPr/>
          <a:lstStyle/>
          <a:p>
            <a:r>
              <a:rPr lang="pt-BR" b="1" dirty="0"/>
              <a:t>Como identificar notícias falsas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29189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="" xmlns:a16="http://schemas.microsoft.com/office/drawing/2014/main" id="{3BCFAC92-6798-FB02-F3BF-28DDC96ED714}"/>
              </a:ext>
            </a:extLst>
          </p:cNvPr>
          <p:cNvSpPr txBox="1"/>
          <p:nvPr/>
        </p:nvSpPr>
        <p:spPr>
          <a:xfrm>
            <a:off x="827584" y="980728"/>
            <a:ext cx="7632848" cy="32085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342900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©"/>
            </a:pPr>
            <a:r>
              <a:rPr lang="pt-BR" sz="2000" dirty="0" smtClean="0">
                <a:effectLst/>
                <a:latin typeface="Swis721 Blk BT"/>
                <a:ea typeface="Times New Roman" panose="02020603050405020304" pitchFamily="18" charset="0"/>
              </a:rPr>
              <a:t>Pesquise </a:t>
            </a:r>
            <a:r>
              <a:rPr lang="pt-BR" sz="2000" dirty="0">
                <a:effectLst/>
                <a:latin typeface="Swis721 Blk BT"/>
                <a:ea typeface="Times New Roman" panose="02020603050405020304" pitchFamily="18" charset="0"/>
              </a:rPr>
              <a:t>se a notícia foi divulgada em outro veículo de comunicação. Além disso, </a:t>
            </a:r>
            <a:r>
              <a:rPr lang="pt-BR" sz="2000" b="1" dirty="0">
                <a:effectLst/>
                <a:latin typeface="Swis721 Blk BT"/>
                <a:ea typeface="Times New Roman" panose="02020603050405020304" pitchFamily="18" charset="0"/>
              </a:rPr>
              <a:t>veja se o texto possui uma fonte ou referência confiável</a:t>
            </a:r>
            <a:r>
              <a:rPr lang="pt-BR" sz="2000" dirty="0">
                <a:effectLst/>
                <a:latin typeface="Swis721 Blk BT"/>
                <a:ea typeface="Times New Roman" panose="02020603050405020304" pitchFamily="18" charset="0"/>
              </a:rPr>
              <a:t>;</a:t>
            </a:r>
          </a:p>
          <a:p>
            <a:pPr marL="571500" indent="-342900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©"/>
            </a:pPr>
            <a:r>
              <a:rPr lang="pt-BR" sz="2000" b="1" dirty="0" smtClean="0">
                <a:effectLst/>
                <a:latin typeface="Swis721 Blk BT"/>
                <a:ea typeface="Times New Roman" panose="02020603050405020304" pitchFamily="18" charset="0"/>
              </a:rPr>
              <a:t>Veja </a:t>
            </a:r>
            <a:r>
              <a:rPr lang="pt-BR" sz="2000" b="1" dirty="0">
                <a:effectLst/>
                <a:latin typeface="Swis721 Blk BT"/>
                <a:ea typeface="Times New Roman" panose="02020603050405020304" pitchFamily="18" charset="0"/>
              </a:rPr>
              <a:t>quem é o autor</a:t>
            </a:r>
            <a:r>
              <a:rPr lang="pt-BR" sz="2000" dirty="0">
                <a:effectLst/>
                <a:latin typeface="Swis721 Blk BT"/>
                <a:ea typeface="Times New Roman" panose="02020603050405020304" pitchFamily="18" charset="0"/>
              </a:rPr>
              <a:t>. Pesquise se a pessoa realmente existe;</a:t>
            </a:r>
          </a:p>
          <a:p>
            <a:pPr marL="571500" indent="-342900">
              <a:spcBef>
                <a:spcPts val="500"/>
              </a:spcBef>
              <a:spcAft>
                <a:spcPts val="1200"/>
              </a:spcAft>
              <a:buFont typeface="Wingdings" panose="05000000000000000000" pitchFamily="2" charset="2"/>
              <a:buChar char="©"/>
            </a:pPr>
            <a:r>
              <a:rPr lang="pt-BR" sz="2000" dirty="0" smtClean="0">
                <a:effectLst/>
                <a:latin typeface="Swis721 Blk BT"/>
                <a:ea typeface="Times New Roman" panose="02020603050405020304" pitchFamily="18" charset="0"/>
              </a:rPr>
              <a:t>Se </a:t>
            </a:r>
            <a:r>
              <a:rPr lang="pt-BR" sz="2000" dirty="0">
                <a:effectLst/>
                <a:latin typeface="Swis721 Blk BT"/>
                <a:ea typeface="Times New Roman" panose="02020603050405020304" pitchFamily="18" charset="0"/>
              </a:rPr>
              <a:t>você tiver dúvida sobre a mensagem, não compartilhe</a:t>
            </a:r>
          </a:p>
          <a:p>
            <a:pPr marL="228600">
              <a:spcBef>
                <a:spcPts val="500"/>
              </a:spcBef>
              <a:spcAft>
                <a:spcPts val="1200"/>
              </a:spcAft>
            </a:pPr>
            <a:endParaRPr lang="pt-BR" sz="2000" dirty="0">
              <a:effectLst/>
              <a:latin typeface="Swis721 Blk BT"/>
              <a:ea typeface="Times New Roman" panose="02020603050405020304" pitchFamily="18" charset="0"/>
            </a:endParaRPr>
          </a:p>
          <a:p>
            <a:pPr marL="228600" algn="ctr">
              <a:spcBef>
                <a:spcPts val="500"/>
              </a:spcBef>
              <a:spcAft>
                <a:spcPts val="1200"/>
              </a:spcAft>
            </a:pPr>
            <a:r>
              <a:rPr lang="pt-BR" sz="2000" b="1" i="0" dirty="0">
                <a:effectLst/>
                <a:latin typeface="Swis721 Blk BT"/>
              </a:rPr>
              <a:t>Ajude a combater a desinformação!</a:t>
            </a:r>
            <a:endParaRPr lang="pt-BR" sz="2000" dirty="0">
              <a:latin typeface="Swis721 Blk BT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="" xmlns:a16="http://schemas.microsoft.com/office/drawing/2014/main" id="{1D580C6A-A799-CFA5-C94D-EF6CEEEA3A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7730" y="1262982"/>
            <a:ext cx="1008112" cy="299588"/>
          </a:xfrm>
          <a:prstGeom prst="rect">
            <a:avLst/>
          </a:prstGeom>
        </p:spPr>
      </p:pic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Como identificar notícias falsas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62466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Senado Verifica – canais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02789" y="930910"/>
            <a:ext cx="5572734" cy="2745458"/>
          </a:xfrm>
        </p:spPr>
        <p:txBody>
          <a:bodyPr/>
          <a:lstStyle/>
          <a:p>
            <a:pPr marL="0" indent="0">
              <a:spcBef>
                <a:spcPct val="0"/>
              </a:spcBef>
              <a:spcAft>
                <a:spcPts val="600"/>
              </a:spcAft>
              <a:buNone/>
            </a:pPr>
            <a:r>
              <a:rPr lang="pt-BR" altLang="pt-BR" sz="2000" dirty="0">
                <a:latin typeface="Swis721 Blk BT"/>
              </a:rPr>
              <a:t>Site: </a:t>
            </a:r>
            <a:r>
              <a:rPr lang="pt-BR" sz="2000" b="0" dirty="0">
                <a:latin typeface="Swis721 Blk BT"/>
                <a:hlinkClick r:id="rId2"/>
              </a:rPr>
              <a:t>www.senado.leg.br/verifica</a:t>
            </a:r>
            <a:r>
              <a:rPr lang="pt-BR" sz="2000" dirty="0">
                <a:latin typeface="Swis721 Blk BT"/>
              </a:rPr>
              <a:t> </a:t>
            </a: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</a:pPr>
            <a:r>
              <a:rPr lang="pt-BR" altLang="pt-BR" sz="2000" dirty="0" smtClean="0">
                <a:solidFill>
                  <a:srgbClr val="333333"/>
                </a:solidFill>
                <a:latin typeface="Lucida Grande"/>
              </a:rPr>
              <a:t>WhatsApp</a:t>
            </a:r>
            <a:r>
              <a:rPr lang="pt-BR" altLang="pt-BR" sz="2000" b="0" dirty="0">
                <a:solidFill>
                  <a:srgbClr val="333333"/>
                </a:solidFill>
                <a:latin typeface="Lucida Grande"/>
              </a:rPr>
              <a:t>: +55 61 98190-0601</a:t>
            </a:r>
            <a:endParaRPr lang="pt-BR" altLang="pt-BR" sz="800" b="0" dirty="0"/>
          </a:p>
          <a:p>
            <a:pPr marL="0" lvl="0" indent="0">
              <a:spcBef>
                <a:spcPct val="0"/>
              </a:spcBef>
              <a:spcAft>
                <a:spcPts val="600"/>
              </a:spcAft>
              <a:buNone/>
            </a:pPr>
            <a:r>
              <a:rPr lang="pt-BR" altLang="pt-BR" sz="2000" dirty="0" smtClean="0">
                <a:solidFill>
                  <a:srgbClr val="333333"/>
                </a:solidFill>
                <a:latin typeface="Lucida Grande"/>
              </a:rPr>
              <a:t>Telefone</a:t>
            </a:r>
            <a:r>
              <a:rPr lang="pt-BR" altLang="pt-BR" sz="2000" b="0" dirty="0" smtClean="0">
                <a:solidFill>
                  <a:srgbClr val="333333"/>
                </a:solidFill>
                <a:latin typeface="Lucida Grande"/>
              </a:rPr>
              <a:t>: 0800 0 61 2211 (ligação gratuita de todo o Brasil, por telefone fixo e celular)</a:t>
            </a:r>
            <a:endParaRPr lang="pt-BR" altLang="pt-BR" sz="800" b="0" dirty="0" smtClean="0"/>
          </a:p>
          <a:p>
            <a:pPr marL="0" lvl="0" indent="0">
              <a:spcBef>
                <a:spcPct val="0"/>
              </a:spcBef>
              <a:spcAft>
                <a:spcPts val="600"/>
              </a:spcAft>
              <a:buNone/>
            </a:pPr>
            <a:r>
              <a:rPr lang="pt-BR" altLang="pt-BR" sz="2000" dirty="0" smtClean="0">
                <a:solidFill>
                  <a:srgbClr val="333333"/>
                </a:solidFill>
                <a:latin typeface="Lucida Grande"/>
              </a:rPr>
              <a:t>Ouvidoria do Senado </a:t>
            </a:r>
            <a:r>
              <a:rPr lang="pt-BR" altLang="pt-BR" sz="2000" u="sng" dirty="0">
                <a:solidFill>
                  <a:srgbClr val="333333"/>
                </a:solidFill>
                <a:latin typeface="Lucida Grande"/>
              </a:rPr>
              <a:t>(</a:t>
            </a:r>
            <a:r>
              <a:rPr lang="pt-BR" altLang="pt-BR" sz="2000" b="0" u="sng" dirty="0" smtClean="0">
                <a:solidFill>
                  <a:srgbClr val="333333"/>
                </a:solidFill>
                <a:latin typeface="Lucida Grande"/>
                <a:hlinkClick r:id="rId3"/>
              </a:rPr>
              <a:t>Formulário </a:t>
            </a:r>
            <a:r>
              <a:rPr lang="pt-BR" altLang="pt-BR" sz="2000" b="0" u="sng" dirty="0">
                <a:solidFill>
                  <a:srgbClr val="333333"/>
                </a:solidFill>
                <a:latin typeface="Lucida Grande"/>
                <a:hlinkClick r:id="rId3"/>
              </a:rPr>
              <a:t>de </a:t>
            </a:r>
            <a:r>
              <a:rPr lang="pt-BR" altLang="pt-BR" sz="2000" b="0" u="sng" dirty="0" smtClean="0">
                <a:solidFill>
                  <a:srgbClr val="333333"/>
                </a:solidFill>
                <a:latin typeface="Lucida Grande"/>
                <a:hlinkClick r:id="rId3"/>
              </a:rPr>
              <a:t>mensagem</a:t>
            </a:r>
            <a:r>
              <a:rPr lang="pt-BR" altLang="pt-BR" sz="2000" u="sng" dirty="0" smtClean="0">
                <a:solidFill>
                  <a:srgbClr val="333333"/>
                </a:solidFill>
                <a:latin typeface="Lucida Grande"/>
              </a:rPr>
              <a:t>)</a:t>
            </a:r>
            <a:r>
              <a:rPr lang="pt-BR" altLang="pt-BR" sz="2000" b="0" dirty="0" smtClean="0">
                <a:solidFill>
                  <a:srgbClr val="333333"/>
                </a:solidFill>
                <a:latin typeface="Lucida Grande"/>
              </a:rPr>
              <a:t>.</a:t>
            </a:r>
            <a:endParaRPr lang="pt-BR" altLang="pt-BR" sz="800" b="0" dirty="0"/>
          </a:p>
          <a:p>
            <a:pPr marL="0" lvl="0" indent="0">
              <a:spcBef>
                <a:spcPct val="0"/>
              </a:spcBef>
              <a:spcAft>
                <a:spcPts val="600"/>
              </a:spcAft>
              <a:buNone/>
            </a:pPr>
            <a:r>
              <a:rPr lang="pt-BR" altLang="pt-BR" sz="2000" u="sng" dirty="0">
                <a:solidFill>
                  <a:srgbClr val="333333"/>
                </a:solidFill>
                <a:latin typeface="Lucida Grande"/>
              </a:rPr>
              <a:t>Email</a:t>
            </a:r>
            <a:r>
              <a:rPr lang="pt-BR" altLang="pt-BR" sz="2000" b="0" dirty="0">
                <a:solidFill>
                  <a:srgbClr val="333333"/>
                </a:solidFill>
                <a:latin typeface="Lucida Grande"/>
              </a:rPr>
              <a:t>: </a:t>
            </a:r>
            <a:r>
              <a:rPr lang="pt-BR" altLang="pt-BR" sz="2000" b="0" dirty="0" smtClean="0">
                <a:solidFill>
                  <a:srgbClr val="3E6892"/>
                </a:solidFill>
                <a:latin typeface="Lucida Grande"/>
                <a:hlinkClick r:id="rId4"/>
              </a:rPr>
              <a:t>senadoverifica@senado.leg.br</a:t>
            </a:r>
            <a:endParaRPr lang="pt-BR" altLang="pt-BR" sz="2000" b="0" dirty="0">
              <a:solidFill>
                <a:srgbClr val="3E6892"/>
              </a:solidFill>
              <a:latin typeface="Lucida Grande"/>
            </a:endParaRPr>
          </a:p>
          <a:p>
            <a:pPr marL="0" lvl="0" indent="0">
              <a:spcBef>
                <a:spcPct val="0"/>
              </a:spcBef>
              <a:buNone/>
            </a:pPr>
            <a:r>
              <a:rPr lang="pt-BR" altLang="pt-BR" sz="2000" b="0" dirty="0" smtClean="0">
                <a:solidFill>
                  <a:srgbClr val="3E6892"/>
                </a:solidFill>
                <a:latin typeface="Lucida Grande"/>
              </a:rPr>
              <a:t> </a:t>
            </a:r>
            <a:endParaRPr lang="pt-BR" altLang="pt-BR" sz="4400" b="0" dirty="0" smtClean="0"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pt-BR" sz="2000" dirty="0" smtClean="0"/>
          </a:p>
          <a:p>
            <a:pPr marL="0" indent="0">
              <a:buNone/>
            </a:pPr>
            <a:endParaRPr lang="pt-BR" sz="2000" dirty="0" smtClean="0"/>
          </a:p>
          <a:p>
            <a:pPr marL="0" indent="0">
              <a:buNone/>
            </a:pPr>
            <a:endParaRPr lang="pt-BR" sz="2000" dirty="0"/>
          </a:p>
          <a:p>
            <a:pPr marL="0" indent="0">
              <a:buNone/>
            </a:pPr>
            <a:endParaRPr lang="pt-BR" sz="2000" dirty="0"/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72200" y="905302"/>
            <a:ext cx="2342436" cy="2342436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="" xmlns:a16="http://schemas.microsoft.com/office/drawing/2014/main" id="{626DEBF8-BE24-933F-ACD8-C7A5086E0FF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7730" y="1262982"/>
            <a:ext cx="1008112" cy="299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630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3600400"/>
          </a:xfrm>
        </p:spPr>
        <p:txBody>
          <a:bodyPr/>
          <a:lstStyle/>
          <a:p>
            <a:pPr marL="185738" indent="-185738">
              <a:spcBef>
                <a:spcPts val="600"/>
              </a:spcBef>
            </a:pPr>
            <a:r>
              <a:rPr lang="pt-BR" sz="2000" dirty="0" smtClean="0"/>
              <a:t>Edna Carvalho  </a:t>
            </a:r>
            <a:endParaRPr lang="pt-BR" sz="2000" b="0" dirty="0"/>
          </a:p>
          <a:p>
            <a:pPr marL="185738" indent="-185738">
              <a:spcBef>
                <a:spcPts val="600"/>
              </a:spcBef>
            </a:pPr>
            <a:r>
              <a:rPr lang="pt-BR" sz="2000" dirty="0"/>
              <a:t>Ester </a:t>
            </a:r>
            <a:r>
              <a:rPr lang="pt-BR" sz="2000" dirty="0" smtClean="0"/>
              <a:t>Monteiro  </a:t>
            </a:r>
            <a:endParaRPr lang="pt-BR" sz="2000" b="0" u="sng" dirty="0">
              <a:solidFill>
                <a:srgbClr val="00305C"/>
              </a:solidFill>
            </a:endParaRPr>
          </a:p>
          <a:p>
            <a:pPr marL="185738" indent="-185738">
              <a:spcBef>
                <a:spcPts val="600"/>
              </a:spcBef>
            </a:pPr>
            <a:r>
              <a:rPr lang="pt-BR" sz="2000" dirty="0"/>
              <a:t>Idalina de </a:t>
            </a:r>
            <a:r>
              <a:rPr lang="pt-BR" sz="2000" dirty="0" smtClean="0"/>
              <a:t>Castro </a:t>
            </a:r>
          </a:p>
          <a:p>
            <a:pPr marL="185738" indent="-185738">
              <a:spcBef>
                <a:spcPts val="600"/>
              </a:spcBef>
            </a:pPr>
            <a:r>
              <a:rPr lang="pt-BR" sz="2000" dirty="0" smtClean="0"/>
              <a:t>Luis </a:t>
            </a:r>
            <a:r>
              <a:rPr lang="pt-BR" sz="2000" dirty="0"/>
              <a:t>Carlos Fonteles</a:t>
            </a:r>
          </a:p>
          <a:p>
            <a:pPr>
              <a:spcBef>
                <a:spcPts val="0"/>
              </a:spcBef>
              <a:buNone/>
            </a:pPr>
            <a:endParaRPr lang="pt-BR" sz="2000" dirty="0" smtClean="0"/>
          </a:p>
          <a:p>
            <a:pPr>
              <a:spcBef>
                <a:spcPts val="0"/>
              </a:spcBef>
              <a:buNone/>
            </a:pPr>
            <a:r>
              <a:rPr lang="pt-BR" sz="2000" dirty="0" smtClean="0"/>
              <a:t>CONTATOS</a:t>
            </a:r>
            <a:r>
              <a:rPr lang="pt-BR" sz="2000" b="0" dirty="0" smtClean="0"/>
              <a:t>:</a:t>
            </a:r>
            <a:endParaRPr lang="pt-BR" sz="2000" b="0" dirty="0"/>
          </a:p>
          <a:p>
            <a:pPr>
              <a:spcBef>
                <a:spcPts val="0"/>
              </a:spcBef>
              <a:buNone/>
            </a:pPr>
            <a:r>
              <a:rPr lang="pt-BR" sz="2000" dirty="0" smtClean="0"/>
              <a:t>Telefones</a:t>
            </a:r>
            <a:r>
              <a:rPr lang="pt-BR" sz="2000" b="0" dirty="0" smtClean="0"/>
              <a:t>: </a:t>
            </a:r>
            <a:r>
              <a:rPr lang="nb-NO" sz="2000" b="0" dirty="0" smtClean="0"/>
              <a:t>(</a:t>
            </a:r>
            <a:r>
              <a:rPr lang="nb-NO" sz="2000" b="0" dirty="0"/>
              <a:t>61) 3303-3966 / (61) </a:t>
            </a:r>
            <a:r>
              <a:rPr lang="nb-NO" sz="2000" b="0" dirty="0" smtClean="0"/>
              <a:t>99837-4366 –WhatsApp</a:t>
            </a:r>
          </a:p>
          <a:p>
            <a:pPr>
              <a:spcBef>
                <a:spcPts val="0"/>
              </a:spcBef>
              <a:buNone/>
            </a:pPr>
            <a:r>
              <a:rPr lang="pt-BR" sz="2000" dirty="0" smtClean="0"/>
              <a:t>Email</a:t>
            </a:r>
            <a:r>
              <a:rPr lang="pt-BR" sz="2000" b="0" dirty="0" smtClean="0"/>
              <a:t>: imprensa@senado.leg.br</a:t>
            </a:r>
          </a:p>
          <a:p>
            <a:pPr>
              <a:spcBef>
                <a:spcPts val="0"/>
              </a:spcBef>
              <a:buNone/>
            </a:pPr>
            <a:r>
              <a:rPr lang="pt-BR" sz="2000" dirty="0"/>
              <a:t>Site</a:t>
            </a:r>
            <a:r>
              <a:rPr lang="pt-BR" sz="2000" b="0" dirty="0"/>
              <a:t>: </a:t>
            </a:r>
            <a:r>
              <a:rPr lang="pt-BR" sz="2000" b="0" dirty="0">
                <a:hlinkClick r:id="rId3"/>
              </a:rPr>
              <a:t>https://www12.senado.leg.br/assessoria-de-imprensa</a:t>
            </a:r>
            <a:endParaRPr lang="pt-BR" sz="2000" b="0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360040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pt-BR" sz="2000" b="1" dirty="0" smtClean="0"/>
              <a:t>Assessoria de Imprensa - </a:t>
            </a:r>
            <a:r>
              <a:rPr lang="pt-BR" sz="2000" b="1" dirty="0"/>
              <a:t>NAIMP</a:t>
            </a:r>
          </a:p>
        </p:txBody>
      </p:sp>
    </p:spTree>
    <p:extLst>
      <p:ext uri="{BB962C8B-B14F-4D97-AF65-F5344CB8AC3E}">
        <p14:creationId xmlns:p14="http://schemas.microsoft.com/office/powerpoint/2010/main" val="457694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467544" y="2204864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solidFill>
                  <a:schemeClr val="bg1"/>
                </a:solidFill>
                <a:latin typeface="Swis721 BT" pitchFamily="34" charset="0"/>
              </a:rPr>
              <a:t>OBRIGADA</a:t>
            </a:r>
            <a:endParaRPr lang="pt-BR" sz="2000" b="1" i="1" dirty="0">
              <a:solidFill>
                <a:schemeClr val="bg1"/>
              </a:solidFill>
              <a:latin typeface="Swis721 BT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14320" y="813437"/>
            <a:ext cx="7740000" cy="4199739"/>
          </a:xfrm>
        </p:spPr>
        <p:txBody>
          <a:bodyPr/>
          <a:lstStyle/>
          <a:p>
            <a:pPr marL="0" indent="0">
              <a:buNone/>
            </a:pPr>
            <a:r>
              <a:rPr lang="pt-BR" sz="2000" b="0" dirty="0" smtClean="0"/>
              <a:t>Opiniões </a:t>
            </a:r>
            <a:r>
              <a:rPr lang="pt-BR" sz="2000" b="0" dirty="0"/>
              <a:t>sobre democracia, sociedade e prioridades do cidadão em um contexto </a:t>
            </a:r>
            <a:r>
              <a:rPr lang="pt-BR" sz="2000" b="0" dirty="0" smtClean="0"/>
              <a:t>pós-eleitoral.</a:t>
            </a:r>
          </a:p>
          <a:p>
            <a:pPr marL="0" indent="0">
              <a:buNone/>
            </a:pPr>
            <a:endParaRPr lang="pt-BR" sz="2000" b="0" dirty="0" smtClean="0"/>
          </a:p>
          <a:p>
            <a:pPr marL="182563" indent="-182563"/>
            <a:r>
              <a:rPr lang="pt-BR" sz="2000" b="0" dirty="0" smtClean="0"/>
              <a:t>Pelo </a:t>
            </a:r>
            <a:r>
              <a:rPr lang="pt-BR" sz="2000" b="0" dirty="0"/>
              <a:t>menos 76% </a:t>
            </a:r>
            <a:r>
              <a:rPr lang="pt-BR" sz="2000" b="0" dirty="0" smtClean="0"/>
              <a:t>dos entrevistados afirmam que foram expostos </a:t>
            </a:r>
            <a:r>
              <a:rPr lang="pt-BR" sz="2000" b="0" dirty="0"/>
              <a:t>a informações falsas sobre política no segundo semestre de 2022. </a:t>
            </a:r>
          </a:p>
          <a:p>
            <a:pPr marL="182563" indent="-182563"/>
            <a:r>
              <a:rPr lang="pt-BR" sz="2000" b="0" dirty="0" smtClean="0"/>
              <a:t>89</a:t>
            </a:r>
            <a:r>
              <a:rPr lang="pt-BR" sz="2000" b="0" dirty="0"/>
              <a:t>% dos entrevistados disseram ter tido contato com notícias falsas sobre políticas que acreditavam ser falsas. </a:t>
            </a:r>
            <a:endParaRPr lang="pt-BR" sz="2000" b="0" dirty="0" smtClean="0"/>
          </a:p>
          <a:p>
            <a:pPr marL="182563" indent="-182563"/>
            <a:r>
              <a:rPr lang="pt-BR" sz="2000" b="0" dirty="0"/>
              <a:t>67% </a:t>
            </a:r>
            <a:r>
              <a:rPr lang="pt-BR" sz="2000" b="0" dirty="0" smtClean="0"/>
              <a:t> dos </a:t>
            </a:r>
            <a:r>
              <a:rPr lang="pt-BR" sz="2000" b="0" dirty="0"/>
              <a:t>usuários de WhatsApp e </a:t>
            </a:r>
            <a:r>
              <a:rPr lang="pt-BR" sz="2000" b="0" dirty="0" smtClean="0"/>
              <a:t>Telegram entendem </a:t>
            </a:r>
            <a:r>
              <a:rPr lang="pt-BR" sz="2000" b="0" dirty="0"/>
              <a:t>que tiveram acesso a algum tipo de conteúdo </a:t>
            </a:r>
            <a:r>
              <a:rPr lang="pt-BR" sz="2000" b="0" dirty="0" smtClean="0"/>
              <a:t>desinformativo</a:t>
            </a:r>
            <a:r>
              <a:rPr lang="pt-BR" sz="2000" b="0" dirty="0"/>
              <a:t>. </a:t>
            </a:r>
            <a:r>
              <a:rPr lang="pt-BR" sz="2000" b="0" dirty="0" smtClean="0"/>
              <a:t>Entre os usuários do </a:t>
            </a:r>
            <a:r>
              <a:rPr lang="pt-BR" sz="2000" b="0" dirty="0"/>
              <a:t>Facebook, Instagram e </a:t>
            </a:r>
            <a:r>
              <a:rPr lang="pt-BR" sz="2000" b="0" dirty="0" smtClean="0"/>
              <a:t>Youtube, percentual </a:t>
            </a:r>
            <a:r>
              <a:rPr lang="pt-BR" sz="2000" b="0" dirty="0"/>
              <a:t>é de 83</a:t>
            </a:r>
            <a:r>
              <a:rPr lang="pt-BR" sz="2000" b="0" dirty="0" smtClean="0"/>
              <a:t>%.</a:t>
            </a:r>
            <a:endParaRPr lang="pt-BR" sz="2000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360040"/>
          </a:xfrm>
        </p:spPr>
        <p:txBody>
          <a:bodyPr/>
          <a:lstStyle/>
          <a:p>
            <a:r>
              <a:rPr lang="pt-BR" b="1" dirty="0"/>
              <a:t>Panorama Político </a:t>
            </a:r>
            <a:r>
              <a:rPr lang="pt-BR" b="1" dirty="0" smtClean="0"/>
              <a:t>2023 - DataSenado </a:t>
            </a:r>
            <a:endParaRPr lang="pt-BR" b="1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42291" y="1167699"/>
            <a:ext cx="1008112" cy="299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541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71600" y="1124744"/>
            <a:ext cx="7740000" cy="4176464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pt-BR" sz="2000" b="0" dirty="0" smtClean="0">
                <a:latin typeface="Swis721 Blk BT"/>
              </a:rPr>
              <a:t>Ação </a:t>
            </a:r>
            <a:r>
              <a:rPr lang="pt-BR" sz="2000" b="0" dirty="0">
                <a:latin typeface="Swis721 Blk BT"/>
              </a:rPr>
              <a:t>ou efeito de desinformar. Informação inverídica ou errada que é divulgada com o objetivo de induzir em erro (Dic. Aurélio). </a:t>
            </a:r>
            <a:endParaRPr lang="pt-BR" sz="2000" b="0" dirty="0" smtClean="0">
              <a:latin typeface="Swis721 Blk BT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pt-BR" sz="2000" b="0" dirty="0" smtClean="0">
                <a:latin typeface="Swis721 Blk BT"/>
              </a:rPr>
              <a:t>O </a:t>
            </a:r>
            <a:r>
              <a:rPr lang="pt-BR" sz="2000" b="0" dirty="0">
                <a:latin typeface="Swis721 Blk BT"/>
              </a:rPr>
              <a:t>termo é “usado para se referir a tentativas deliberadas (frequentemente orquestradas) para confundir ou manipular pessoas por meio de transmissão de informações desonestas” (Unesco – 2018).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pt-BR" sz="2000" b="0" dirty="0" smtClean="0">
                <a:latin typeface="Swis721 Blk BT"/>
              </a:rPr>
              <a:t>No Senado, usa-se preferencialmente </a:t>
            </a:r>
            <a:r>
              <a:rPr lang="pt-BR" sz="2000" b="0" dirty="0">
                <a:latin typeface="Swis721 Blk BT"/>
              </a:rPr>
              <a:t>no lugar de “fake news” — notícia falsa, em inglês —, para evidenciar a propagação de informação inverídica ou imprecisa em algum meio de comunicação, principalmente nas redes sociais digitais, com intenção de manipular, confundir e influenciar a opinião e a tomada de decisão do cidadão a respeito de fato, ideia, pessoa ou instituição.</a:t>
            </a:r>
            <a:endParaRPr lang="pt-BR" sz="2400" b="0" dirty="0">
              <a:latin typeface="Swis721 Blk BT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5135" y="1241880"/>
            <a:ext cx="1036217" cy="313688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Definições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6645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b="1" dirty="0" smtClean="0">
                <a:effectLst/>
                <a:latin typeface="Swis721 Blk BT"/>
                <a:ea typeface="Calibri" panose="020F0502020204030204" pitchFamily="34" charset="0"/>
              </a:rPr>
              <a:t>Como o Senado combate a desinformação</a:t>
            </a:r>
            <a:endParaRPr lang="pt-BR" b="1" dirty="0">
              <a:latin typeface="Swis721 Blk B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368BDFB2-852F-C3AD-7927-E2023C363595}"/>
              </a:ext>
            </a:extLst>
          </p:cNvPr>
          <p:cNvSpPr txBox="1"/>
          <p:nvPr/>
        </p:nvSpPr>
        <p:spPr>
          <a:xfrm>
            <a:off x="703040" y="908720"/>
            <a:ext cx="7757392" cy="50875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4013" indent="-35401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©"/>
            </a:pPr>
            <a:r>
              <a:rPr lang="pt-BR" sz="2000" dirty="0" smtClean="0">
                <a:latin typeface="Swis721 Blk BT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Ação legislativa - Discussão </a:t>
            </a:r>
            <a:r>
              <a:rPr lang="pt-BR" sz="2000" dirty="0">
                <a:latin typeface="Swis721 Blk BT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e votação de propostas legislativas (PL 2630/2020 - Lei das Fake News; PL 2.338/2023 – Inteligência Artificial);</a:t>
            </a:r>
          </a:p>
          <a:p>
            <a:pPr marL="354013" indent="-35401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©"/>
            </a:pPr>
            <a:r>
              <a:rPr lang="pt-BR" sz="2000" dirty="0">
                <a:latin typeface="Swis721 Blk BT"/>
                <a:ea typeface="Calibri" panose="020F0502020204030204" pitchFamily="34" charset="0"/>
                <a:cs typeface="Calibri" panose="020F0502020204030204" pitchFamily="34" charset="0"/>
              </a:rPr>
              <a:t>Produção de informação isenta e de qualidade: veículos de comunicação do Senado são fonte primária da informação sobre a instituição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000" dirty="0" smtClean="0">
                <a:effectLst/>
                <a:latin typeface="Swis721 Blk BT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 </a:t>
            </a:r>
            <a:r>
              <a:rPr lang="pt-BR" sz="2000" dirty="0">
                <a:latin typeface="Swis721 Blk BT"/>
                <a:ea typeface="Calibri" panose="020F0502020204030204" pitchFamily="34" charset="0"/>
                <a:cs typeface="Calibri" panose="020F0502020204030204" pitchFamily="34" charset="0"/>
              </a:rPr>
              <a:t>Campanhas de orientação </a:t>
            </a:r>
          </a:p>
          <a:p>
            <a:pPr marL="354013" indent="-35401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000" dirty="0">
                <a:effectLst/>
                <a:latin typeface="Swis721 Blk BT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 </a:t>
            </a:r>
            <a:r>
              <a:rPr lang="pt-BR" sz="2000" dirty="0">
                <a:latin typeface="Swis721 Blk BT"/>
                <a:ea typeface="Calibri" panose="020F0502020204030204" pitchFamily="34" charset="0"/>
                <a:sym typeface="Wingdings" panose="05000000000000000000" pitchFamily="2" charset="2"/>
              </a:rPr>
              <a:t>C</a:t>
            </a:r>
            <a:r>
              <a:rPr lang="pt-BR" sz="2000" dirty="0" smtClean="0">
                <a:effectLst/>
                <a:latin typeface="Swis721 Blk BT"/>
                <a:ea typeface="Calibri" panose="020F0502020204030204" pitchFamily="34" charset="0"/>
              </a:rPr>
              <a:t>riação </a:t>
            </a:r>
            <a:r>
              <a:rPr lang="pt-BR" sz="2000" dirty="0">
                <a:effectLst/>
                <a:latin typeface="Swis721 Blk BT"/>
                <a:ea typeface="Calibri" panose="020F0502020204030204" pitchFamily="34" charset="0"/>
              </a:rPr>
              <a:t>do serviço de checagem</a:t>
            </a:r>
            <a:r>
              <a:rPr lang="pt-BR" sz="2000" dirty="0">
                <a:solidFill>
                  <a:srgbClr val="333333"/>
                </a:solidFill>
                <a:effectLst/>
                <a:latin typeface="Swis721 Blk BT"/>
                <a:ea typeface="Calibri" panose="020F0502020204030204" pitchFamily="34" charset="0"/>
              </a:rPr>
              <a:t> </a:t>
            </a:r>
            <a:r>
              <a:rPr lang="pt-BR" sz="2000" b="1" dirty="0">
                <a:solidFill>
                  <a:srgbClr val="333333"/>
                </a:solidFill>
                <a:effectLst/>
                <a:latin typeface="Swis721 Blk BT"/>
                <a:ea typeface="Calibri" panose="020F0502020204030204" pitchFamily="34" charset="0"/>
              </a:rPr>
              <a:t>Senado Verifica: Fato ou Fake? – </a:t>
            </a:r>
            <a:r>
              <a:rPr lang="pt-BR" sz="2000" dirty="0">
                <a:solidFill>
                  <a:srgbClr val="333333"/>
                </a:solidFill>
                <a:effectLst/>
                <a:latin typeface="Swis721 Blk BT"/>
                <a:ea typeface="Calibri" panose="020F0502020204030204" pitchFamily="34" charset="0"/>
              </a:rPr>
              <a:t>jul/2020</a:t>
            </a:r>
            <a:r>
              <a:rPr lang="pt-BR" sz="2000" b="1" dirty="0">
                <a:solidFill>
                  <a:srgbClr val="333333"/>
                </a:solidFill>
                <a:effectLst/>
                <a:latin typeface="Swis721 Blk BT"/>
                <a:ea typeface="Calibri" panose="020F0502020204030204" pitchFamily="34" charset="0"/>
              </a:rPr>
              <a:t>;</a:t>
            </a:r>
            <a:endParaRPr lang="pt-BR" sz="2000" b="1" dirty="0">
              <a:solidFill>
                <a:srgbClr val="333333"/>
              </a:solidFill>
              <a:latin typeface="Swis721 Blk BT"/>
              <a:ea typeface="Calibri" panose="020F0502020204030204" pitchFamily="34" charset="0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©"/>
            </a:pPr>
            <a:r>
              <a:rPr lang="pt-BR" sz="2000" dirty="0">
                <a:latin typeface="Swis721 Blk BT"/>
                <a:ea typeface="Calibri" panose="020F0502020204030204" pitchFamily="34" charset="0"/>
              </a:rPr>
              <a:t>P</a:t>
            </a:r>
            <a:r>
              <a:rPr lang="pt-BR" sz="2000" dirty="0" smtClean="0">
                <a:effectLst/>
                <a:latin typeface="Swis721 Blk BT"/>
                <a:ea typeface="Calibri" panose="020F0502020204030204" pitchFamily="34" charset="0"/>
              </a:rPr>
              <a:t>ublicação </a:t>
            </a:r>
            <a:r>
              <a:rPr lang="pt-BR" sz="2000" dirty="0">
                <a:effectLst/>
                <a:latin typeface="Swis721 Blk BT"/>
                <a:ea typeface="Calibri" panose="020F0502020204030204" pitchFamily="34" charset="0"/>
              </a:rPr>
              <a:t>de conteúdos jornalísticos e institucionais sobre o tema.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©"/>
            </a:pPr>
            <a:r>
              <a:rPr lang="pt-BR" sz="2000" dirty="0">
                <a:latin typeface="Swis721 Blk BT"/>
              </a:rPr>
              <a:t>Parceiro do Programa de enfrentamento </a:t>
            </a:r>
            <a:r>
              <a:rPr lang="pt-BR" sz="2000" dirty="0" smtClean="0">
                <a:latin typeface="Swis721 Blk BT"/>
              </a:rPr>
              <a:t>à </a:t>
            </a:r>
            <a:r>
              <a:rPr lang="pt-BR" sz="2000" dirty="0">
                <a:latin typeface="Swis721 Blk BT"/>
              </a:rPr>
              <a:t>Desinformação no âmbito da Justiça </a:t>
            </a:r>
            <a:r>
              <a:rPr lang="pt-BR" sz="2000" dirty="0" smtClean="0">
                <a:latin typeface="Swis721 Blk BT"/>
              </a:rPr>
              <a:t>Eleitoral. Senado oferece </a:t>
            </a:r>
            <a:r>
              <a:rPr lang="pt-BR" sz="2000" dirty="0">
                <a:latin typeface="Swis721 Blk BT"/>
              </a:rPr>
              <a:t>informações específicas sobre as </a:t>
            </a:r>
            <a:r>
              <a:rPr lang="pt-BR" sz="2000" b="1" dirty="0" smtClean="0">
                <a:solidFill>
                  <a:srgbClr val="333333"/>
                </a:solidFill>
                <a:latin typeface="Swis721 Blk BT"/>
                <a:hlinkClick r:id="rId2"/>
              </a:rPr>
              <a:t>Eleições.</a:t>
            </a:r>
            <a:endParaRPr lang="pt-BR" sz="2000" b="1" dirty="0">
              <a:latin typeface="Swis721 Blk BT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="" xmlns:a16="http://schemas.microsoft.com/office/drawing/2014/main" id="{EDCD8506-8510-32F7-CE82-DC3A8B0CB0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7730" y="1262982"/>
            <a:ext cx="1008112" cy="299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0392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b="1" i="1" dirty="0">
                <a:latin typeface="Swis721 Blk BT"/>
                <a:ea typeface="Times New Roman" panose="02020603050405020304" pitchFamily="18" charset="0"/>
                <a:cs typeface="Calibri" panose="020F0502020204030204" pitchFamily="34" charset="0"/>
              </a:rPr>
              <a:t>Senado Verifica: Fato ou Fake? </a:t>
            </a:r>
            <a:r>
              <a:rPr lang="pt-BR" b="1" i="1" dirty="0" smtClean="0">
                <a:latin typeface="Swis721 Blk BT"/>
                <a:ea typeface="Times New Roman" panose="02020603050405020304" pitchFamily="18" charset="0"/>
                <a:cs typeface="Calibri" panose="020F0502020204030204" pitchFamily="34" charset="0"/>
              </a:rPr>
              <a:t>- </a:t>
            </a:r>
            <a:r>
              <a:rPr lang="pt-BR" b="1" dirty="0" smtClean="0">
                <a:latin typeface="Swis721 Blk BT"/>
                <a:ea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pt-BR" b="1" dirty="0">
                <a:latin typeface="Swis721 Blk BT"/>
                <a:ea typeface="Calibri" panose="020F0502020204030204" pitchFamily="34" charset="0"/>
                <a:cs typeface="Calibri" panose="020F0502020204030204" pitchFamily="34" charset="0"/>
              </a:rPr>
              <a:t>que é</a:t>
            </a:r>
            <a:endParaRPr lang="pt-BR" dirty="0">
              <a:latin typeface="Swis721 Blk B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="" xmlns:a16="http://schemas.microsoft.com/office/drawing/2014/main" id="{073D417B-306F-F0B7-6C99-BD62452201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7730" y="1262982"/>
            <a:ext cx="1008112" cy="299588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="" xmlns:a16="http://schemas.microsoft.com/office/drawing/2014/main" id="{A2E22EC4-1694-F9E8-7C15-CD1931C4CC55}"/>
              </a:ext>
            </a:extLst>
          </p:cNvPr>
          <p:cNvSpPr txBox="1"/>
          <p:nvPr/>
        </p:nvSpPr>
        <p:spPr>
          <a:xfrm>
            <a:off x="857320" y="908720"/>
            <a:ext cx="7819136" cy="5245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pt-BR" sz="2000" dirty="0">
                <a:latin typeface="Swis721 Blk BT"/>
                <a:ea typeface="Times New Roman" panose="02020603050405020304" pitchFamily="18" charset="0"/>
                <a:cs typeface="Calibri" panose="020F0502020204030204" pitchFamily="34" charset="0"/>
              </a:rPr>
              <a:t>É</a:t>
            </a:r>
            <a:r>
              <a:rPr lang="pt-BR" sz="2000" dirty="0" smtClean="0">
                <a:effectLst/>
                <a:latin typeface="Swis721 Blk BT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BR" sz="2000" dirty="0">
                <a:effectLst/>
                <a:latin typeface="Swis721 Blk BT"/>
                <a:ea typeface="Times New Roman" panose="02020603050405020304" pitchFamily="18" charset="0"/>
                <a:cs typeface="Calibri" panose="020F0502020204030204" pitchFamily="34" charset="0"/>
              </a:rPr>
              <a:t>uma das ações de combate à </a:t>
            </a:r>
            <a:r>
              <a:rPr lang="pt-BR" sz="2000" dirty="0" smtClean="0">
                <a:effectLst/>
                <a:latin typeface="Swis721 Blk BT"/>
                <a:ea typeface="Times New Roman" panose="02020603050405020304" pitchFamily="18" charset="0"/>
                <a:cs typeface="Calibri" panose="020F0502020204030204" pitchFamily="34" charset="0"/>
              </a:rPr>
              <a:t>desinformação desenvolvidas pelo Senado. </a:t>
            </a:r>
            <a:r>
              <a:rPr lang="pt-BR" sz="2000" dirty="0">
                <a:effectLst/>
                <a:latin typeface="Swis721 Blk BT"/>
                <a:ea typeface="Times New Roman" panose="02020603050405020304" pitchFamily="18" charset="0"/>
                <a:cs typeface="Calibri" panose="020F0502020204030204" pitchFamily="34" charset="0"/>
              </a:rPr>
              <a:t>É um serviço de checagem de fake </a:t>
            </a:r>
            <a:r>
              <a:rPr lang="pt-BR" sz="2000" dirty="0" smtClean="0">
                <a:effectLst/>
                <a:latin typeface="Swis721 Blk BT"/>
                <a:ea typeface="Times New Roman" panose="02020603050405020304" pitchFamily="18" charset="0"/>
                <a:cs typeface="Calibri" panose="020F0502020204030204" pitchFamily="34" charset="0"/>
              </a:rPr>
              <a:t>news</a:t>
            </a:r>
            <a:r>
              <a:rPr lang="pt-BR" sz="2000" dirty="0">
                <a:latin typeface="Swis721 Blk BT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BR" sz="2000" dirty="0" smtClean="0">
                <a:latin typeface="Swis721 Blk BT"/>
                <a:ea typeface="Times New Roman" panose="02020603050405020304" pitchFamily="18" charset="0"/>
                <a:cs typeface="Calibri" panose="020F0502020204030204" pitchFamily="34" charset="0"/>
              </a:rPr>
              <a:t>e um canal de interação com o cidadão.</a:t>
            </a:r>
            <a:endParaRPr lang="pt-BR" sz="2000" dirty="0" smtClean="0">
              <a:effectLst/>
              <a:latin typeface="Swis721 Blk BT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600"/>
              </a:spcAft>
            </a:pPr>
            <a:r>
              <a:rPr lang="pt-BR" sz="2000" dirty="0" smtClean="0">
                <a:effectLst/>
                <a:latin typeface="Swis721 Blk BT"/>
                <a:ea typeface="Times New Roman" panose="02020603050405020304" pitchFamily="18" charset="0"/>
                <a:cs typeface="Calibri" panose="020F0502020204030204" pitchFamily="34" charset="0"/>
              </a:rPr>
              <a:t>Atua </a:t>
            </a:r>
            <a:r>
              <a:rPr lang="pt-BR" sz="2000" dirty="0">
                <a:effectLst/>
                <a:latin typeface="Swis721 Blk BT"/>
                <a:ea typeface="Times New Roman" panose="02020603050405020304" pitchFamily="18" charset="0"/>
                <a:cs typeface="Calibri" panose="020F0502020204030204" pitchFamily="34" charset="0"/>
              </a:rPr>
              <a:t>em parceria com a Ouvidoria do </a:t>
            </a:r>
            <a:r>
              <a:rPr lang="pt-BR" sz="2000" dirty="0" smtClean="0">
                <a:effectLst/>
                <a:latin typeface="Swis721 Blk BT"/>
                <a:ea typeface="Times New Roman" panose="02020603050405020304" pitchFamily="18" charset="0"/>
                <a:cs typeface="Calibri" panose="020F0502020204030204" pitchFamily="34" charset="0"/>
              </a:rPr>
              <a:t>Senado e integrado à produção de conteúdos dos veículos de comunicação e demais setores da Secom (SRPSF).</a:t>
            </a:r>
          </a:p>
          <a:p>
            <a:pPr>
              <a:spcAft>
                <a:spcPts val="600"/>
              </a:spcAft>
            </a:pPr>
            <a:r>
              <a:rPr lang="pt-BR" sz="2000" dirty="0" smtClean="0">
                <a:latin typeface="Swis721 Blk BT"/>
                <a:ea typeface="Calibri" panose="020F0502020204030204" pitchFamily="34" charset="0"/>
                <a:cs typeface="Calibri" panose="020F0502020204030204" pitchFamily="34" charset="0"/>
              </a:rPr>
              <a:t>Formalizado na estrutura do Senado em dezembro de 2023, possibilitando ampliar as ações de combate. Compromisso institucional da Casa, com o combate à desinformação.</a:t>
            </a:r>
          </a:p>
          <a:p>
            <a:pPr>
              <a:spcAft>
                <a:spcPts val="600"/>
              </a:spcAft>
            </a:pPr>
            <a:r>
              <a:rPr lang="pt-BR" sz="2000" dirty="0" smtClean="0">
                <a:latin typeface="Swis721 Blk BT"/>
              </a:rPr>
              <a:t>Uma das diretrizes da Secretaria de Comunicação, enumerada no Manual de Comunicação Social da Secom.</a:t>
            </a:r>
          </a:p>
          <a:p>
            <a:pPr marL="446088">
              <a:lnSpc>
                <a:spcPct val="107000"/>
              </a:lnSpc>
              <a:spcAft>
                <a:spcPts val="800"/>
              </a:spcAft>
            </a:pPr>
            <a:r>
              <a:rPr lang="pt-BR" i="1" dirty="0" smtClean="0">
                <a:latin typeface="Swis721 Blk BT"/>
              </a:rPr>
              <a:t>“A Secom deve desenvolver conteúdos jornalísticos e institucionais específicos para o combate à desinformação, além de checar informações sobre o Senado Federal e esclarecer e orientar o cidadão com o objetivo de reconhecer e evitar a propagação das chamadas fake news, em consonância com sua missão.”</a:t>
            </a:r>
            <a:endParaRPr lang="pt-BR" i="1" dirty="0">
              <a:effectLst/>
              <a:latin typeface="Swis721 Blk B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37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 txBox="1">
            <a:spLocks/>
          </p:cNvSpPr>
          <p:nvPr/>
        </p:nvSpPr>
        <p:spPr bwMode="auto">
          <a:xfrm>
            <a:off x="179512" y="116632"/>
            <a:ext cx="8280920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bg1"/>
                </a:solidFill>
                <a:latin typeface="Swis721 Blk BT" pitchFamily="34" charset="0"/>
                <a:ea typeface="+mj-ea"/>
                <a:cs typeface="Lucida Sans Unicode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Lucida Sans Unicode" pitchFamily="34" charset="0"/>
                <a:cs typeface="Lucida Sans Unicode" pitchFamily="34" charset="0"/>
              </a:defRPr>
            </a:lvl9pPr>
          </a:lstStyle>
          <a:p>
            <a:pPr marL="0" indent="0">
              <a:spcBef>
                <a:spcPts val="1200"/>
              </a:spcBef>
              <a:buNone/>
            </a:pPr>
            <a:r>
              <a:rPr lang="pt-BR" b="1" dirty="0">
                <a:effectLst/>
                <a:latin typeface="Swis721 Blk BT"/>
                <a:ea typeface="Calibri" panose="020F0502020204030204" pitchFamily="34" charset="0"/>
              </a:rPr>
              <a:t>Como o Senado combate a desinformação</a:t>
            </a:r>
            <a:endParaRPr lang="pt-BR" b="1" dirty="0"/>
          </a:p>
        </p:txBody>
      </p:sp>
      <p:pic>
        <p:nvPicPr>
          <p:cNvPr id="11" name="Imagem 10">
            <a:extLst>
              <a:ext uri="{FF2B5EF4-FFF2-40B4-BE49-F238E27FC236}">
                <a16:creationId xmlns="" xmlns:a16="http://schemas.microsoft.com/office/drawing/2014/main" id="{F35BCA43-3163-5058-EE6F-7287F531613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7730" y="1262982"/>
            <a:ext cx="1008112" cy="299588"/>
          </a:xfrm>
          <a:prstGeom prst="rect">
            <a:avLst/>
          </a:prstGeom>
        </p:spPr>
      </p:pic>
      <p:sp>
        <p:nvSpPr>
          <p:cNvPr id="13" name="CaixaDeTexto 12">
            <a:extLst>
              <a:ext uri="{FF2B5EF4-FFF2-40B4-BE49-F238E27FC236}">
                <a16:creationId xmlns="" xmlns:a16="http://schemas.microsoft.com/office/drawing/2014/main" id="{16DF8A8C-6347-C9CA-B36A-386B3F53A762}"/>
              </a:ext>
            </a:extLst>
          </p:cNvPr>
          <p:cNvSpPr txBox="1"/>
          <p:nvPr/>
        </p:nvSpPr>
        <p:spPr>
          <a:xfrm>
            <a:off x="827584" y="908720"/>
            <a:ext cx="7924425" cy="46792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000" b="1" dirty="0">
                <a:effectLst/>
                <a:latin typeface="Swis721 Blk BT"/>
                <a:ea typeface="Times New Roman" panose="02020603050405020304" pitchFamily="18" charset="0"/>
                <a:cs typeface="Calibri" panose="020F0502020204030204" pitchFamily="34" charset="0"/>
              </a:rPr>
              <a:t>Como funciona</a:t>
            </a:r>
            <a:endParaRPr lang="pt-BR" sz="2000" dirty="0">
              <a:effectLst/>
              <a:latin typeface="Swis721 Blk B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©"/>
            </a:pPr>
            <a:r>
              <a:rPr lang="pt-BR" sz="2000" dirty="0" smtClean="0">
                <a:effectLst/>
                <a:latin typeface="Swis721 Blk BT"/>
                <a:ea typeface="Times New Roman" panose="02020603050405020304" pitchFamily="18" charset="0"/>
                <a:cs typeface="Calibri" panose="020F0502020204030204" pitchFamily="34" charset="0"/>
              </a:rPr>
              <a:t>Solicitação de verificação por email, </a:t>
            </a:r>
            <a:r>
              <a:rPr lang="pt-BR" sz="2000" dirty="0" smtClean="0">
                <a:latin typeface="Swis721 Blk BT"/>
                <a:ea typeface="Times New Roman" panose="02020603050405020304" pitchFamily="18" charset="0"/>
                <a:cs typeface="Calibri" panose="020F0502020204030204" pitchFamily="34" charset="0"/>
              </a:rPr>
              <a:t>WhatsApp</a:t>
            </a:r>
            <a:r>
              <a:rPr lang="pt-BR" sz="2000" dirty="0" smtClean="0">
                <a:latin typeface="Swis721 Blk BT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, f</a:t>
            </a:r>
            <a:r>
              <a:rPr lang="pt-BR" sz="2000" dirty="0" smtClean="0">
                <a:effectLst/>
                <a:latin typeface="Swis721 Blk BT"/>
                <a:ea typeface="Times New Roman" panose="02020603050405020304" pitchFamily="18" charset="0"/>
                <a:cs typeface="Calibri" panose="020F0502020204030204" pitchFamily="34" charset="0"/>
              </a:rPr>
              <a:t>ormulário </a:t>
            </a:r>
            <a:r>
              <a:rPr lang="pt-BR" sz="2000" dirty="0">
                <a:effectLst/>
                <a:latin typeface="Swis721 Blk BT"/>
                <a:ea typeface="Times New Roman" panose="02020603050405020304" pitchFamily="18" charset="0"/>
                <a:cs typeface="Calibri" panose="020F0502020204030204" pitchFamily="34" charset="0"/>
              </a:rPr>
              <a:t>disponível na </a:t>
            </a:r>
            <a:r>
              <a:rPr lang="pt-BR" sz="2000" dirty="0">
                <a:effectLst/>
                <a:latin typeface="Swis721 Blk BT"/>
                <a:ea typeface="Times New Roman" panose="02020603050405020304" pitchFamily="18" charset="0"/>
                <a:cs typeface="Calibri" panose="020F0502020204030204" pitchFamily="34" charset="0"/>
                <a:hlinkClick r:id="rId3"/>
              </a:rPr>
              <a:t>página da Ouvidoria</a:t>
            </a:r>
            <a:r>
              <a:rPr lang="pt-BR" sz="2000" dirty="0">
                <a:effectLst/>
                <a:latin typeface="Swis721 Blk BT"/>
                <a:ea typeface="Times New Roman" panose="02020603050405020304" pitchFamily="18" charset="0"/>
                <a:cs typeface="Calibri" panose="020F0502020204030204" pitchFamily="34" charset="0"/>
              </a:rPr>
              <a:t> ou </a:t>
            </a:r>
            <a:r>
              <a:rPr lang="pt-BR" sz="2000" dirty="0" smtClean="0">
                <a:latin typeface="Swis721 Blk BT"/>
                <a:ea typeface="Times New Roman" panose="02020603050405020304" pitchFamily="18" charset="0"/>
                <a:cs typeface="Calibri" panose="020F0502020204030204" pitchFamily="34" charset="0"/>
              </a:rPr>
              <a:t>pelo telefone 0800 061 2211</a:t>
            </a:r>
            <a:r>
              <a:rPr lang="pt-BR" sz="2000" dirty="0" smtClean="0">
                <a:effectLst/>
                <a:latin typeface="Swis721 Blk BT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©"/>
            </a:pPr>
            <a:r>
              <a:rPr lang="pt-BR" sz="2000" dirty="0" smtClean="0">
                <a:latin typeface="Swis721 Blk BT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Solicitações</a:t>
            </a:r>
            <a:r>
              <a:rPr lang="pt-BR" sz="2000" dirty="0" smtClean="0">
                <a:latin typeface="Swis721 Blk BT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BR" sz="2000" dirty="0">
                <a:latin typeface="Swis721 Blk BT"/>
                <a:ea typeface="Times New Roman" panose="02020603050405020304" pitchFamily="18" charset="0"/>
                <a:cs typeface="Calibri" panose="020F0502020204030204" pitchFamily="34" charset="0"/>
              </a:rPr>
              <a:t>relacionadas às eleições serão redirecionadas ao TSE</a:t>
            </a:r>
            <a:r>
              <a:rPr lang="pt-BR" sz="2000" dirty="0" smtClean="0">
                <a:latin typeface="Swis721 Blk BT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©"/>
            </a:pPr>
            <a:r>
              <a:rPr lang="pt-BR" sz="2000" dirty="0" smtClean="0">
                <a:latin typeface="Swis721 Blk BT"/>
                <a:ea typeface="Times New Roman" panose="02020603050405020304" pitchFamily="18" charset="0"/>
                <a:cs typeface="Calibri" panose="020F0502020204030204" pitchFamily="34" charset="0"/>
              </a:rPr>
              <a:t>Nenhuma mensagem fica sem resposta. Mesmo quando não acatada, é dada informação ao usuário.</a:t>
            </a:r>
            <a:endParaRPr lang="pt-BR" sz="2000" dirty="0">
              <a:latin typeface="Swis721 Blk BT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69875" indent="-269875">
              <a:spcAft>
                <a:spcPts val="1200"/>
              </a:spcAft>
            </a:pPr>
            <a:r>
              <a:rPr lang="pt-BR" sz="2000" dirty="0" smtClean="0">
                <a:effectLst/>
                <a:latin typeface="Swis721 Blk BT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 </a:t>
            </a:r>
            <a:r>
              <a:rPr lang="pt-BR" sz="2000" dirty="0" smtClean="0">
                <a:effectLst/>
                <a:latin typeface="Swis721 Blk BT"/>
                <a:ea typeface="Times New Roman" panose="02020603050405020304" pitchFamily="18" charset="0"/>
                <a:cs typeface="Calibri" panose="020F0502020204030204" pitchFamily="34" charset="0"/>
                <a:hlinkClick r:id="rId4"/>
              </a:rPr>
              <a:t>Política de Uso </a:t>
            </a:r>
            <a:r>
              <a:rPr lang="pt-BR" sz="2000" dirty="0" smtClean="0">
                <a:effectLst/>
                <a:latin typeface="Swis721 Blk BT"/>
                <a:ea typeface="Times New Roman" panose="02020603050405020304" pitchFamily="18" charset="0"/>
                <a:cs typeface="Calibri" panose="020F0502020204030204" pitchFamily="34" charset="0"/>
              </a:rPr>
              <a:t>disponível na página do Senado Verifica</a:t>
            </a:r>
            <a:r>
              <a:rPr lang="pt-BR" sz="2000" dirty="0" smtClean="0">
                <a:latin typeface="Swis721 Blk BT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pPr marL="269875" indent="-269875">
              <a:spcAft>
                <a:spcPts val="1200"/>
              </a:spcAft>
              <a:buFont typeface="Wingdings" panose="05000000000000000000" pitchFamily="2" charset="2"/>
              <a:buChar char="©"/>
            </a:pPr>
            <a:r>
              <a:rPr lang="pt-BR" sz="2000" dirty="0" smtClean="0">
                <a:effectLst/>
                <a:latin typeface="Swis721 Blk BT"/>
                <a:ea typeface="Times New Roman" panose="02020603050405020304" pitchFamily="18" charset="0"/>
                <a:cs typeface="Calibri" panose="020F0502020204030204" pitchFamily="34" charset="0"/>
              </a:rPr>
              <a:t>Seguindo critérios de interesse público e recorrência da fake news, é publicada matéria de checagem esclarecendo a situação.</a:t>
            </a:r>
            <a:endParaRPr lang="pt-BR" sz="2000" dirty="0" smtClean="0">
              <a:effectLst/>
              <a:latin typeface="Swis721 Blk B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indent="-269875">
              <a:spcAft>
                <a:spcPts val="1200"/>
              </a:spcAft>
              <a:buFont typeface="Wingdings" panose="05000000000000000000" pitchFamily="2" charset="2"/>
              <a:buChar char="©"/>
            </a:pPr>
            <a:r>
              <a:rPr lang="pt-BR" sz="2000" dirty="0" smtClean="0">
                <a:effectLst/>
                <a:latin typeface="Swis721 Blk BT"/>
                <a:ea typeface="Times New Roman" panose="02020603050405020304" pitchFamily="18" charset="0"/>
                <a:cs typeface="Calibri" panose="020F0502020204030204" pitchFamily="34" charset="0"/>
              </a:rPr>
              <a:t>Classificações</a:t>
            </a:r>
            <a:r>
              <a:rPr lang="pt-BR" sz="2000" dirty="0">
                <a:effectLst/>
                <a:latin typeface="Swis721 Blk BT"/>
                <a:ea typeface="Times New Roman" panose="02020603050405020304" pitchFamily="18" charset="0"/>
                <a:cs typeface="Calibri" panose="020F0502020204030204" pitchFamily="34" charset="0"/>
              </a:rPr>
              <a:t>: FATO, FAKE E IMPRECISO.</a:t>
            </a:r>
          </a:p>
        </p:txBody>
      </p:sp>
    </p:spTree>
    <p:extLst>
      <p:ext uri="{BB962C8B-B14F-4D97-AF65-F5344CB8AC3E}">
        <p14:creationId xmlns:p14="http://schemas.microsoft.com/office/powerpoint/2010/main" val="224207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7584" y="1052736"/>
            <a:ext cx="7931224" cy="4392488"/>
          </a:xfrm>
        </p:spPr>
        <p:txBody>
          <a:bodyPr/>
          <a:lstStyle/>
          <a:p>
            <a:pPr marL="0" indent="0">
              <a:buNone/>
            </a:pPr>
            <a:r>
              <a:rPr lang="pt-BR" sz="2000" b="0" dirty="0"/>
              <a:t>“(...) considera-se “fake news” que poderá ser checada a informação relacionada ao Senado publicada em qualquer meio de comunicação, incluindo redes sociais digitais que:</a:t>
            </a:r>
          </a:p>
          <a:p>
            <a:pPr marL="1071563" lvl="0" indent="14288">
              <a:buFontTx/>
              <a:buChar char="−"/>
            </a:pPr>
            <a:r>
              <a:rPr lang="pt-BR" sz="2000" b="0" dirty="0"/>
              <a:t>Não corresponde à realidade, sendo amplamente compartilhada como se fosse verdadeira;</a:t>
            </a:r>
          </a:p>
          <a:p>
            <a:pPr marL="1071563" lvl="0" indent="14288">
              <a:buFontTx/>
              <a:buChar char="−"/>
            </a:pPr>
            <a:r>
              <a:rPr lang="pt-BR" sz="2000" b="0" dirty="0"/>
              <a:t>Tenha sido retirada de contexto ou contenha informação manipulada, prejudicando o entendimento do cidadão a respeito do assunto tratado;</a:t>
            </a:r>
          </a:p>
          <a:p>
            <a:pPr marL="1071563" lvl="0" indent="14288">
              <a:buFontTx/>
              <a:buChar char="−"/>
            </a:pPr>
            <a:r>
              <a:rPr lang="pt-BR" sz="2000" b="0" dirty="0"/>
              <a:t>Tenha sido tratada de forma a favorecer ou prejudicar pessoa, instituição, fato ou ideia.</a:t>
            </a:r>
          </a:p>
          <a:p>
            <a:pPr marL="1071563" lvl="0" indent="14288">
              <a:buFontTx/>
              <a:buChar char="−"/>
            </a:pPr>
            <a:r>
              <a:rPr lang="pt-BR" sz="2000" b="0" dirty="0"/>
              <a:t>Contenha imprecisões, tendo o objetivo de confundir ou enganar o cidadão a quem é dirigida a mensagem.”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pt-BR" sz="2000" b="0" i="1" dirty="0"/>
              <a:t>Fonte: </a:t>
            </a:r>
            <a:r>
              <a:rPr lang="pt-BR" sz="2000" b="0" i="1" dirty="0">
                <a:hlinkClick r:id="rId2"/>
              </a:rPr>
              <a:t>www.senado.leg.br/verifica</a:t>
            </a:r>
            <a:endParaRPr lang="pt-BR" sz="2000" b="0" i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3699" y="1240443"/>
            <a:ext cx="1036217" cy="316562"/>
          </a:xfrm>
          <a:prstGeom prst="rect">
            <a:avLst/>
          </a:prstGeom>
        </p:spPr>
      </p:pic>
      <p:sp>
        <p:nvSpPr>
          <p:cNvPr id="7" name="Título 1">
            <a:extLst>
              <a:ext uri="{FF2B5EF4-FFF2-40B4-BE49-F238E27FC236}">
                <a16:creationId xmlns="" xmlns:a16="http://schemas.microsoft.com/office/drawing/2014/main" id="{920592CC-21A3-A6DE-FE9C-E80761A73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60771"/>
            <a:ext cx="8280920" cy="360040"/>
          </a:xfrm>
        </p:spPr>
        <p:txBody>
          <a:bodyPr/>
          <a:lstStyle/>
          <a:p>
            <a:r>
              <a:rPr lang="pt-BR" b="1" dirty="0">
                <a:latin typeface="Swis721 Blk BT"/>
                <a:ea typeface="Calibri" panose="020F0502020204030204" pitchFamily="34" charset="0"/>
              </a:rPr>
              <a:t> Como o Senado combate a desinformação</a:t>
            </a:r>
            <a:r>
              <a:rPr lang="pt-BR" b="1" dirty="0">
                <a:latin typeface="Swis721 Blk BT"/>
              </a:rPr>
              <a:t> 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3904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effectLst/>
                <a:latin typeface="Swis721 Blk BT"/>
                <a:ea typeface="Calibri" panose="020F0502020204030204" pitchFamily="34" charset="0"/>
              </a:rPr>
              <a:t>Como o Senado combate a desinformação</a:t>
            </a:r>
            <a:r>
              <a:rPr lang="pt-BR" b="1" dirty="0">
                <a:latin typeface="Swis721 Blk BT"/>
              </a:rPr>
              <a:t> 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="" xmlns:a16="http://schemas.microsoft.com/office/drawing/2014/main" id="{8187F547-5C47-D936-8B8A-999D5B47AB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908720"/>
            <a:ext cx="7859216" cy="4896544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pt-BR" sz="2000" dirty="0">
                <a:latin typeface="Swis721 Blk BT"/>
              </a:rPr>
              <a:t>O que é </a:t>
            </a:r>
            <a:r>
              <a:rPr lang="pt-BR" sz="2000" dirty="0" smtClean="0">
                <a:latin typeface="Swis721 Blk BT"/>
              </a:rPr>
              <a:t>checado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©"/>
            </a:pPr>
            <a:r>
              <a:rPr lang="pt-BR" sz="2000" b="0" dirty="0" smtClean="0">
                <a:latin typeface="Swis721 Blk BT"/>
              </a:rPr>
              <a:t>São </a:t>
            </a:r>
            <a:r>
              <a:rPr lang="pt-BR" sz="2000" b="0" dirty="0">
                <a:latin typeface="Swis721 Blk BT"/>
              </a:rPr>
              <a:t>checadas informações e conteúdos relacionados a proposições e atividades legislativas; a estrutura e administração do Senado; e a atividades legislativas dos Senadores no desempenho das funções regimentais (Constituição Federal </a:t>
            </a:r>
            <a:r>
              <a:rPr lang="pt-BR" sz="2000" b="0" dirty="0" smtClean="0">
                <a:latin typeface="Swis721 Blk BT"/>
              </a:rPr>
              <a:t>–CF e </a:t>
            </a:r>
            <a:r>
              <a:rPr lang="pt-BR" sz="2000" b="0" dirty="0">
                <a:latin typeface="Swis721 Blk BT"/>
              </a:rPr>
              <a:t>Regimento Interno do Senado Federal-RISF).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©"/>
            </a:pPr>
            <a:r>
              <a:rPr lang="pt-BR" sz="2000" b="0" dirty="0" smtClean="0">
                <a:latin typeface="Swis721 Blk BT"/>
              </a:rPr>
              <a:t>Não são objeto </a:t>
            </a:r>
            <a:r>
              <a:rPr lang="pt-BR" sz="2000" b="0" dirty="0">
                <a:latin typeface="Swis721 Blk BT"/>
              </a:rPr>
              <a:t>de checagem atos praticados em âmbito privado, em atividades nos estados de origem ou anteriores ao mandato; articulações políticas; atividades partidárias mesmo que realizadas no recinto do Congresso Nacional; ações e opiniões pessoais sobre fatos e declarações que extrapolam as atividades legislativas e/ou as funções regimentais do parlamentar; conceitos amplos; juízo de valor e tendências</a:t>
            </a:r>
            <a:r>
              <a:rPr lang="pt-BR" sz="2000" b="0" dirty="0" smtClean="0">
                <a:latin typeface="Swis721 Blk BT"/>
              </a:rPr>
              <a:t>.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©"/>
            </a:pPr>
            <a:r>
              <a:rPr lang="pt-BR" sz="2000" b="0" dirty="0">
                <a:latin typeface="Swis721 Blk BT"/>
                <a:ea typeface="Times New Roman" panose="02020603050405020304" pitchFamily="18" charset="0"/>
                <a:cs typeface="Calibri" panose="020F0502020204030204" pitchFamily="34" charset="0"/>
              </a:rPr>
              <a:t>Mensagens contendo expressões ofensivas e ameaças a membros e servidores do Senado não </a:t>
            </a:r>
            <a:r>
              <a:rPr lang="pt-BR" sz="2000" b="0" dirty="0" smtClean="0">
                <a:latin typeface="Swis721 Blk BT"/>
                <a:ea typeface="Times New Roman" panose="02020603050405020304" pitchFamily="18" charset="0"/>
                <a:cs typeface="Calibri" panose="020F0502020204030204" pitchFamily="34" charset="0"/>
              </a:rPr>
              <a:t>são </a:t>
            </a:r>
            <a:r>
              <a:rPr lang="pt-BR" sz="2000" b="0" dirty="0">
                <a:latin typeface="Swis721 Blk BT"/>
                <a:ea typeface="Times New Roman" panose="02020603050405020304" pitchFamily="18" charset="0"/>
                <a:cs typeface="Calibri" panose="020F0502020204030204" pitchFamily="34" charset="0"/>
              </a:rPr>
              <a:t>acatadas.</a:t>
            </a:r>
          </a:p>
          <a:p>
            <a:pPr marL="0" indent="0">
              <a:spcBef>
                <a:spcPts val="600"/>
              </a:spcBef>
              <a:buNone/>
            </a:pPr>
            <a:endParaRPr lang="pt-BR" sz="2000" dirty="0">
              <a:latin typeface="Swis721 Blk BT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="" xmlns:a16="http://schemas.microsoft.com/office/drawing/2014/main" id="{96F71061-BAED-05C1-8A62-7E3034CC6DD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7730" y="1262982"/>
            <a:ext cx="1008112" cy="299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424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latin typeface="Swis721 Blk BT"/>
                <a:ea typeface="Calibri" panose="020F0502020204030204" pitchFamily="34" charset="0"/>
              </a:rPr>
              <a:t>Como o Senado combate a desinformação</a:t>
            </a:r>
            <a:endParaRPr lang="pt-BR" dirty="0"/>
          </a:p>
        </p:txBody>
      </p:sp>
      <p:pic>
        <p:nvPicPr>
          <p:cNvPr id="7" name="Imagem 6">
            <a:extLst>
              <a:ext uri="{FF2B5EF4-FFF2-40B4-BE49-F238E27FC236}">
                <a16:creationId xmlns="" xmlns:a16="http://schemas.microsoft.com/office/drawing/2014/main" id="{9758ACE8-790C-5CCC-0214-C4D4A6D128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7730" y="1262982"/>
            <a:ext cx="1008112" cy="299588"/>
          </a:xfrm>
          <a:prstGeom prst="rect">
            <a:avLst/>
          </a:prstGeom>
        </p:spPr>
      </p:pic>
      <p:sp>
        <p:nvSpPr>
          <p:cNvPr id="5" name="Espaço Reservado para Conteúdo 4">
            <a:extLst>
              <a:ext uri="{FF2B5EF4-FFF2-40B4-BE49-F238E27FC236}">
                <a16:creationId xmlns="" xmlns:a16="http://schemas.microsoft.com/office/drawing/2014/main" id="{D34C06FF-CD09-B547-0AD4-1564CE9ED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580" y="1412776"/>
            <a:ext cx="7995220" cy="4713386"/>
          </a:xfrm>
        </p:spPr>
        <p:txBody>
          <a:bodyPr/>
          <a:lstStyle/>
          <a:p>
            <a:endParaRPr lang="pt-BR" sz="3200" dirty="0"/>
          </a:p>
          <a:p>
            <a:endParaRPr lang="pt-BR" dirty="0"/>
          </a:p>
        </p:txBody>
      </p:sp>
      <p:pic>
        <p:nvPicPr>
          <p:cNvPr id="9" name="Imagem 8" descr="Uma imagem contendo Texto&#10;&#10;Descrição gerada automaticamente">
            <a:hlinkClick r:id="rId3"/>
            <a:extLst>
              <a:ext uri="{FF2B5EF4-FFF2-40B4-BE49-F238E27FC236}">
                <a16:creationId xmlns="" xmlns:a16="http://schemas.microsoft.com/office/drawing/2014/main" id="{D88D82F3-E338-1237-B818-B5C7C05042A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601" y="1504788"/>
            <a:ext cx="7560000" cy="1291991"/>
          </a:xfrm>
          <a:prstGeom prst="rect">
            <a:avLst/>
          </a:prstGeom>
        </p:spPr>
      </p:pic>
      <p:pic>
        <p:nvPicPr>
          <p:cNvPr id="11" name="Imagem 10" descr="Interface gráfica do usuário&#10;&#10;Descrição gerada automaticamente com confiança média">
            <a:hlinkClick r:id="rId5"/>
            <a:extLst>
              <a:ext uri="{FF2B5EF4-FFF2-40B4-BE49-F238E27FC236}">
                <a16:creationId xmlns="" xmlns:a16="http://schemas.microsoft.com/office/drawing/2014/main" id="{98EDA585-C775-FDC4-9616-9A3C8CCD949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856132"/>
            <a:ext cx="7560000" cy="1299483"/>
          </a:xfrm>
          <a:prstGeom prst="rect">
            <a:avLst/>
          </a:prstGeom>
        </p:spPr>
      </p:pic>
      <p:pic>
        <p:nvPicPr>
          <p:cNvPr id="17" name="Imagem 16" descr="Interface gráfica do usuário&#10;&#10;Descrição gerada automaticamente com confiança média">
            <a:extLst>
              <a:ext uri="{FF2B5EF4-FFF2-40B4-BE49-F238E27FC236}">
                <a16:creationId xmlns="" xmlns:a16="http://schemas.microsoft.com/office/drawing/2014/main" id="{ADBB6936-7145-848A-74D2-2FE050C33301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59"/>
          <a:stretch/>
        </p:blipFill>
        <p:spPr>
          <a:xfrm>
            <a:off x="897601" y="4177121"/>
            <a:ext cx="7922871" cy="1218246"/>
          </a:xfrm>
          <a:prstGeom prst="rect">
            <a:avLst/>
          </a:prstGeom>
        </p:spPr>
      </p:pic>
      <p:sp>
        <p:nvSpPr>
          <p:cNvPr id="19" name="CaixaDeTexto 18">
            <a:extLst>
              <a:ext uri="{FF2B5EF4-FFF2-40B4-BE49-F238E27FC236}">
                <a16:creationId xmlns="" xmlns:a16="http://schemas.microsoft.com/office/drawing/2014/main" id="{BDEEC9DE-DC9D-DA2B-7313-DCEEA14BACDF}"/>
              </a:ext>
            </a:extLst>
          </p:cNvPr>
          <p:cNvSpPr txBox="1"/>
          <p:nvPr/>
        </p:nvSpPr>
        <p:spPr>
          <a:xfrm>
            <a:off x="755576" y="933849"/>
            <a:ext cx="770485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t-BR" sz="2000" b="1" dirty="0" smtClean="0">
                <a:effectLst/>
                <a:latin typeface="Swis721 Blk BT"/>
                <a:ea typeface="Times New Roman" panose="02020603050405020304" pitchFamily="18" charset="0"/>
                <a:cs typeface="Calibri" panose="020F0502020204030204" pitchFamily="34" charset="0"/>
              </a:rPr>
              <a:t>Matérias com maior visualização</a:t>
            </a:r>
            <a:endParaRPr lang="pt-BR" sz="2000" b="1" dirty="0">
              <a:effectLst/>
              <a:latin typeface="Swis721 Blk BT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064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Personalizada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F497D"/>
      </a:hlink>
      <a:folHlink>
        <a:srgbClr val="1F497D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3652</TotalTime>
  <Words>925</Words>
  <Application>Microsoft Office PowerPoint</Application>
  <PresentationFormat>Apresentação na tela (4:3)</PresentationFormat>
  <Paragraphs>103</Paragraphs>
  <Slides>18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8" baseType="lpstr">
      <vt:lpstr>Arial</vt:lpstr>
      <vt:lpstr>Calibri</vt:lpstr>
      <vt:lpstr>Lucida Grande</vt:lpstr>
      <vt:lpstr>Lucida Sans Unicode</vt:lpstr>
      <vt:lpstr>Swis721 Blk BT</vt:lpstr>
      <vt:lpstr>Swis721 BT</vt:lpstr>
      <vt:lpstr>Swiss921 BT</vt:lpstr>
      <vt:lpstr>Times New Roman</vt:lpstr>
      <vt:lpstr>Wingdings</vt:lpstr>
      <vt:lpstr>Tema do Office</vt:lpstr>
      <vt:lpstr>Apresentação do PowerPoint</vt:lpstr>
      <vt:lpstr>Panorama Político 2023 - DataSenado </vt:lpstr>
      <vt:lpstr>Definições</vt:lpstr>
      <vt:lpstr>Como o Senado combate a desinformação</vt:lpstr>
      <vt:lpstr>Senado Verifica: Fato ou Fake? - O que é</vt:lpstr>
      <vt:lpstr>Apresentação do PowerPoint</vt:lpstr>
      <vt:lpstr> Como o Senado combate a desinformação </vt:lpstr>
      <vt:lpstr>Como o Senado combate a desinformação </vt:lpstr>
      <vt:lpstr>Como o Senado combate a desinformação</vt:lpstr>
      <vt:lpstr>Como o Senado combate a desinformação</vt:lpstr>
      <vt:lpstr>Como o Senado combate a desinformação</vt:lpstr>
      <vt:lpstr>Como o Senado combate a desinformação</vt:lpstr>
      <vt:lpstr>Como o Senado combate a desinformação</vt:lpstr>
      <vt:lpstr>Como identificar notícias falsas</vt:lpstr>
      <vt:lpstr>Como identificar notícias falsas</vt:lpstr>
      <vt:lpstr>Senado Verifica – canais</vt:lpstr>
      <vt:lpstr>Assessoria de Imprensa - NAIMP</vt:lpstr>
      <vt:lpstr>Apresentação do PowerPoint</vt:lpstr>
    </vt:vector>
  </TitlesOfParts>
  <Company>Senado Federal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Eleonora Stanziona Viggiano</dc:creator>
  <cp:lastModifiedBy>Ronaldo Alves de Carvalho</cp:lastModifiedBy>
  <cp:revision>395</cp:revision>
  <cp:lastPrinted>2024-08-07T20:08:58Z</cp:lastPrinted>
  <dcterms:created xsi:type="dcterms:W3CDTF">2011-08-24T19:48:25Z</dcterms:created>
  <dcterms:modified xsi:type="dcterms:W3CDTF">2024-08-08T09:40:27Z</dcterms:modified>
</cp:coreProperties>
</file>