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79" r:id="rId3"/>
    <p:sldId id="299" r:id="rId4"/>
    <p:sldId id="300" r:id="rId5"/>
    <p:sldId id="302" r:id="rId6"/>
    <p:sldId id="303" r:id="rId7"/>
    <p:sldId id="304" r:id="rId8"/>
    <p:sldId id="305" r:id="rId9"/>
    <p:sldId id="306" r:id="rId10"/>
    <p:sldId id="30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828" autoAdjust="0"/>
  </p:normalViewPr>
  <p:slideViewPr>
    <p:cSldViewPr snapToGrid="0" snapToObjects="1">
      <p:cViewPr varScale="1">
        <p:scale>
          <a:sx n="86" d="100"/>
          <a:sy n="86" d="100"/>
        </p:scale>
        <p:origin x="-1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031C2-AA02-5549-93B9-989F015D4307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1B1C9-F3A4-1A42-BA5C-433D5AF22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18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399F175-E455-42D9-9724-82E8BAFAB1FA}" type="slidenum">
              <a:rPr lang="pt-BR" smtClean="0">
                <a:solidFill>
                  <a:prstClr val="black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</a:t>
            </a:fld>
            <a:endParaRPr lang="pt-BR" smtClean="0">
              <a:solidFill>
                <a:prstClr val="black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5667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9144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585E7F5-B73C-4F8D-AC76-78535B0DA4C3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 defTabSz="91440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6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56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4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0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68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033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9284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7153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1586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2366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87253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89192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682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411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86332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3842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4233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2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88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96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7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2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1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4" Type="http://schemas.openxmlformats.org/officeDocument/2006/relationships/image" Target="../media/image2.jpe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A988C-AAB6-4F45-A03E-EEE44E247B1E}" type="datetimeFigureOut">
              <a:rPr lang="en-US" smtClean="0"/>
              <a:t>04/06/14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FC831-5983-B946-BB45-C9F1874CE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9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247A79EB-A888-4987-B9D3-533F5108BC4A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04/06/14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65A5928-1FC4-4B96-BFB0-3F8A0F4E87D0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‹#›</a:t>
            </a:fld>
            <a:endParaRPr lang="pt-B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7" name="Picture 9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07597" y="6361671"/>
            <a:ext cx="1386397" cy="49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0" descr="MUNICIPIOS VERDES-01(1)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98221" y="6304947"/>
            <a:ext cx="1088579" cy="554849"/>
          </a:xfrm>
          <a:prstGeom prst="rect">
            <a:avLst/>
          </a:prstGeom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407568"/>
            <a:ext cx="1297177" cy="36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82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1"/>
          <p:cNvSpPr txBox="1">
            <a:spLocks noChangeArrowheads="1"/>
          </p:cNvSpPr>
          <p:nvPr/>
        </p:nvSpPr>
        <p:spPr bwMode="auto">
          <a:xfrm>
            <a:off x="551794" y="1210703"/>
            <a:ext cx="7945820" cy="3282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 defTabSz="914400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700" b="1" i="1" dirty="0">
                <a:solidFill>
                  <a:srgbClr val="003300"/>
                </a:solidFill>
                <a:latin typeface="Verdana" pitchFamily="34" charset="0"/>
              </a:rPr>
              <a:t>Programa Municípios </a:t>
            </a:r>
            <a:r>
              <a:rPr lang="pt-BR" sz="2700" b="1" i="1" dirty="0" smtClean="0">
                <a:solidFill>
                  <a:srgbClr val="003300"/>
                </a:solidFill>
                <a:latin typeface="Verdana" pitchFamily="34" charset="0"/>
              </a:rPr>
              <a:t>Verdes e Secretaria de Estado de Meio Ambiente</a:t>
            </a:r>
            <a:r>
              <a:rPr lang="pt-BR" sz="2700" b="1" i="1" dirty="0">
                <a:solidFill>
                  <a:srgbClr val="003300"/>
                </a:solidFill>
                <a:latin typeface="Verdana" pitchFamily="34" charset="0"/>
              </a:rPr>
              <a:t/>
            </a:r>
            <a:br>
              <a:rPr lang="pt-BR" sz="2700" b="1" i="1" dirty="0">
                <a:solidFill>
                  <a:srgbClr val="003300"/>
                </a:solidFill>
                <a:latin typeface="Verdana" pitchFamily="34" charset="0"/>
              </a:rPr>
            </a:br>
            <a:r>
              <a:rPr lang="pt-BR" sz="2000" b="1" i="1" dirty="0" smtClean="0">
                <a:solidFill>
                  <a:srgbClr val="003300"/>
                </a:solidFill>
                <a:latin typeface="Verdana" pitchFamily="34" charset="0"/>
              </a:rPr>
              <a:t>Grupo de Trabalho do ICMS Verde</a:t>
            </a:r>
            <a:endParaRPr lang="pt-BR" sz="2000" b="1" i="1" dirty="0">
              <a:solidFill>
                <a:srgbClr val="003300"/>
              </a:solidFill>
              <a:latin typeface="Verdana" pitchFamily="34" charset="0"/>
            </a:endParaRPr>
          </a:p>
        </p:txBody>
      </p:sp>
      <p:sp>
        <p:nvSpPr>
          <p:cNvPr id="116739" name="Text Box 2"/>
          <p:cNvSpPr txBox="1">
            <a:spLocks noChangeArrowheads="1"/>
          </p:cNvSpPr>
          <p:nvPr/>
        </p:nvSpPr>
        <p:spPr bwMode="auto">
          <a:xfrm>
            <a:off x="1331640" y="4371976"/>
            <a:ext cx="6400800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914400">
              <a:lnSpc>
                <a:spcPct val="90000"/>
              </a:lnSpc>
              <a:spcBef>
                <a:spcPts val="4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900" b="1" i="1" dirty="0" smtClean="0">
                <a:solidFill>
                  <a:srgbClr val="003300"/>
                </a:solidFill>
                <a:latin typeface="Verdana" pitchFamily="34" charset="0"/>
              </a:rPr>
              <a:t>Junho </a:t>
            </a:r>
            <a:r>
              <a:rPr lang="pt-BR" sz="1900" b="1" i="1" smtClean="0">
                <a:solidFill>
                  <a:srgbClr val="003300"/>
                </a:solidFill>
                <a:latin typeface="Verdana" pitchFamily="34" charset="0"/>
              </a:rPr>
              <a:t>de </a:t>
            </a:r>
            <a:r>
              <a:rPr lang="pt-BR" sz="1900" b="1" i="1" smtClean="0">
                <a:solidFill>
                  <a:srgbClr val="003300"/>
                </a:solidFill>
                <a:latin typeface="Verdana" pitchFamily="34" charset="0"/>
              </a:rPr>
              <a:t>2014 </a:t>
            </a:r>
            <a:endParaRPr lang="pt-BR" sz="1900" b="1" i="1" dirty="0">
              <a:solidFill>
                <a:srgbClr val="0033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48748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85751" y="274638"/>
            <a:ext cx="8715374" cy="733754"/>
          </a:xfrm>
          <a:prstGeom prst="rect">
            <a:avLst/>
          </a:prstGeom>
          <a:solidFill>
            <a:srgbClr val="77933C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 smtClean="0">
                <a:solidFill>
                  <a:sysClr val="window" lastClr="FFFFFF"/>
                </a:solidFill>
                <a:latin typeface="Calibri"/>
              </a:rPr>
              <a:t>ICMS Verde ou Ecológico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265382"/>
            <a:ext cx="8229600" cy="48607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000" dirty="0" smtClean="0">
                <a:solidFill>
                  <a:sysClr val="windowText" lastClr="000000"/>
                </a:solidFill>
              </a:rPr>
              <a:t>Art</a:t>
            </a:r>
            <a:r>
              <a:rPr lang="pt-BR" sz="2000" dirty="0">
                <a:solidFill>
                  <a:sysClr val="windowText" lastClr="000000"/>
                </a:solidFill>
              </a:rPr>
              <a:t>. 158 da </a:t>
            </a:r>
            <a:r>
              <a:rPr lang="pt-BR" sz="2000" dirty="0" smtClean="0">
                <a:solidFill>
                  <a:sysClr val="windowText" lastClr="000000"/>
                </a:solidFill>
              </a:rPr>
              <a:t>CF: </a:t>
            </a:r>
            <a:r>
              <a:rPr lang="pt-BR" sz="2000" dirty="0">
                <a:solidFill>
                  <a:sysClr val="windowText" lastClr="000000"/>
                </a:solidFill>
              </a:rPr>
              <a:t>25% do produto do ICMS pertencem aos municípios, devendo serem a eles repassados conforme os seguintes critérios: (a) no mínimo 75%, na proporção do valor adicionado, nas operações relativas à circulação de mercadorias e prestações de serviços realizadas em seus territórios; (b) </a:t>
            </a:r>
            <a:r>
              <a:rPr lang="pt-BR" sz="2000" b="1" dirty="0">
                <a:solidFill>
                  <a:sysClr val="windowText" lastClr="000000"/>
                </a:solidFill>
              </a:rPr>
              <a:t>até 25%, de acordo com o que dispuser  em Lei Estadual</a:t>
            </a:r>
            <a:r>
              <a:rPr lang="pt-BR" sz="2000" b="1" dirty="0" smtClean="0">
                <a:solidFill>
                  <a:sysClr val="windowText" lastClr="000000"/>
                </a:solidFill>
              </a:rPr>
              <a:t>.</a:t>
            </a:r>
          </a:p>
          <a:p>
            <a:pPr algn="just"/>
            <a:endParaRPr kumimoji="0" lang="x-none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algn="just"/>
            <a:r>
              <a:rPr lang="pt-BR" sz="2000" dirty="0">
                <a:solidFill>
                  <a:sysClr val="windowText" lastClr="000000"/>
                </a:solidFill>
              </a:rPr>
              <a:t>É um instrumento econômico de política ambiental, implantado na década de 1990, primeiramente no Estado do </a:t>
            </a:r>
            <a:r>
              <a:rPr lang="pt-BR" sz="2000" dirty="0" smtClean="0">
                <a:solidFill>
                  <a:sysClr val="windowText" lastClr="000000"/>
                </a:solidFill>
              </a:rPr>
              <a:t>Paraná, </a:t>
            </a:r>
            <a:r>
              <a:rPr lang="pt-BR" sz="2000" b="1" dirty="0" smtClean="0">
                <a:solidFill>
                  <a:sysClr val="windowText" lastClr="000000"/>
                </a:solidFill>
              </a:rPr>
              <a:t>que c</a:t>
            </a:r>
            <a:r>
              <a:rPr lang="pt-BR" sz="2000" b="1" dirty="0" smtClean="0">
                <a:solidFill>
                  <a:sysClr val="windowText" lastClr="000000"/>
                </a:solidFill>
                <a:latin typeface="Calibri"/>
              </a:rPr>
              <a:t>onsiste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em uma distribuição da receita</a:t>
            </a:r>
            <a:r>
              <a:rPr kumimoji="0" lang="pt-BR" sz="20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do ICMS, sob critério ambiental</a:t>
            </a:r>
            <a:r>
              <a:rPr kumimoji="0" lang="pt-BR" sz="20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.</a:t>
            </a:r>
            <a:endParaRPr kumimoji="0" lang="x-none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algn="just"/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algn="just"/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Possui duas funções principais:</a:t>
            </a:r>
            <a:r>
              <a:rPr kumimoji="0" lang="pt-BR" sz="20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(i) </a:t>
            </a:r>
            <a:r>
              <a:rPr kumimoji="0" lang="pt-BR" sz="20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Compensatória</a:t>
            </a:r>
            <a:r>
              <a:rPr kumimoji="0" lang="pt-BR" sz="20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; para compensar municípios que abrigam áreas protegidas em seus territórios e (</a:t>
            </a:r>
            <a:r>
              <a:rPr kumimoji="0" lang="pt-BR" sz="2000" b="0" i="0" u="none" strike="noStrike" kern="120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ii</a:t>
            </a:r>
            <a:r>
              <a:rPr kumimoji="0" lang="pt-BR" sz="20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) </a:t>
            </a:r>
            <a:r>
              <a:rPr kumimoji="0" lang="pt-BR" sz="20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Incentivadora</a:t>
            </a:r>
            <a:r>
              <a:rPr kumimoji="0" lang="pt-BR" sz="20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; para estimular que os municípios adotem iniciativas de conservação ambiental e desenvolvimento sustentável.</a:t>
            </a:r>
            <a:endParaRPr kumimoji="0" lang="x-none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0866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85751" y="274638"/>
            <a:ext cx="8715374" cy="733754"/>
          </a:xfrm>
          <a:prstGeom prst="rect">
            <a:avLst/>
          </a:prstGeom>
          <a:solidFill>
            <a:srgbClr val="77933C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 smtClean="0">
                <a:solidFill>
                  <a:sysClr val="window" lastClr="FFFFFF"/>
                </a:solidFill>
                <a:latin typeface="Calibri"/>
              </a:rPr>
              <a:t>ICMS Verde no Pará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93092"/>
            <a:ext cx="8229600" cy="4833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just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Previsto no §2º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do art. 225 da CE: </a:t>
            </a:r>
            <a:r>
              <a:rPr kumimoji="0" lang="pt-BR" sz="2200" b="0" i="1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“</a:t>
            </a:r>
            <a:r>
              <a:rPr lang="pt-BR" sz="2200" i="1" dirty="0" smtClean="0">
                <a:solidFill>
                  <a:sysClr val="windowText" lastClr="000000"/>
                </a:solidFill>
                <a:latin typeface="Calibri"/>
              </a:rPr>
              <a:t>É assegurado aos Municípios que tenham parte de seus territórios integrando unidades de conservação ambiental, tratamento especial, quanto ao crédito das parcelas da receita referenciada no artigo 158, IV e parágrafo único, II, da Constituição Federal, sem prejuízo de outras receitas, na forma da lei”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kumimoji="0" lang="x-none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4350" marR="0" lvl="0" indent="-514350" algn="just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 sz="2400" dirty="0" smtClean="0">
                <a:solidFill>
                  <a:sysClr val="windowText" lastClr="000000"/>
                </a:solidFill>
                <a:latin typeface="Calibri"/>
              </a:rPr>
              <a:t>Instituído pela Lei 7.638 de 12 de julho de 2012 que dispõe sobre o tratamento especial de que trata o §2º do art. 225 da CE.</a:t>
            </a:r>
          </a:p>
          <a:p>
            <a:pPr marL="514350" marR="0" lvl="0" indent="-514350" algn="just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Previsto na Lei Estadual (alterada) 5.645, de 11 de janeiro de 1991: </a:t>
            </a:r>
            <a:r>
              <a:rPr kumimoji="0" lang="pt-BR" sz="2200" b="0" i="1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“Dispõe sobre os critérios e prazos de créditos e repasse da cota-parte das parcelas do ICMS e outros tributos da arrecadação do Estado e por este recebidas, pertencentes aos Municípios, e dá outras providências”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kumimoji="0" lang="x-none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6922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85751" y="274638"/>
            <a:ext cx="8715374" cy="733754"/>
          </a:xfrm>
          <a:prstGeom prst="rect">
            <a:avLst/>
          </a:prstGeom>
          <a:solidFill>
            <a:srgbClr val="77933C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smtClean="0">
                <a:solidFill>
                  <a:schemeClr val="bg1"/>
                </a:solidFill>
              </a:rPr>
              <a:t>ICMS Verde no Pará – Repasse</a:t>
            </a:r>
            <a:endParaRPr lang="pt-BR" sz="3200" dirty="0">
              <a:solidFill>
                <a:schemeClr val="bg1"/>
              </a:solidFill>
            </a:endParaRPr>
          </a:p>
        </p:txBody>
      </p:sp>
      <p:graphicFrame>
        <p:nvGraphicFramePr>
          <p:cNvPr id="3" name="Espaço Reservado para Conteúd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8813787"/>
              </p:ext>
            </p:extLst>
          </p:nvPr>
        </p:nvGraphicFramePr>
        <p:xfrm>
          <a:off x="457200" y="5356682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Ano Base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Apuração/Cálculo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Repasse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2014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488633"/>
              </p:ext>
            </p:extLst>
          </p:nvPr>
        </p:nvGraphicFramePr>
        <p:xfrm>
          <a:off x="561788" y="1411257"/>
          <a:ext cx="7997348" cy="3489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64"/>
                <a:gridCol w="2759992"/>
                <a:gridCol w="1185498"/>
                <a:gridCol w="1185498"/>
                <a:gridCol w="1185498"/>
                <a:gridCol w="1185498"/>
              </a:tblGrid>
              <a:tr h="553895"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noProof="0" dirty="0" smtClean="0"/>
                        <a:t>Critérios</a:t>
                      </a:r>
                      <a:endParaRPr lang="pt-BR" sz="2000" noProof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2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2012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2013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2014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2015-&gt;</a:t>
                      </a:r>
                      <a:endParaRPr lang="pt-BR" sz="1800" noProof="0" dirty="0"/>
                    </a:p>
                  </a:txBody>
                  <a:tcPr anchor="ctr"/>
                </a:tc>
              </a:tr>
              <a:tr h="694101">
                <a:tc>
                  <a:txBody>
                    <a:bodyPr/>
                    <a:lstStyle/>
                    <a:p>
                      <a:pPr algn="ctr"/>
                      <a:r>
                        <a:rPr lang="pt-BR" sz="1400" noProof="0" dirty="0" smtClean="0"/>
                        <a:t>Porção Estado</a:t>
                      </a:r>
                      <a:endParaRPr lang="pt-BR" sz="1400" noProof="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noProof="0" dirty="0" smtClean="0"/>
                        <a:t>Valor</a:t>
                      </a:r>
                      <a:r>
                        <a:rPr lang="pt-BR" sz="1800" baseline="0" noProof="0" dirty="0" smtClean="0"/>
                        <a:t> adicional fiscal 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75%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75%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75%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75%</a:t>
                      </a:r>
                      <a:endParaRPr lang="pt-BR" sz="1800" noProof="0" dirty="0"/>
                    </a:p>
                  </a:txBody>
                  <a:tcPr anchor="ctr"/>
                </a:tc>
              </a:tr>
              <a:tr h="713189">
                <a:tc rowSpan="4">
                  <a:txBody>
                    <a:bodyPr/>
                    <a:lstStyle/>
                    <a:p>
                      <a:pPr algn="ctr"/>
                      <a:r>
                        <a:rPr lang="pt-BR" sz="1400" noProof="0" dirty="0" smtClean="0"/>
                        <a:t>Porção Município</a:t>
                      </a:r>
                      <a:endParaRPr lang="pt-BR" sz="1400" noProof="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noProof="0" dirty="0" smtClean="0"/>
                        <a:t>Proporção da população municipal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5%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5%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5%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5%</a:t>
                      </a:r>
                      <a:endParaRPr lang="pt-BR" sz="1800" noProof="0" dirty="0"/>
                    </a:p>
                  </a:txBody>
                  <a:tcPr anchor="ctr"/>
                </a:tc>
              </a:tr>
              <a:tr h="713189">
                <a:tc vMerge="1">
                  <a:txBody>
                    <a:bodyPr/>
                    <a:lstStyle/>
                    <a:p>
                      <a:endParaRPr lang="pt-BR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noProof="0" dirty="0" smtClean="0"/>
                        <a:t>Proporção na</a:t>
                      </a:r>
                      <a:r>
                        <a:rPr lang="pt-BR" sz="1800" baseline="0" noProof="0" dirty="0" smtClean="0"/>
                        <a:t> superfície territorial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5%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5%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5%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5%</a:t>
                      </a:r>
                      <a:endParaRPr lang="pt-BR" sz="1800" noProof="0" dirty="0"/>
                    </a:p>
                  </a:txBody>
                  <a:tcPr anchor="ctr"/>
                </a:tc>
              </a:tr>
              <a:tr h="407537">
                <a:tc vMerge="1">
                  <a:txBody>
                    <a:bodyPr/>
                    <a:lstStyle/>
                    <a:p>
                      <a:endParaRPr lang="pt-BR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noProof="0" dirty="0" smtClean="0"/>
                        <a:t>Igualitário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13%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11%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9%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7%</a:t>
                      </a:r>
                      <a:endParaRPr lang="pt-BR" sz="1800" noProof="0" dirty="0"/>
                    </a:p>
                  </a:txBody>
                  <a:tcPr anchor="ctr"/>
                </a:tc>
              </a:tr>
              <a:tr h="407537">
                <a:tc vMerge="1">
                  <a:txBody>
                    <a:bodyPr/>
                    <a:lstStyle/>
                    <a:p>
                      <a:endParaRPr lang="pt-BR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b="1" noProof="0" dirty="0" smtClean="0"/>
                        <a:t>Ambiental</a:t>
                      </a:r>
                      <a:endParaRPr lang="pt-BR" sz="18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2%</a:t>
                      </a:r>
                      <a:endParaRPr lang="pt-BR" sz="1800" noProof="0" dirty="0"/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4%</a:t>
                      </a:r>
                      <a:endParaRPr lang="pt-BR" sz="1800" noProof="0" dirty="0"/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6%</a:t>
                      </a:r>
                      <a:endParaRPr lang="pt-BR" sz="1800" noProof="0" dirty="0"/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8%</a:t>
                      </a:r>
                      <a:endParaRPr lang="pt-BR" sz="1800" noProof="0" dirty="0"/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069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733754"/>
          </a:xfrm>
          <a:prstGeom prst="rect">
            <a:avLst/>
          </a:prstGeom>
          <a:solidFill>
            <a:srgbClr val="77933C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smtClean="0">
                <a:solidFill>
                  <a:srgbClr val="FFFFFF"/>
                </a:solidFill>
              </a:rPr>
              <a:t>ICMS Verde em Outros Estados</a:t>
            </a:r>
            <a:endParaRPr lang="pt-BR" sz="32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88" y="1749137"/>
            <a:ext cx="6677025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5466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733754"/>
          </a:xfrm>
          <a:prstGeom prst="rect">
            <a:avLst/>
          </a:prstGeom>
          <a:solidFill>
            <a:srgbClr val="77933C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smtClean="0">
                <a:solidFill>
                  <a:srgbClr val="FFFFFF"/>
                </a:solidFill>
              </a:rPr>
              <a:t>Lei 7.368/2012</a:t>
            </a:r>
            <a:endParaRPr lang="pt-BR" sz="32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174750"/>
            <a:ext cx="8229600" cy="544512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endParaRPr lang="pt-BR" sz="2000" dirty="0" smtClean="0">
              <a:solidFill>
                <a:sysClr val="windowText" lastClr="000000"/>
              </a:solidFill>
            </a:endParaRP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endParaRPr lang="pt-BR" sz="2000" dirty="0" smtClean="0">
              <a:solidFill>
                <a:sysClr val="windowText" lastClr="000000"/>
              </a:solidFill>
            </a:endParaRP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endParaRPr lang="pt-BR" sz="2000" dirty="0" smtClean="0">
              <a:solidFill>
                <a:sysClr val="windowText" lastClr="0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pt-BR" sz="2000" dirty="0" smtClean="0">
                <a:solidFill>
                  <a:sysClr val="windowText" lastClr="000000"/>
                </a:solidFill>
              </a:rPr>
              <a:t>São beneficiados os municípios que abriguem em seu território </a:t>
            </a:r>
            <a:r>
              <a:rPr lang="pt-BR" sz="2000" b="1" dirty="0" smtClean="0">
                <a:solidFill>
                  <a:sysClr val="windowText" lastClr="000000"/>
                </a:solidFill>
              </a:rPr>
              <a:t>unidades de conservação</a:t>
            </a:r>
            <a:r>
              <a:rPr lang="pt-BR" sz="2000" dirty="0" smtClean="0">
                <a:solidFill>
                  <a:sysClr val="windowText" lastClr="000000"/>
                </a:solidFill>
              </a:rPr>
              <a:t> e outras </a:t>
            </a:r>
            <a:r>
              <a:rPr lang="pt-BR" sz="2000" b="1" dirty="0" smtClean="0">
                <a:solidFill>
                  <a:sysClr val="windowText" lastClr="000000"/>
                </a:solidFill>
              </a:rPr>
              <a:t>áreas protegidas </a:t>
            </a:r>
            <a:r>
              <a:rPr lang="pt-BR" sz="2000" dirty="0" smtClean="0">
                <a:solidFill>
                  <a:sysClr val="windowText" lastClr="000000"/>
                </a:solidFill>
              </a:rPr>
              <a:t>(terras indígenas, quilombolas, áreas militares), incluindo </a:t>
            </a:r>
            <a:r>
              <a:rPr lang="pt-BR" sz="2000" b="1" dirty="0" smtClean="0">
                <a:solidFill>
                  <a:sysClr val="windowText" lastClr="000000"/>
                </a:solidFill>
              </a:rPr>
              <a:t>APP e Reserva Legal </a:t>
            </a:r>
            <a:r>
              <a:rPr lang="pt-BR" sz="2000" dirty="0" smtClean="0">
                <a:solidFill>
                  <a:sysClr val="windowText" lastClr="000000"/>
                </a:solidFill>
              </a:rPr>
              <a:t>(privadas), com vistas à </a:t>
            </a:r>
            <a:r>
              <a:rPr lang="pt-BR" sz="2000" b="1" u="sng" dirty="0" smtClean="0">
                <a:solidFill>
                  <a:sysClr val="windowText" lastClr="000000"/>
                </a:solidFill>
              </a:rPr>
              <a:t>gestão</a:t>
            </a:r>
            <a:r>
              <a:rPr lang="pt-BR" sz="2000" dirty="0" smtClean="0">
                <a:solidFill>
                  <a:sysClr val="windowText" lastClr="000000"/>
                </a:solidFill>
              </a:rPr>
              <a:t> e </a:t>
            </a:r>
            <a:r>
              <a:rPr lang="pt-BR" sz="2000" b="1" u="sng" dirty="0" smtClean="0">
                <a:solidFill>
                  <a:sysClr val="windowText" lastClr="000000"/>
                </a:solidFill>
              </a:rPr>
              <a:t>implementação</a:t>
            </a:r>
            <a:r>
              <a:rPr lang="pt-BR" sz="2000" dirty="0" smtClean="0">
                <a:solidFill>
                  <a:sysClr val="windowText" lastClr="000000"/>
                </a:solidFill>
              </a:rPr>
              <a:t>.</a:t>
            </a:r>
            <a:endParaRPr lang="x-none" sz="2000" dirty="0" smtClean="0">
              <a:solidFill>
                <a:sysClr val="windowText" lastClr="000000"/>
              </a:solidFill>
            </a:endParaRP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</a:pPr>
            <a:endParaRPr lang="x-none" sz="2000" dirty="0" smtClean="0">
              <a:solidFill>
                <a:sysClr val="windowText" lastClr="000000"/>
              </a:solidFill>
            </a:endParaRPr>
          </a:p>
          <a:p>
            <a:endParaRPr lang="en-US" b="1" i="1" dirty="0" smtClean="0"/>
          </a:p>
          <a:p>
            <a:pPr algn="just">
              <a:spcBef>
                <a:spcPts val="0"/>
              </a:spcBef>
            </a:pPr>
            <a:r>
              <a:rPr lang="pt-BR" sz="2000" dirty="0" smtClean="0">
                <a:solidFill>
                  <a:sysClr val="windowText" lastClr="000000"/>
                </a:solidFill>
              </a:rPr>
              <a:t>Cada município </a:t>
            </a:r>
            <a:r>
              <a:rPr lang="pt-BR" sz="2000" b="1" dirty="0" smtClean="0">
                <a:solidFill>
                  <a:sysClr val="windowText" lastClr="000000"/>
                </a:solidFill>
              </a:rPr>
              <a:t>deverá organizar e manter seu próprio Sistema Municipal do Meio Ambiente</a:t>
            </a:r>
            <a:r>
              <a:rPr lang="pt-BR" sz="2000" dirty="0" smtClean="0">
                <a:solidFill>
                  <a:sysClr val="windowText" lastClr="000000"/>
                </a:solidFill>
              </a:rPr>
              <a:t>, composto no mínimo por: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pt-BR" sz="2000" dirty="0" smtClean="0">
                <a:solidFill>
                  <a:sysClr val="windowText" lastClr="000000"/>
                </a:solidFill>
              </a:rPr>
              <a:t>Conselho Municipal de Meio Ambiente;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pt-BR" sz="2000" dirty="0" smtClean="0">
                <a:solidFill>
                  <a:sysClr val="windowText" lastClr="000000"/>
                </a:solidFill>
              </a:rPr>
              <a:t>Fundo Municipal do Meio Ambiente;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pt-BR" sz="2000" dirty="0" smtClean="0">
                <a:solidFill>
                  <a:sysClr val="windowText" lastClr="000000"/>
                </a:solidFill>
              </a:rPr>
              <a:t>Órgão Público Administrativo executor da Política Municipal de Meio Ambiente, dotado de recursos humanos, materiais e financeiros;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pt-BR" sz="2000" dirty="0" smtClean="0">
                <a:solidFill>
                  <a:sysClr val="windowText" lastClr="000000"/>
                </a:solidFill>
              </a:rPr>
              <a:t>Outros instrumentos de política pública e participativa.</a:t>
            </a:r>
            <a:endParaRPr lang="x-none" sz="2000" dirty="0" smtClean="0">
              <a:solidFill>
                <a:sysClr val="windowText" lastClr="000000"/>
              </a:solidFill>
            </a:endParaRPr>
          </a:p>
          <a:p>
            <a:endParaRPr lang="en-US" b="1" i="1" dirty="0" smtClean="0"/>
          </a:p>
          <a:p>
            <a:endParaRPr lang="pt-BR" i="1" dirty="0" smtClean="0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082819"/>
            <a:ext cx="8229600" cy="733754"/>
          </a:xfrm>
          <a:prstGeom prst="rect">
            <a:avLst/>
          </a:prstGeom>
          <a:solidFill>
            <a:srgbClr val="77933C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 smtClean="0">
                <a:solidFill>
                  <a:srgbClr val="FFFFFF"/>
                </a:solidFill>
              </a:rPr>
              <a:t>Critério Ecológico</a:t>
            </a:r>
            <a:endParaRPr lang="pt-BR" sz="3200" dirty="0">
              <a:solidFill>
                <a:srgbClr val="FFFFFF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399518"/>
            <a:ext cx="8229600" cy="733754"/>
          </a:xfrm>
          <a:prstGeom prst="rect">
            <a:avLst/>
          </a:prstGeom>
          <a:solidFill>
            <a:srgbClr val="77933C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 smtClean="0">
                <a:solidFill>
                  <a:srgbClr val="FFFFFF"/>
                </a:solidFill>
              </a:rPr>
              <a:t>Critério de Fruição</a:t>
            </a:r>
            <a:endParaRPr lang="pt-BR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587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 rot="5400000">
            <a:off x="5025401" y="2778611"/>
            <a:ext cx="573981" cy="329697"/>
          </a:xfrm>
          <a:prstGeom prst="rightArrow">
            <a:avLst>
              <a:gd name="adj1" fmla="val 50000"/>
              <a:gd name="adj2" fmla="val 5740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" name="Rectangle 2"/>
          <p:cNvSpPr/>
          <p:nvPr/>
        </p:nvSpPr>
        <p:spPr>
          <a:xfrm>
            <a:off x="1106070" y="4140014"/>
            <a:ext cx="1829796" cy="20708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¼ (25%)</a:t>
            </a:r>
          </a:p>
          <a:p>
            <a:pPr algn="ctr"/>
            <a:endParaRPr lang="pt-BR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pt-BR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Áreas Protegidas</a:t>
            </a:r>
          </a:p>
        </p:txBody>
      </p:sp>
      <p:sp>
        <p:nvSpPr>
          <p:cNvPr id="4" name="Rectangle 3"/>
          <p:cNvSpPr/>
          <p:nvPr/>
        </p:nvSpPr>
        <p:spPr>
          <a:xfrm>
            <a:off x="3037422" y="4163262"/>
            <a:ext cx="1829797" cy="20708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¼ (25%) </a:t>
            </a:r>
          </a:p>
          <a:p>
            <a:pPr algn="ctr"/>
            <a:endParaRPr lang="pt-BR" sz="20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Taxa Desmatamento </a:t>
            </a:r>
            <a:r>
              <a:rPr lang="pt-BR" sz="2000" b="1" dirty="0" err="1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 Estoque florestal</a:t>
            </a:r>
            <a:endParaRPr lang="pt-BR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324117"/>
              </p:ext>
            </p:extLst>
          </p:nvPr>
        </p:nvGraphicFramePr>
        <p:xfrm>
          <a:off x="538922" y="376110"/>
          <a:ext cx="7997348" cy="3131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64"/>
                <a:gridCol w="2759992"/>
                <a:gridCol w="1185498"/>
                <a:gridCol w="1185498"/>
                <a:gridCol w="1185498"/>
                <a:gridCol w="1185498"/>
              </a:tblGrid>
              <a:tr h="497115"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noProof="0" dirty="0" smtClean="0"/>
                        <a:t>Critérios</a:t>
                      </a:r>
                      <a:endParaRPr lang="pt-BR" sz="2000" noProof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2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2012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2013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2014</a:t>
                      </a:r>
                      <a:endParaRPr lang="pt-BR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2015-&gt;</a:t>
                      </a:r>
                      <a:endParaRPr lang="pt-BR" sz="1800" noProof="0" dirty="0"/>
                    </a:p>
                  </a:txBody>
                  <a:tcPr anchor="ctr"/>
                </a:tc>
              </a:tr>
              <a:tr h="622949">
                <a:tc>
                  <a:txBody>
                    <a:bodyPr/>
                    <a:lstStyle/>
                    <a:p>
                      <a:pPr algn="ctr"/>
                      <a:r>
                        <a:rPr lang="pt-BR" sz="1400" noProof="0" dirty="0" smtClean="0">
                          <a:solidFill>
                            <a:srgbClr val="7F7F7F"/>
                          </a:solidFill>
                        </a:rPr>
                        <a:t>Porção Estado</a:t>
                      </a:r>
                      <a:endParaRPr lang="pt-BR" sz="1400" noProof="0" dirty="0">
                        <a:solidFill>
                          <a:srgbClr val="7F7F7F"/>
                        </a:solidFill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Valor</a:t>
                      </a:r>
                      <a:r>
                        <a:rPr lang="pt-BR" sz="1800" baseline="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adicional fiscal 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39681">
                <a:tc rowSpan="4">
                  <a:txBody>
                    <a:bodyPr/>
                    <a:lstStyle/>
                    <a:p>
                      <a:pPr algn="ctr"/>
                      <a:r>
                        <a:rPr lang="pt-BR" sz="1400" noProof="0" dirty="0" smtClean="0"/>
                        <a:t>Porção Município</a:t>
                      </a:r>
                      <a:endParaRPr lang="pt-BR" sz="1400" noProof="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Proporção da população municipal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09929">
                <a:tc vMerge="1">
                  <a:txBody>
                    <a:bodyPr/>
                    <a:lstStyle/>
                    <a:p>
                      <a:endParaRPr lang="pt-BR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Proporção na</a:t>
                      </a:r>
                      <a:r>
                        <a:rPr lang="pt-BR" sz="1800" baseline="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superfície territorial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5%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pt-BR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Igualitário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13%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11%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9%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7%</a:t>
                      </a:r>
                      <a:endParaRPr lang="pt-BR" sz="1800" noProof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253499">
                <a:tc vMerge="1">
                  <a:txBody>
                    <a:bodyPr/>
                    <a:lstStyle/>
                    <a:p>
                      <a:endParaRPr lang="pt-BR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b="1" noProof="0" dirty="0" smtClean="0"/>
                        <a:t>Ambiental</a:t>
                      </a:r>
                      <a:endParaRPr lang="pt-BR" sz="18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2%</a:t>
                      </a:r>
                      <a:endParaRPr lang="pt-BR" sz="1800" noProof="0" dirty="0"/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4%</a:t>
                      </a:r>
                      <a:endParaRPr lang="pt-BR" sz="1800" noProof="0" dirty="0"/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6%</a:t>
                      </a:r>
                      <a:endParaRPr lang="pt-BR" sz="1800" noProof="0" dirty="0"/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noProof="0" dirty="0" smtClean="0"/>
                        <a:t>8%</a:t>
                      </a:r>
                      <a:endParaRPr lang="pt-BR" sz="1800" noProof="0" dirty="0"/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984917" y="4156640"/>
            <a:ext cx="3249959" cy="20708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2/4 (50%)</a:t>
            </a:r>
          </a:p>
          <a:p>
            <a:pPr algn="ctr"/>
            <a:endParaRPr lang="pt-B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pt-BR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Cadastro Ambiental Rural</a:t>
            </a:r>
            <a:endParaRPr lang="pt-BR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Left Brace 6"/>
          <p:cNvSpPr/>
          <p:nvPr/>
        </p:nvSpPr>
        <p:spPr>
          <a:xfrm rot="5400000">
            <a:off x="4482649" y="189801"/>
            <a:ext cx="443101" cy="732118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51204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3567" y="2046740"/>
            <a:ext cx="1486361" cy="16044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¼ (25%)</a:t>
            </a:r>
          </a:p>
          <a:p>
            <a:pPr algn="ctr"/>
            <a:endParaRPr lang="pt-BR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</a:rPr>
              <a:t>Áreas Protegidas</a:t>
            </a:r>
          </a:p>
        </p:txBody>
      </p:sp>
      <p:sp>
        <p:nvSpPr>
          <p:cNvPr id="3" name="Rectangle 2"/>
          <p:cNvSpPr/>
          <p:nvPr/>
        </p:nvSpPr>
        <p:spPr>
          <a:xfrm>
            <a:off x="3033567" y="401365"/>
            <a:ext cx="1486361" cy="16044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¼ (25%) </a:t>
            </a:r>
          </a:p>
          <a:p>
            <a:pPr algn="ctr"/>
            <a:endParaRPr lang="pt-BR" sz="1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</a:rPr>
              <a:t>Taxa Desmatamento</a:t>
            </a:r>
            <a:endParaRPr lang="pt-BR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33567" y="3686738"/>
            <a:ext cx="1486361" cy="29903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2/4 (50%)</a:t>
            </a:r>
          </a:p>
          <a:p>
            <a:pPr algn="ctr"/>
            <a:endParaRPr lang="pt-B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pt-BR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</a:rPr>
              <a:t>Cadastro Ambiental Rural</a:t>
            </a:r>
            <a:endParaRPr lang="pt-BR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93416" y="409637"/>
            <a:ext cx="600820" cy="6199167"/>
            <a:chOff x="442788" y="232128"/>
            <a:chExt cx="600820" cy="6199167"/>
          </a:xfrm>
        </p:grpSpPr>
        <p:sp>
          <p:nvSpPr>
            <p:cNvPr id="6" name="Rectangle 5"/>
            <p:cNvSpPr/>
            <p:nvPr/>
          </p:nvSpPr>
          <p:spPr>
            <a:xfrm>
              <a:off x="444837" y="232128"/>
              <a:ext cx="598771" cy="459475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600" dirty="0" smtClean="0">
                  <a:solidFill>
                    <a:schemeClr val="tx1"/>
                  </a:solidFill>
                </a:rPr>
                <a:t>75% </a:t>
              </a:r>
              <a:endParaRPr lang="es-ES_tradnl" sz="16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444837" y="4533312"/>
              <a:ext cx="598771" cy="90802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600" dirty="0" smtClean="0">
                  <a:solidFill>
                    <a:schemeClr val="tx1"/>
                  </a:solidFill>
                </a:rPr>
                <a:t>13% </a:t>
              </a:r>
              <a:endParaRPr lang="es-ES_tradnl" sz="16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44837" y="5445961"/>
              <a:ext cx="598771" cy="39818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600" dirty="0" smtClean="0">
                  <a:solidFill>
                    <a:schemeClr val="tx1"/>
                  </a:solidFill>
                </a:rPr>
                <a:t>5% </a:t>
              </a:r>
              <a:endParaRPr lang="es-ES_tradnl" sz="16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44837" y="5841943"/>
              <a:ext cx="598771" cy="39818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600" dirty="0" smtClean="0">
                  <a:solidFill>
                    <a:schemeClr val="tx1"/>
                  </a:solidFill>
                </a:rPr>
                <a:t>5% </a:t>
              </a:r>
              <a:endParaRPr lang="es-ES_tradnl" sz="16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42788" y="6226477"/>
              <a:ext cx="598771" cy="20481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1600" dirty="0" smtClean="0">
                  <a:solidFill>
                    <a:schemeClr val="tx1"/>
                  </a:solidFill>
                </a:rPr>
                <a:t>2% </a:t>
              </a:r>
              <a:endParaRPr lang="es-ES_tradnl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54752" y="2005775"/>
            <a:ext cx="738664" cy="2634303"/>
          </a:xfrm>
          <a:prstGeom prst="rect">
            <a:avLst/>
          </a:prstGeom>
          <a:noFill/>
        </p:spPr>
        <p:txBody>
          <a:bodyPr vert="vert270" wrap="square" rtlCol="0" anchor="t" anchorCtr="0">
            <a:spAutoFit/>
          </a:bodyPr>
          <a:lstStyle/>
          <a:p>
            <a:pPr algn="ctr"/>
            <a:r>
              <a:rPr lang="es-ES_tradnl" dirty="0" smtClean="0"/>
              <a:t>TOTAL de ICMS Arrecadado 2012</a:t>
            </a:r>
            <a:endParaRPr lang="es-ES_tradnl" dirty="0"/>
          </a:p>
        </p:txBody>
      </p:sp>
      <p:sp>
        <p:nvSpPr>
          <p:cNvPr id="12" name="Striped Right Arrow 11"/>
          <p:cNvSpPr/>
          <p:nvPr/>
        </p:nvSpPr>
        <p:spPr>
          <a:xfrm flipV="1">
            <a:off x="1652304" y="3551295"/>
            <a:ext cx="491594" cy="270886"/>
          </a:xfrm>
          <a:prstGeom prst="strip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3" name="Right Brace 12"/>
          <p:cNvSpPr/>
          <p:nvPr/>
        </p:nvSpPr>
        <p:spPr>
          <a:xfrm flipH="1">
            <a:off x="1802513" y="409637"/>
            <a:ext cx="860282" cy="6331731"/>
          </a:xfrm>
          <a:prstGeom prst="rightBrace">
            <a:avLst>
              <a:gd name="adj1" fmla="val 8333"/>
              <a:gd name="adj2" fmla="val 9746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4" name="Rectangle 13"/>
          <p:cNvSpPr/>
          <p:nvPr/>
        </p:nvSpPr>
        <p:spPr>
          <a:xfrm>
            <a:off x="4929600" y="409637"/>
            <a:ext cx="4069311" cy="159613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95250" indent="-95250">
              <a:buFont typeface="Wingdings" charset="2"/>
              <a:buChar char="§"/>
            </a:pPr>
            <a:r>
              <a:rPr lang="pt-BR" sz="1400" dirty="0" smtClean="0">
                <a:solidFill>
                  <a:schemeClr val="tx2"/>
                </a:solidFill>
              </a:rPr>
              <a:t>Critério de estoque (+ de 20% de remanescente florestal) como condição de entrada;</a:t>
            </a:r>
          </a:p>
          <a:p>
            <a:pPr marL="95250" indent="-95250">
              <a:buFont typeface="Wingdings" charset="2"/>
              <a:buChar char="§"/>
            </a:pPr>
            <a:r>
              <a:rPr lang="pt-BR" sz="1400" dirty="0" smtClean="0">
                <a:solidFill>
                  <a:schemeClr val="tx2"/>
                </a:solidFill>
              </a:rPr>
              <a:t>Linha de base: média dos desmatamentos 2008-2011 em relação a última taxa anual;</a:t>
            </a:r>
          </a:p>
          <a:p>
            <a:pPr marL="95250" indent="-95250">
              <a:buFont typeface="Wingdings" charset="2"/>
              <a:buChar char="§"/>
            </a:pPr>
            <a:r>
              <a:rPr lang="pt-BR" sz="1400" dirty="0" smtClean="0">
                <a:solidFill>
                  <a:schemeClr val="tx2"/>
                </a:solidFill>
              </a:rPr>
              <a:t>Se considerará 20% como meta de redução para 2012 (progressiva até 2015)</a:t>
            </a:r>
          </a:p>
          <a:p>
            <a:pPr marL="95250" indent="-95250">
              <a:buFont typeface="Wingdings" charset="2"/>
              <a:buChar char="§"/>
            </a:pPr>
            <a:r>
              <a:rPr lang="pt-BR" sz="1400" dirty="0" smtClean="0">
                <a:solidFill>
                  <a:schemeClr val="tx2"/>
                </a:solidFill>
              </a:rPr>
              <a:t>Fonte dos dados: INPE/</a:t>
            </a:r>
            <a:r>
              <a:rPr lang="pt-BR" sz="1400" dirty="0" err="1" smtClean="0">
                <a:solidFill>
                  <a:schemeClr val="tx2"/>
                </a:solidFill>
              </a:rPr>
              <a:t>Prodes</a:t>
            </a:r>
            <a:endParaRPr lang="pt-BR" sz="1400" dirty="0" smtClean="0">
              <a:solidFill>
                <a:schemeClr val="tx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29600" y="2077701"/>
            <a:ext cx="4069311" cy="159613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95250" indent="-95250">
              <a:buFont typeface="Wingdings" charset="2"/>
              <a:buChar char="§"/>
            </a:pPr>
            <a:r>
              <a:rPr lang="pt-BR" sz="1600" dirty="0" smtClean="0">
                <a:solidFill>
                  <a:schemeClr val="tx2"/>
                </a:solidFill>
              </a:rPr>
              <a:t>Considerará o % de cobertura de </a:t>
            </a:r>
            <a:r>
              <a:rPr lang="pt-BR" sz="1600" dirty="0" err="1" smtClean="0">
                <a:solidFill>
                  <a:schemeClr val="tx2"/>
                </a:solidFill>
              </a:rPr>
              <a:t>UCs</a:t>
            </a:r>
            <a:r>
              <a:rPr lang="pt-BR" sz="1600" dirty="0" smtClean="0">
                <a:solidFill>
                  <a:schemeClr val="tx2"/>
                </a:solidFill>
              </a:rPr>
              <a:t>, </a:t>
            </a:r>
            <a:r>
              <a:rPr lang="pt-BR" sz="1600" dirty="0" err="1" smtClean="0">
                <a:solidFill>
                  <a:schemeClr val="tx2"/>
                </a:solidFill>
              </a:rPr>
              <a:t>TIs</a:t>
            </a:r>
            <a:r>
              <a:rPr lang="pt-BR" sz="1600" dirty="0">
                <a:solidFill>
                  <a:schemeClr val="tx2"/>
                </a:solidFill>
              </a:rPr>
              <a:t> </a:t>
            </a:r>
            <a:r>
              <a:rPr lang="pt-BR" sz="1600" dirty="0" smtClean="0">
                <a:solidFill>
                  <a:schemeClr val="tx2"/>
                </a:solidFill>
              </a:rPr>
              <a:t>e Áreas Especiais em cada município</a:t>
            </a:r>
          </a:p>
          <a:p>
            <a:pPr marL="95250" indent="-95250">
              <a:buFont typeface="Wingdings" charset="2"/>
              <a:buChar char="§"/>
            </a:pPr>
            <a:r>
              <a:rPr lang="pt-BR" sz="1600" dirty="0" err="1" smtClean="0">
                <a:solidFill>
                  <a:schemeClr val="tx2"/>
                </a:solidFill>
              </a:rPr>
              <a:t>UCs</a:t>
            </a:r>
            <a:r>
              <a:rPr lang="pt-BR" sz="1600" dirty="0" smtClean="0">
                <a:solidFill>
                  <a:schemeClr val="tx2"/>
                </a:solidFill>
              </a:rPr>
              <a:t> de Proteção Integral e Terras Indígenas terão mais peso do que as de Uso Sustentável (60% e 40% respectivamente);</a:t>
            </a:r>
          </a:p>
          <a:p>
            <a:pPr marL="95250" indent="-95250">
              <a:buFont typeface="Wingdings" charset="2"/>
              <a:buChar char="§"/>
            </a:pPr>
            <a:r>
              <a:rPr lang="pt-BR" sz="1600" dirty="0" smtClean="0">
                <a:solidFill>
                  <a:schemeClr val="tx2"/>
                </a:solidFill>
              </a:rPr>
              <a:t>Fonte de dados: </a:t>
            </a:r>
            <a:r>
              <a:rPr lang="pt-BR" sz="1600" dirty="0" err="1" smtClean="0">
                <a:solidFill>
                  <a:schemeClr val="tx2"/>
                </a:solidFill>
              </a:rPr>
              <a:t>ICMBio</a:t>
            </a:r>
            <a:r>
              <a:rPr lang="pt-BR" sz="1600" dirty="0" smtClean="0">
                <a:solidFill>
                  <a:schemeClr val="tx2"/>
                </a:solidFill>
              </a:rPr>
              <a:t>, SEMA, ISA, IMAZON</a:t>
            </a:r>
          </a:p>
          <a:p>
            <a:pPr marL="95250" indent="-95250">
              <a:buFont typeface="Wingdings" charset="2"/>
              <a:buChar char="§"/>
            </a:pPr>
            <a:endParaRPr lang="pt-BR" sz="1600" dirty="0" smtClean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929600" y="3753905"/>
            <a:ext cx="4069311" cy="292317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177800" indent="-177800">
              <a:buFont typeface="Wingdings" charset="2"/>
              <a:buChar char="§"/>
            </a:pPr>
            <a:endParaRPr lang="pt-BR" sz="1600" dirty="0" smtClean="0">
              <a:solidFill>
                <a:schemeClr val="tx2"/>
              </a:solidFill>
            </a:endParaRPr>
          </a:p>
          <a:p>
            <a:pPr marL="177800" indent="-177800">
              <a:buFont typeface="Wingdings" charset="2"/>
              <a:buChar char="§"/>
            </a:pPr>
            <a:r>
              <a:rPr lang="pt-BR" sz="1600" dirty="0" smtClean="0">
                <a:solidFill>
                  <a:schemeClr val="tx2"/>
                </a:solidFill>
              </a:rPr>
              <a:t>Considerará a cobertura de CAR na área cadastrável de cada município;</a:t>
            </a:r>
          </a:p>
          <a:p>
            <a:pPr marL="177800" indent="-177800">
              <a:buFont typeface="Wingdings" charset="2"/>
              <a:buChar char="§"/>
            </a:pPr>
            <a:endParaRPr lang="pt-BR" sz="1600" dirty="0" smtClean="0">
              <a:solidFill>
                <a:schemeClr val="tx2"/>
              </a:solidFill>
            </a:endParaRPr>
          </a:p>
          <a:p>
            <a:pPr marL="177800" indent="-177800">
              <a:buFont typeface="Wingdings" charset="2"/>
              <a:buChar char="§"/>
            </a:pPr>
            <a:r>
              <a:rPr lang="pt-BR" sz="1600" dirty="0" smtClean="0">
                <a:solidFill>
                  <a:schemeClr val="tx2"/>
                </a:solidFill>
              </a:rPr>
              <a:t>Fonte dos Dados: SEMA</a:t>
            </a:r>
          </a:p>
          <a:p>
            <a:pPr marL="95250" indent="-95250">
              <a:buFont typeface="Wingdings" charset="2"/>
              <a:buChar char="§"/>
            </a:pPr>
            <a:endParaRPr lang="pt-BR" sz="1600" dirty="0" smtClean="0">
              <a:solidFill>
                <a:schemeClr val="tx2"/>
              </a:solidFill>
            </a:endParaRPr>
          </a:p>
        </p:txBody>
      </p:sp>
      <p:sp>
        <p:nvSpPr>
          <p:cNvPr id="18" name="Rectangular Callout 17"/>
          <p:cNvSpPr/>
          <p:nvPr/>
        </p:nvSpPr>
        <p:spPr>
          <a:xfrm>
            <a:off x="5997223" y="5235222"/>
            <a:ext cx="2116666" cy="1168764"/>
          </a:xfrm>
          <a:prstGeom prst="wedge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Critérios</a:t>
            </a:r>
            <a:r>
              <a:rPr lang="en-US" b="1" dirty="0" smtClean="0"/>
              <a:t> </a:t>
            </a:r>
            <a:r>
              <a:rPr lang="en-US" b="1" dirty="0" err="1" smtClean="0"/>
              <a:t>válidos</a:t>
            </a:r>
            <a:r>
              <a:rPr lang="en-US" b="1" dirty="0" smtClean="0"/>
              <a:t> </a:t>
            </a:r>
            <a:r>
              <a:rPr lang="en-US" b="1" dirty="0" err="1" smtClean="0"/>
              <a:t>para</a:t>
            </a:r>
            <a:r>
              <a:rPr lang="en-US" b="1" dirty="0" smtClean="0"/>
              <a:t> </a:t>
            </a:r>
            <a:r>
              <a:rPr lang="en-US" b="1" dirty="0" err="1" smtClean="0"/>
              <a:t>repasse</a:t>
            </a:r>
            <a:r>
              <a:rPr lang="en-US" b="1" dirty="0" smtClean="0"/>
              <a:t> entre 2014-2016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1391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964050"/>
            <a:ext cx="8229600" cy="733754"/>
          </a:xfrm>
          <a:prstGeom prst="rect">
            <a:avLst/>
          </a:prstGeom>
          <a:solidFill>
            <a:srgbClr val="77933C"/>
          </a:solidFill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FFFFFF"/>
                </a:solidFill>
              </a:rPr>
              <a:t>Muito obrigado!</a:t>
            </a:r>
            <a:endParaRPr lang="pt-B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74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781</Words>
  <Application>Microsoft Macintosh PowerPoint</Application>
  <PresentationFormat>On-screen Show (4:3)</PresentationFormat>
  <Paragraphs>140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Municípios Verdes</dc:title>
  <dc:creator>Marussia Whately</dc:creator>
  <cp:lastModifiedBy>Justiniano Netto - PMV </cp:lastModifiedBy>
  <cp:revision>97</cp:revision>
  <dcterms:created xsi:type="dcterms:W3CDTF">2013-04-02T17:53:04Z</dcterms:created>
  <dcterms:modified xsi:type="dcterms:W3CDTF">2014-06-04T18:45:06Z</dcterms:modified>
</cp:coreProperties>
</file>