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57" r:id="rId4"/>
    <p:sldId id="267" r:id="rId5"/>
    <p:sldId id="270" r:id="rId6"/>
    <p:sldId id="268" r:id="rId7"/>
    <p:sldId id="271" r:id="rId8"/>
    <p:sldId id="269" r:id="rId9"/>
    <p:sldId id="259" r:id="rId10"/>
    <p:sldId id="266" r:id="rId11"/>
    <p:sldId id="272" r:id="rId12"/>
    <p:sldId id="260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A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3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4F03F-8270-4E4C-8AFF-0BAF33E95F84}" type="datetimeFigureOut">
              <a:rPr lang="pt-BR" smtClean="0"/>
              <a:t>23/11/2024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EF1A-5F31-4FAA-8174-5AB6E651B3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6767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4F03F-8270-4E4C-8AFF-0BAF33E95F84}" type="datetimeFigureOut">
              <a:rPr lang="pt-BR" smtClean="0"/>
              <a:t>23/11/2024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EF1A-5F31-4FAA-8174-5AB6E651B3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3975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4F03F-8270-4E4C-8AFF-0BAF33E95F84}" type="datetimeFigureOut">
              <a:rPr lang="pt-BR" smtClean="0"/>
              <a:t>23/11/2024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EF1A-5F31-4FAA-8174-5AB6E651B3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2978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4F03F-8270-4E4C-8AFF-0BAF33E95F84}" type="datetimeFigureOut">
              <a:rPr lang="pt-BR" smtClean="0"/>
              <a:t>23/11/2024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EF1A-5F31-4FAA-8174-5AB6E651B3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5275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4F03F-8270-4E4C-8AFF-0BAF33E95F84}" type="datetimeFigureOut">
              <a:rPr lang="pt-BR" smtClean="0"/>
              <a:t>23/11/2024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EF1A-5F31-4FAA-8174-5AB6E651B3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777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4F03F-8270-4E4C-8AFF-0BAF33E95F84}" type="datetimeFigureOut">
              <a:rPr lang="pt-BR" smtClean="0"/>
              <a:t>23/11/2024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EF1A-5F31-4FAA-8174-5AB6E651B3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246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4F03F-8270-4E4C-8AFF-0BAF33E95F84}" type="datetimeFigureOut">
              <a:rPr lang="pt-BR" smtClean="0"/>
              <a:t>23/11/2024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EF1A-5F31-4FAA-8174-5AB6E651B3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8828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4F03F-8270-4E4C-8AFF-0BAF33E95F84}" type="datetimeFigureOut">
              <a:rPr lang="pt-BR" smtClean="0"/>
              <a:t>23/11/2024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EF1A-5F31-4FAA-8174-5AB6E651B3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5728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4F03F-8270-4E4C-8AFF-0BAF33E95F84}" type="datetimeFigureOut">
              <a:rPr lang="pt-BR" smtClean="0"/>
              <a:t>23/11/2024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EF1A-5F31-4FAA-8174-5AB6E651B3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2586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4F03F-8270-4E4C-8AFF-0BAF33E95F84}" type="datetimeFigureOut">
              <a:rPr lang="pt-BR" smtClean="0"/>
              <a:t>23/11/2024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EF1A-5F31-4FAA-8174-5AB6E651B3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6434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4F03F-8270-4E4C-8AFF-0BAF33E95F84}" type="datetimeFigureOut">
              <a:rPr lang="pt-BR" smtClean="0"/>
              <a:t>23/11/2024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5EF1A-5F31-4FAA-8174-5AB6E651B3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7384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4F03F-8270-4E4C-8AFF-0BAF33E95F84}" type="datetimeFigureOut">
              <a:rPr lang="pt-BR" smtClean="0"/>
              <a:t>23/11/2024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5EF1A-5F31-4FAA-8174-5AB6E651B3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12863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8CF7043A-C1D2-4A74-B547-5DF505034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09349"/>
            <a:ext cx="12192000" cy="1939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DCB6CF9-0942-404C-BFAB-AC30C2305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213" y="5505957"/>
            <a:ext cx="3393308" cy="959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0153197-BADC-4F40-83A1-804EFB21C0A7}"/>
              </a:ext>
            </a:extLst>
          </p:cNvPr>
          <p:cNvSpPr txBox="1"/>
          <p:nvPr/>
        </p:nvSpPr>
        <p:spPr>
          <a:xfrm>
            <a:off x="715983" y="3620386"/>
            <a:ext cx="46321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 err="1">
                <a:cs typeface="Times New Roman" panose="02020603050405020304" pitchFamily="18" charset="0"/>
              </a:rPr>
              <a:t>Pior</a:t>
            </a:r>
            <a:r>
              <a:rPr lang="en-US" sz="4400" i="1" dirty="0">
                <a:cs typeface="Times New Roman" panose="02020603050405020304" pitchFamily="18" charset="0"/>
              </a:rPr>
              <a:t> do que o </a:t>
            </a:r>
            <a:r>
              <a:rPr lang="en-US" sz="4400" i="1" dirty="0" err="1">
                <a:cs typeface="Times New Roman" panose="02020603050405020304" pitchFamily="18" charset="0"/>
              </a:rPr>
              <a:t>descontrole</a:t>
            </a:r>
            <a:r>
              <a:rPr lang="en-US" sz="4400" i="1" dirty="0">
                <a:cs typeface="Times New Roman" panose="02020603050405020304" pitchFamily="18" charset="0"/>
              </a:rPr>
              <a:t> é a </a:t>
            </a:r>
            <a:r>
              <a:rPr lang="en-US" sz="4400" i="1" dirty="0" err="1">
                <a:cs typeface="Times New Roman" panose="02020603050405020304" pitchFamily="18" charset="0"/>
              </a:rPr>
              <a:t>ilusão</a:t>
            </a:r>
            <a:r>
              <a:rPr lang="en-US" sz="4400" i="1" dirty="0">
                <a:cs typeface="Times New Roman" panose="02020603050405020304" pitchFamily="18" charset="0"/>
              </a:rPr>
              <a:t> de </a:t>
            </a:r>
            <a:r>
              <a:rPr lang="en-US" sz="4400" i="1" dirty="0" err="1">
                <a:cs typeface="Times New Roman" panose="02020603050405020304" pitchFamily="18" charset="0"/>
              </a:rPr>
              <a:t>controle</a:t>
            </a:r>
            <a:r>
              <a:rPr lang="en-US" sz="4400" i="1" dirty="0">
                <a:cs typeface="Times New Roman" panose="02020603050405020304" pitchFamily="18" charset="0"/>
              </a:rPr>
              <a:t>…</a:t>
            </a:r>
            <a:endParaRPr lang="pt-BR" sz="4400" i="1" dirty="0">
              <a:cs typeface="Times New Roman" panose="02020603050405020304" pitchFamily="18" charset="0"/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941A701D-76AE-495D-B801-B3B7DDB3F95E}"/>
              </a:ext>
            </a:extLst>
          </p:cNvPr>
          <p:cNvGrpSpPr/>
          <p:nvPr/>
        </p:nvGrpSpPr>
        <p:grpSpPr>
          <a:xfrm>
            <a:off x="-232474" y="0"/>
            <a:ext cx="5423143" cy="1827519"/>
            <a:chOff x="-232474" y="0"/>
            <a:chExt cx="5423143" cy="1827519"/>
          </a:xfrm>
        </p:grpSpPr>
        <p:pic>
          <p:nvPicPr>
            <p:cNvPr id="1026" name="Imagem 2">
              <a:extLst>
                <a:ext uri="{FF2B5EF4-FFF2-40B4-BE49-F238E27FC236}">
                  <a16:creationId xmlns:a16="http://schemas.microsoft.com/office/drawing/2014/main" id="{7B1D9CC5-DA51-4279-BE1F-CAB7715D0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2474" y="0"/>
              <a:ext cx="1636508" cy="1827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335E47BF-60F7-4CBD-BC91-A3BB51D8D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3453" y="304074"/>
              <a:ext cx="3877216" cy="1219370"/>
            </a:xfrm>
            <a:prstGeom prst="rect">
              <a:avLst/>
            </a:prstGeom>
          </p:spPr>
        </p:pic>
      </p:grp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AC97896-8F9C-451E-963B-16FCE9994D29}"/>
              </a:ext>
            </a:extLst>
          </p:cNvPr>
          <p:cNvCxnSpPr>
            <a:cxnSpLocks/>
          </p:cNvCxnSpPr>
          <p:nvPr/>
        </p:nvCxnSpPr>
        <p:spPr>
          <a:xfrm>
            <a:off x="1699491" y="1523444"/>
            <a:ext cx="102431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>
            <a:extLst>
              <a:ext uri="{FF2B5EF4-FFF2-40B4-BE49-F238E27FC236}">
                <a16:creationId xmlns:a16="http://schemas.microsoft.com/office/drawing/2014/main" id="{C9A0FFA0-33D5-4012-B098-2321B3477E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596" y="128535"/>
            <a:ext cx="5206022" cy="5206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9170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B9EC718D-756E-4583-9B73-A541C70C20E1}"/>
              </a:ext>
            </a:extLst>
          </p:cNvPr>
          <p:cNvGrpSpPr/>
          <p:nvPr/>
        </p:nvGrpSpPr>
        <p:grpSpPr>
          <a:xfrm>
            <a:off x="-174779" y="-87755"/>
            <a:ext cx="3812092" cy="1291810"/>
            <a:chOff x="-232474" y="0"/>
            <a:chExt cx="5423143" cy="1827519"/>
          </a:xfrm>
        </p:grpSpPr>
        <p:pic>
          <p:nvPicPr>
            <p:cNvPr id="4" name="Imagem 2">
              <a:extLst>
                <a:ext uri="{FF2B5EF4-FFF2-40B4-BE49-F238E27FC236}">
                  <a16:creationId xmlns:a16="http://schemas.microsoft.com/office/drawing/2014/main" id="{BDD7DB15-8147-44FB-9E93-E13D5F7A58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2474" y="0"/>
              <a:ext cx="1636508" cy="1827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66062B5A-A376-47A7-9DB2-F73EABEC9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3453" y="304074"/>
              <a:ext cx="3877216" cy="1219370"/>
            </a:xfrm>
            <a:prstGeom prst="rect">
              <a:avLst/>
            </a:prstGeom>
          </p:spPr>
        </p:pic>
      </p:grp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FB7553DD-EDF1-4C6A-B4FD-B18366CFE5B6}"/>
              </a:ext>
            </a:extLst>
          </p:cNvPr>
          <p:cNvCxnSpPr>
            <a:cxnSpLocks/>
          </p:cNvCxnSpPr>
          <p:nvPr/>
        </p:nvCxnSpPr>
        <p:spPr>
          <a:xfrm>
            <a:off x="1117600" y="989114"/>
            <a:ext cx="102431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DA03725C-43B3-491A-83CA-AA3E73AB9E1E}"/>
              </a:ext>
            </a:extLst>
          </p:cNvPr>
          <p:cNvSpPr txBox="1"/>
          <p:nvPr/>
        </p:nvSpPr>
        <p:spPr>
          <a:xfrm>
            <a:off x="5082054" y="404339"/>
            <a:ext cx="10612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+mj-lt"/>
              </a:rPr>
              <a:t>Evolução</a:t>
            </a:r>
            <a:r>
              <a:rPr lang="en-US" sz="3200" dirty="0">
                <a:latin typeface="+mj-lt"/>
              </a:rPr>
              <a:t> das </a:t>
            </a:r>
            <a:r>
              <a:rPr lang="en-US" sz="3200" dirty="0" err="1">
                <a:latin typeface="+mj-lt"/>
              </a:rPr>
              <a:t>apostas</a:t>
            </a:r>
            <a:r>
              <a:rPr lang="en-US" sz="3200" dirty="0">
                <a:latin typeface="+mj-lt"/>
              </a:rPr>
              <a:t> no </a:t>
            </a:r>
            <a:r>
              <a:rPr lang="en-US" sz="3200" dirty="0" err="1">
                <a:latin typeface="+mj-lt"/>
              </a:rPr>
              <a:t>Brasil</a:t>
            </a:r>
            <a:endParaRPr lang="pt-BR" sz="3200" i="1" dirty="0">
              <a:latin typeface="+mj-lt"/>
            </a:endParaRPr>
          </a:p>
        </p:txBody>
      </p:sp>
      <p:pic>
        <p:nvPicPr>
          <p:cNvPr id="2" name="VIDEO-2024-09-25-19-45-12">
            <a:hlinkClick r:id="" action="ppaction://media"/>
            <a:extLst>
              <a:ext uri="{FF2B5EF4-FFF2-40B4-BE49-F238E27FC236}">
                <a16:creationId xmlns:a16="http://schemas.microsoft.com/office/drawing/2014/main" id="{0571FBDA-A886-4BD2-BF38-B2B228C4EE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061" y="1204053"/>
            <a:ext cx="10514666" cy="549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30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E9CB125C-F167-4D87-A02F-6D5CD145D21B}"/>
              </a:ext>
            </a:extLst>
          </p:cNvPr>
          <p:cNvGrpSpPr/>
          <p:nvPr/>
        </p:nvGrpSpPr>
        <p:grpSpPr>
          <a:xfrm>
            <a:off x="-174779" y="-87755"/>
            <a:ext cx="3812092" cy="1291810"/>
            <a:chOff x="-232474" y="0"/>
            <a:chExt cx="5423143" cy="1827519"/>
          </a:xfrm>
        </p:grpSpPr>
        <p:pic>
          <p:nvPicPr>
            <p:cNvPr id="4" name="Imagem 2">
              <a:extLst>
                <a:ext uri="{FF2B5EF4-FFF2-40B4-BE49-F238E27FC236}">
                  <a16:creationId xmlns:a16="http://schemas.microsoft.com/office/drawing/2014/main" id="{9FC69A5E-EC6C-4F17-9442-278A83B30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2474" y="0"/>
              <a:ext cx="1636508" cy="1827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40116038-1D3D-4F1A-BEF4-54E5B4D1E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3453" y="304074"/>
              <a:ext cx="3877216" cy="1219370"/>
            </a:xfrm>
            <a:prstGeom prst="rect">
              <a:avLst/>
            </a:prstGeom>
          </p:spPr>
        </p:pic>
      </p:grp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00BA9CCF-D11A-4F13-97D4-D31B7313DB4B}"/>
              </a:ext>
            </a:extLst>
          </p:cNvPr>
          <p:cNvCxnSpPr>
            <a:cxnSpLocks/>
          </p:cNvCxnSpPr>
          <p:nvPr/>
        </p:nvCxnSpPr>
        <p:spPr>
          <a:xfrm>
            <a:off x="1117600" y="989114"/>
            <a:ext cx="102431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3401AAD0-60B6-4A5C-8B04-E4F775D19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383" y="33864"/>
            <a:ext cx="1914143" cy="1380266"/>
          </a:xfrm>
          <a:prstGeom prst="rect">
            <a:avLst/>
          </a:prstGeom>
        </p:spPr>
      </p:pic>
      <p:pic>
        <p:nvPicPr>
          <p:cNvPr id="6" name="VIDEO-2024-10-31-10-29-04">
            <a:hlinkClick r:id="" action="ppaction://media"/>
            <a:extLst>
              <a:ext uri="{FF2B5EF4-FFF2-40B4-BE49-F238E27FC236}">
                <a16:creationId xmlns:a16="http://schemas.microsoft.com/office/drawing/2014/main" id="{6AC4625B-4989-4C26-9C56-40F5834E4E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1900" y="1076792"/>
            <a:ext cx="10018370" cy="563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4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E93E4FBA-626E-4451-974E-14D81B4E62BB}"/>
              </a:ext>
            </a:extLst>
          </p:cNvPr>
          <p:cNvGrpSpPr/>
          <p:nvPr/>
        </p:nvGrpSpPr>
        <p:grpSpPr>
          <a:xfrm>
            <a:off x="-174779" y="-87755"/>
            <a:ext cx="3812092" cy="1291810"/>
            <a:chOff x="-232474" y="0"/>
            <a:chExt cx="5423143" cy="1827519"/>
          </a:xfrm>
        </p:grpSpPr>
        <p:pic>
          <p:nvPicPr>
            <p:cNvPr id="4" name="Imagem 2">
              <a:extLst>
                <a:ext uri="{FF2B5EF4-FFF2-40B4-BE49-F238E27FC236}">
                  <a16:creationId xmlns:a16="http://schemas.microsoft.com/office/drawing/2014/main" id="{17C427BC-E10B-4A96-9575-753717BE71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2474" y="0"/>
              <a:ext cx="1636508" cy="1827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3D4A5491-0CF1-4C2F-BA26-267361169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3453" y="304074"/>
              <a:ext cx="3877216" cy="1219370"/>
            </a:xfrm>
            <a:prstGeom prst="rect">
              <a:avLst/>
            </a:prstGeom>
          </p:spPr>
        </p:pic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706976B0-0B47-41A3-A075-9AD2438A446D}"/>
              </a:ext>
            </a:extLst>
          </p:cNvPr>
          <p:cNvSpPr txBox="1"/>
          <p:nvPr/>
        </p:nvSpPr>
        <p:spPr>
          <a:xfrm>
            <a:off x="911900" y="1847350"/>
            <a:ext cx="924560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 P</a:t>
            </a:r>
            <a:r>
              <a:rPr lang="pt-BR" sz="2800" b="0" i="0" dirty="0" err="1">
                <a:effectLst/>
                <a:latin typeface="Arial" panose="020B0604020202020204" pitchFamily="34" charset="0"/>
              </a:rPr>
              <a:t>rojeto</a:t>
            </a:r>
            <a:r>
              <a:rPr lang="pt-BR" sz="2800" b="0" i="0" dirty="0">
                <a:effectLst/>
                <a:latin typeface="Arial" panose="020B0604020202020204" pitchFamily="34" charset="0"/>
              </a:rPr>
              <a:t> de Lei nº 3.722/24 – Deputado Fred Linhares</a:t>
            </a:r>
          </a:p>
          <a:p>
            <a:endParaRPr lang="pt-BR" sz="2800" dirty="0">
              <a:latin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pt-BR" sz="2800" dirty="0">
                <a:latin typeface="Arial" panose="020B0604020202020204" pitchFamily="34" charset="0"/>
              </a:rPr>
              <a:t>Tipificações específicas: emenda à lei n. 14.790/23</a:t>
            </a:r>
          </a:p>
          <a:p>
            <a:pPr marL="457200" indent="-457200">
              <a:buFontTx/>
              <a:buChar char="-"/>
            </a:pPr>
            <a:endParaRPr lang="pt-BR" sz="2800" dirty="0">
              <a:latin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 err="1">
                <a:latin typeface="Arial" panose="020B0604020202020204" pitchFamily="34" charset="0"/>
              </a:rPr>
              <a:t>Exploracão</a:t>
            </a:r>
            <a:r>
              <a:rPr lang="pt-BR" sz="2800" dirty="0">
                <a:latin typeface="Arial" panose="020B0604020202020204" pitchFamily="34" charset="0"/>
              </a:rPr>
              <a:t> de cassino </a:t>
            </a:r>
            <a:r>
              <a:rPr lang="pt-BR" sz="2800" dirty="0" err="1">
                <a:latin typeface="Arial" panose="020B0604020202020204" pitchFamily="34" charset="0"/>
              </a:rPr>
              <a:t>on</a:t>
            </a:r>
            <a:r>
              <a:rPr lang="pt-BR" sz="2800" dirty="0">
                <a:latin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</a:rPr>
              <a:t>line</a:t>
            </a:r>
            <a:endParaRPr lang="pt-BR" sz="2800" dirty="0">
              <a:latin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>
                <a:latin typeface="Arial" panose="020B0604020202020204" pitchFamily="34" charset="0"/>
              </a:rPr>
              <a:t>Propaganda desautorizada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>
                <a:latin typeface="Arial" panose="020B0604020202020204" pitchFamily="34" charset="0"/>
              </a:rPr>
              <a:t>Transações financeiras envolvendo </a:t>
            </a:r>
            <a:r>
              <a:rPr lang="pt-BR" sz="2800" dirty="0" err="1">
                <a:latin typeface="Arial" panose="020B0604020202020204" pitchFamily="34" charset="0"/>
              </a:rPr>
              <a:t>bets</a:t>
            </a:r>
            <a:endParaRPr lang="pt-BR" sz="2800" dirty="0">
              <a:latin typeface="+mj-lt"/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5200DEF-3E9F-43F2-82DF-61BCF095E0C8}"/>
              </a:ext>
            </a:extLst>
          </p:cNvPr>
          <p:cNvCxnSpPr>
            <a:cxnSpLocks/>
          </p:cNvCxnSpPr>
          <p:nvPr/>
        </p:nvCxnSpPr>
        <p:spPr>
          <a:xfrm>
            <a:off x="1117600" y="989114"/>
            <a:ext cx="102431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82C2422-1F28-DFE0-9964-F3AA17E25253}"/>
              </a:ext>
            </a:extLst>
          </p:cNvPr>
          <p:cNvSpPr txBox="1"/>
          <p:nvPr/>
        </p:nvSpPr>
        <p:spPr>
          <a:xfrm>
            <a:off x="7281643" y="277534"/>
            <a:ext cx="6209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C000"/>
                </a:solidFill>
              </a:rPr>
              <a:t>De Lege Ferenda</a:t>
            </a:r>
          </a:p>
        </p:txBody>
      </p:sp>
    </p:spTree>
    <p:extLst>
      <p:ext uri="{BB962C8B-B14F-4D97-AF65-F5344CB8AC3E}">
        <p14:creationId xmlns:p14="http://schemas.microsoft.com/office/powerpoint/2010/main" val="2706329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E93E4FBA-626E-4451-974E-14D81B4E62BB}"/>
              </a:ext>
            </a:extLst>
          </p:cNvPr>
          <p:cNvGrpSpPr/>
          <p:nvPr/>
        </p:nvGrpSpPr>
        <p:grpSpPr>
          <a:xfrm>
            <a:off x="-174779" y="-87755"/>
            <a:ext cx="3812092" cy="1291810"/>
            <a:chOff x="-232474" y="0"/>
            <a:chExt cx="5423143" cy="1827519"/>
          </a:xfrm>
        </p:grpSpPr>
        <p:pic>
          <p:nvPicPr>
            <p:cNvPr id="4" name="Imagem 2">
              <a:extLst>
                <a:ext uri="{FF2B5EF4-FFF2-40B4-BE49-F238E27FC236}">
                  <a16:creationId xmlns:a16="http://schemas.microsoft.com/office/drawing/2014/main" id="{17C427BC-E10B-4A96-9575-753717BE71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2474" y="0"/>
              <a:ext cx="1636508" cy="1827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3D4A5491-0CF1-4C2F-BA26-267361169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3453" y="304074"/>
              <a:ext cx="3877216" cy="1219370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26120BC5-0360-406A-9C13-59EBF0B8BE1D}"/>
              </a:ext>
            </a:extLst>
          </p:cNvPr>
          <p:cNvSpPr txBox="1"/>
          <p:nvPr/>
        </p:nvSpPr>
        <p:spPr>
          <a:xfrm>
            <a:off x="768046" y="1490007"/>
            <a:ext cx="10321712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/>
              <a:t>Fim</a:t>
            </a:r>
            <a:r>
              <a:rPr lang="en-US" sz="8000" dirty="0"/>
              <a:t>!</a:t>
            </a:r>
          </a:p>
          <a:p>
            <a:r>
              <a:rPr lang="en-US" sz="2800" dirty="0" err="1">
                <a:latin typeface="+mj-lt"/>
              </a:rPr>
              <a:t>Grato</a:t>
            </a:r>
            <a:r>
              <a:rPr lang="en-US" sz="2800" dirty="0">
                <a:latin typeface="+mj-lt"/>
              </a:rPr>
              <a:t> pela </a:t>
            </a:r>
            <a:r>
              <a:rPr lang="en-US" sz="2800" dirty="0" err="1">
                <a:latin typeface="+mj-lt"/>
              </a:rPr>
              <a:t>paciência</a:t>
            </a:r>
            <a:r>
              <a:rPr lang="en-US" sz="2800" dirty="0">
                <a:latin typeface="+mj-lt"/>
              </a:rPr>
              <a:t>.</a:t>
            </a:r>
          </a:p>
          <a:p>
            <a:endParaRPr lang="en-US" sz="8000" dirty="0"/>
          </a:p>
          <a:p>
            <a:endParaRPr lang="en-US" dirty="0"/>
          </a:p>
          <a:p>
            <a:r>
              <a:rPr lang="en-US" dirty="0"/>
              <a:t>									</a:t>
            </a:r>
            <a:r>
              <a:rPr lang="en-US" sz="2800" dirty="0"/>
              <a:t>E-mail: erick.sallum@pcdf.df.gov.br</a:t>
            </a:r>
          </a:p>
          <a:p>
            <a:r>
              <a:rPr lang="en-US" sz="2800" dirty="0"/>
              <a:t>									WhatsApp: 61-98144-6266</a:t>
            </a:r>
            <a:endParaRPr lang="pt-BR" sz="28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D9CB2ED-F047-4FB6-96A5-B6C1789FF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796" y="1851045"/>
            <a:ext cx="2910883" cy="1848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CCF881A0-4132-4B81-95E1-AA79941DF457}"/>
              </a:ext>
            </a:extLst>
          </p:cNvPr>
          <p:cNvCxnSpPr>
            <a:cxnSpLocks/>
          </p:cNvCxnSpPr>
          <p:nvPr/>
        </p:nvCxnSpPr>
        <p:spPr>
          <a:xfrm>
            <a:off x="1117600" y="989114"/>
            <a:ext cx="102431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624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E9CB125C-F167-4D87-A02F-6D5CD145D21B}"/>
              </a:ext>
            </a:extLst>
          </p:cNvPr>
          <p:cNvGrpSpPr/>
          <p:nvPr/>
        </p:nvGrpSpPr>
        <p:grpSpPr>
          <a:xfrm>
            <a:off x="-174779" y="-87755"/>
            <a:ext cx="3812092" cy="1291810"/>
            <a:chOff x="-232474" y="0"/>
            <a:chExt cx="5423143" cy="1827519"/>
          </a:xfrm>
        </p:grpSpPr>
        <p:pic>
          <p:nvPicPr>
            <p:cNvPr id="4" name="Imagem 2">
              <a:extLst>
                <a:ext uri="{FF2B5EF4-FFF2-40B4-BE49-F238E27FC236}">
                  <a16:creationId xmlns:a16="http://schemas.microsoft.com/office/drawing/2014/main" id="{9FC69A5E-EC6C-4F17-9442-278A83B30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2474" y="0"/>
              <a:ext cx="1636508" cy="1827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40116038-1D3D-4F1A-BEF4-54E5B4D1E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3453" y="304074"/>
              <a:ext cx="3877216" cy="1219370"/>
            </a:xfrm>
            <a:prstGeom prst="rect">
              <a:avLst/>
            </a:prstGeom>
          </p:spPr>
        </p:pic>
      </p:grp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00BA9CCF-D11A-4F13-97D4-D31B7313DB4B}"/>
              </a:ext>
            </a:extLst>
          </p:cNvPr>
          <p:cNvCxnSpPr>
            <a:cxnSpLocks/>
          </p:cNvCxnSpPr>
          <p:nvPr/>
        </p:nvCxnSpPr>
        <p:spPr>
          <a:xfrm>
            <a:off x="1117600" y="989114"/>
            <a:ext cx="102431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673C98A-930D-4CF2-87FB-2EA7F3753AAB}"/>
              </a:ext>
            </a:extLst>
          </p:cNvPr>
          <p:cNvSpPr txBox="1"/>
          <p:nvPr/>
        </p:nvSpPr>
        <p:spPr>
          <a:xfrm>
            <a:off x="400396" y="2101505"/>
            <a:ext cx="66529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Alguém</a:t>
            </a:r>
            <a:r>
              <a:rPr lang="en-US" sz="2800" dirty="0"/>
              <a:t> </a:t>
            </a:r>
            <a:r>
              <a:rPr lang="en-US" sz="2800" dirty="0" err="1"/>
              <a:t>acha</a:t>
            </a:r>
            <a:r>
              <a:rPr lang="en-US" sz="2800" dirty="0"/>
              <a:t> que a </a:t>
            </a:r>
            <a:r>
              <a:rPr lang="en-US" sz="2800" dirty="0" err="1"/>
              <a:t>máfia</a:t>
            </a:r>
            <a:r>
              <a:rPr lang="en-US" sz="2800" dirty="0"/>
              <a:t> </a:t>
            </a:r>
            <a:r>
              <a:rPr lang="en-US" sz="2800" dirty="0" err="1"/>
              <a:t>internacional</a:t>
            </a:r>
            <a:r>
              <a:rPr lang="en-US" sz="2800" dirty="0"/>
              <a:t> </a:t>
            </a:r>
            <a:r>
              <a:rPr lang="en-US" sz="2800" dirty="0" err="1"/>
              <a:t>vai</a:t>
            </a:r>
            <a:r>
              <a:rPr lang="en-US" sz="2800" dirty="0"/>
              <a:t> </a:t>
            </a:r>
            <a:r>
              <a:rPr lang="en-US" sz="2800" dirty="0" err="1"/>
              <a:t>deixar</a:t>
            </a:r>
            <a:r>
              <a:rPr lang="en-US" sz="2800" dirty="0"/>
              <a:t> de </a:t>
            </a:r>
            <a:r>
              <a:rPr lang="en-US" sz="2800" dirty="0" err="1"/>
              <a:t>explorar</a:t>
            </a:r>
            <a:r>
              <a:rPr lang="en-US" sz="2800" dirty="0"/>
              <a:t> </a:t>
            </a:r>
            <a:r>
              <a:rPr lang="en-US" sz="2800" dirty="0" err="1"/>
              <a:t>uma</a:t>
            </a:r>
            <a:r>
              <a:rPr lang="en-US" sz="2800" dirty="0"/>
              <a:t> </a:t>
            </a:r>
            <a:r>
              <a:rPr lang="en-US" sz="2800" dirty="0" err="1"/>
              <a:t>atividade</a:t>
            </a:r>
            <a:r>
              <a:rPr lang="en-US" sz="2800" dirty="0"/>
              <a:t> </a:t>
            </a:r>
            <a:r>
              <a:rPr lang="en-US" sz="2800" dirty="0" err="1"/>
              <a:t>bilionária</a:t>
            </a:r>
            <a:r>
              <a:rPr lang="en-US" sz="2800" dirty="0"/>
              <a:t> </a:t>
            </a:r>
            <a:r>
              <a:rPr lang="en-US" sz="2800" dirty="0" err="1"/>
              <a:t>somente</a:t>
            </a:r>
            <a:r>
              <a:rPr lang="en-US" sz="2800" dirty="0"/>
              <a:t> </a:t>
            </a:r>
            <a:r>
              <a:rPr lang="en-US" sz="2800" dirty="0" err="1"/>
              <a:t>porque</a:t>
            </a:r>
            <a:r>
              <a:rPr lang="en-US" sz="2800" dirty="0"/>
              <a:t> </a:t>
            </a:r>
            <a:r>
              <a:rPr lang="en-US" sz="2800" dirty="0" err="1"/>
              <a:t>não</a:t>
            </a:r>
            <a:r>
              <a:rPr lang="en-US" sz="2800" dirty="0"/>
              <a:t> </a:t>
            </a:r>
            <a:r>
              <a:rPr lang="en-US" sz="2800" dirty="0" err="1"/>
              <a:t>estão</a:t>
            </a:r>
            <a:r>
              <a:rPr lang="en-US" sz="2800" dirty="0"/>
              <a:t> </a:t>
            </a:r>
            <a:r>
              <a:rPr lang="en-US" sz="2800" dirty="0" err="1"/>
              <a:t>cadastrados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SPA/MF?</a:t>
            </a:r>
            <a:endParaRPr lang="pt-BR" sz="2800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4DA183AA-85AC-45DA-876D-480BF2F86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913" y="100365"/>
            <a:ext cx="4319921" cy="6657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33333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E9CB125C-F167-4D87-A02F-6D5CD145D21B}"/>
              </a:ext>
            </a:extLst>
          </p:cNvPr>
          <p:cNvGrpSpPr/>
          <p:nvPr/>
        </p:nvGrpSpPr>
        <p:grpSpPr>
          <a:xfrm>
            <a:off x="-174779" y="-87755"/>
            <a:ext cx="3812092" cy="1291810"/>
            <a:chOff x="-232474" y="0"/>
            <a:chExt cx="5423143" cy="1827519"/>
          </a:xfrm>
        </p:grpSpPr>
        <p:pic>
          <p:nvPicPr>
            <p:cNvPr id="4" name="Imagem 2">
              <a:extLst>
                <a:ext uri="{FF2B5EF4-FFF2-40B4-BE49-F238E27FC236}">
                  <a16:creationId xmlns:a16="http://schemas.microsoft.com/office/drawing/2014/main" id="{9FC69A5E-EC6C-4F17-9442-278A83B30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2474" y="0"/>
              <a:ext cx="1636508" cy="1827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40116038-1D3D-4F1A-BEF4-54E5B4D1E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3453" y="304074"/>
              <a:ext cx="3877216" cy="1219370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FB2F642C-2C62-4365-B447-898BF42FD246}"/>
              </a:ext>
            </a:extLst>
          </p:cNvPr>
          <p:cNvSpPr txBox="1"/>
          <p:nvPr/>
        </p:nvSpPr>
        <p:spPr>
          <a:xfrm>
            <a:off x="314477" y="1096584"/>
            <a:ext cx="10612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+mj-lt"/>
              </a:rPr>
              <a:t>Tripé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Sustentador</a:t>
            </a:r>
            <a:endParaRPr lang="pt-BR" sz="4800" i="1" dirty="0">
              <a:latin typeface="+mj-lt"/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00BA9CCF-D11A-4F13-97D4-D31B7313DB4B}"/>
              </a:ext>
            </a:extLst>
          </p:cNvPr>
          <p:cNvCxnSpPr>
            <a:cxnSpLocks/>
          </p:cNvCxnSpPr>
          <p:nvPr/>
        </p:nvCxnSpPr>
        <p:spPr>
          <a:xfrm>
            <a:off x="1117600" y="989114"/>
            <a:ext cx="102431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3401AAD0-60B6-4A5C-8B04-E4F775D19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616" y="989114"/>
            <a:ext cx="4060907" cy="292827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692D0BD-16D2-4ECC-8999-52330F8F0112}"/>
              </a:ext>
            </a:extLst>
          </p:cNvPr>
          <p:cNvSpPr txBox="1"/>
          <p:nvPr/>
        </p:nvSpPr>
        <p:spPr>
          <a:xfrm>
            <a:off x="400396" y="3224890"/>
            <a:ext cx="86304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 </a:t>
            </a:r>
            <a:r>
              <a:rPr lang="en-US" sz="2800" dirty="0" err="1"/>
              <a:t>Hospedagem</a:t>
            </a:r>
            <a:r>
              <a:rPr lang="en-US" sz="2800" dirty="0"/>
              <a:t> dos sites </a:t>
            </a:r>
            <a:r>
              <a:rPr lang="en-US" sz="2800" dirty="0" err="1"/>
              <a:t>em</a:t>
            </a:r>
            <a:r>
              <a:rPr lang="en-US" sz="2800" dirty="0"/>
              <a:t> provedores </a:t>
            </a:r>
            <a:r>
              <a:rPr lang="en-US" sz="2800" dirty="0" err="1"/>
              <a:t>internacionais</a:t>
            </a:r>
            <a:r>
              <a:rPr lang="en-US" sz="2800" dirty="0"/>
              <a:t>;</a:t>
            </a:r>
          </a:p>
          <a:p>
            <a:pPr marL="285750" indent="-285750">
              <a:buFontTx/>
              <a:buChar char="-"/>
            </a:pPr>
            <a:r>
              <a:rPr lang="en-US" sz="2800" dirty="0" err="1"/>
              <a:t>Acesso</a:t>
            </a:r>
            <a:r>
              <a:rPr lang="en-US" sz="2800" dirty="0"/>
              <a:t> a </a:t>
            </a:r>
            <a:r>
              <a:rPr lang="en-US" sz="2800" dirty="0" err="1"/>
              <a:t>empresas</a:t>
            </a:r>
            <a:r>
              <a:rPr lang="en-US" sz="2800" dirty="0"/>
              <a:t> de telemarketing;</a:t>
            </a:r>
          </a:p>
          <a:p>
            <a:pPr marL="285750" indent="-285750">
              <a:buFontTx/>
              <a:buChar char="-"/>
            </a:pPr>
            <a:r>
              <a:rPr lang="en-US" sz="2800" dirty="0" err="1"/>
              <a:t>Acesso</a:t>
            </a:r>
            <a:r>
              <a:rPr lang="en-US" sz="2800" dirty="0"/>
              <a:t> </a:t>
            </a:r>
            <a:r>
              <a:rPr lang="en-US" sz="2800" dirty="0" err="1"/>
              <a:t>ao</a:t>
            </a:r>
            <a:r>
              <a:rPr lang="en-US" sz="2800" dirty="0"/>
              <a:t> Sistema PIX.</a:t>
            </a:r>
            <a:endParaRPr lang="pt-BR" sz="2800" dirty="0"/>
          </a:p>
        </p:txBody>
      </p:sp>
      <p:sp>
        <p:nvSpPr>
          <p:cNvPr id="10" name="Seta: para Cima 9">
            <a:extLst>
              <a:ext uri="{FF2B5EF4-FFF2-40B4-BE49-F238E27FC236}">
                <a16:creationId xmlns:a16="http://schemas.microsoft.com/office/drawing/2014/main" id="{C5E02B0D-1016-45D9-B60C-AAD6EC396324}"/>
              </a:ext>
            </a:extLst>
          </p:cNvPr>
          <p:cNvSpPr/>
          <p:nvPr/>
        </p:nvSpPr>
        <p:spPr>
          <a:xfrm>
            <a:off x="10543668" y="3868273"/>
            <a:ext cx="744279" cy="176175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Cima 10">
            <a:extLst>
              <a:ext uri="{FF2B5EF4-FFF2-40B4-BE49-F238E27FC236}">
                <a16:creationId xmlns:a16="http://schemas.microsoft.com/office/drawing/2014/main" id="{24949341-E47F-4D7D-8AE5-909CDE2FCD43}"/>
              </a:ext>
            </a:extLst>
          </p:cNvPr>
          <p:cNvSpPr/>
          <p:nvPr/>
        </p:nvSpPr>
        <p:spPr>
          <a:xfrm>
            <a:off x="9744286" y="3868274"/>
            <a:ext cx="744279" cy="1761755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para Cima 11">
            <a:extLst>
              <a:ext uri="{FF2B5EF4-FFF2-40B4-BE49-F238E27FC236}">
                <a16:creationId xmlns:a16="http://schemas.microsoft.com/office/drawing/2014/main" id="{8033F9AF-D099-4D09-A7AA-76A6918BA975}"/>
              </a:ext>
            </a:extLst>
          </p:cNvPr>
          <p:cNvSpPr/>
          <p:nvPr/>
        </p:nvSpPr>
        <p:spPr>
          <a:xfrm>
            <a:off x="8944905" y="3868274"/>
            <a:ext cx="744279" cy="1761755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9909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E9CB125C-F167-4D87-A02F-6D5CD145D21B}"/>
              </a:ext>
            </a:extLst>
          </p:cNvPr>
          <p:cNvGrpSpPr/>
          <p:nvPr/>
        </p:nvGrpSpPr>
        <p:grpSpPr>
          <a:xfrm>
            <a:off x="-174779" y="-87755"/>
            <a:ext cx="3812092" cy="1291810"/>
            <a:chOff x="-232474" y="0"/>
            <a:chExt cx="5423143" cy="1827519"/>
          </a:xfrm>
        </p:grpSpPr>
        <p:pic>
          <p:nvPicPr>
            <p:cNvPr id="4" name="Imagem 2">
              <a:extLst>
                <a:ext uri="{FF2B5EF4-FFF2-40B4-BE49-F238E27FC236}">
                  <a16:creationId xmlns:a16="http://schemas.microsoft.com/office/drawing/2014/main" id="{9FC69A5E-EC6C-4F17-9442-278A83B30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2474" y="0"/>
              <a:ext cx="1636508" cy="1827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40116038-1D3D-4F1A-BEF4-54E5B4D1E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3453" y="304074"/>
              <a:ext cx="3877216" cy="1219370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FB2F642C-2C62-4365-B447-898BF42FD246}"/>
              </a:ext>
            </a:extLst>
          </p:cNvPr>
          <p:cNvSpPr txBox="1"/>
          <p:nvPr/>
        </p:nvSpPr>
        <p:spPr>
          <a:xfrm>
            <a:off x="314477" y="1096584"/>
            <a:ext cx="10612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</a:rPr>
              <a:t>Hospedagem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Internacional</a:t>
            </a:r>
            <a:endParaRPr lang="pt-BR" sz="2800" i="1" dirty="0">
              <a:latin typeface="+mj-lt"/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00BA9CCF-D11A-4F13-97D4-D31B7313DB4B}"/>
              </a:ext>
            </a:extLst>
          </p:cNvPr>
          <p:cNvCxnSpPr>
            <a:cxnSpLocks/>
          </p:cNvCxnSpPr>
          <p:nvPr/>
        </p:nvCxnSpPr>
        <p:spPr>
          <a:xfrm>
            <a:off x="1117600" y="989114"/>
            <a:ext cx="102431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3401AAD0-60B6-4A5C-8B04-E4F775D19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13" y="-6990"/>
            <a:ext cx="2619587" cy="1888954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8685F4EE-5016-4EE0-9332-6E961F5C19AC}"/>
              </a:ext>
            </a:extLst>
          </p:cNvPr>
          <p:cNvGrpSpPr/>
          <p:nvPr/>
        </p:nvGrpSpPr>
        <p:grpSpPr>
          <a:xfrm>
            <a:off x="4481294" y="1204055"/>
            <a:ext cx="5752214" cy="5411564"/>
            <a:chOff x="4114800" y="1204055"/>
            <a:chExt cx="5752214" cy="5411564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2B1ACE26-6AB4-426E-B8D6-027302EFF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2431" y="1204055"/>
              <a:ext cx="5504583" cy="5411564"/>
            </a:xfrm>
            <a:prstGeom prst="rect">
              <a:avLst/>
            </a:prstGeom>
          </p:spPr>
        </p:pic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E38C747A-A178-40C0-B407-676B2F573D91}"/>
                </a:ext>
              </a:extLst>
            </p:cNvPr>
            <p:cNvSpPr/>
            <p:nvPr/>
          </p:nvSpPr>
          <p:spPr>
            <a:xfrm>
              <a:off x="4114800" y="3774558"/>
              <a:ext cx="4774019" cy="10207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6" name="Retângulo 15">
            <a:extLst>
              <a:ext uri="{FF2B5EF4-FFF2-40B4-BE49-F238E27FC236}">
                <a16:creationId xmlns:a16="http://schemas.microsoft.com/office/drawing/2014/main" id="{3EDFB616-70DC-496C-9F37-D3C5806084CA}"/>
              </a:ext>
            </a:extLst>
          </p:cNvPr>
          <p:cNvSpPr/>
          <p:nvPr/>
        </p:nvSpPr>
        <p:spPr>
          <a:xfrm>
            <a:off x="4922874" y="1733107"/>
            <a:ext cx="2477386" cy="3508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0E6914B-A2B5-41D0-AF72-331833094CD7}"/>
              </a:ext>
            </a:extLst>
          </p:cNvPr>
          <p:cNvSpPr txBox="1"/>
          <p:nvPr/>
        </p:nvSpPr>
        <p:spPr>
          <a:xfrm>
            <a:off x="0" y="2065985"/>
            <a:ext cx="46391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Máfia</a:t>
            </a:r>
            <a:r>
              <a:rPr lang="en-US" dirty="0"/>
              <a:t> </a:t>
            </a:r>
            <a:r>
              <a:rPr lang="en-US" dirty="0" err="1"/>
              <a:t>Internacional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Provedores </a:t>
            </a:r>
            <a:r>
              <a:rPr lang="en-US" dirty="0" err="1"/>
              <a:t>na</a:t>
            </a:r>
            <a:r>
              <a:rPr lang="en-US" dirty="0"/>
              <a:t> Georgia, Curaçao, </a:t>
            </a:r>
            <a:r>
              <a:rPr lang="en-US" dirty="0" err="1"/>
              <a:t>Ilhas</a:t>
            </a:r>
            <a:r>
              <a:rPr lang="en-US" dirty="0"/>
              <a:t> Virgins </a:t>
            </a:r>
            <a:r>
              <a:rPr lang="en-US" dirty="0" err="1"/>
              <a:t>Britânicas</a:t>
            </a:r>
            <a:r>
              <a:rPr lang="en-US" dirty="0"/>
              <a:t> etc.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Inacessibilidade</a:t>
            </a:r>
            <a:r>
              <a:rPr lang="en-US" dirty="0"/>
              <a:t> </a:t>
            </a:r>
            <a:r>
              <a:rPr lang="en-US" dirty="0" err="1"/>
              <a:t>aos</a:t>
            </a:r>
            <a:r>
              <a:rPr lang="en-US" dirty="0"/>
              <a:t> </a:t>
            </a:r>
            <a:r>
              <a:rPr lang="en-US" dirty="0" err="1"/>
              <a:t>servidores</a:t>
            </a:r>
            <a:r>
              <a:rPr lang="en-US" dirty="0"/>
              <a:t> (RNG?)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Devem</a:t>
            </a:r>
            <a:r>
              <a:rPr lang="en-US" dirty="0"/>
              <a:t> </a:t>
            </a:r>
            <a:r>
              <a:rPr lang="en-US" dirty="0" err="1"/>
              <a:t>cumprir</a:t>
            </a:r>
            <a:r>
              <a:rPr lang="en-US" dirty="0"/>
              <a:t> a lei </a:t>
            </a:r>
            <a:r>
              <a:rPr lang="en-US" dirty="0" err="1"/>
              <a:t>brasileira</a:t>
            </a:r>
            <a:r>
              <a:rPr lang="en-US" dirty="0"/>
              <a:t>. STF?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Derrubada</a:t>
            </a:r>
            <a:r>
              <a:rPr lang="en-US" dirty="0"/>
              <a:t> via ANATEL – BACKBONE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Ineficiência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4353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E9CB125C-F167-4D87-A02F-6D5CD145D21B}"/>
              </a:ext>
            </a:extLst>
          </p:cNvPr>
          <p:cNvGrpSpPr/>
          <p:nvPr/>
        </p:nvGrpSpPr>
        <p:grpSpPr>
          <a:xfrm>
            <a:off x="-174779" y="-87755"/>
            <a:ext cx="3812092" cy="1291810"/>
            <a:chOff x="-232474" y="0"/>
            <a:chExt cx="5423143" cy="1827519"/>
          </a:xfrm>
        </p:grpSpPr>
        <p:pic>
          <p:nvPicPr>
            <p:cNvPr id="4" name="Imagem 2">
              <a:extLst>
                <a:ext uri="{FF2B5EF4-FFF2-40B4-BE49-F238E27FC236}">
                  <a16:creationId xmlns:a16="http://schemas.microsoft.com/office/drawing/2014/main" id="{9FC69A5E-EC6C-4F17-9442-278A83B30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2474" y="0"/>
              <a:ext cx="1636508" cy="1827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40116038-1D3D-4F1A-BEF4-54E5B4D1E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3453" y="304074"/>
              <a:ext cx="3877216" cy="1219370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FB2F642C-2C62-4365-B447-898BF42FD246}"/>
              </a:ext>
            </a:extLst>
          </p:cNvPr>
          <p:cNvSpPr txBox="1"/>
          <p:nvPr/>
        </p:nvSpPr>
        <p:spPr>
          <a:xfrm>
            <a:off x="314477" y="1096584"/>
            <a:ext cx="10612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</a:rPr>
              <a:t>Serviços</a:t>
            </a:r>
            <a:r>
              <a:rPr lang="en-US" sz="2800" dirty="0">
                <a:latin typeface="+mj-lt"/>
              </a:rPr>
              <a:t> de Telemarketing – SMS - </a:t>
            </a:r>
            <a:r>
              <a:rPr lang="en-US" sz="2800" dirty="0" err="1">
                <a:latin typeface="+mj-lt"/>
              </a:rPr>
              <a:t>Shortcodes</a:t>
            </a:r>
            <a:endParaRPr lang="pt-BR" sz="2800" i="1" dirty="0">
              <a:latin typeface="+mj-lt"/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00BA9CCF-D11A-4F13-97D4-D31B7313DB4B}"/>
              </a:ext>
            </a:extLst>
          </p:cNvPr>
          <p:cNvCxnSpPr>
            <a:cxnSpLocks/>
          </p:cNvCxnSpPr>
          <p:nvPr/>
        </p:nvCxnSpPr>
        <p:spPr>
          <a:xfrm>
            <a:off x="1117600" y="989114"/>
            <a:ext cx="102431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3401AAD0-60B6-4A5C-8B04-E4F775D19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13" y="-6990"/>
            <a:ext cx="2619587" cy="188895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C702CFE-6B5E-D388-2727-907373D88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37" y="2563823"/>
            <a:ext cx="10745700" cy="3391373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5A90A528-C002-E729-1B7D-5B8764C60B78}"/>
              </a:ext>
            </a:extLst>
          </p:cNvPr>
          <p:cNvSpPr/>
          <p:nvPr/>
        </p:nvSpPr>
        <p:spPr>
          <a:xfrm>
            <a:off x="1602297" y="3171039"/>
            <a:ext cx="872455" cy="3187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495D54D-15F6-2EDB-2AA9-D8812F02E82E}"/>
              </a:ext>
            </a:extLst>
          </p:cNvPr>
          <p:cNvSpPr/>
          <p:nvPr/>
        </p:nvSpPr>
        <p:spPr>
          <a:xfrm>
            <a:off x="4002947" y="3330429"/>
            <a:ext cx="872455" cy="3187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786951F-4C59-3976-F096-7E5E10C8F362}"/>
              </a:ext>
            </a:extLst>
          </p:cNvPr>
          <p:cNvSpPr/>
          <p:nvPr/>
        </p:nvSpPr>
        <p:spPr>
          <a:xfrm>
            <a:off x="6553200" y="3187817"/>
            <a:ext cx="872455" cy="3187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DEE02D9E-421B-E2F1-5BF1-E4D386D0B926}"/>
              </a:ext>
            </a:extLst>
          </p:cNvPr>
          <p:cNvSpPr/>
          <p:nvPr/>
        </p:nvSpPr>
        <p:spPr>
          <a:xfrm>
            <a:off x="9254455" y="3363985"/>
            <a:ext cx="872455" cy="3187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4652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E9CB125C-F167-4D87-A02F-6D5CD145D21B}"/>
              </a:ext>
            </a:extLst>
          </p:cNvPr>
          <p:cNvGrpSpPr/>
          <p:nvPr/>
        </p:nvGrpSpPr>
        <p:grpSpPr>
          <a:xfrm>
            <a:off x="-174779" y="-87755"/>
            <a:ext cx="3812092" cy="1291810"/>
            <a:chOff x="-232474" y="0"/>
            <a:chExt cx="5423143" cy="1827519"/>
          </a:xfrm>
        </p:grpSpPr>
        <p:pic>
          <p:nvPicPr>
            <p:cNvPr id="4" name="Imagem 2">
              <a:extLst>
                <a:ext uri="{FF2B5EF4-FFF2-40B4-BE49-F238E27FC236}">
                  <a16:creationId xmlns:a16="http://schemas.microsoft.com/office/drawing/2014/main" id="{9FC69A5E-EC6C-4F17-9442-278A83B30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2474" y="0"/>
              <a:ext cx="1636508" cy="1827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40116038-1D3D-4F1A-BEF4-54E5B4D1E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3453" y="304074"/>
              <a:ext cx="3877216" cy="1219370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FB2F642C-2C62-4365-B447-898BF42FD246}"/>
              </a:ext>
            </a:extLst>
          </p:cNvPr>
          <p:cNvSpPr txBox="1"/>
          <p:nvPr/>
        </p:nvSpPr>
        <p:spPr>
          <a:xfrm>
            <a:off x="314477" y="1096584"/>
            <a:ext cx="10612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+mj-lt"/>
              </a:rPr>
              <a:t>Acesso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ao</a:t>
            </a:r>
            <a:r>
              <a:rPr lang="en-US" sz="4800" dirty="0">
                <a:latin typeface="+mj-lt"/>
              </a:rPr>
              <a:t> Sistema PIX</a:t>
            </a:r>
          </a:p>
          <a:p>
            <a:r>
              <a:rPr lang="en-US" sz="2400" b="1" i="1" dirty="0">
                <a:solidFill>
                  <a:srgbClr val="FF0000"/>
                </a:solidFill>
                <a:latin typeface="+mj-lt"/>
              </a:rPr>
              <a:t>			</a:t>
            </a:r>
            <a:r>
              <a:rPr lang="en-US" sz="2400" b="1" i="1" u="sng" dirty="0">
                <a:solidFill>
                  <a:srgbClr val="FF0000"/>
                </a:solidFill>
                <a:latin typeface="+mj-lt"/>
              </a:rPr>
              <a:t>Caixa de Pandora</a:t>
            </a:r>
            <a:endParaRPr lang="pt-BR" sz="2400" b="1" i="1" u="sng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00BA9CCF-D11A-4F13-97D4-D31B7313DB4B}"/>
              </a:ext>
            </a:extLst>
          </p:cNvPr>
          <p:cNvCxnSpPr>
            <a:cxnSpLocks/>
          </p:cNvCxnSpPr>
          <p:nvPr/>
        </p:nvCxnSpPr>
        <p:spPr>
          <a:xfrm>
            <a:off x="1117600" y="989114"/>
            <a:ext cx="102431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3401AAD0-60B6-4A5C-8B04-E4F775D19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660" y="1"/>
            <a:ext cx="1591339" cy="114749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692D0BD-16D2-4ECC-8999-52330F8F0112}"/>
              </a:ext>
            </a:extLst>
          </p:cNvPr>
          <p:cNvSpPr txBox="1"/>
          <p:nvPr/>
        </p:nvSpPr>
        <p:spPr>
          <a:xfrm>
            <a:off x="140337" y="2858689"/>
            <a:ext cx="8630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dirty="0"/>
              <a:t>Open Finance – BACEN;</a:t>
            </a:r>
          </a:p>
          <a:p>
            <a:pPr marL="457200" indent="-457200">
              <a:buFontTx/>
              <a:buChar char="-"/>
            </a:pPr>
            <a:r>
              <a:rPr lang="en-US" sz="2400" dirty="0" err="1"/>
              <a:t>Instituições</a:t>
            </a:r>
            <a:r>
              <a:rPr lang="en-US" sz="2400" dirty="0"/>
              <a:t> de </a:t>
            </a:r>
            <a:r>
              <a:rPr lang="en-US" sz="2400" dirty="0" err="1"/>
              <a:t>Pagamento</a:t>
            </a:r>
            <a:r>
              <a:rPr lang="en-US" sz="2400" dirty="0"/>
              <a:t>;</a:t>
            </a:r>
          </a:p>
          <a:p>
            <a:pPr marL="457200" indent="-457200">
              <a:buFontTx/>
              <a:buChar char="-"/>
            </a:pPr>
            <a:r>
              <a:rPr lang="en-US" sz="2400" dirty="0" err="1"/>
              <a:t>Resoluções</a:t>
            </a:r>
            <a:r>
              <a:rPr lang="en-US" sz="2400" dirty="0"/>
              <a:t> 80 e 81 BACEN – </a:t>
            </a:r>
            <a:r>
              <a:rPr lang="en-US" sz="2400" dirty="0" err="1"/>
              <a:t>Volumetria</a:t>
            </a:r>
            <a:r>
              <a:rPr lang="en-US" sz="2400" dirty="0"/>
              <a:t>;</a:t>
            </a:r>
          </a:p>
          <a:p>
            <a:pPr marL="457200" indent="-457200">
              <a:buFontTx/>
              <a:buChar char="-"/>
            </a:pPr>
            <a:r>
              <a:rPr lang="en-US" sz="2400" dirty="0" err="1"/>
              <a:t>Contas-bolsão</a:t>
            </a:r>
            <a:r>
              <a:rPr lang="en-US" sz="2400" dirty="0"/>
              <a:t> </a:t>
            </a:r>
            <a:r>
              <a:rPr lang="en-US" sz="2400" dirty="0" err="1"/>
              <a:t>ou</a:t>
            </a:r>
            <a:r>
              <a:rPr lang="en-US" sz="2400" dirty="0"/>
              <a:t> </a:t>
            </a:r>
            <a:r>
              <a:rPr lang="en-US" sz="2400" dirty="0" err="1"/>
              <a:t>Conta</a:t>
            </a:r>
            <a:r>
              <a:rPr lang="en-US" sz="2400" dirty="0"/>
              <a:t> </a:t>
            </a:r>
            <a:r>
              <a:rPr lang="en-US" sz="2400" dirty="0" err="1"/>
              <a:t>Gráfica</a:t>
            </a:r>
            <a:r>
              <a:rPr lang="en-US" sz="2400" dirty="0"/>
              <a:t>.</a:t>
            </a:r>
          </a:p>
          <a:p>
            <a:pPr marL="457200" indent="-457200">
              <a:buFontTx/>
              <a:buChar char="-"/>
            </a:pPr>
            <a:r>
              <a:rPr lang="en-US" sz="2400" dirty="0" err="1"/>
              <a:t>Empresas</a:t>
            </a:r>
            <a:r>
              <a:rPr lang="en-US" sz="2400" dirty="0"/>
              <a:t> </a:t>
            </a:r>
            <a:r>
              <a:rPr lang="en-US" sz="2400" dirty="0" err="1"/>
              <a:t>biônicas</a:t>
            </a:r>
            <a:r>
              <a:rPr lang="en-US" sz="2400" dirty="0"/>
              <a:t> – Rede SIM;</a:t>
            </a:r>
          </a:p>
          <a:p>
            <a:endParaRPr lang="pt-BR" sz="2400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9D72326-AFC2-48EB-AF28-5FDA848F6A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576" y="1096584"/>
            <a:ext cx="5880296" cy="567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34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E9CB125C-F167-4D87-A02F-6D5CD145D21B}"/>
              </a:ext>
            </a:extLst>
          </p:cNvPr>
          <p:cNvGrpSpPr/>
          <p:nvPr/>
        </p:nvGrpSpPr>
        <p:grpSpPr>
          <a:xfrm>
            <a:off x="-174779" y="-87755"/>
            <a:ext cx="3812092" cy="1291810"/>
            <a:chOff x="-232474" y="0"/>
            <a:chExt cx="5423143" cy="1827519"/>
          </a:xfrm>
        </p:grpSpPr>
        <p:pic>
          <p:nvPicPr>
            <p:cNvPr id="4" name="Imagem 2">
              <a:extLst>
                <a:ext uri="{FF2B5EF4-FFF2-40B4-BE49-F238E27FC236}">
                  <a16:creationId xmlns:a16="http://schemas.microsoft.com/office/drawing/2014/main" id="{9FC69A5E-EC6C-4F17-9442-278A83B30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2474" y="0"/>
              <a:ext cx="1636508" cy="1827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40116038-1D3D-4F1A-BEF4-54E5B4D1E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3453" y="304074"/>
              <a:ext cx="3877216" cy="1219370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FB2F642C-2C62-4365-B447-898BF42FD246}"/>
              </a:ext>
            </a:extLst>
          </p:cNvPr>
          <p:cNvSpPr txBox="1"/>
          <p:nvPr/>
        </p:nvSpPr>
        <p:spPr>
          <a:xfrm>
            <a:off x="109057" y="1096584"/>
            <a:ext cx="108180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+mj-lt"/>
              </a:rPr>
              <a:t>Acesso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ao</a:t>
            </a:r>
            <a:r>
              <a:rPr lang="en-US" sz="3200" dirty="0">
                <a:latin typeface="+mj-lt"/>
              </a:rPr>
              <a:t> Sistema PIX</a:t>
            </a:r>
          </a:p>
          <a:p>
            <a:endParaRPr lang="en-US" sz="3200" i="1" dirty="0">
              <a:latin typeface="+mj-lt"/>
            </a:endParaRPr>
          </a:p>
          <a:p>
            <a:r>
              <a:rPr lang="en-US" sz="3200" i="1" dirty="0">
                <a:latin typeface="+mj-lt"/>
              </a:rPr>
              <a:t>APIs – </a:t>
            </a:r>
            <a:r>
              <a:rPr lang="en-US" sz="3200" i="1" dirty="0" err="1">
                <a:latin typeface="+mj-lt"/>
              </a:rPr>
              <a:t>Gerência</a:t>
            </a:r>
            <a:r>
              <a:rPr lang="en-US" sz="3200" i="1" dirty="0">
                <a:latin typeface="+mj-lt"/>
              </a:rPr>
              <a:t> da China</a:t>
            </a:r>
            <a:endParaRPr lang="pt-BR" sz="3200" i="1" dirty="0">
              <a:latin typeface="+mj-lt"/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00BA9CCF-D11A-4F13-97D4-D31B7313DB4B}"/>
              </a:ext>
            </a:extLst>
          </p:cNvPr>
          <p:cNvCxnSpPr>
            <a:cxnSpLocks/>
          </p:cNvCxnSpPr>
          <p:nvPr/>
        </p:nvCxnSpPr>
        <p:spPr>
          <a:xfrm>
            <a:off x="1117600" y="989114"/>
            <a:ext cx="102431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>
            <a:extLst>
              <a:ext uri="{FF2B5EF4-FFF2-40B4-BE49-F238E27FC236}">
                <a16:creationId xmlns:a16="http://schemas.microsoft.com/office/drawing/2014/main" id="{1C5EE257-D511-4878-A134-DA3B72977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893" y="63007"/>
            <a:ext cx="7548049" cy="674937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6EF1D47-BA21-4B7B-BBCC-8A4DBBB64D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95" y="3250905"/>
            <a:ext cx="3661144" cy="2745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6007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E9CB125C-F167-4D87-A02F-6D5CD145D21B}"/>
              </a:ext>
            </a:extLst>
          </p:cNvPr>
          <p:cNvGrpSpPr/>
          <p:nvPr/>
        </p:nvGrpSpPr>
        <p:grpSpPr>
          <a:xfrm>
            <a:off x="-174779" y="-87755"/>
            <a:ext cx="3812092" cy="1291810"/>
            <a:chOff x="-232474" y="0"/>
            <a:chExt cx="5423143" cy="1827519"/>
          </a:xfrm>
        </p:grpSpPr>
        <p:pic>
          <p:nvPicPr>
            <p:cNvPr id="4" name="Imagem 2">
              <a:extLst>
                <a:ext uri="{FF2B5EF4-FFF2-40B4-BE49-F238E27FC236}">
                  <a16:creationId xmlns:a16="http://schemas.microsoft.com/office/drawing/2014/main" id="{9FC69A5E-EC6C-4F17-9442-278A83B30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2474" y="0"/>
              <a:ext cx="1636508" cy="1827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40116038-1D3D-4F1A-BEF4-54E5B4D1E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3453" y="304074"/>
              <a:ext cx="3877216" cy="1219370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FB2F642C-2C62-4365-B447-898BF42FD246}"/>
              </a:ext>
            </a:extLst>
          </p:cNvPr>
          <p:cNvSpPr txBox="1"/>
          <p:nvPr/>
        </p:nvSpPr>
        <p:spPr>
          <a:xfrm>
            <a:off x="314477" y="1096584"/>
            <a:ext cx="10612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+mj-lt"/>
              </a:rPr>
              <a:t>Saída</a:t>
            </a:r>
            <a:r>
              <a:rPr lang="en-US" sz="4400" dirty="0">
                <a:latin typeface="+mj-lt"/>
              </a:rPr>
              <a:t> do </a:t>
            </a:r>
            <a:r>
              <a:rPr lang="en-US" sz="4400" dirty="0" err="1">
                <a:latin typeface="+mj-lt"/>
              </a:rPr>
              <a:t>Dinheiro</a:t>
            </a:r>
            <a:r>
              <a:rPr lang="en-US" sz="4400" dirty="0">
                <a:latin typeface="+mj-lt"/>
              </a:rPr>
              <a:t> pro Exterior</a:t>
            </a:r>
          </a:p>
          <a:p>
            <a:r>
              <a:rPr lang="en-US" sz="4400" i="1" dirty="0">
                <a:latin typeface="+mj-lt"/>
              </a:rPr>
              <a:t>		COAF -</a:t>
            </a:r>
            <a:r>
              <a:rPr lang="en-US" sz="3600" i="1" dirty="0" err="1">
                <a:latin typeface="+mj-lt"/>
              </a:rPr>
              <a:t>Operações</a:t>
            </a:r>
            <a:r>
              <a:rPr lang="en-US" sz="3600" i="1" dirty="0">
                <a:latin typeface="+mj-lt"/>
              </a:rPr>
              <a:t> </a:t>
            </a:r>
            <a:r>
              <a:rPr lang="en-US" sz="3600" i="1" dirty="0" err="1">
                <a:latin typeface="+mj-lt"/>
              </a:rPr>
              <a:t>cambiais</a:t>
            </a:r>
            <a:r>
              <a:rPr lang="en-US" sz="3600" i="1" dirty="0">
                <a:latin typeface="+mj-lt"/>
              </a:rPr>
              <a:t> via </a:t>
            </a:r>
            <a:r>
              <a:rPr lang="en-US" sz="3600" i="1" dirty="0" err="1">
                <a:latin typeface="+mj-lt"/>
              </a:rPr>
              <a:t>eFX</a:t>
            </a:r>
            <a:r>
              <a:rPr lang="en-US" sz="3600" i="1" dirty="0">
                <a:latin typeface="+mj-lt"/>
              </a:rPr>
              <a:t> – ACAM220</a:t>
            </a:r>
            <a:endParaRPr lang="pt-BR" sz="3600" i="1" dirty="0">
              <a:latin typeface="+mj-lt"/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00BA9CCF-D11A-4F13-97D4-D31B7313DB4B}"/>
              </a:ext>
            </a:extLst>
          </p:cNvPr>
          <p:cNvCxnSpPr>
            <a:cxnSpLocks/>
          </p:cNvCxnSpPr>
          <p:nvPr/>
        </p:nvCxnSpPr>
        <p:spPr>
          <a:xfrm>
            <a:off x="1117600" y="989114"/>
            <a:ext cx="102431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3401AAD0-60B6-4A5C-8B04-E4F775D19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963" y="33863"/>
            <a:ext cx="2491563" cy="179663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EFCDCF5-22C1-46C9-B7F4-31A6AA23C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26" y="2675908"/>
            <a:ext cx="4886185" cy="296697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D3A4225-06DA-408E-8AA6-E667871C27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721" y="2692430"/>
            <a:ext cx="6096000" cy="29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07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B9EC718D-756E-4583-9B73-A541C70C20E1}"/>
              </a:ext>
            </a:extLst>
          </p:cNvPr>
          <p:cNvGrpSpPr/>
          <p:nvPr/>
        </p:nvGrpSpPr>
        <p:grpSpPr>
          <a:xfrm>
            <a:off x="-174779" y="-87755"/>
            <a:ext cx="3812092" cy="1291810"/>
            <a:chOff x="-232474" y="0"/>
            <a:chExt cx="5423143" cy="1827519"/>
          </a:xfrm>
        </p:grpSpPr>
        <p:pic>
          <p:nvPicPr>
            <p:cNvPr id="4" name="Imagem 2">
              <a:extLst>
                <a:ext uri="{FF2B5EF4-FFF2-40B4-BE49-F238E27FC236}">
                  <a16:creationId xmlns:a16="http://schemas.microsoft.com/office/drawing/2014/main" id="{BDD7DB15-8147-44FB-9E93-E13D5F7A58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2474" y="0"/>
              <a:ext cx="1636508" cy="1827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66062B5A-A376-47A7-9DB2-F73EABEC9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3453" y="304074"/>
              <a:ext cx="3877216" cy="1219370"/>
            </a:xfrm>
            <a:prstGeom prst="rect">
              <a:avLst/>
            </a:prstGeom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C9892FBA-CF2A-4EC9-BA0F-0CC2C962A484}"/>
              </a:ext>
            </a:extLst>
          </p:cNvPr>
          <p:cNvSpPr txBox="1"/>
          <p:nvPr/>
        </p:nvSpPr>
        <p:spPr>
          <a:xfrm>
            <a:off x="400396" y="1262047"/>
            <a:ext cx="10612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+mj-lt"/>
              </a:rPr>
              <a:t>Dimensionamento</a:t>
            </a:r>
            <a:r>
              <a:rPr lang="en-US" sz="5400" dirty="0">
                <a:latin typeface="+mj-lt"/>
              </a:rPr>
              <a:t> da </a:t>
            </a:r>
            <a:r>
              <a:rPr lang="en-US" sz="5400" dirty="0" err="1">
                <a:latin typeface="+mj-lt"/>
              </a:rPr>
              <a:t>Operação</a:t>
            </a:r>
            <a:endParaRPr lang="pt-BR" sz="3600" i="1" dirty="0">
              <a:latin typeface="+mj-lt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0D7715FB-B8C6-4CF9-9AC4-A20A3E95D2E8}"/>
              </a:ext>
            </a:extLst>
          </p:cNvPr>
          <p:cNvCxnSpPr>
            <a:cxnSpLocks/>
          </p:cNvCxnSpPr>
          <p:nvPr/>
        </p:nvCxnSpPr>
        <p:spPr>
          <a:xfrm>
            <a:off x="1117600" y="989114"/>
            <a:ext cx="102431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85DB66E2-0ABA-44C5-9859-01880881B4A2}"/>
              </a:ext>
            </a:extLst>
          </p:cNvPr>
          <p:cNvSpPr txBox="1"/>
          <p:nvPr/>
        </p:nvSpPr>
        <p:spPr>
          <a:xfrm>
            <a:off x="517712" y="2458309"/>
            <a:ext cx="1115657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+mj-lt"/>
              </a:rPr>
              <a:t>-	 </a:t>
            </a:r>
            <a:r>
              <a:rPr lang="en-US" sz="4400" dirty="0" err="1">
                <a:latin typeface="+mj-lt"/>
              </a:rPr>
              <a:t>Exportação</a:t>
            </a:r>
            <a:r>
              <a:rPr lang="en-US" sz="4400" dirty="0">
                <a:latin typeface="+mj-lt"/>
              </a:rPr>
              <a:t> de Carnes 45 </a:t>
            </a:r>
            <a:r>
              <a:rPr lang="en-US" sz="4400" dirty="0" err="1">
                <a:latin typeface="+mj-lt"/>
              </a:rPr>
              <a:t>bilhões</a:t>
            </a:r>
            <a:r>
              <a:rPr lang="en-US" sz="4400" dirty="0">
                <a:latin typeface="+mj-lt"/>
              </a:rPr>
              <a:t>;</a:t>
            </a:r>
          </a:p>
          <a:p>
            <a:pPr marL="571500" indent="-571500">
              <a:buFontTx/>
              <a:buChar char="-"/>
            </a:pPr>
            <a:r>
              <a:rPr lang="en-US" sz="4400" i="1" dirty="0" err="1">
                <a:latin typeface="+mj-lt"/>
              </a:rPr>
              <a:t>Apostas</a:t>
            </a:r>
            <a:r>
              <a:rPr lang="en-US" sz="4400" i="1" dirty="0">
                <a:latin typeface="+mj-lt"/>
              </a:rPr>
              <a:t> 50 </a:t>
            </a:r>
            <a:r>
              <a:rPr lang="en-US" sz="4400" i="1" dirty="0" err="1">
                <a:latin typeface="+mj-lt"/>
              </a:rPr>
              <a:t>bilhões</a:t>
            </a:r>
            <a:r>
              <a:rPr lang="en-US" sz="4400" i="1" dirty="0">
                <a:latin typeface="+mj-lt"/>
              </a:rPr>
              <a:t>;</a:t>
            </a:r>
          </a:p>
          <a:p>
            <a:pPr marL="571500" indent="-571500">
              <a:buFontTx/>
              <a:buChar char="-"/>
            </a:pPr>
            <a:r>
              <a:rPr lang="en-US" sz="4400" i="1" dirty="0" err="1">
                <a:latin typeface="+mj-lt"/>
              </a:rPr>
              <a:t>Estudo</a:t>
            </a:r>
            <a:r>
              <a:rPr lang="en-US" sz="4400" i="1" dirty="0">
                <a:latin typeface="+mj-lt"/>
              </a:rPr>
              <a:t> do BACEN – 3 </a:t>
            </a:r>
            <a:r>
              <a:rPr lang="en-US" sz="4400" i="1" dirty="0" err="1">
                <a:latin typeface="+mj-lt"/>
              </a:rPr>
              <a:t>Bilhões</a:t>
            </a:r>
            <a:r>
              <a:rPr lang="en-US" sz="4400" i="1" dirty="0">
                <a:latin typeface="+mj-lt"/>
              </a:rPr>
              <a:t> de Bolsa Família;</a:t>
            </a:r>
          </a:p>
          <a:p>
            <a:pPr marL="571500" indent="-571500">
              <a:buFontTx/>
              <a:buChar char="-"/>
            </a:pPr>
            <a:r>
              <a:rPr lang="en-US" sz="4400" i="1" dirty="0" err="1">
                <a:latin typeface="+mj-lt"/>
              </a:rPr>
              <a:t>Maiores</a:t>
            </a:r>
            <a:r>
              <a:rPr lang="en-US" sz="4400" i="1" dirty="0">
                <a:latin typeface="+mj-lt"/>
              </a:rPr>
              <a:t> </a:t>
            </a:r>
            <a:r>
              <a:rPr lang="en-US" sz="4400" i="1" dirty="0" err="1">
                <a:latin typeface="+mj-lt"/>
              </a:rPr>
              <a:t>apostadores</a:t>
            </a:r>
            <a:r>
              <a:rPr lang="en-US" sz="4400" i="1" dirty="0">
                <a:latin typeface="+mj-lt"/>
              </a:rPr>
              <a:t> </a:t>
            </a:r>
            <a:r>
              <a:rPr lang="en-US" sz="4400" i="1" dirty="0" err="1">
                <a:latin typeface="+mj-lt"/>
              </a:rPr>
              <a:t>classe</a:t>
            </a:r>
            <a:r>
              <a:rPr lang="en-US" sz="4400" i="1" dirty="0">
                <a:latin typeface="+mj-lt"/>
              </a:rPr>
              <a:t> D e </a:t>
            </a:r>
            <a:r>
              <a:rPr lang="en-US" sz="4400" i="1" dirty="0" err="1">
                <a:latin typeface="+mj-lt"/>
              </a:rPr>
              <a:t>E</a:t>
            </a:r>
            <a:r>
              <a:rPr lang="en-US" sz="4400" i="1" dirty="0">
                <a:latin typeface="+mj-lt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400" i="1" dirty="0">
                <a:latin typeface="+mj-lt"/>
              </a:rPr>
              <a:t>CNC e PGR </a:t>
            </a:r>
            <a:r>
              <a:rPr lang="en-US" sz="4400" i="1" dirty="0" err="1">
                <a:latin typeface="+mj-lt"/>
              </a:rPr>
              <a:t>ingressaram</a:t>
            </a:r>
            <a:r>
              <a:rPr lang="en-US" sz="4400" i="1" dirty="0">
                <a:latin typeface="+mj-lt"/>
              </a:rPr>
              <a:t> com o ADIs no STF.</a:t>
            </a:r>
            <a:endParaRPr lang="pt-BR" sz="4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1692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277</TotalTime>
  <Words>281</Words>
  <Application>Microsoft Office PowerPoint</Application>
  <PresentationFormat>Widescreen</PresentationFormat>
  <Paragraphs>48</Paragraphs>
  <Slides>13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wertag .</dc:creator>
  <cp:lastModifiedBy>wertag matter</cp:lastModifiedBy>
  <cp:revision>82</cp:revision>
  <dcterms:created xsi:type="dcterms:W3CDTF">2022-06-24T12:47:36Z</dcterms:created>
  <dcterms:modified xsi:type="dcterms:W3CDTF">2024-11-23T22:33:22Z</dcterms:modified>
</cp:coreProperties>
</file>