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4"/>
    <p:sldMasterId id="2147483661" r:id="rId5"/>
  </p:sldMasterIdLst>
  <p:notesMasterIdLst>
    <p:notesMasterId r:id="rId19"/>
  </p:notesMasterIdLst>
  <p:sldIdLst>
    <p:sldId id="303" r:id="rId6"/>
    <p:sldId id="1764" r:id="rId7"/>
    <p:sldId id="1801" r:id="rId8"/>
    <p:sldId id="569" r:id="rId9"/>
    <p:sldId id="1768" r:id="rId10"/>
    <p:sldId id="1803" r:id="rId11"/>
    <p:sldId id="1771" r:id="rId12"/>
    <p:sldId id="1788" r:id="rId13"/>
    <p:sldId id="1796" r:id="rId14"/>
    <p:sldId id="1797" r:id="rId15"/>
    <p:sldId id="1791" r:id="rId16"/>
    <p:sldId id="1798" r:id="rId17"/>
    <p:sldId id="469" r:id="rId18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172806-8B3A-5654-AA77-D5863C33BDC2}" name="Dalton Francisco De Araujo" initials="DFDA" userId="S::dalton.araujo@economia.gov.br::13d37fb8-c16e-46f5-838c-2ce56a2537c9" providerId="AD"/>
  <p188:author id="{00C59F0D-DAC7-041E-3417-5C003C201A40}" name="CAMILA PORTO FASOLO" initials="CF" userId="S::camila.fasolo@gestao.gov.br::8d4c5128-1352-4444-8b87-7fbf57a6cd22" providerId="AD"/>
  <p188:author id="{3301EC14-23CC-7616-6FD3-8D2737BDB8C5}" name="Aline Ibrahim" initials="AI" userId="S::aline.ibrahim@gestao.gov.br::65900bb1-2b82-4aa5-960e-57af6b21bbe9" providerId="AD"/>
  <p188:author id="{DFA2C548-304C-6F3F-74C9-69D3E1042036}" name="André Luís Pereira Nunes" initials="AN" userId="S::andre.nunes@gestao.gov.br::95d0740f-ac49-4225-bc7e-eb38003dad1e" providerId="AD"/>
  <p188:author id="{9D8F3D65-7F30-219D-C918-5F7FC112E281}" name="Luana Passos de Souza" initials="LPdS" userId="S::luana.passos@economia.gov.br::5062eeeb-1036-4d1c-8488-07828bf8a8e1" providerId="AD"/>
  <p188:author id="{57C3A472-0B57-86B4-B9EC-E00D30EA45F0}" name="CAMILA FASOLO" initials="CF" userId="S::camila.fasolo@economia.gov.br::8d4c5128-1352-4444-8b87-7fbf57a6cd22" providerId="AD"/>
  <p188:author id="{A1BC617E-BCF4-47F8-DB02-47059D6841C2}" name="Lauren Cavalheiro da Costa" initials="LC" userId="S::lauren.costa@economia.gov.br::eac83141-de5e-4b65-9e06-68b2fd1662e9" providerId="AD"/>
  <p188:author id="{ACAAE6AA-D585-CD30-525A-31491B6E601F}" name="Cassandra Maroni Nunes" initials="CN" userId="S::cassandra.nunes@gestao.gov.br::a2cbac30-1967-4e0c-b1b3-acb74d8b9cc3" providerId="AD"/>
  <p188:author id="{8E9AA2AD-D3DC-8932-EF5B-2737A2377B40}" name="Ana Paula Bruno" initials="AB" userId="S::ana.bruno@gestao.gov.br::566a7a68-bc03-4295-b585-87d8db137b7e" providerId="AD"/>
  <p188:author id="{537B58B0-7FBC-BE59-D37F-FEE9A9CD3446}" name="Carolina Gabas Stuchi" initials="CGS" userId="S::carolina.stuchi@economia.gov.br::41f985b6-985f-4aa0-ba66-5ac7e18c9eef" providerId="AD"/>
  <p188:author id="{943B32B2-6D82-18C5-BDB4-0F4D0437B50D}" name="Bruno Martins Rizardi" initials="BM" userId="S::bruno.rizardi@gestao.gov.br::b65475e6-9d98-4d2b-a74e-3855beb41700" providerId="AD"/>
  <p188:author id="{8AFF96BB-9ABA-DDA5-97D0-E10E36640AD2}" name="Carolina Gabas Stuchi" initials="CS" userId="S::carolina.stuchi@gestao.gov.br::41f985b6-985f-4aa0-ba66-5ac7e18c9eef" providerId="AD"/>
  <p188:author id="{8DE7D2C8-9A74-7864-B3DF-BA634491BC4C}" name="Thais" initials="Th" userId="S::thais.b.oliveira@gestao.gov.br::2719a17a-35a0-4eba-b33a-aec35712c5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7E5"/>
    <a:srgbClr val="47FB00"/>
    <a:srgbClr val="E7E455"/>
    <a:srgbClr val="4F4332"/>
    <a:srgbClr val="828282"/>
    <a:srgbClr val="FFFF00"/>
    <a:srgbClr val="4EA822"/>
    <a:srgbClr val="AAFF01"/>
    <a:srgbClr val="FFC4ED"/>
    <a:srgbClr val="A70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4F30D-0957-4CF7-A4F2-63E06D34C413}" v="17" dt="2024-05-27T13:35:06.673"/>
    <p1510:client id="{34FF9C58-19ED-4834-BA5B-A309ACA23A6B}" v="122" dt="2024-05-27T14:18:25.254"/>
    <p1510:client id="{487BB8FA-204F-4D78-9AB4-190039408745}" v="780" dt="2024-05-26T16:53:39.479"/>
    <p1510:client id="{70EE5A5C-1BAA-EDC6-7CAC-AC34CE2814DC}" v="17" dt="2024-05-26T21:35:02.699"/>
    <p1510:client id="{732E60C3-5182-4F18-8F4D-C7A75077285A}" v="21" dt="2024-05-26T23:52:03.694"/>
    <p1510:client id="{85AADB21-2DB2-BB9F-B8F2-8FD5FB60870B}" v="3" dt="2024-05-26T23:49:39.929"/>
    <p1510:client id="{89BE4EB6-181C-3A51-BD3B-FAA4E2205619}" v="10" dt="2024-05-27T00:23:11.383"/>
    <p1510:client id="{91C49F54-5D5E-4714-92B3-C925D5BE41F1}" v="3" dt="2024-05-27T00:01:54.811"/>
    <p1510:client id="{9A3F94B5-6B5E-6D4D-B64B-B0897B205A2B}" v="529" dt="2024-05-26T23:50:24.305"/>
    <p1510:client id="{9D32FCA3-B183-4568-A5AD-51928E72CE81}" v="6" dt="2024-05-27T13:18:49.746"/>
    <p1510:client id="{A1E0167E-E016-4B58-B6C2-09C1070FAC76}" v="4693" dt="2024-05-27T00:31:49.148"/>
    <p1510:client id="{AEDB4D56-2B37-4279-9A42-BB9CA07C0CD2}" v="36" dt="2024-05-27T14:33:14.572"/>
    <p1510:client id="{BB6831E4-0B52-38B6-B48E-4BEA56C8B9C0}" v="3" dt="2024-05-26T23:43:16.539"/>
    <p1510:client id="{C1F045AA-FB8B-9F4B-A86C-24DD0DA8028D}" v="11" dt="2024-05-26T18:02:54.334"/>
    <p1510:client id="{D4E88853-3E64-4419-8C8F-539241178B17}" v="65" dt="2024-05-27T14:40:21.139"/>
    <p1510:client id="{DA0E1A65-56F6-418F-B5A9-7244372339B2}" v="40" dt="2024-05-27T14:25:40.291"/>
    <p1510:client id="{E08FA13A-DD13-4F8D-B899-AF1B0BE791CA}" v="5" dt="2024-05-27T14:56:53.818"/>
    <p1510:client id="{E197812A-61E1-4CBC-96E3-B6789D53A5A5}" v="2" dt="2024-05-27T14:55:29.340"/>
    <p1510:client id="{E4EBB414-DE87-4964-8E1A-F34F455B8E7C}" v="113" dt="2024-05-27T14:08:55.005"/>
    <p1510:client id="{F2DEE911-80DD-4D3F-814F-689FA09D2AB0}" v="7" dt="2024-05-27T13:08:11.782"/>
    <p1510:client id="{F5CE3FEC-5249-454B-8373-741C21E2B268}" v="13" dt="2024-05-27T14:28:45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4FD60A48-154A-4180-99C9-709266C20F6A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DE345756-82DA-438D-AAE7-D84418D93E8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0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604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55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29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87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43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52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774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15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427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21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160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45756-82DA-438D-AAE7-D84418D93E8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81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1EF34-52AF-A668-7D30-937E7006E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7FF1B6-BFDE-B1F9-D4A7-330630AF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38BBDD-A951-F391-6396-D4ECF986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8233E6-7448-A442-C6F0-F09AD27D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8494C5-200A-13C0-B236-A4510D75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43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BDFF1-D9F1-C83D-9087-C31DBB441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2A4EAB-A2D4-4275-751F-2CD1AC708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CDAA8C-C202-7224-883E-0DB6645F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05AF43-50A8-4ABF-89DA-623DE4ACCA14}" type="datetime1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8E707-97A0-FD1B-9CC2-4134E640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2944C9-BB54-CC56-5929-E380D59F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45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4569A9-6C6D-2970-71C5-92691336A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A69945-9E02-9215-1914-66F201D27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FEB3E2-2A20-DB27-D16A-D7EA92B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F0312-B806-43C8-B387-2B8E35440B53}" type="datetime1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FABBF3-9865-D566-6B52-618C5475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32F727-E31A-86EF-9382-33C5CE8A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90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0147" y="1"/>
            <a:ext cx="1001851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971666" y="0"/>
            <a:ext cx="1220892" cy="6858000"/>
          </a:xfrm>
          <a:custGeom>
            <a:avLst/>
            <a:gdLst/>
            <a:ahLst/>
            <a:cxnLst/>
            <a:rect l="l" t="t" r="r" b="b"/>
            <a:pathLst>
              <a:path w="915670" h="5143500">
                <a:moveTo>
                  <a:pt x="0" y="0"/>
                </a:moveTo>
                <a:lnTo>
                  <a:pt x="915249" y="0"/>
                </a:lnTo>
                <a:lnTo>
                  <a:pt x="91524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10971666" y="0"/>
            <a:ext cx="1220892" cy="6858000"/>
          </a:xfrm>
          <a:custGeom>
            <a:avLst/>
            <a:gdLst/>
            <a:ahLst/>
            <a:cxnLst/>
            <a:rect l="l" t="t" r="r" b="b"/>
            <a:pathLst>
              <a:path w="915670" h="5143500">
                <a:moveTo>
                  <a:pt x="0" y="0"/>
                </a:moveTo>
                <a:lnTo>
                  <a:pt x="915249" y="0"/>
                </a:lnTo>
              </a:path>
              <a:path w="915670" h="5143500">
                <a:moveTo>
                  <a:pt x="0" y="5143499"/>
                </a:moveTo>
                <a:lnTo>
                  <a:pt x="0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200" y="583733"/>
            <a:ext cx="5668296" cy="554476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64691" y="521034"/>
            <a:ext cx="6133943" cy="603216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0" y="211034"/>
            <a:ext cx="7056120" cy="615527"/>
          </a:xfrm>
          <a:custGeom>
            <a:avLst/>
            <a:gdLst/>
            <a:ahLst/>
            <a:cxnLst/>
            <a:rect l="l" t="t" r="r" b="b"/>
            <a:pathLst>
              <a:path w="5292090" h="461645">
                <a:moveTo>
                  <a:pt x="5291999" y="461099"/>
                </a:moveTo>
                <a:lnTo>
                  <a:pt x="0" y="461099"/>
                </a:lnTo>
                <a:lnTo>
                  <a:pt x="0" y="0"/>
                </a:lnTo>
                <a:lnTo>
                  <a:pt x="5291999" y="0"/>
                </a:lnTo>
                <a:lnTo>
                  <a:pt x="5291999" y="461099"/>
                </a:lnTo>
                <a:close/>
              </a:path>
            </a:pathLst>
          </a:custGeom>
          <a:solidFill>
            <a:srgbClr val="12B831"/>
          </a:solidFill>
        </p:spPr>
        <p:txBody>
          <a:bodyPr wrap="square" lIns="0" tIns="0" rIns="0" bIns="0" rtlCol="0"/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2250" y="257778"/>
            <a:ext cx="6587500" cy="287323"/>
          </a:xfrm>
        </p:spPr>
        <p:txBody>
          <a:bodyPr lIns="0" tIns="0" rIns="0" bIns="0"/>
          <a:lstStyle>
            <a:lvl1pPr>
              <a:defRPr sz="1867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32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E526A74-BF2D-4246-946C-8B5152868C87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AA20370-611F-405D-83F5-397FCCA6FC77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6D51EC0-2C55-4872-A2F3-56B198B7DF87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58E6495-07BF-4B4A-BC09-12A3EA76BDE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6E23187-D389-4BCF-95AE-3744796CBB3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AEB7C88-503D-4502-ACD8-51E0969E03F4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02E654D-407C-4A18-96CD-B3FB02F3EA9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9FBD7-5976-7F9F-F6DF-4A1A18F9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69F74B-627E-835D-C650-24FC473D9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EA0104-9D82-DF7E-02AA-ABE800E5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427FD1-A913-D072-3D21-FB2DEC60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7C8314-8BCC-1885-E9DE-DD8A09C8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280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108AC93-D0D7-48A7-BD55-292A0E5A9EA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840CA5D-27B3-4CE4-ADE2-3CE93FCFE37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E7B2062-D66B-4ABC-87C3-6F7D1EC0059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0EBB792-4E1C-46F5-A794-ABE7E4AAB2D4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t-B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89A8909-6E85-426F-BF40-7A87A43047A5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AD6DF-FA8E-D51F-CD81-682EBE37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14DB1A-8209-1726-9B86-6257E3143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20DD73-0646-E75F-DBFE-B72475FA8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8227-4EB5-471D-9F8B-DB6C0738FBB5}" type="datetimeFigureOut">
              <a:rPr lang="pt-BR" smtClean="0"/>
              <a:t>27/05/2024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333056-80A1-3702-FB51-F52E30CD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6402D-3356-CE04-D60B-643B4AB1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5C90-314F-4247-9B47-A144D39A58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13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70FAED-5B32-BE2D-7BE4-3AF83B7E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8EF746-4A3F-1F73-5FBF-56B44DED9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7FD57-33B6-77AB-AAE4-C93E7CFE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608AFA-5307-08A6-47E1-03EF47E6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C665B1-5A8B-274D-4814-2582CECA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39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B025B-1EB7-827C-69F7-00B83AAB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F52880-DCBC-65BA-2FA5-9AB2558CC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8E7EDF-B5F6-4331-CA0E-E55896A51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FDA6A2-EBFD-329E-9351-D618515B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40BAE8A-2967-4422-BB6D-899E81AF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C3DEF9-F2AB-B572-B256-41DF71DC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11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C19345-5189-5F62-B015-754B49E5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783CF6-EB08-977C-836E-1A7D22C74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6C3F33D-58B9-0E27-E166-C894414C9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E9592E-DCB8-52EF-5045-BF3BF991A2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FF1ABE6-7BE9-4346-5096-489F6ED6D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1F8BFAE-2973-FF98-E4D1-EE6AD32D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80C87C-86CB-4B4B-B683-09739473E981}" type="datetime1">
              <a:rPr lang="pt-BR" smtClean="0"/>
              <a:t>27/05/2024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BCA54D-0CE5-4AF7-2A1D-2600B120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D64EF4A-1781-29E2-0799-0A815710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14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F078C-4FAB-14C1-1121-C4263FB5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102DF4-B3CD-82D5-A7D5-20DFA10A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2CEA44-B7BF-41E0-859C-2CB9BF85F80A}" type="datetime1">
              <a:rPr lang="pt-BR" smtClean="0"/>
              <a:t>27/05/2024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9649BE1-A7CD-3BE6-1B9B-5C278DA9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34EEC8-CB9C-FD39-A1C9-825587D6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22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66E375-F5BA-9A24-5B6F-D3695155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483546-C163-4219-B1FD-D6D8058A20D1}" type="datetime1">
              <a:rPr lang="pt-BR" smtClean="0"/>
              <a:t>27/05/2024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B3C30A-70FF-6481-3777-AB30BDC0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E9CBA1-33EF-E203-160E-1C9F4E01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19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C6BAD-B11A-18E7-A3E1-7F0F225C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7FCC36-00D1-4EB1-D324-EFA154F88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A680AAF-BA64-5065-6B7C-CF4BF7846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419227-1CB5-F372-DD18-21E01E83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50CB43-AACB-41DC-9D7A-612ACA2AC9EC}" type="datetime1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E533B8-6CF5-A22C-30DC-B54D3393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7B0B65-42E5-BCEA-7056-42B74FFF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22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F05DC-3E2E-4FF0-9D3E-2457DAD61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472559-A5E3-1D01-3A2A-D58B863DD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DFA376-66CC-40FF-E00D-A0720AB28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5FF011-5F16-8BC4-D16B-D0E7E3D7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1DB504-2D14-4953-A125-17E28E2F7AF6}" type="datetime1">
              <a:rPr lang="pt-BR" smtClean="0"/>
              <a:t>27/05/2024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70641E-4CB7-9EF2-6342-DC36740B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96258F-BFF7-9A33-3D38-659A40E3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63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94CFCF-99F4-1C8B-7A9E-905253E19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E961E51-2FA7-F51D-9D09-9ADE148B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5932FC-90CE-0C12-D0F2-6B422F981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9749EC-3543-F35C-88F9-EABBD73E5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B22CD6-CC67-A81F-AB18-9BE739DFD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BA88D-D0B6-4B78-863C-4A56A55FE6E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75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0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/>
          <p:nvPr/>
        </p:nvPicPr>
        <p:blipFill>
          <a:blip r:embed="rId1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t-BR" sz="6000" b="0" strike="noStrike" spc="-1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lang="pt-BR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sldNum" idx="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D17A6348-FEAD-4E02-94FD-4AAA08725517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8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40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hyperlink" Target="https://www.lincolninst.edu/pt-br/publications/articles/2022-07-secure-livable-future-must-steward-land-wisel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hyperlink" Target="https://www.lincolninst.edu/pt-br/centers-initiatives/climate-action/balancing-competing-demands-land/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F9C15446-BE00-61F6-39D1-0DFA560E8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6" y="5752219"/>
            <a:ext cx="2897588" cy="65361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EED6E21-C186-EB7F-EBFC-8CBD2615046D}"/>
              </a:ext>
            </a:extLst>
          </p:cNvPr>
          <p:cNvSpPr/>
          <p:nvPr/>
        </p:nvSpPr>
        <p:spPr>
          <a:xfrm>
            <a:off x="861136" y="1843044"/>
            <a:ext cx="985593" cy="1351248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187B5A-FCC5-4FF5-AE6F-821CA47CD77C}"/>
              </a:ext>
            </a:extLst>
          </p:cNvPr>
          <p:cNvSpPr txBox="1"/>
          <p:nvPr/>
        </p:nvSpPr>
        <p:spPr>
          <a:xfrm>
            <a:off x="1355587" y="1884466"/>
            <a:ext cx="10345776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 b="1">
                <a:solidFill>
                  <a:srgbClr val="183EFF"/>
                </a:solidFill>
                <a:latin typeface="Verdana Pro Cond Black"/>
              </a:rPr>
              <a:t>Audiência pública – PEC 03/2022</a:t>
            </a:r>
          </a:p>
          <a:p>
            <a:r>
              <a:rPr lang="pt-BR" sz="3600" b="1">
                <a:solidFill>
                  <a:srgbClr val="183EFF"/>
                </a:solidFill>
                <a:latin typeface="Verdana Pro Cond Black"/>
              </a:rPr>
              <a:t>TERRENOS DE MARINHA E SEUS ACRESCIDOS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5C1A619-CA5C-6C1B-6C06-311109E3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1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07F3C1-1136-FCE6-5037-A9A10DCF86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05" t="1637" r="2249" b="38414"/>
          <a:stretch/>
        </p:blipFill>
        <p:spPr>
          <a:xfrm>
            <a:off x="9721461" y="3438463"/>
            <a:ext cx="2470530" cy="3434367"/>
          </a:xfrm>
          <a:prstGeom prst="rect">
            <a:avLst/>
          </a:prstGeom>
        </p:spPr>
      </p:pic>
      <p:pic>
        <p:nvPicPr>
          <p:cNvPr id="9" name="Picture 18" descr="Você sabe o que são Terras de Marinha? - Todos por Cubatão">
            <a:extLst>
              <a:ext uri="{FF2B5EF4-FFF2-40B4-BE49-F238E27FC236}">
                <a16:creationId xmlns:a16="http://schemas.microsoft.com/office/drawing/2014/main" id="{398DBD52-A63C-4AF6-4F20-B564B3FEC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1"/>
          <a:stretch/>
        </p:blipFill>
        <p:spPr bwMode="auto">
          <a:xfrm>
            <a:off x="6317077" y="3465895"/>
            <a:ext cx="3404384" cy="34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47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090FE4-7729-67D3-5322-8FA5529C1590}"/>
              </a:ext>
            </a:extLst>
          </p:cNvPr>
          <p:cNvSpPr txBox="1"/>
          <p:nvPr/>
        </p:nvSpPr>
        <p:spPr>
          <a:xfrm>
            <a:off x="413657" y="321787"/>
            <a:ext cx="117010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PROBLEMAS DA PEC 03/2022</a:t>
            </a:r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F4EAD8-8E8B-DA36-EFF7-B30E7BEFFC7F}"/>
              </a:ext>
            </a:extLst>
          </p:cNvPr>
          <p:cNvSpPr/>
          <p:nvPr/>
        </p:nvSpPr>
        <p:spPr>
          <a:xfrm>
            <a:off x="1125472" y="1553465"/>
            <a:ext cx="10155238" cy="4982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sz="2000" b="1">
              <a:solidFill>
                <a:srgbClr val="1D4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FCEA351-FA69-4113-E34A-B4E32D568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813" y="2136411"/>
            <a:ext cx="4024432" cy="1200329"/>
          </a:xfrm>
          <a:custGeom>
            <a:avLst/>
            <a:gdLst>
              <a:gd name="connsiteX0" fmla="*/ 0 w 4024432"/>
              <a:gd name="connsiteY0" fmla="*/ 0 h 1200329"/>
              <a:gd name="connsiteX1" fmla="*/ 550006 w 4024432"/>
              <a:gd name="connsiteY1" fmla="*/ 0 h 1200329"/>
              <a:gd name="connsiteX2" fmla="*/ 1260989 w 4024432"/>
              <a:gd name="connsiteY2" fmla="*/ 0 h 1200329"/>
              <a:gd name="connsiteX3" fmla="*/ 1971972 w 4024432"/>
              <a:gd name="connsiteY3" fmla="*/ 0 h 1200329"/>
              <a:gd name="connsiteX4" fmla="*/ 2562222 w 4024432"/>
              <a:gd name="connsiteY4" fmla="*/ 0 h 1200329"/>
              <a:gd name="connsiteX5" fmla="*/ 3313449 w 4024432"/>
              <a:gd name="connsiteY5" fmla="*/ 0 h 1200329"/>
              <a:gd name="connsiteX6" fmla="*/ 4024432 w 4024432"/>
              <a:gd name="connsiteY6" fmla="*/ 0 h 1200329"/>
              <a:gd name="connsiteX7" fmla="*/ 4024432 w 4024432"/>
              <a:gd name="connsiteY7" fmla="*/ 612168 h 1200329"/>
              <a:gd name="connsiteX8" fmla="*/ 4024432 w 4024432"/>
              <a:gd name="connsiteY8" fmla="*/ 1200329 h 1200329"/>
              <a:gd name="connsiteX9" fmla="*/ 3434182 w 4024432"/>
              <a:gd name="connsiteY9" fmla="*/ 1200329 h 1200329"/>
              <a:gd name="connsiteX10" fmla="*/ 2682955 w 4024432"/>
              <a:gd name="connsiteY10" fmla="*/ 1200329 h 1200329"/>
              <a:gd name="connsiteX11" fmla="*/ 1971972 w 4024432"/>
              <a:gd name="connsiteY11" fmla="*/ 1200329 h 1200329"/>
              <a:gd name="connsiteX12" fmla="*/ 1220744 w 4024432"/>
              <a:gd name="connsiteY12" fmla="*/ 1200329 h 1200329"/>
              <a:gd name="connsiteX13" fmla="*/ 0 w 4024432"/>
              <a:gd name="connsiteY13" fmla="*/ 1200329 h 1200329"/>
              <a:gd name="connsiteX14" fmla="*/ 0 w 4024432"/>
              <a:gd name="connsiteY14" fmla="*/ 624171 h 1200329"/>
              <a:gd name="connsiteX15" fmla="*/ 0 w 4024432"/>
              <a:gd name="connsiteY1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24432" h="1200329" fill="none" extrusionOk="0">
                <a:moveTo>
                  <a:pt x="0" y="0"/>
                </a:moveTo>
                <a:cubicBezTo>
                  <a:pt x="237083" y="24321"/>
                  <a:pt x="426157" y="-3089"/>
                  <a:pt x="550006" y="0"/>
                </a:cubicBezTo>
                <a:cubicBezTo>
                  <a:pt x="673855" y="3089"/>
                  <a:pt x="1071010" y="-2110"/>
                  <a:pt x="1260989" y="0"/>
                </a:cubicBezTo>
                <a:cubicBezTo>
                  <a:pt x="1450968" y="2110"/>
                  <a:pt x="1789165" y="-32045"/>
                  <a:pt x="1971972" y="0"/>
                </a:cubicBezTo>
                <a:cubicBezTo>
                  <a:pt x="2154779" y="32045"/>
                  <a:pt x="2438275" y="11596"/>
                  <a:pt x="2562222" y="0"/>
                </a:cubicBezTo>
                <a:cubicBezTo>
                  <a:pt x="2686169" y="-11596"/>
                  <a:pt x="3009843" y="30736"/>
                  <a:pt x="3313449" y="0"/>
                </a:cubicBezTo>
                <a:cubicBezTo>
                  <a:pt x="3617055" y="-30736"/>
                  <a:pt x="3715924" y="-30465"/>
                  <a:pt x="4024432" y="0"/>
                </a:cubicBezTo>
                <a:cubicBezTo>
                  <a:pt x="4046605" y="204291"/>
                  <a:pt x="3997400" y="340608"/>
                  <a:pt x="4024432" y="612168"/>
                </a:cubicBezTo>
                <a:cubicBezTo>
                  <a:pt x="4051464" y="883728"/>
                  <a:pt x="4000173" y="1046903"/>
                  <a:pt x="4024432" y="1200329"/>
                </a:cubicBezTo>
                <a:cubicBezTo>
                  <a:pt x="3796022" y="1179289"/>
                  <a:pt x="3560914" y="1220082"/>
                  <a:pt x="3434182" y="1200329"/>
                </a:cubicBezTo>
                <a:cubicBezTo>
                  <a:pt x="3307450" y="1180577"/>
                  <a:pt x="2976439" y="1212303"/>
                  <a:pt x="2682955" y="1200329"/>
                </a:cubicBezTo>
                <a:cubicBezTo>
                  <a:pt x="2389471" y="1188355"/>
                  <a:pt x="2280198" y="1212909"/>
                  <a:pt x="1971972" y="1200329"/>
                </a:cubicBezTo>
                <a:cubicBezTo>
                  <a:pt x="1663746" y="1187749"/>
                  <a:pt x="1446076" y="1192737"/>
                  <a:pt x="1220744" y="1200329"/>
                </a:cubicBezTo>
                <a:cubicBezTo>
                  <a:pt x="995412" y="1207921"/>
                  <a:pt x="392918" y="1146120"/>
                  <a:pt x="0" y="1200329"/>
                </a:cubicBezTo>
                <a:cubicBezTo>
                  <a:pt x="-17271" y="959536"/>
                  <a:pt x="24632" y="766704"/>
                  <a:pt x="0" y="624171"/>
                </a:cubicBezTo>
                <a:cubicBezTo>
                  <a:pt x="-24632" y="481638"/>
                  <a:pt x="22867" y="258085"/>
                  <a:pt x="0" y="0"/>
                </a:cubicBezTo>
                <a:close/>
              </a:path>
              <a:path w="4024432" h="1200329" stroke="0" extrusionOk="0">
                <a:moveTo>
                  <a:pt x="0" y="0"/>
                </a:moveTo>
                <a:cubicBezTo>
                  <a:pt x="253782" y="32607"/>
                  <a:pt x="368475" y="6911"/>
                  <a:pt x="670739" y="0"/>
                </a:cubicBezTo>
                <a:cubicBezTo>
                  <a:pt x="973003" y="-6911"/>
                  <a:pt x="1019160" y="15173"/>
                  <a:pt x="1341477" y="0"/>
                </a:cubicBezTo>
                <a:cubicBezTo>
                  <a:pt x="1663794" y="-15173"/>
                  <a:pt x="1740426" y="-24103"/>
                  <a:pt x="2052460" y="0"/>
                </a:cubicBezTo>
                <a:cubicBezTo>
                  <a:pt x="2364494" y="24103"/>
                  <a:pt x="2493816" y="27853"/>
                  <a:pt x="2763443" y="0"/>
                </a:cubicBezTo>
                <a:cubicBezTo>
                  <a:pt x="3033070" y="-27853"/>
                  <a:pt x="3139348" y="21797"/>
                  <a:pt x="3393938" y="0"/>
                </a:cubicBezTo>
                <a:cubicBezTo>
                  <a:pt x="3648528" y="-21797"/>
                  <a:pt x="3879667" y="16661"/>
                  <a:pt x="4024432" y="0"/>
                </a:cubicBezTo>
                <a:cubicBezTo>
                  <a:pt x="4039922" y="226785"/>
                  <a:pt x="4041391" y="482967"/>
                  <a:pt x="4024432" y="624171"/>
                </a:cubicBezTo>
                <a:cubicBezTo>
                  <a:pt x="4007473" y="765375"/>
                  <a:pt x="4040371" y="974812"/>
                  <a:pt x="4024432" y="1200329"/>
                </a:cubicBezTo>
                <a:cubicBezTo>
                  <a:pt x="3862831" y="1220820"/>
                  <a:pt x="3464251" y="1196532"/>
                  <a:pt x="3313449" y="1200329"/>
                </a:cubicBezTo>
                <a:cubicBezTo>
                  <a:pt x="3162647" y="1204126"/>
                  <a:pt x="2869214" y="1204622"/>
                  <a:pt x="2642710" y="1200329"/>
                </a:cubicBezTo>
                <a:cubicBezTo>
                  <a:pt x="2416206" y="1196036"/>
                  <a:pt x="2263996" y="1189244"/>
                  <a:pt x="1971972" y="1200329"/>
                </a:cubicBezTo>
                <a:cubicBezTo>
                  <a:pt x="1679948" y="1211414"/>
                  <a:pt x="1546922" y="1201643"/>
                  <a:pt x="1421966" y="1200329"/>
                </a:cubicBezTo>
                <a:cubicBezTo>
                  <a:pt x="1297010" y="1199015"/>
                  <a:pt x="1042122" y="1183754"/>
                  <a:pt x="670739" y="1200329"/>
                </a:cubicBezTo>
                <a:cubicBezTo>
                  <a:pt x="299356" y="1216904"/>
                  <a:pt x="312159" y="1208421"/>
                  <a:pt x="0" y="1200329"/>
                </a:cubicBezTo>
                <a:cubicBezTo>
                  <a:pt x="-17785" y="954682"/>
                  <a:pt x="24915" y="762723"/>
                  <a:pt x="0" y="636174"/>
                </a:cubicBezTo>
                <a:cubicBezTo>
                  <a:pt x="-24915" y="509626"/>
                  <a:pt x="-3983" y="160186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Transferência de propriedade – mesmo por comando constitucional direto – exige procedimentos operacionais complexos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E3234B3-A18D-B6C0-C2A0-6B20BC553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814" y="3509563"/>
            <a:ext cx="4024431" cy="630942"/>
          </a:xfrm>
          <a:custGeom>
            <a:avLst/>
            <a:gdLst>
              <a:gd name="connsiteX0" fmla="*/ 0 w 4024431"/>
              <a:gd name="connsiteY0" fmla="*/ 0 h 630942"/>
              <a:gd name="connsiteX1" fmla="*/ 670739 w 4024431"/>
              <a:gd name="connsiteY1" fmla="*/ 0 h 630942"/>
              <a:gd name="connsiteX2" fmla="*/ 1220744 w 4024431"/>
              <a:gd name="connsiteY2" fmla="*/ 0 h 630942"/>
              <a:gd name="connsiteX3" fmla="*/ 1971971 w 4024431"/>
              <a:gd name="connsiteY3" fmla="*/ 0 h 630942"/>
              <a:gd name="connsiteX4" fmla="*/ 2682954 w 4024431"/>
              <a:gd name="connsiteY4" fmla="*/ 0 h 630942"/>
              <a:gd name="connsiteX5" fmla="*/ 3393937 w 4024431"/>
              <a:gd name="connsiteY5" fmla="*/ 0 h 630942"/>
              <a:gd name="connsiteX6" fmla="*/ 4024431 w 4024431"/>
              <a:gd name="connsiteY6" fmla="*/ 0 h 630942"/>
              <a:gd name="connsiteX7" fmla="*/ 4024431 w 4024431"/>
              <a:gd name="connsiteY7" fmla="*/ 630942 h 630942"/>
              <a:gd name="connsiteX8" fmla="*/ 3353693 w 4024431"/>
              <a:gd name="connsiteY8" fmla="*/ 630942 h 630942"/>
              <a:gd name="connsiteX9" fmla="*/ 2763443 w 4024431"/>
              <a:gd name="connsiteY9" fmla="*/ 630942 h 630942"/>
              <a:gd name="connsiteX10" fmla="*/ 2173193 w 4024431"/>
              <a:gd name="connsiteY10" fmla="*/ 630942 h 630942"/>
              <a:gd name="connsiteX11" fmla="*/ 1623187 w 4024431"/>
              <a:gd name="connsiteY11" fmla="*/ 630942 h 630942"/>
              <a:gd name="connsiteX12" fmla="*/ 871960 w 4024431"/>
              <a:gd name="connsiteY12" fmla="*/ 630942 h 630942"/>
              <a:gd name="connsiteX13" fmla="*/ 0 w 4024431"/>
              <a:gd name="connsiteY13" fmla="*/ 630942 h 630942"/>
              <a:gd name="connsiteX14" fmla="*/ 0 w 4024431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24431" h="630942" fill="none" extrusionOk="0">
                <a:moveTo>
                  <a:pt x="0" y="0"/>
                </a:moveTo>
                <a:cubicBezTo>
                  <a:pt x="242568" y="14293"/>
                  <a:pt x="504026" y="6005"/>
                  <a:pt x="670739" y="0"/>
                </a:cubicBezTo>
                <a:cubicBezTo>
                  <a:pt x="837452" y="-6005"/>
                  <a:pt x="1064792" y="13584"/>
                  <a:pt x="1220744" y="0"/>
                </a:cubicBezTo>
                <a:cubicBezTo>
                  <a:pt x="1376696" y="-13584"/>
                  <a:pt x="1674746" y="-28016"/>
                  <a:pt x="1971971" y="0"/>
                </a:cubicBezTo>
                <a:cubicBezTo>
                  <a:pt x="2269196" y="28016"/>
                  <a:pt x="2492975" y="-2110"/>
                  <a:pt x="2682954" y="0"/>
                </a:cubicBezTo>
                <a:cubicBezTo>
                  <a:pt x="2872933" y="2110"/>
                  <a:pt x="3211130" y="-32045"/>
                  <a:pt x="3393937" y="0"/>
                </a:cubicBezTo>
                <a:cubicBezTo>
                  <a:pt x="3576744" y="32045"/>
                  <a:pt x="3872829" y="16550"/>
                  <a:pt x="4024431" y="0"/>
                </a:cubicBezTo>
                <a:cubicBezTo>
                  <a:pt x="4051042" y="148843"/>
                  <a:pt x="4001513" y="330256"/>
                  <a:pt x="4024431" y="630942"/>
                </a:cubicBezTo>
                <a:cubicBezTo>
                  <a:pt x="3827819" y="644049"/>
                  <a:pt x="3550355" y="636621"/>
                  <a:pt x="3353693" y="630942"/>
                </a:cubicBezTo>
                <a:cubicBezTo>
                  <a:pt x="3157031" y="625263"/>
                  <a:pt x="2910290" y="657128"/>
                  <a:pt x="2763443" y="630942"/>
                </a:cubicBezTo>
                <a:cubicBezTo>
                  <a:pt x="2616596" y="604757"/>
                  <a:pt x="2360047" y="653437"/>
                  <a:pt x="2173193" y="630942"/>
                </a:cubicBezTo>
                <a:cubicBezTo>
                  <a:pt x="1986339" y="608448"/>
                  <a:pt x="1761551" y="611599"/>
                  <a:pt x="1623187" y="630942"/>
                </a:cubicBezTo>
                <a:cubicBezTo>
                  <a:pt x="1484823" y="650285"/>
                  <a:pt x="1165444" y="642916"/>
                  <a:pt x="871960" y="630942"/>
                </a:cubicBezTo>
                <a:cubicBezTo>
                  <a:pt x="578476" y="618968"/>
                  <a:pt x="315975" y="605015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024431" h="630942" stroke="0" extrusionOk="0">
                <a:moveTo>
                  <a:pt x="0" y="0"/>
                </a:moveTo>
                <a:cubicBezTo>
                  <a:pt x="253782" y="32607"/>
                  <a:pt x="368475" y="6911"/>
                  <a:pt x="670739" y="0"/>
                </a:cubicBezTo>
                <a:cubicBezTo>
                  <a:pt x="973003" y="-6911"/>
                  <a:pt x="1019160" y="15173"/>
                  <a:pt x="1341477" y="0"/>
                </a:cubicBezTo>
                <a:cubicBezTo>
                  <a:pt x="1663794" y="-15173"/>
                  <a:pt x="1740426" y="-24103"/>
                  <a:pt x="2052460" y="0"/>
                </a:cubicBezTo>
                <a:cubicBezTo>
                  <a:pt x="2364494" y="24103"/>
                  <a:pt x="2493816" y="27853"/>
                  <a:pt x="2763443" y="0"/>
                </a:cubicBezTo>
                <a:cubicBezTo>
                  <a:pt x="3033070" y="-27853"/>
                  <a:pt x="3143966" y="28060"/>
                  <a:pt x="3393937" y="0"/>
                </a:cubicBezTo>
                <a:cubicBezTo>
                  <a:pt x="3643908" y="-28060"/>
                  <a:pt x="3879666" y="16661"/>
                  <a:pt x="4024431" y="0"/>
                </a:cubicBezTo>
                <a:cubicBezTo>
                  <a:pt x="4043659" y="308010"/>
                  <a:pt x="4048417" y="493635"/>
                  <a:pt x="4024431" y="630942"/>
                </a:cubicBezTo>
                <a:cubicBezTo>
                  <a:pt x="3799290" y="664964"/>
                  <a:pt x="3432515" y="629090"/>
                  <a:pt x="3273204" y="630942"/>
                </a:cubicBezTo>
                <a:cubicBezTo>
                  <a:pt x="3113893" y="632794"/>
                  <a:pt x="2821418" y="642190"/>
                  <a:pt x="2521977" y="630942"/>
                </a:cubicBezTo>
                <a:cubicBezTo>
                  <a:pt x="2222536" y="619694"/>
                  <a:pt x="2077742" y="635235"/>
                  <a:pt x="1851238" y="630942"/>
                </a:cubicBezTo>
                <a:cubicBezTo>
                  <a:pt x="1624734" y="626649"/>
                  <a:pt x="1472524" y="619857"/>
                  <a:pt x="1180500" y="630942"/>
                </a:cubicBezTo>
                <a:cubicBezTo>
                  <a:pt x="888476" y="642027"/>
                  <a:pt x="755450" y="632256"/>
                  <a:pt x="630494" y="630942"/>
                </a:cubicBezTo>
                <a:cubicBezTo>
                  <a:pt x="505538" y="629628"/>
                  <a:pt x="216212" y="640063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(1) </a:t>
            </a:r>
            <a:r>
              <a:rPr lang="pt-BR" sz="1700" b="1"/>
              <a:t>delimitar os Terrenos de Marinha </a:t>
            </a:r>
            <a:r>
              <a:rPr lang="pt-BR" sz="1700"/>
              <a:t>e as áreas intransferíveis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FEF3ADF-2DBA-8103-5ACC-8CE7E6622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813" y="4313328"/>
            <a:ext cx="4024432" cy="877163"/>
          </a:xfrm>
          <a:custGeom>
            <a:avLst/>
            <a:gdLst>
              <a:gd name="connsiteX0" fmla="*/ 0 w 4024432"/>
              <a:gd name="connsiteY0" fmla="*/ 0 h 877163"/>
              <a:gd name="connsiteX1" fmla="*/ 550006 w 4024432"/>
              <a:gd name="connsiteY1" fmla="*/ 0 h 877163"/>
              <a:gd name="connsiteX2" fmla="*/ 1260989 w 4024432"/>
              <a:gd name="connsiteY2" fmla="*/ 0 h 877163"/>
              <a:gd name="connsiteX3" fmla="*/ 1971972 w 4024432"/>
              <a:gd name="connsiteY3" fmla="*/ 0 h 877163"/>
              <a:gd name="connsiteX4" fmla="*/ 2562222 w 4024432"/>
              <a:gd name="connsiteY4" fmla="*/ 0 h 877163"/>
              <a:gd name="connsiteX5" fmla="*/ 3313449 w 4024432"/>
              <a:gd name="connsiteY5" fmla="*/ 0 h 877163"/>
              <a:gd name="connsiteX6" fmla="*/ 4024432 w 4024432"/>
              <a:gd name="connsiteY6" fmla="*/ 0 h 877163"/>
              <a:gd name="connsiteX7" fmla="*/ 4024432 w 4024432"/>
              <a:gd name="connsiteY7" fmla="*/ 447353 h 877163"/>
              <a:gd name="connsiteX8" fmla="*/ 4024432 w 4024432"/>
              <a:gd name="connsiteY8" fmla="*/ 877163 h 877163"/>
              <a:gd name="connsiteX9" fmla="*/ 3434182 w 4024432"/>
              <a:gd name="connsiteY9" fmla="*/ 877163 h 877163"/>
              <a:gd name="connsiteX10" fmla="*/ 2682955 w 4024432"/>
              <a:gd name="connsiteY10" fmla="*/ 877163 h 877163"/>
              <a:gd name="connsiteX11" fmla="*/ 1971972 w 4024432"/>
              <a:gd name="connsiteY11" fmla="*/ 877163 h 877163"/>
              <a:gd name="connsiteX12" fmla="*/ 1220744 w 4024432"/>
              <a:gd name="connsiteY12" fmla="*/ 877163 h 877163"/>
              <a:gd name="connsiteX13" fmla="*/ 0 w 4024432"/>
              <a:gd name="connsiteY13" fmla="*/ 877163 h 877163"/>
              <a:gd name="connsiteX14" fmla="*/ 0 w 4024432"/>
              <a:gd name="connsiteY14" fmla="*/ 456125 h 877163"/>
              <a:gd name="connsiteX15" fmla="*/ 0 w 4024432"/>
              <a:gd name="connsiteY15" fmla="*/ 0 h 87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24432" h="877163" fill="none" extrusionOk="0">
                <a:moveTo>
                  <a:pt x="0" y="0"/>
                </a:moveTo>
                <a:cubicBezTo>
                  <a:pt x="237083" y="24321"/>
                  <a:pt x="426157" y="-3089"/>
                  <a:pt x="550006" y="0"/>
                </a:cubicBezTo>
                <a:cubicBezTo>
                  <a:pt x="673855" y="3089"/>
                  <a:pt x="1071010" y="-2110"/>
                  <a:pt x="1260989" y="0"/>
                </a:cubicBezTo>
                <a:cubicBezTo>
                  <a:pt x="1450968" y="2110"/>
                  <a:pt x="1789165" y="-32045"/>
                  <a:pt x="1971972" y="0"/>
                </a:cubicBezTo>
                <a:cubicBezTo>
                  <a:pt x="2154779" y="32045"/>
                  <a:pt x="2438275" y="11596"/>
                  <a:pt x="2562222" y="0"/>
                </a:cubicBezTo>
                <a:cubicBezTo>
                  <a:pt x="2686169" y="-11596"/>
                  <a:pt x="3009843" y="30736"/>
                  <a:pt x="3313449" y="0"/>
                </a:cubicBezTo>
                <a:cubicBezTo>
                  <a:pt x="3617055" y="-30736"/>
                  <a:pt x="3715924" y="-30465"/>
                  <a:pt x="4024432" y="0"/>
                </a:cubicBezTo>
                <a:cubicBezTo>
                  <a:pt x="4030117" y="213288"/>
                  <a:pt x="4018414" y="300183"/>
                  <a:pt x="4024432" y="447353"/>
                </a:cubicBezTo>
                <a:cubicBezTo>
                  <a:pt x="4030450" y="594523"/>
                  <a:pt x="4003775" y="667106"/>
                  <a:pt x="4024432" y="877163"/>
                </a:cubicBezTo>
                <a:cubicBezTo>
                  <a:pt x="3796022" y="856123"/>
                  <a:pt x="3560914" y="896916"/>
                  <a:pt x="3434182" y="877163"/>
                </a:cubicBezTo>
                <a:cubicBezTo>
                  <a:pt x="3307450" y="857411"/>
                  <a:pt x="2976439" y="889137"/>
                  <a:pt x="2682955" y="877163"/>
                </a:cubicBezTo>
                <a:cubicBezTo>
                  <a:pt x="2389471" y="865189"/>
                  <a:pt x="2280198" y="889743"/>
                  <a:pt x="1971972" y="877163"/>
                </a:cubicBezTo>
                <a:cubicBezTo>
                  <a:pt x="1663746" y="864583"/>
                  <a:pt x="1446076" y="869571"/>
                  <a:pt x="1220744" y="877163"/>
                </a:cubicBezTo>
                <a:cubicBezTo>
                  <a:pt x="995412" y="884755"/>
                  <a:pt x="392918" y="822954"/>
                  <a:pt x="0" y="877163"/>
                </a:cubicBezTo>
                <a:cubicBezTo>
                  <a:pt x="-4125" y="774705"/>
                  <a:pt x="19556" y="583102"/>
                  <a:pt x="0" y="456125"/>
                </a:cubicBezTo>
                <a:cubicBezTo>
                  <a:pt x="-19556" y="329148"/>
                  <a:pt x="7151" y="179238"/>
                  <a:pt x="0" y="0"/>
                </a:cubicBezTo>
                <a:close/>
              </a:path>
              <a:path w="4024432" h="877163" stroke="0" extrusionOk="0">
                <a:moveTo>
                  <a:pt x="0" y="0"/>
                </a:moveTo>
                <a:cubicBezTo>
                  <a:pt x="253782" y="32607"/>
                  <a:pt x="368475" y="6911"/>
                  <a:pt x="670739" y="0"/>
                </a:cubicBezTo>
                <a:cubicBezTo>
                  <a:pt x="973003" y="-6911"/>
                  <a:pt x="1019160" y="15173"/>
                  <a:pt x="1341477" y="0"/>
                </a:cubicBezTo>
                <a:cubicBezTo>
                  <a:pt x="1663794" y="-15173"/>
                  <a:pt x="1740426" y="-24103"/>
                  <a:pt x="2052460" y="0"/>
                </a:cubicBezTo>
                <a:cubicBezTo>
                  <a:pt x="2364494" y="24103"/>
                  <a:pt x="2493816" y="27853"/>
                  <a:pt x="2763443" y="0"/>
                </a:cubicBezTo>
                <a:cubicBezTo>
                  <a:pt x="3033070" y="-27853"/>
                  <a:pt x="3139348" y="21797"/>
                  <a:pt x="3393938" y="0"/>
                </a:cubicBezTo>
                <a:cubicBezTo>
                  <a:pt x="3648528" y="-21797"/>
                  <a:pt x="3879667" y="16661"/>
                  <a:pt x="4024432" y="0"/>
                </a:cubicBezTo>
                <a:cubicBezTo>
                  <a:pt x="4003047" y="209857"/>
                  <a:pt x="4025991" y="260609"/>
                  <a:pt x="4024432" y="456125"/>
                </a:cubicBezTo>
                <a:cubicBezTo>
                  <a:pt x="4022873" y="651642"/>
                  <a:pt x="4007565" y="772550"/>
                  <a:pt x="4024432" y="877163"/>
                </a:cubicBezTo>
                <a:cubicBezTo>
                  <a:pt x="3862831" y="897654"/>
                  <a:pt x="3464251" y="873366"/>
                  <a:pt x="3313449" y="877163"/>
                </a:cubicBezTo>
                <a:cubicBezTo>
                  <a:pt x="3162647" y="880960"/>
                  <a:pt x="2869214" y="881456"/>
                  <a:pt x="2642710" y="877163"/>
                </a:cubicBezTo>
                <a:cubicBezTo>
                  <a:pt x="2416206" y="872870"/>
                  <a:pt x="2263996" y="866078"/>
                  <a:pt x="1971972" y="877163"/>
                </a:cubicBezTo>
                <a:cubicBezTo>
                  <a:pt x="1679948" y="888248"/>
                  <a:pt x="1546922" y="878477"/>
                  <a:pt x="1421966" y="877163"/>
                </a:cubicBezTo>
                <a:cubicBezTo>
                  <a:pt x="1297010" y="875849"/>
                  <a:pt x="1042122" y="860588"/>
                  <a:pt x="670739" y="877163"/>
                </a:cubicBezTo>
                <a:cubicBezTo>
                  <a:pt x="299356" y="893738"/>
                  <a:pt x="312159" y="885255"/>
                  <a:pt x="0" y="877163"/>
                </a:cubicBezTo>
                <a:cubicBezTo>
                  <a:pt x="18840" y="761942"/>
                  <a:pt x="-18899" y="548976"/>
                  <a:pt x="0" y="464896"/>
                </a:cubicBezTo>
                <a:cubicBezTo>
                  <a:pt x="18899" y="380816"/>
                  <a:pt x="-8996" y="13570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 b="1"/>
              <a:t>(2) cadastrar os imóveis, </a:t>
            </a:r>
            <a:r>
              <a:rPr lang="pt-BR" sz="1700"/>
              <a:t>prover avaliações de mercado e identificar  as ocupações existentes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0AA8D44-D6B4-5CF3-132B-75F6F2990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2814" y="5384305"/>
            <a:ext cx="4024431" cy="353943"/>
          </a:xfrm>
          <a:custGeom>
            <a:avLst/>
            <a:gdLst>
              <a:gd name="connsiteX0" fmla="*/ 0 w 4024431"/>
              <a:gd name="connsiteY0" fmla="*/ 0 h 353943"/>
              <a:gd name="connsiteX1" fmla="*/ 670739 w 4024431"/>
              <a:gd name="connsiteY1" fmla="*/ 0 h 353943"/>
              <a:gd name="connsiteX2" fmla="*/ 1220744 w 4024431"/>
              <a:gd name="connsiteY2" fmla="*/ 0 h 353943"/>
              <a:gd name="connsiteX3" fmla="*/ 1971971 w 4024431"/>
              <a:gd name="connsiteY3" fmla="*/ 0 h 353943"/>
              <a:gd name="connsiteX4" fmla="*/ 2682954 w 4024431"/>
              <a:gd name="connsiteY4" fmla="*/ 0 h 353943"/>
              <a:gd name="connsiteX5" fmla="*/ 3393937 w 4024431"/>
              <a:gd name="connsiteY5" fmla="*/ 0 h 353943"/>
              <a:gd name="connsiteX6" fmla="*/ 4024431 w 4024431"/>
              <a:gd name="connsiteY6" fmla="*/ 0 h 353943"/>
              <a:gd name="connsiteX7" fmla="*/ 4024431 w 4024431"/>
              <a:gd name="connsiteY7" fmla="*/ 353943 h 353943"/>
              <a:gd name="connsiteX8" fmla="*/ 3353693 w 4024431"/>
              <a:gd name="connsiteY8" fmla="*/ 353943 h 353943"/>
              <a:gd name="connsiteX9" fmla="*/ 2763443 w 4024431"/>
              <a:gd name="connsiteY9" fmla="*/ 353943 h 353943"/>
              <a:gd name="connsiteX10" fmla="*/ 2173193 w 4024431"/>
              <a:gd name="connsiteY10" fmla="*/ 353943 h 353943"/>
              <a:gd name="connsiteX11" fmla="*/ 1623187 w 4024431"/>
              <a:gd name="connsiteY11" fmla="*/ 353943 h 353943"/>
              <a:gd name="connsiteX12" fmla="*/ 871960 w 4024431"/>
              <a:gd name="connsiteY12" fmla="*/ 353943 h 353943"/>
              <a:gd name="connsiteX13" fmla="*/ 0 w 4024431"/>
              <a:gd name="connsiteY13" fmla="*/ 353943 h 353943"/>
              <a:gd name="connsiteX14" fmla="*/ 0 w 4024431"/>
              <a:gd name="connsiteY14" fmla="*/ 0 h 35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24431" h="353943" fill="none" extrusionOk="0">
                <a:moveTo>
                  <a:pt x="0" y="0"/>
                </a:moveTo>
                <a:cubicBezTo>
                  <a:pt x="242568" y="14293"/>
                  <a:pt x="504026" y="6005"/>
                  <a:pt x="670739" y="0"/>
                </a:cubicBezTo>
                <a:cubicBezTo>
                  <a:pt x="837452" y="-6005"/>
                  <a:pt x="1064792" y="13584"/>
                  <a:pt x="1220744" y="0"/>
                </a:cubicBezTo>
                <a:cubicBezTo>
                  <a:pt x="1376696" y="-13584"/>
                  <a:pt x="1674746" y="-28016"/>
                  <a:pt x="1971971" y="0"/>
                </a:cubicBezTo>
                <a:cubicBezTo>
                  <a:pt x="2269196" y="28016"/>
                  <a:pt x="2492975" y="-2110"/>
                  <a:pt x="2682954" y="0"/>
                </a:cubicBezTo>
                <a:cubicBezTo>
                  <a:pt x="2872933" y="2110"/>
                  <a:pt x="3211130" y="-32045"/>
                  <a:pt x="3393937" y="0"/>
                </a:cubicBezTo>
                <a:cubicBezTo>
                  <a:pt x="3576744" y="32045"/>
                  <a:pt x="3872829" y="16550"/>
                  <a:pt x="4024431" y="0"/>
                </a:cubicBezTo>
                <a:cubicBezTo>
                  <a:pt x="4039634" y="159320"/>
                  <a:pt x="4027407" y="230059"/>
                  <a:pt x="4024431" y="353943"/>
                </a:cubicBezTo>
                <a:cubicBezTo>
                  <a:pt x="3827819" y="367050"/>
                  <a:pt x="3550355" y="359622"/>
                  <a:pt x="3353693" y="353943"/>
                </a:cubicBezTo>
                <a:cubicBezTo>
                  <a:pt x="3157031" y="348264"/>
                  <a:pt x="2910290" y="380129"/>
                  <a:pt x="2763443" y="353943"/>
                </a:cubicBezTo>
                <a:cubicBezTo>
                  <a:pt x="2616596" y="327758"/>
                  <a:pt x="2360047" y="376438"/>
                  <a:pt x="2173193" y="353943"/>
                </a:cubicBezTo>
                <a:cubicBezTo>
                  <a:pt x="1986339" y="331449"/>
                  <a:pt x="1761551" y="334600"/>
                  <a:pt x="1623187" y="353943"/>
                </a:cubicBezTo>
                <a:cubicBezTo>
                  <a:pt x="1484823" y="373286"/>
                  <a:pt x="1165444" y="365917"/>
                  <a:pt x="871960" y="353943"/>
                </a:cubicBezTo>
                <a:cubicBezTo>
                  <a:pt x="578476" y="341969"/>
                  <a:pt x="315975" y="328016"/>
                  <a:pt x="0" y="353943"/>
                </a:cubicBezTo>
                <a:cubicBezTo>
                  <a:pt x="14968" y="277873"/>
                  <a:pt x="-14919" y="111957"/>
                  <a:pt x="0" y="0"/>
                </a:cubicBezTo>
                <a:close/>
              </a:path>
              <a:path w="4024431" h="353943" stroke="0" extrusionOk="0">
                <a:moveTo>
                  <a:pt x="0" y="0"/>
                </a:moveTo>
                <a:cubicBezTo>
                  <a:pt x="253782" y="32607"/>
                  <a:pt x="368475" y="6911"/>
                  <a:pt x="670739" y="0"/>
                </a:cubicBezTo>
                <a:cubicBezTo>
                  <a:pt x="973003" y="-6911"/>
                  <a:pt x="1019160" y="15173"/>
                  <a:pt x="1341477" y="0"/>
                </a:cubicBezTo>
                <a:cubicBezTo>
                  <a:pt x="1663794" y="-15173"/>
                  <a:pt x="1740426" y="-24103"/>
                  <a:pt x="2052460" y="0"/>
                </a:cubicBezTo>
                <a:cubicBezTo>
                  <a:pt x="2364494" y="24103"/>
                  <a:pt x="2493816" y="27853"/>
                  <a:pt x="2763443" y="0"/>
                </a:cubicBezTo>
                <a:cubicBezTo>
                  <a:pt x="3033070" y="-27853"/>
                  <a:pt x="3143966" y="28060"/>
                  <a:pt x="3393937" y="0"/>
                </a:cubicBezTo>
                <a:cubicBezTo>
                  <a:pt x="3643908" y="-28060"/>
                  <a:pt x="3879666" y="16661"/>
                  <a:pt x="4024431" y="0"/>
                </a:cubicBezTo>
                <a:cubicBezTo>
                  <a:pt x="4038221" y="141614"/>
                  <a:pt x="4023294" y="241533"/>
                  <a:pt x="4024431" y="353943"/>
                </a:cubicBezTo>
                <a:cubicBezTo>
                  <a:pt x="3799290" y="387965"/>
                  <a:pt x="3432515" y="352091"/>
                  <a:pt x="3273204" y="353943"/>
                </a:cubicBezTo>
                <a:cubicBezTo>
                  <a:pt x="3113893" y="355795"/>
                  <a:pt x="2821418" y="365191"/>
                  <a:pt x="2521977" y="353943"/>
                </a:cubicBezTo>
                <a:cubicBezTo>
                  <a:pt x="2222536" y="342695"/>
                  <a:pt x="2077742" y="358236"/>
                  <a:pt x="1851238" y="353943"/>
                </a:cubicBezTo>
                <a:cubicBezTo>
                  <a:pt x="1624734" y="349650"/>
                  <a:pt x="1472524" y="342858"/>
                  <a:pt x="1180500" y="353943"/>
                </a:cubicBezTo>
                <a:cubicBezTo>
                  <a:pt x="888476" y="365028"/>
                  <a:pt x="755450" y="355257"/>
                  <a:pt x="630494" y="353943"/>
                </a:cubicBezTo>
                <a:cubicBezTo>
                  <a:pt x="505538" y="352629"/>
                  <a:pt x="216212" y="363064"/>
                  <a:pt x="0" y="353943"/>
                </a:cubicBezTo>
                <a:cubicBezTo>
                  <a:pt x="6898" y="255417"/>
                  <a:pt x="10408" y="1586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00" b="1"/>
              <a:t>(3) registrar </a:t>
            </a:r>
            <a:r>
              <a:rPr lang="pt-BR" sz="1700"/>
              <a:t>os direitos nos cartórios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7146F3C-7FB2-84B8-CFB8-DB9A691C4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6" y="1689617"/>
            <a:ext cx="4103080" cy="630942"/>
          </a:xfrm>
          <a:custGeom>
            <a:avLst/>
            <a:gdLst>
              <a:gd name="connsiteX0" fmla="*/ 0 w 4103080"/>
              <a:gd name="connsiteY0" fmla="*/ 0 h 630942"/>
              <a:gd name="connsiteX1" fmla="*/ 683847 w 4103080"/>
              <a:gd name="connsiteY1" fmla="*/ 0 h 630942"/>
              <a:gd name="connsiteX2" fmla="*/ 1244601 w 4103080"/>
              <a:gd name="connsiteY2" fmla="*/ 0 h 630942"/>
              <a:gd name="connsiteX3" fmla="*/ 2010509 w 4103080"/>
              <a:gd name="connsiteY3" fmla="*/ 0 h 630942"/>
              <a:gd name="connsiteX4" fmla="*/ 2735387 w 4103080"/>
              <a:gd name="connsiteY4" fmla="*/ 0 h 630942"/>
              <a:gd name="connsiteX5" fmla="*/ 3460264 w 4103080"/>
              <a:gd name="connsiteY5" fmla="*/ 0 h 630942"/>
              <a:gd name="connsiteX6" fmla="*/ 4103080 w 4103080"/>
              <a:gd name="connsiteY6" fmla="*/ 0 h 630942"/>
              <a:gd name="connsiteX7" fmla="*/ 4103080 w 4103080"/>
              <a:gd name="connsiteY7" fmla="*/ 630942 h 630942"/>
              <a:gd name="connsiteX8" fmla="*/ 3419233 w 4103080"/>
              <a:gd name="connsiteY8" fmla="*/ 630942 h 630942"/>
              <a:gd name="connsiteX9" fmla="*/ 2817448 w 4103080"/>
              <a:gd name="connsiteY9" fmla="*/ 630942 h 630942"/>
              <a:gd name="connsiteX10" fmla="*/ 2215663 w 4103080"/>
              <a:gd name="connsiteY10" fmla="*/ 630942 h 630942"/>
              <a:gd name="connsiteX11" fmla="*/ 1654909 w 4103080"/>
              <a:gd name="connsiteY11" fmla="*/ 630942 h 630942"/>
              <a:gd name="connsiteX12" fmla="*/ 889001 w 4103080"/>
              <a:gd name="connsiteY12" fmla="*/ 630942 h 630942"/>
              <a:gd name="connsiteX13" fmla="*/ 0 w 4103080"/>
              <a:gd name="connsiteY13" fmla="*/ 630942 h 630942"/>
              <a:gd name="connsiteX14" fmla="*/ 0 w 410308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3080" h="630942" fill="none" extrusionOk="0">
                <a:moveTo>
                  <a:pt x="0" y="0"/>
                </a:moveTo>
                <a:cubicBezTo>
                  <a:pt x="327815" y="-680"/>
                  <a:pt x="454143" y="-29522"/>
                  <a:pt x="683847" y="0"/>
                </a:cubicBezTo>
                <a:cubicBezTo>
                  <a:pt x="913551" y="29522"/>
                  <a:pt x="1123637" y="22110"/>
                  <a:pt x="1244601" y="0"/>
                </a:cubicBezTo>
                <a:cubicBezTo>
                  <a:pt x="1365565" y="-22110"/>
                  <a:pt x="1780552" y="-10566"/>
                  <a:pt x="2010509" y="0"/>
                </a:cubicBezTo>
                <a:cubicBezTo>
                  <a:pt x="2240466" y="10566"/>
                  <a:pt x="2528567" y="-10013"/>
                  <a:pt x="2735387" y="0"/>
                </a:cubicBezTo>
                <a:cubicBezTo>
                  <a:pt x="2942207" y="10013"/>
                  <a:pt x="3297313" y="4056"/>
                  <a:pt x="3460264" y="0"/>
                </a:cubicBezTo>
                <a:cubicBezTo>
                  <a:pt x="3623215" y="-4056"/>
                  <a:pt x="3856989" y="-20907"/>
                  <a:pt x="4103080" y="0"/>
                </a:cubicBezTo>
                <a:cubicBezTo>
                  <a:pt x="4129691" y="148843"/>
                  <a:pt x="4080162" y="330256"/>
                  <a:pt x="4103080" y="630942"/>
                </a:cubicBezTo>
                <a:cubicBezTo>
                  <a:pt x="3816708" y="650036"/>
                  <a:pt x="3623970" y="643039"/>
                  <a:pt x="3419233" y="630942"/>
                </a:cubicBezTo>
                <a:cubicBezTo>
                  <a:pt x="3214496" y="618845"/>
                  <a:pt x="3106572" y="623746"/>
                  <a:pt x="2817448" y="630942"/>
                </a:cubicBezTo>
                <a:cubicBezTo>
                  <a:pt x="2528324" y="638138"/>
                  <a:pt x="2365612" y="642343"/>
                  <a:pt x="2215663" y="630942"/>
                </a:cubicBezTo>
                <a:cubicBezTo>
                  <a:pt x="2065714" y="619541"/>
                  <a:pt x="1909688" y="614516"/>
                  <a:pt x="1654909" y="630942"/>
                </a:cubicBezTo>
                <a:cubicBezTo>
                  <a:pt x="1400130" y="647368"/>
                  <a:pt x="1072573" y="597708"/>
                  <a:pt x="889001" y="630942"/>
                </a:cubicBezTo>
                <a:cubicBezTo>
                  <a:pt x="705429" y="664176"/>
                  <a:pt x="386684" y="619927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103080" h="630942" stroke="0" extrusionOk="0">
                <a:moveTo>
                  <a:pt x="0" y="0"/>
                </a:moveTo>
                <a:cubicBezTo>
                  <a:pt x="239781" y="28236"/>
                  <a:pt x="377130" y="26960"/>
                  <a:pt x="683847" y="0"/>
                </a:cubicBezTo>
                <a:cubicBezTo>
                  <a:pt x="990564" y="-26960"/>
                  <a:pt x="1170265" y="22052"/>
                  <a:pt x="1367693" y="0"/>
                </a:cubicBezTo>
                <a:cubicBezTo>
                  <a:pt x="1565121" y="-22052"/>
                  <a:pt x="1735361" y="-30965"/>
                  <a:pt x="2092571" y="0"/>
                </a:cubicBezTo>
                <a:cubicBezTo>
                  <a:pt x="2449781" y="30965"/>
                  <a:pt x="2602954" y="19003"/>
                  <a:pt x="2817448" y="0"/>
                </a:cubicBezTo>
                <a:cubicBezTo>
                  <a:pt x="3031942" y="-19003"/>
                  <a:pt x="3184486" y="-15947"/>
                  <a:pt x="3460264" y="0"/>
                </a:cubicBezTo>
                <a:cubicBezTo>
                  <a:pt x="3736042" y="15947"/>
                  <a:pt x="3956553" y="4348"/>
                  <a:pt x="4103080" y="0"/>
                </a:cubicBezTo>
                <a:cubicBezTo>
                  <a:pt x="4122308" y="308010"/>
                  <a:pt x="4127066" y="493635"/>
                  <a:pt x="4103080" y="630942"/>
                </a:cubicBezTo>
                <a:cubicBezTo>
                  <a:pt x="3745924" y="624446"/>
                  <a:pt x="3544559" y="631194"/>
                  <a:pt x="3337172" y="630942"/>
                </a:cubicBezTo>
                <a:cubicBezTo>
                  <a:pt x="3129785" y="630690"/>
                  <a:pt x="2738552" y="641502"/>
                  <a:pt x="2571263" y="630942"/>
                </a:cubicBezTo>
                <a:cubicBezTo>
                  <a:pt x="2403974" y="620382"/>
                  <a:pt x="2128338" y="659661"/>
                  <a:pt x="1887417" y="630942"/>
                </a:cubicBezTo>
                <a:cubicBezTo>
                  <a:pt x="1646496" y="602223"/>
                  <a:pt x="1433617" y="632735"/>
                  <a:pt x="1203570" y="630942"/>
                </a:cubicBezTo>
                <a:cubicBezTo>
                  <a:pt x="973523" y="629149"/>
                  <a:pt x="792962" y="628004"/>
                  <a:pt x="642816" y="630942"/>
                </a:cubicBezTo>
                <a:cubicBezTo>
                  <a:pt x="492670" y="633880"/>
                  <a:pt x="255834" y="661447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Violação de direitos com </a:t>
            </a:r>
            <a:r>
              <a:rPr lang="pt-BR" sz="1750" b="1"/>
              <a:t>compulsoriedade</a:t>
            </a:r>
            <a:r>
              <a:rPr lang="pt-BR" sz="1750"/>
              <a:t> da aquisição dos terrenos de marinha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59F43F9-BEE4-4CF5-21CF-C2710419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8" y="5532823"/>
            <a:ext cx="4103078" cy="630942"/>
          </a:xfrm>
          <a:custGeom>
            <a:avLst/>
            <a:gdLst>
              <a:gd name="connsiteX0" fmla="*/ 0 w 4103078"/>
              <a:gd name="connsiteY0" fmla="*/ 0 h 630942"/>
              <a:gd name="connsiteX1" fmla="*/ 683846 w 4103078"/>
              <a:gd name="connsiteY1" fmla="*/ 0 h 630942"/>
              <a:gd name="connsiteX2" fmla="*/ 1244600 w 4103078"/>
              <a:gd name="connsiteY2" fmla="*/ 0 h 630942"/>
              <a:gd name="connsiteX3" fmla="*/ 2010508 w 4103078"/>
              <a:gd name="connsiteY3" fmla="*/ 0 h 630942"/>
              <a:gd name="connsiteX4" fmla="*/ 2735385 w 4103078"/>
              <a:gd name="connsiteY4" fmla="*/ 0 h 630942"/>
              <a:gd name="connsiteX5" fmla="*/ 3460262 w 4103078"/>
              <a:gd name="connsiteY5" fmla="*/ 0 h 630942"/>
              <a:gd name="connsiteX6" fmla="*/ 4103078 w 4103078"/>
              <a:gd name="connsiteY6" fmla="*/ 0 h 630942"/>
              <a:gd name="connsiteX7" fmla="*/ 4103078 w 4103078"/>
              <a:gd name="connsiteY7" fmla="*/ 630942 h 630942"/>
              <a:gd name="connsiteX8" fmla="*/ 3419232 w 4103078"/>
              <a:gd name="connsiteY8" fmla="*/ 630942 h 630942"/>
              <a:gd name="connsiteX9" fmla="*/ 2817447 w 4103078"/>
              <a:gd name="connsiteY9" fmla="*/ 630942 h 630942"/>
              <a:gd name="connsiteX10" fmla="*/ 2215662 w 4103078"/>
              <a:gd name="connsiteY10" fmla="*/ 630942 h 630942"/>
              <a:gd name="connsiteX11" fmla="*/ 1654908 w 4103078"/>
              <a:gd name="connsiteY11" fmla="*/ 630942 h 630942"/>
              <a:gd name="connsiteX12" fmla="*/ 889000 w 4103078"/>
              <a:gd name="connsiteY12" fmla="*/ 630942 h 630942"/>
              <a:gd name="connsiteX13" fmla="*/ 0 w 4103078"/>
              <a:gd name="connsiteY13" fmla="*/ 630942 h 630942"/>
              <a:gd name="connsiteX14" fmla="*/ 0 w 4103078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3078" h="630942" fill="none" extrusionOk="0">
                <a:moveTo>
                  <a:pt x="0" y="0"/>
                </a:moveTo>
                <a:cubicBezTo>
                  <a:pt x="328530" y="2811"/>
                  <a:pt x="460149" y="-26290"/>
                  <a:pt x="683846" y="0"/>
                </a:cubicBezTo>
                <a:cubicBezTo>
                  <a:pt x="907543" y="26290"/>
                  <a:pt x="1123636" y="22110"/>
                  <a:pt x="1244600" y="0"/>
                </a:cubicBezTo>
                <a:cubicBezTo>
                  <a:pt x="1365564" y="-22110"/>
                  <a:pt x="1780551" y="-10566"/>
                  <a:pt x="2010508" y="0"/>
                </a:cubicBezTo>
                <a:cubicBezTo>
                  <a:pt x="2240465" y="10566"/>
                  <a:pt x="2529625" y="-6339"/>
                  <a:pt x="2735385" y="0"/>
                </a:cubicBezTo>
                <a:cubicBezTo>
                  <a:pt x="2941145" y="6339"/>
                  <a:pt x="3297311" y="4056"/>
                  <a:pt x="3460262" y="0"/>
                </a:cubicBezTo>
                <a:cubicBezTo>
                  <a:pt x="3623213" y="-4056"/>
                  <a:pt x="3856987" y="-20907"/>
                  <a:pt x="4103078" y="0"/>
                </a:cubicBezTo>
                <a:cubicBezTo>
                  <a:pt x="4129689" y="148843"/>
                  <a:pt x="4080160" y="330256"/>
                  <a:pt x="4103078" y="630942"/>
                </a:cubicBezTo>
                <a:cubicBezTo>
                  <a:pt x="3815961" y="649268"/>
                  <a:pt x="3619671" y="642312"/>
                  <a:pt x="3419232" y="630942"/>
                </a:cubicBezTo>
                <a:cubicBezTo>
                  <a:pt x="3218793" y="619572"/>
                  <a:pt x="3106571" y="623746"/>
                  <a:pt x="2817447" y="630942"/>
                </a:cubicBezTo>
                <a:cubicBezTo>
                  <a:pt x="2528323" y="638138"/>
                  <a:pt x="2365611" y="642343"/>
                  <a:pt x="2215662" y="630942"/>
                </a:cubicBezTo>
                <a:cubicBezTo>
                  <a:pt x="2065713" y="619541"/>
                  <a:pt x="1909687" y="614516"/>
                  <a:pt x="1654908" y="630942"/>
                </a:cubicBezTo>
                <a:cubicBezTo>
                  <a:pt x="1400129" y="647368"/>
                  <a:pt x="1072572" y="597708"/>
                  <a:pt x="889000" y="630942"/>
                </a:cubicBezTo>
                <a:cubicBezTo>
                  <a:pt x="705428" y="664176"/>
                  <a:pt x="382597" y="616651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103078" h="630942" stroke="0" extrusionOk="0">
                <a:moveTo>
                  <a:pt x="0" y="0"/>
                </a:moveTo>
                <a:cubicBezTo>
                  <a:pt x="242914" y="30406"/>
                  <a:pt x="379969" y="32695"/>
                  <a:pt x="683846" y="0"/>
                </a:cubicBezTo>
                <a:cubicBezTo>
                  <a:pt x="987723" y="-32695"/>
                  <a:pt x="1164380" y="16014"/>
                  <a:pt x="1367693" y="0"/>
                </a:cubicBezTo>
                <a:cubicBezTo>
                  <a:pt x="1571006" y="-16014"/>
                  <a:pt x="1740904" y="-27025"/>
                  <a:pt x="2092570" y="0"/>
                </a:cubicBezTo>
                <a:cubicBezTo>
                  <a:pt x="2444236" y="27025"/>
                  <a:pt x="2602953" y="19003"/>
                  <a:pt x="2817447" y="0"/>
                </a:cubicBezTo>
                <a:cubicBezTo>
                  <a:pt x="3031941" y="-19003"/>
                  <a:pt x="3189015" y="-9803"/>
                  <a:pt x="3460262" y="0"/>
                </a:cubicBezTo>
                <a:cubicBezTo>
                  <a:pt x="3731510" y="9803"/>
                  <a:pt x="3956551" y="4348"/>
                  <a:pt x="4103078" y="0"/>
                </a:cubicBezTo>
                <a:cubicBezTo>
                  <a:pt x="4122306" y="308010"/>
                  <a:pt x="4127064" y="493635"/>
                  <a:pt x="4103078" y="630942"/>
                </a:cubicBezTo>
                <a:cubicBezTo>
                  <a:pt x="3745922" y="624446"/>
                  <a:pt x="3544557" y="631194"/>
                  <a:pt x="3337170" y="630942"/>
                </a:cubicBezTo>
                <a:cubicBezTo>
                  <a:pt x="3129783" y="630690"/>
                  <a:pt x="2738038" y="640335"/>
                  <a:pt x="2571262" y="630942"/>
                </a:cubicBezTo>
                <a:cubicBezTo>
                  <a:pt x="2404486" y="621549"/>
                  <a:pt x="2128337" y="659661"/>
                  <a:pt x="1887416" y="630942"/>
                </a:cubicBezTo>
                <a:cubicBezTo>
                  <a:pt x="1646495" y="602223"/>
                  <a:pt x="1427681" y="630928"/>
                  <a:pt x="1203570" y="630942"/>
                </a:cubicBezTo>
                <a:cubicBezTo>
                  <a:pt x="979459" y="630956"/>
                  <a:pt x="792962" y="628004"/>
                  <a:pt x="642816" y="630942"/>
                </a:cubicBezTo>
                <a:cubicBezTo>
                  <a:pt x="492670" y="633880"/>
                  <a:pt x="255834" y="661447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 b="1" dirty="0"/>
              <a:t>Prazo de 2 anos </a:t>
            </a:r>
            <a:r>
              <a:rPr lang="pt-BR" sz="1750" dirty="0"/>
              <a:t>para finalizar todas as transferências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291611A-F3D0-C592-BF01-70955300D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6" y="4808559"/>
            <a:ext cx="4103080" cy="630942"/>
          </a:xfrm>
          <a:custGeom>
            <a:avLst/>
            <a:gdLst>
              <a:gd name="connsiteX0" fmla="*/ 0 w 4103080"/>
              <a:gd name="connsiteY0" fmla="*/ 0 h 630942"/>
              <a:gd name="connsiteX1" fmla="*/ 683847 w 4103080"/>
              <a:gd name="connsiteY1" fmla="*/ 0 h 630942"/>
              <a:gd name="connsiteX2" fmla="*/ 1244601 w 4103080"/>
              <a:gd name="connsiteY2" fmla="*/ 0 h 630942"/>
              <a:gd name="connsiteX3" fmla="*/ 2010509 w 4103080"/>
              <a:gd name="connsiteY3" fmla="*/ 0 h 630942"/>
              <a:gd name="connsiteX4" fmla="*/ 2735387 w 4103080"/>
              <a:gd name="connsiteY4" fmla="*/ 0 h 630942"/>
              <a:gd name="connsiteX5" fmla="*/ 3460264 w 4103080"/>
              <a:gd name="connsiteY5" fmla="*/ 0 h 630942"/>
              <a:gd name="connsiteX6" fmla="*/ 4103080 w 4103080"/>
              <a:gd name="connsiteY6" fmla="*/ 0 h 630942"/>
              <a:gd name="connsiteX7" fmla="*/ 4103080 w 4103080"/>
              <a:gd name="connsiteY7" fmla="*/ 630942 h 630942"/>
              <a:gd name="connsiteX8" fmla="*/ 3419233 w 4103080"/>
              <a:gd name="connsiteY8" fmla="*/ 630942 h 630942"/>
              <a:gd name="connsiteX9" fmla="*/ 2817448 w 4103080"/>
              <a:gd name="connsiteY9" fmla="*/ 630942 h 630942"/>
              <a:gd name="connsiteX10" fmla="*/ 2215663 w 4103080"/>
              <a:gd name="connsiteY10" fmla="*/ 630942 h 630942"/>
              <a:gd name="connsiteX11" fmla="*/ 1654909 w 4103080"/>
              <a:gd name="connsiteY11" fmla="*/ 630942 h 630942"/>
              <a:gd name="connsiteX12" fmla="*/ 889001 w 4103080"/>
              <a:gd name="connsiteY12" fmla="*/ 630942 h 630942"/>
              <a:gd name="connsiteX13" fmla="*/ 0 w 4103080"/>
              <a:gd name="connsiteY13" fmla="*/ 630942 h 630942"/>
              <a:gd name="connsiteX14" fmla="*/ 0 w 410308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3080" h="630942" fill="none" extrusionOk="0">
                <a:moveTo>
                  <a:pt x="0" y="0"/>
                </a:moveTo>
                <a:cubicBezTo>
                  <a:pt x="327815" y="-680"/>
                  <a:pt x="454143" y="-29522"/>
                  <a:pt x="683847" y="0"/>
                </a:cubicBezTo>
                <a:cubicBezTo>
                  <a:pt x="913551" y="29522"/>
                  <a:pt x="1123637" y="22110"/>
                  <a:pt x="1244601" y="0"/>
                </a:cubicBezTo>
                <a:cubicBezTo>
                  <a:pt x="1365565" y="-22110"/>
                  <a:pt x="1780552" y="-10566"/>
                  <a:pt x="2010509" y="0"/>
                </a:cubicBezTo>
                <a:cubicBezTo>
                  <a:pt x="2240466" y="10566"/>
                  <a:pt x="2528567" y="-10013"/>
                  <a:pt x="2735387" y="0"/>
                </a:cubicBezTo>
                <a:cubicBezTo>
                  <a:pt x="2942207" y="10013"/>
                  <a:pt x="3297313" y="4056"/>
                  <a:pt x="3460264" y="0"/>
                </a:cubicBezTo>
                <a:cubicBezTo>
                  <a:pt x="3623215" y="-4056"/>
                  <a:pt x="3856989" y="-20907"/>
                  <a:pt x="4103080" y="0"/>
                </a:cubicBezTo>
                <a:cubicBezTo>
                  <a:pt x="4129691" y="148843"/>
                  <a:pt x="4080162" y="330256"/>
                  <a:pt x="4103080" y="630942"/>
                </a:cubicBezTo>
                <a:cubicBezTo>
                  <a:pt x="3816708" y="650036"/>
                  <a:pt x="3623970" y="643039"/>
                  <a:pt x="3419233" y="630942"/>
                </a:cubicBezTo>
                <a:cubicBezTo>
                  <a:pt x="3214496" y="618845"/>
                  <a:pt x="3106572" y="623746"/>
                  <a:pt x="2817448" y="630942"/>
                </a:cubicBezTo>
                <a:cubicBezTo>
                  <a:pt x="2528324" y="638138"/>
                  <a:pt x="2365612" y="642343"/>
                  <a:pt x="2215663" y="630942"/>
                </a:cubicBezTo>
                <a:cubicBezTo>
                  <a:pt x="2065714" y="619541"/>
                  <a:pt x="1909688" y="614516"/>
                  <a:pt x="1654909" y="630942"/>
                </a:cubicBezTo>
                <a:cubicBezTo>
                  <a:pt x="1400130" y="647368"/>
                  <a:pt x="1072573" y="597708"/>
                  <a:pt x="889001" y="630942"/>
                </a:cubicBezTo>
                <a:cubicBezTo>
                  <a:pt x="705429" y="664176"/>
                  <a:pt x="386684" y="619927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103080" h="630942" stroke="0" extrusionOk="0">
                <a:moveTo>
                  <a:pt x="0" y="0"/>
                </a:moveTo>
                <a:cubicBezTo>
                  <a:pt x="239781" y="28236"/>
                  <a:pt x="377130" y="26960"/>
                  <a:pt x="683847" y="0"/>
                </a:cubicBezTo>
                <a:cubicBezTo>
                  <a:pt x="990564" y="-26960"/>
                  <a:pt x="1170265" y="22052"/>
                  <a:pt x="1367693" y="0"/>
                </a:cubicBezTo>
                <a:cubicBezTo>
                  <a:pt x="1565121" y="-22052"/>
                  <a:pt x="1735361" y="-30965"/>
                  <a:pt x="2092571" y="0"/>
                </a:cubicBezTo>
                <a:cubicBezTo>
                  <a:pt x="2449781" y="30965"/>
                  <a:pt x="2602954" y="19003"/>
                  <a:pt x="2817448" y="0"/>
                </a:cubicBezTo>
                <a:cubicBezTo>
                  <a:pt x="3031942" y="-19003"/>
                  <a:pt x="3184486" y="-15947"/>
                  <a:pt x="3460264" y="0"/>
                </a:cubicBezTo>
                <a:cubicBezTo>
                  <a:pt x="3736042" y="15947"/>
                  <a:pt x="3956553" y="4348"/>
                  <a:pt x="4103080" y="0"/>
                </a:cubicBezTo>
                <a:cubicBezTo>
                  <a:pt x="4122308" y="308010"/>
                  <a:pt x="4127066" y="493635"/>
                  <a:pt x="4103080" y="630942"/>
                </a:cubicBezTo>
                <a:cubicBezTo>
                  <a:pt x="3745924" y="624446"/>
                  <a:pt x="3544559" y="631194"/>
                  <a:pt x="3337172" y="630942"/>
                </a:cubicBezTo>
                <a:cubicBezTo>
                  <a:pt x="3129785" y="630690"/>
                  <a:pt x="2738552" y="641502"/>
                  <a:pt x="2571263" y="630942"/>
                </a:cubicBezTo>
                <a:cubicBezTo>
                  <a:pt x="2403974" y="620382"/>
                  <a:pt x="2128338" y="659661"/>
                  <a:pt x="1887417" y="630942"/>
                </a:cubicBezTo>
                <a:cubicBezTo>
                  <a:pt x="1646496" y="602223"/>
                  <a:pt x="1433617" y="632735"/>
                  <a:pt x="1203570" y="630942"/>
                </a:cubicBezTo>
                <a:cubicBezTo>
                  <a:pt x="973523" y="629149"/>
                  <a:pt x="792962" y="628004"/>
                  <a:pt x="642816" y="630942"/>
                </a:cubicBezTo>
                <a:cubicBezTo>
                  <a:pt x="492670" y="633880"/>
                  <a:pt x="255834" y="661447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Aquisição por </a:t>
            </a:r>
            <a:r>
              <a:rPr lang="pt-BR" sz="1750" b="1"/>
              <a:t>valor de mercado</a:t>
            </a:r>
          </a:p>
          <a:p>
            <a:pPr algn="ctr"/>
            <a:endParaRPr lang="pt-BR" sz="1750" b="1">
              <a:solidFill>
                <a:srgbClr val="FF0000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5ED89FD-0814-DA69-2136-4A4085325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22" y="2480012"/>
            <a:ext cx="4090024" cy="630942"/>
          </a:xfrm>
          <a:custGeom>
            <a:avLst/>
            <a:gdLst>
              <a:gd name="connsiteX0" fmla="*/ 0 w 4090024"/>
              <a:gd name="connsiteY0" fmla="*/ 0 h 630942"/>
              <a:gd name="connsiteX1" fmla="*/ 681671 w 4090024"/>
              <a:gd name="connsiteY1" fmla="*/ 0 h 630942"/>
              <a:gd name="connsiteX2" fmla="*/ 1240641 w 4090024"/>
              <a:gd name="connsiteY2" fmla="*/ 0 h 630942"/>
              <a:gd name="connsiteX3" fmla="*/ 2004112 w 4090024"/>
              <a:gd name="connsiteY3" fmla="*/ 0 h 630942"/>
              <a:gd name="connsiteX4" fmla="*/ 2726683 w 4090024"/>
              <a:gd name="connsiteY4" fmla="*/ 0 h 630942"/>
              <a:gd name="connsiteX5" fmla="*/ 3449254 w 4090024"/>
              <a:gd name="connsiteY5" fmla="*/ 0 h 630942"/>
              <a:gd name="connsiteX6" fmla="*/ 4090024 w 4090024"/>
              <a:gd name="connsiteY6" fmla="*/ 0 h 630942"/>
              <a:gd name="connsiteX7" fmla="*/ 4090024 w 4090024"/>
              <a:gd name="connsiteY7" fmla="*/ 630942 h 630942"/>
              <a:gd name="connsiteX8" fmla="*/ 3408353 w 4090024"/>
              <a:gd name="connsiteY8" fmla="*/ 630942 h 630942"/>
              <a:gd name="connsiteX9" fmla="*/ 2808483 w 4090024"/>
              <a:gd name="connsiteY9" fmla="*/ 630942 h 630942"/>
              <a:gd name="connsiteX10" fmla="*/ 2208613 w 4090024"/>
              <a:gd name="connsiteY10" fmla="*/ 630942 h 630942"/>
              <a:gd name="connsiteX11" fmla="*/ 1649643 w 4090024"/>
              <a:gd name="connsiteY11" fmla="*/ 630942 h 630942"/>
              <a:gd name="connsiteX12" fmla="*/ 886172 w 4090024"/>
              <a:gd name="connsiteY12" fmla="*/ 630942 h 630942"/>
              <a:gd name="connsiteX13" fmla="*/ 0 w 4090024"/>
              <a:gd name="connsiteY13" fmla="*/ 630942 h 630942"/>
              <a:gd name="connsiteX14" fmla="*/ 0 w 4090024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0024" h="630942" fill="none" extrusionOk="0">
                <a:moveTo>
                  <a:pt x="0" y="0"/>
                </a:moveTo>
                <a:cubicBezTo>
                  <a:pt x="247637" y="29079"/>
                  <a:pt x="435270" y="-18880"/>
                  <a:pt x="681671" y="0"/>
                </a:cubicBezTo>
                <a:cubicBezTo>
                  <a:pt x="928072" y="18880"/>
                  <a:pt x="1022946" y="-11050"/>
                  <a:pt x="1240641" y="0"/>
                </a:cubicBezTo>
                <a:cubicBezTo>
                  <a:pt x="1458336" y="11050"/>
                  <a:pt x="1783642" y="9300"/>
                  <a:pt x="2004112" y="0"/>
                </a:cubicBezTo>
                <a:cubicBezTo>
                  <a:pt x="2224582" y="-9300"/>
                  <a:pt x="2581710" y="12862"/>
                  <a:pt x="2726683" y="0"/>
                </a:cubicBezTo>
                <a:cubicBezTo>
                  <a:pt x="2871656" y="-12862"/>
                  <a:pt x="3295473" y="-17537"/>
                  <a:pt x="3449254" y="0"/>
                </a:cubicBezTo>
                <a:cubicBezTo>
                  <a:pt x="3603035" y="17537"/>
                  <a:pt x="3821733" y="17344"/>
                  <a:pt x="4090024" y="0"/>
                </a:cubicBezTo>
                <a:cubicBezTo>
                  <a:pt x="4116635" y="148843"/>
                  <a:pt x="4067106" y="330256"/>
                  <a:pt x="4090024" y="630942"/>
                </a:cubicBezTo>
                <a:cubicBezTo>
                  <a:pt x="3817898" y="614987"/>
                  <a:pt x="3666442" y="628822"/>
                  <a:pt x="3408353" y="630942"/>
                </a:cubicBezTo>
                <a:cubicBezTo>
                  <a:pt x="3150264" y="633062"/>
                  <a:pt x="3101818" y="612816"/>
                  <a:pt x="2808483" y="630942"/>
                </a:cubicBezTo>
                <a:cubicBezTo>
                  <a:pt x="2515148" y="649069"/>
                  <a:pt x="2439463" y="632334"/>
                  <a:pt x="2208613" y="630942"/>
                </a:cubicBezTo>
                <a:cubicBezTo>
                  <a:pt x="1977763" y="629551"/>
                  <a:pt x="1812631" y="611970"/>
                  <a:pt x="1649643" y="630942"/>
                </a:cubicBezTo>
                <a:cubicBezTo>
                  <a:pt x="1486655" y="649915"/>
                  <a:pt x="1220777" y="651944"/>
                  <a:pt x="886172" y="630942"/>
                </a:cubicBezTo>
                <a:cubicBezTo>
                  <a:pt x="551567" y="609940"/>
                  <a:pt x="255092" y="657919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090024" h="630942" stroke="0" extrusionOk="0">
                <a:moveTo>
                  <a:pt x="0" y="0"/>
                </a:moveTo>
                <a:cubicBezTo>
                  <a:pt x="307960" y="-21649"/>
                  <a:pt x="420378" y="30980"/>
                  <a:pt x="681671" y="0"/>
                </a:cubicBezTo>
                <a:cubicBezTo>
                  <a:pt x="942964" y="-30980"/>
                  <a:pt x="1088700" y="3530"/>
                  <a:pt x="1363341" y="0"/>
                </a:cubicBezTo>
                <a:cubicBezTo>
                  <a:pt x="1637982" y="-3530"/>
                  <a:pt x="1730990" y="27516"/>
                  <a:pt x="2085912" y="0"/>
                </a:cubicBezTo>
                <a:cubicBezTo>
                  <a:pt x="2440834" y="-27516"/>
                  <a:pt x="2609939" y="1436"/>
                  <a:pt x="2808483" y="0"/>
                </a:cubicBezTo>
                <a:cubicBezTo>
                  <a:pt x="3007027" y="-1436"/>
                  <a:pt x="3211198" y="-11090"/>
                  <a:pt x="3449254" y="0"/>
                </a:cubicBezTo>
                <a:cubicBezTo>
                  <a:pt x="3687310" y="11090"/>
                  <a:pt x="3875589" y="-31132"/>
                  <a:pt x="4090024" y="0"/>
                </a:cubicBezTo>
                <a:cubicBezTo>
                  <a:pt x="4109252" y="308010"/>
                  <a:pt x="4114010" y="493635"/>
                  <a:pt x="4090024" y="630942"/>
                </a:cubicBezTo>
                <a:cubicBezTo>
                  <a:pt x="3731012" y="612533"/>
                  <a:pt x="3686221" y="634549"/>
                  <a:pt x="3326553" y="630942"/>
                </a:cubicBezTo>
                <a:cubicBezTo>
                  <a:pt x="2966885" y="627335"/>
                  <a:pt x="2854175" y="622296"/>
                  <a:pt x="2563082" y="630942"/>
                </a:cubicBezTo>
                <a:cubicBezTo>
                  <a:pt x="2271989" y="639588"/>
                  <a:pt x="2185492" y="660020"/>
                  <a:pt x="1881411" y="630942"/>
                </a:cubicBezTo>
                <a:cubicBezTo>
                  <a:pt x="1577330" y="601864"/>
                  <a:pt x="1397349" y="654068"/>
                  <a:pt x="1199740" y="630942"/>
                </a:cubicBezTo>
                <a:cubicBezTo>
                  <a:pt x="1002131" y="607816"/>
                  <a:pt x="775700" y="646836"/>
                  <a:pt x="640770" y="630942"/>
                </a:cubicBezTo>
                <a:cubicBezTo>
                  <a:pt x="505840" y="615049"/>
                  <a:pt x="314168" y="632180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Ocupantes que poderiam ter direito ao aforamento pagarão valor integral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B958A7-7417-BF1A-DABE-F082C127F38E}"/>
              </a:ext>
            </a:extLst>
          </p:cNvPr>
          <p:cNvSpPr txBox="1"/>
          <p:nvPr/>
        </p:nvSpPr>
        <p:spPr>
          <a:xfrm>
            <a:off x="1141755" y="859666"/>
            <a:ext cx="88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0" u="none" strike="noStrike" kern="1200" noProof="0"/>
              <a:t>Promove insegurança jurídica e estimula questionamentos judiciais</a:t>
            </a:r>
            <a:endParaRPr lang="pt-BR" sz="2400" b="1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F930598-79E0-97D8-62D9-09F376AC1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22" y="3301884"/>
            <a:ext cx="4090024" cy="630942"/>
          </a:xfrm>
          <a:custGeom>
            <a:avLst/>
            <a:gdLst>
              <a:gd name="connsiteX0" fmla="*/ 0 w 4090024"/>
              <a:gd name="connsiteY0" fmla="*/ 0 h 630942"/>
              <a:gd name="connsiteX1" fmla="*/ 681671 w 4090024"/>
              <a:gd name="connsiteY1" fmla="*/ 0 h 630942"/>
              <a:gd name="connsiteX2" fmla="*/ 1240641 w 4090024"/>
              <a:gd name="connsiteY2" fmla="*/ 0 h 630942"/>
              <a:gd name="connsiteX3" fmla="*/ 2004112 w 4090024"/>
              <a:gd name="connsiteY3" fmla="*/ 0 h 630942"/>
              <a:gd name="connsiteX4" fmla="*/ 2726683 w 4090024"/>
              <a:gd name="connsiteY4" fmla="*/ 0 h 630942"/>
              <a:gd name="connsiteX5" fmla="*/ 3449254 w 4090024"/>
              <a:gd name="connsiteY5" fmla="*/ 0 h 630942"/>
              <a:gd name="connsiteX6" fmla="*/ 4090024 w 4090024"/>
              <a:gd name="connsiteY6" fmla="*/ 0 h 630942"/>
              <a:gd name="connsiteX7" fmla="*/ 4090024 w 4090024"/>
              <a:gd name="connsiteY7" fmla="*/ 630942 h 630942"/>
              <a:gd name="connsiteX8" fmla="*/ 3408353 w 4090024"/>
              <a:gd name="connsiteY8" fmla="*/ 630942 h 630942"/>
              <a:gd name="connsiteX9" fmla="*/ 2808483 w 4090024"/>
              <a:gd name="connsiteY9" fmla="*/ 630942 h 630942"/>
              <a:gd name="connsiteX10" fmla="*/ 2208613 w 4090024"/>
              <a:gd name="connsiteY10" fmla="*/ 630942 h 630942"/>
              <a:gd name="connsiteX11" fmla="*/ 1649643 w 4090024"/>
              <a:gd name="connsiteY11" fmla="*/ 630942 h 630942"/>
              <a:gd name="connsiteX12" fmla="*/ 886172 w 4090024"/>
              <a:gd name="connsiteY12" fmla="*/ 630942 h 630942"/>
              <a:gd name="connsiteX13" fmla="*/ 0 w 4090024"/>
              <a:gd name="connsiteY13" fmla="*/ 630942 h 630942"/>
              <a:gd name="connsiteX14" fmla="*/ 0 w 4090024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0024" h="630942" fill="none" extrusionOk="0">
                <a:moveTo>
                  <a:pt x="0" y="0"/>
                </a:moveTo>
                <a:cubicBezTo>
                  <a:pt x="247637" y="29079"/>
                  <a:pt x="435270" y="-18880"/>
                  <a:pt x="681671" y="0"/>
                </a:cubicBezTo>
                <a:cubicBezTo>
                  <a:pt x="928072" y="18880"/>
                  <a:pt x="1022946" y="-11050"/>
                  <a:pt x="1240641" y="0"/>
                </a:cubicBezTo>
                <a:cubicBezTo>
                  <a:pt x="1458336" y="11050"/>
                  <a:pt x="1783642" y="9300"/>
                  <a:pt x="2004112" y="0"/>
                </a:cubicBezTo>
                <a:cubicBezTo>
                  <a:pt x="2224582" y="-9300"/>
                  <a:pt x="2581710" y="12862"/>
                  <a:pt x="2726683" y="0"/>
                </a:cubicBezTo>
                <a:cubicBezTo>
                  <a:pt x="2871656" y="-12862"/>
                  <a:pt x="3295473" y="-17537"/>
                  <a:pt x="3449254" y="0"/>
                </a:cubicBezTo>
                <a:cubicBezTo>
                  <a:pt x="3603035" y="17537"/>
                  <a:pt x="3821733" y="17344"/>
                  <a:pt x="4090024" y="0"/>
                </a:cubicBezTo>
                <a:cubicBezTo>
                  <a:pt x="4116635" y="148843"/>
                  <a:pt x="4067106" y="330256"/>
                  <a:pt x="4090024" y="630942"/>
                </a:cubicBezTo>
                <a:cubicBezTo>
                  <a:pt x="3817898" y="614987"/>
                  <a:pt x="3666442" y="628822"/>
                  <a:pt x="3408353" y="630942"/>
                </a:cubicBezTo>
                <a:cubicBezTo>
                  <a:pt x="3150264" y="633062"/>
                  <a:pt x="3101818" y="612816"/>
                  <a:pt x="2808483" y="630942"/>
                </a:cubicBezTo>
                <a:cubicBezTo>
                  <a:pt x="2515148" y="649069"/>
                  <a:pt x="2439463" y="632334"/>
                  <a:pt x="2208613" y="630942"/>
                </a:cubicBezTo>
                <a:cubicBezTo>
                  <a:pt x="1977763" y="629551"/>
                  <a:pt x="1812631" y="611970"/>
                  <a:pt x="1649643" y="630942"/>
                </a:cubicBezTo>
                <a:cubicBezTo>
                  <a:pt x="1486655" y="649915"/>
                  <a:pt x="1220777" y="651944"/>
                  <a:pt x="886172" y="630942"/>
                </a:cubicBezTo>
                <a:cubicBezTo>
                  <a:pt x="551567" y="609940"/>
                  <a:pt x="255092" y="657919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090024" h="630942" stroke="0" extrusionOk="0">
                <a:moveTo>
                  <a:pt x="0" y="0"/>
                </a:moveTo>
                <a:cubicBezTo>
                  <a:pt x="307960" y="-21649"/>
                  <a:pt x="420378" y="30980"/>
                  <a:pt x="681671" y="0"/>
                </a:cubicBezTo>
                <a:cubicBezTo>
                  <a:pt x="942964" y="-30980"/>
                  <a:pt x="1088700" y="3530"/>
                  <a:pt x="1363341" y="0"/>
                </a:cubicBezTo>
                <a:cubicBezTo>
                  <a:pt x="1637982" y="-3530"/>
                  <a:pt x="1730990" y="27516"/>
                  <a:pt x="2085912" y="0"/>
                </a:cubicBezTo>
                <a:cubicBezTo>
                  <a:pt x="2440834" y="-27516"/>
                  <a:pt x="2609939" y="1436"/>
                  <a:pt x="2808483" y="0"/>
                </a:cubicBezTo>
                <a:cubicBezTo>
                  <a:pt x="3007027" y="-1436"/>
                  <a:pt x="3211198" y="-11090"/>
                  <a:pt x="3449254" y="0"/>
                </a:cubicBezTo>
                <a:cubicBezTo>
                  <a:pt x="3687310" y="11090"/>
                  <a:pt x="3875589" y="-31132"/>
                  <a:pt x="4090024" y="0"/>
                </a:cubicBezTo>
                <a:cubicBezTo>
                  <a:pt x="4109252" y="308010"/>
                  <a:pt x="4114010" y="493635"/>
                  <a:pt x="4090024" y="630942"/>
                </a:cubicBezTo>
                <a:cubicBezTo>
                  <a:pt x="3731012" y="612533"/>
                  <a:pt x="3686221" y="634549"/>
                  <a:pt x="3326553" y="630942"/>
                </a:cubicBezTo>
                <a:cubicBezTo>
                  <a:pt x="2966885" y="627335"/>
                  <a:pt x="2854175" y="622296"/>
                  <a:pt x="2563082" y="630942"/>
                </a:cubicBezTo>
                <a:cubicBezTo>
                  <a:pt x="2271989" y="639588"/>
                  <a:pt x="2185492" y="660020"/>
                  <a:pt x="1881411" y="630942"/>
                </a:cubicBezTo>
                <a:cubicBezTo>
                  <a:pt x="1577330" y="601864"/>
                  <a:pt x="1397349" y="654068"/>
                  <a:pt x="1199740" y="630942"/>
                </a:cubicBezTo>
                <a:cubicBezTo>
                  <a:pt x="1002131" y="607816"/>
                  <a:pt x="775700" y="646836"/>
                  <a:pt x="640770" y="630942"/>
                </a:cubicBezTo>
                <a:cubicBezTo>
                  <a:pt x="505840" y="615049"/>
                  <a:pt x="314168" y="632180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 b="1"/>
              <a:t>Violação do princípio da isonomia</a:t>
            </a:r>
            <a:r>
              <a:rPr lang="pt-BR" sz="1750"/>
              <a:t>, privilegiando ocupantes atuais </a:t>
            </a:r>
            <a:endParaRPr lang="pt-BR" sz="1750" b="1">
              <a:solidFill>
                <a:srgbClr val="FF0000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24AD885-74EF-CCB4-115B-A788FC35B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6" y="4039009"/>
            <a:ext cx="4103080" cy="630942"/>
          </a:xfrm>
          <a:custGeom>
            <a:avLst/>
            <a:gdLst>
              <a:gd name="connsiteX0" fmla="*/ 0 w 4103080"/>
              <a:gd name="connsiteY0" fmla="*/ 0 h 630942"/>
              <a:gd name="connsiteX1" fmla="*/ 683847 w 4103080"/>
              <a:gd name="connsiteY1" fmla="*/ 0 h 630942"/>
              <a:gd name="connsiteX2" fmla="*/ 1244601 w 4103080"/>
              <a:gd name="connsiteY2" fmla="*/ 0 h 630942"/>
              <a:gd name="connsiteX3" fmla="*/ 2010509 w 4103080"/>
              <a:gd name="connsiteY3" fmla="*/ 0 h 630942"/>
              <a:gd name="connsiteX4" fmla="*/ 2735387 w 4103080"/>
              <a:gd name="connsiteY4" fmla="*/ 0 h 630942"/>
              <a:gd name="connsiteX5" fmla="*/ 3460264 w 4103080"/>
              <a:gd name="connsiteY5" fmla="*/ 0 h 630942"/>
              <a:gd name="connsiteX6" fmla="*/ 4103080 w 4103080"/>
              <a:gd name="connsiteY6" fmla="*/ 0 h 630942"/>
              <a:gd name="connsiteX7" fmla="*/ 4103080 w 4103080"/>
              <a:gd name="connsiteY7" fmla="*/ 630942 h 630942"/>
              <a:gd name="connsiteX8" fmla="*/ 3419233 w 4103080"/>
              <a:gd name="connsiteY8" fmla="*/ 630942 h 630942"/>
              <a:gd name="connsiteX9" fmla="*/ 2817448 w 4103080"/>
              <a:gd name="connsiteY9" fmla="*/ 630942 h 630942"/>
              <a:gd name="connsiteX10" fmla="*/ 2215663 w 4103080"/>
              <a:gd name="connsiteY10" fmla="*/ 630942 h 630942"/>
              <a:gd name="connsiteX11" fmla="*/ 1654909 w 4103080"/>
              <a:gd name="connsiteY11" fmla="*/ 630942 h 630942"/>
              <a:gd name="connsiteX12" fmla="*/ 889001 w 4103080"/>
              <a:gd name="connsiteY12" fmla="*/ 630942 h 630942"/>
              <a:gd name="connsiteX13" fmla="*/ 0 w 4103080"/>
              <a:gd name="connsiteY13" fmla="*/ 630942 h 630942"/>
              <a:gd name="connsiteX14" fmla="*/ 0 w 410308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3080" h="630942" fill="none" extrusionOk="0">
                <a:moveTo>
                  <a:pt x="0" y="0"/>
                </a:moveTo>
                <a:cubicBezTo>
                  <a:pt x="327815" y="-680"/>
                  <a:pt x="454143" y="-29522"/>
                  <a:pt x="683847" y="0"/>
                </a:cubicBezTo>
                <a:cubicBezTo>
                  <a:pt x="913551" y="29522"/>
                  <a:pt x="1123637" y="22110"/>
                  <a:pt x="1244601" y="0"/>
                </a:cubicBezTo>
                <a:cubicBezTo>
                  <a:pt x="1365565" y="-22110"/>
                  <a:pt x="1780552" y="-10566"/>
                  <a:pt x="2010509" y="0"/>
                </a:cubicBezTo>
                <a:cubicBezTo>
                  <a:pt x="2240466" y="10566"/>
                  <a:pt x="2528567" y="-10013"/>
                  <a:pt x="2735387" y="0"/>
                </a:cubicBezTo>
                <a:cubicBezTo>
                  <a:pt x="2942207" y="10013"/>
                  <a:pt x="3297313" y="4056"/>
                  <a:pt x="3460264" y="0"/>
                </a:cubicBezTo>
                <a:cubicBezTo>
                  <a:pt x="3623215" y="-4056"/>
                  <a:pt x="3856989" y="-20907"/>
                  <a:pt x="4103080" y="0"/>
                </a:cubicBezTo>
                <a:cubicBezTo>
                  <a:pt x="4129691" y="148843"/>
                  <a:pt x="4080162" y="330256"/>
                  <a:pt x="4103080" y="630942"/>
                </a:cubicBezTo>
                <a:cubicBezTo>
                  <a:pt x="3816708" y="650036"/>
                  <a:pt x="3623970" y="643039"/>
                  <a:pt x="3419233" y="630942"/>
                </a:cubicBezTo>
                <a:cubicBezTo>
                  <a:pt x="3214496" y="618845"/>
                  <a:pt x="3106572" y="623746"/>
                  <a:pt x="2817448" y="630942"/>
                </a:cubicBezTo>
                <a:cubicBezTo>
                  <a:pt x="2528324" y="638138"/>
                  <a:pt x="2365612" y="642343"/>
                  <a:pt x="2215663" y="630942"/>
                </a:cubicBezTo>
                <a:cubicBezTo>
                  <a:pt x="2065714" y="619541"/>
                  <a:pt x="1909688" y="614516"/>
                  <a:pt x="1654909" y="630942"/>
                </a:cubicBezTo>
                <a:cubicBezTo>
                  <a:pt x="1400130" y="647368"/>
                  <a:pt x="1072573" y="597708"/>
                  <a:pt x="889001" y="630942"/>
                </a:cubicBezTo>
                <a:cubicBezTo>
                  <a:pt x="705429" y="664176"/>
                  <a:pt x="386684" y="619927"/>
                  <a:pt x="0" y="630942"/>
                </a:cubicBezTo>
                <a:cubicBezTo>
                  <a:pt x="23723" y="493138"/>
                  <a:pt x="-161" y="153027"/>
                  <a:pt x="0" y="0"/>
                </a:cubicBezTo>
                <a:close/>
              </a:path>
              <a:path w="4103080" h="630942" stroke="0" extrusionOk="0">
                <a:moveTo>
                  <a:pt x="0" y="0"/>
                </a:moveTo>
                <a:cubicBezTo>
                  <a:pt x="239781" y="28236"/>
                  <a:pt x="377130" y="26960"/>
                  <a:pt x="683847" y="0"/>
                </a:cubicBezTo>
                <a:cubicBezTo>
                  <a:pt x="990564" y="-26960"/>
                  <a:pt x="1170265" y="22052"/>
                  <a:pt x="1367693" y="0"/>
                </a:cubicBezTo>
                <a:cubicBezTo>
                  <a:pt x="1565121" y="-22052"/>
                  <a:pt x="1735361" y="-30965"/>
                  <a:pt x="2092571" y="0"/>
                </a:cubicBezTo>
                <a:cubicBezTo>
                  <a:pt x="2449781" y="30965"/>
                  <a:pt x="2602954" y="19003"/>
                  <a:pt x="2817448" y="0"/>
                </a:cubicBezTo>
                <a:cubicBezTo>
                  <a:pt x="3031942" y="-19003"/>
                  <a:pt x="3184486" y="-15947"/>
                  <a:pt x="3460264" y="0"/>
                </a:cubicBezTo>
                <a:cubicBezTo>
                  <a:pt x="3736042" y="15947"/>
                  <a:pt x="3956553" y="4348"/>
                  <a:pt x="4103080" y="0"/>
                </a:cubicBezTo>
                <a:cubicBezTo>
                  <a:pt x="4122308" y="308010"/>
                  <a:pt x="4127066" y="493635"/>
                  <a:pt x="4103080" y="630942"/>
                </a:cubicBezTo>
                <a:cubicBezTo>
                  <a:pt x="3745924" y="624446"/>
                  <a:pt x="3544559" y="631194"/>
                  <a:pt x="3337172" y="630942"/>
                </a:cubicBezTo>
                <a:cubicBezTo>
                  <a:pt x="3129785" y="630690"/>
                  <a:pt x="2738552" y="641502"/>
                  <a:pt x="2571263" y="630942"/>
                </a:cubicBezTo>
                <a:cubicBezTo>
                  <a:pt x="2403974" y="620382"/>
                  <a:pt x="2128338" y="659661"/>
                  <a:pt x="1887417" y="630942"/>
                </a:cubicBezTo>
                <a:cubicBezTo>
                  <a:pt x="1646496" y="602223"/>
                  <a:pt x="1433617" y="632735"/>
                  <a:pt x="1203570" y="630942"/>
                </a:cubicBezTo>
                <a:cubicBezTo>
                  <a:pt x="973523" y="629149"/>
                  <a:pt x="792962" y="628004"/>
                  <a:pt x="642816" y="630942"/>
                </a:cubicBezTo>
                <a:cubicBezTo>
                  <a:pt x="492670" y="633880"/>
                  <a:pt x="255834" y="661447"/>
                  <a:pt x="0" y="630942"/>
                </a:cubicBezTo>
                <a:cubicBezTo>
                  <a:pt x="21460" y="376687"/>
                  <a:pt x="-26787" y="14044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Incentivo a novas ocupações sem inscrição durante a tramitação da PEC </a:t>
            </a:r>
            <a:endParaRPr lang="pt-BR" sz="1750" b="1"/>
          </a:p>
        </p:txBody>
      </p:sp>
    </p:spTree>
    <p:extLst>
      <p:ext uri="{BB962C8B-B14F-4D97-AF65-F5344CB8AC3E}">
        <p14:creationId xmlns:p14="http://schemas.microsoft.com/office/powerpoint/2010/main" val="393619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58B0D7-0DDD-2FCF-AB21-88DEA3CBD35E}"/>
              </a:ext>
            </a:extLst>
          </p:cNvPr>
          <p:cNvSpPr txBox="1"/>
          <p:nvPr/>
        </p:nvSpPr>
        <p:spPr>
          <a:xfrm>
            <a:off x="418381" y="321787"/>
            <a:ext cx="115868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PROPOSTAS PARA APERFEIÇOAR A LEGISLAÇÃO 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03ECFFA-2C3D-B168-E446-929366DBE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42" y="1558751"/>
            <a:ext cx="3053934" cy="1371604"/>
          </a:xfrm>
          <a:custGeom>
            <a:avLst/>
            <a:gdLst>
              <a:gd name="connsiteX0" fmla="*/ 0 w 3053934"/>
              <a:gd name="connsiteY0" fmla="*/ 0 h 1371604"/>
              <a:gd name="connsiteX1" fmla="*/ 549708 w 3053934"/>
              <a:gd name="connsiteY1" fmla="*/ 0 h 1371604"/>
              <a:gd name="connsiteX2" fmla="*/ 1160495 w 3053934"/>
              <a:gd name="connsiteY2" fmla="*/ 0 h 1371604"/>
              <a:gd name="connsiteX3" fmla="*/ 1679664 w 3053934"/>
              <a:gd name="connsiteY3" fmla="*/ 0 h 1371604"/>
              <a:gd name="connsiteX4" fmla="*/ 2351529 w 3053934"/>
              <a:gd name="connsiteY4" fmla="*/ 0 h 1371604"/>
              <a:gd name="connsiteX5" fmla="*/ 3053934 w 3053934"/>
              <a:gd name="connsiteY5" fmla="*/ 0 h 1371604"/>
              <a:gd name="connsiteX6" fmla="*/ 3053934 w 3053934"/>
              <a:gd name="connsiteY6" fmla="*/ 699518 h 1371604"/>
              <a:gd name="connsiteX7" fmla="*/ 3053934 w 3053934"/>
              <a:gd name="connsiteY7" fmla="*/ 1371604 h 1371604"/>
              <a:gd name="connsiteX8" fmla="*/ 2504226 w 3053934"/>
              <a:gd name="connsiteY8" fmla="*/ 1371604 h 1371604"/>
              <a:gd name="connsiteX9" fmla="*/ 1985057 w 3053934"/>
              <a:gd name="connsiteY9" fmla="*/ 1371604 h 1371604"/>
              <a:gd name="connsiteX10" fmla="*/ 1435349 w 3053934"/>
              <a:gd name="connsiteY10" fmla="*/ 1371604 h 1371604"/>
              <a:gd name="connsiteX11" fmla="*/ 885641 w 3053934"/>
              <a:gd name="connsiteY11" fmla="*/ 1371604 h 1371604"/>
              <a:gd name="connsiteX12" fmla="*/ 0 w 3053934"/>
              <a:gd name="connsiteY12" fmla="*/ 1371604 h 1371604"/>
              <a:gd name="connsiteX13" fmla="*/ 0 w 3053934"/>
              <a:gd name="connsiteY13" fmla="*/ 658370 h 1371604"/>
              <a:gd name="connsiteX14" fmla="*/ 0 w 3053934"/>
              <a:gd name="connsiteY14" fmla="*/ 0 h 137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53934" h="1371604" fill="none" extrusionOk="0">
                <a:moveTo>
                  <a:pt x="0" y="0"/>
                </a:moveTo>
                <a:cubicBezTo>
                  <a:pt x="153463" y="-13785"/>
                  <a:pt x="320296" y="13199"/>
                  <a:pt x="549708" y="0"/>
                </a:cubicBezTo>
                <a:cubicBezTo>
                  <a:pt x="779120" y="-13199"/>
                  <a:pt x="956663" y="-1654"/>
                  <a:pt x="1160495" y="0"/>
                </a:cubicBezTo>
                <a:cubicBezTo>
                  <a:pt x="1364327" y="1654"/>
                  <a:pt x="1545816" y="21463"/>
                  <a:pt x="1679664" y="0"/>
                </a:cubicBezTo>
                <a:cubicBezTo>
                  <a:pt x="1813512" y="-21463"/>
                  <a:pt x="2089288" y="-32891"/>
                  <a:pt x="2351529" y="0"/>
                </a:cubicBezTo>
                <a:cubicBezTo>
                  <a:pt x="2613771" y="32891"/>
                  <a:pt x="2865841" y="33314"/>
                  <a:pt x="3053934" y="0"/>
                </a:cubicBezTo>
                <a:cubicBezTo>
                  <a:pt x="3020644" y="276709"/>
                  <a:pt x="3037542" y="422534"/>
                  <a:pt x="3053934" y="699518"/>
                </a:cubicBezTo>
                <a:cubicBezTo>
                  <a:pt x="3070326" y="976502"/>
                  <a:pt x="3036731" y="1089854"/>
                  <a:pt x="3053934" y="1371604"/>
                </a:cubicBezTo>
                <a:cubicBezTo>
                  <a:pt x="2900876" y="1377790"/>
                  <a:pt x="2723323" y="1348204"/>
                  <a:pt x="2504226" y="1371604"/>
                </a:cubicBezTo>
                <a:cubicBezTo>
                  <a:pt x="2285129" y="1395004"/>
                  <a:pt x="2196420" y="1374933"/>
                  <a:pt x="1985057" y="1371604"/>
                </a:cubicBezTo>
                <a:cubicBezTo>
                  <a:pt x="1773694" y="1368275"/>
                  <a:pt x="1705017" y="1349901"/>
                  <a:pt x="1435349" y="1371604"/>
                </a:cubicBezTo>
                <a:cubicBezTo>
                  <a:pt x="1165681" y="1393307"/>
                  <a:pt x="1108588" y="1371425"/>
                  <a:pt x="885641" y="1371604"/>
                </a:cubicBezTo>
                <a:cubicBezTo>
                  <a:pt x="662694" y="1371783"/>
                  <a:pt x="201676" y="1388771"/>
                  <a:pt x="0" y="1371604"/>
                </a:cubicBezTo>
                <a:cubicBezTo>
                  <a:pt x="-10683" y="1118553"/>
                  <a:pt x="8645" y="953346"/>
                  <a:pt x="0" y="658370"/>
                </a:cubicBezTo>
                <a:cubicBezTo>
                  <a:pt x="-8645" y="363394"/>
                  <a:pt x="3240" y="325632"/>
                  <a:pt x="0" y="0"/>
                </a:cubicBezTo>
                <a:close/>
              </a:path>
              <a:path w="3053934" h="1371604" stroke="0" extrusionOk="0">
                <a:moveTo>
                  <a:pt x="0" y="0"/>
                </a:moveTo>
                <a:cubicBezTo>
                  <a:pt x="251705" y="4478"/>
                  <a:pt x="391991" y="607"/>
                  <a:pt x="610787" y="0"/>
                </a:cubicBezTo>
                <a:cubicBezTo>
                  <a:pt x="829583" y="-607"/>
                  <a:pt x="940805" y="9046"/>
                  <a:pt x="1221574" y="0"/>
                </a:cubicBezTo>
                <a:cubicBezTo>
                  <a:pt x="1502343" y="-9046"/>
                  <a:pt x="1680908" y="8877"/>
                  <a:pt x="1862900" y="0"/>
                </a:cubicBezTo>
                <a:cubicBezTo>
                  <a:pt x="2044892" y="-8877"/>
                  <a:pt x="2274940" y="4249"/>
                  <a:pt x="2504226" y="0"/>
                </a:cubicBezTo>
                <a:cubicBezTo>
                  <a:pt x="2733512" y="-4249"/>
                  <a:pt x="2920386" y="-9817"/>
                  <a:pt x="3053934" y="0"/>
                </a:cubicBezTo>
                <a:cubicBezTo>
                  <a:pt x="3053691" y="202360"/>
                  <a:pt x="3024947" y="355788"/>
                  <a:pt x="3053934" y="658370"/>
                </a:cubicBezTo>
                <a:cubicBezTo>
                  <a:pt x="3082922" y="960952"/>
                  <a:pt x="3060320" y="1166554"/>
                  <a:pt x="3053934" y="1371604"/>
                </a:cubicBezTo>
                <a:cubicBezTo>
                  <a:pt x="2774095" y="1374827"/>
                  <a:pt x="2662808" y="1359639"/>
                  <a:pt x="2382069" y="1371604"/>
                </a:cubicBezTo>
                <a:cubicBezTo>
                  <a:pt x="2101330" y="1383569"/>
                  <a:pt x="2017429" y="1392020"/>
                  <a:pt x="1710203" y="1371604"/>
                </a:cubicBezTo>
                <a:cubicBezTo>
                  <a:pt x="1402977" y="1351188"/>
                  <a:pt x="1396710" y="1354228"/>
                  <a:pt x="1099416" y="1371604"/>
                </a:cubicBezTo>
                <a:cubicBezTo>
                  <a:pt x="802122" y="1388980"/>
                  <a:pt x="485628" y="1357846"/>
                  <a:pt x="0" y="1371604"/>
                </a:cubicBezTo>
                <a:cubicBezTo>
                  <a:pt x="12603" y="1228735"/>
                  <a:pt x="2428" y="1048600"/>
                  <a:pt x="0" y="726950"/>
                </a:cubicBezTo>
                <a:cubicBezTo>
                  <a:pt x="-2428" y="405300"/>
                  <a:pt x="15170" y="3312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/>
              <a:t>Separar matérias que exigem </a:t>
            </a:r>
            <a:r>
              <a:rPr lang="pt-BR" b="1"/>
              <a:t>emenda constitucional</a:t>
            </a:r>
            <a:r>
              <a:rPr lang="pt-BR"/>
              <a:t> das que podem ser aperfeiçoadas por </a:t>
            </a:r>
            <a:r>
              <a:rPr lang="pt-BR" b="1"/>
              <a:t>lei </a:t>
            </a:r>
          </a:p>
          <a:p>
            <a:pPr algn="just">
              <a:defRPr/>
            </a:pPr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20FFB6F-6319-124F-B488-022D8B648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684" y="1558750"/>
            <a:ext cx="7995466" cy="5080175"/>
          </a:xfrm>
          <a:custGeom>
            <a:avLst/>
            <a:gdLst>
              <a:gd name="connsiteX0" fmla="*/ 0 w 7995466"/>
              <a:gd name="connsiteY0" fmla="*/ 0 h 5080175"/>
              <a:gd name="connsiteX1" fmla="*/ 826198 w 7995466"/>
              <a:gd name="connsiteY1" fmla="*/ 0 h 5080175"/>
              <a:gd name="connsiteX2" fmla="*/ 1412532 w 7995466"/>
              <a:gd name="connsiteY2" fmla="*/ 0 h 5080175"/>
              <a:gd name="connsiteX3" fmla="*/ 2158776 w 7995466"/>
              <a:gd name="connsiteY3" fmla="*/ 0 h 5080175"/>
              <a:gd name="connsiteX4" fmla="*/ 2745110 w 7995466"/>
              <a:gd name="connsiteY4" fmla="*/ 0 h 5080175"/>
              <a:gd name="connsiteX5" fmla="*/ 3571308 w 7995466"/>
              <a:gd name="connsiteY5" fmla="*/ 0 h 5080175"/>
              <a:gd name="connsiteX6" fmla="*/ 4317552 w 7995466"/>
              <a:gd name="connsiteY6" fmla="*/ 0 h 5080175"/>
              <a:gd name="connsiteX7" fmla="*/ 5143750 w 7995466"/>
              <a:gd name="connsiteY7" fmla="*/ 0 h 5080175"/>
              <a:gd name="connsiteX8" fmla="*/ 5889993 w 7995466"/>
              <a:gd name="connsiteY8" fmla="*/ 0 h 5080175"/>
              <a:gd name="connsiteX9" fmla="*/ 6636237 w 7995466"/>
              <a:gd name="connsiteY9" fmla="*/ 0 h 5080175"/>
              <a:gd name="connsiteX10" fmla="*/ 7302526 w 7995466"/>
              <a:gd name="connsiteY10" fmla="*/ 0 h 5080175"/>
              <a:gd name="connsiteX11" fmla="*/ 7995466 w 7995466"/>
              <a:gd name="connsiteY11" fmla="*/ 0 h 5080175"/>
              <a:gd name="connsiteX12" fmla="*/ 7995466 w 7995466"/>
              <a:gd name="connsiteY12" fmla="*/ 584220 h 5080175"/>
              <a:gd name="connsiteX13" fmla="*/ 7995466 w 7995466"/>
              <a:gd name="connsiteY13" fmla="*/ 1270044 h 5080175"/>
              <a:gd name="connsiteX14" fmla="*/ 7995466 w 7995466"/>
              <a:gd name="connsiteY14" fmla="*/ 1803462 h 5080175"/>
              <a:gd name="connsiteX15" fmla="*/ 7995466 w 7995466"/>
              <a:gd name="connsiteY15" fmla="*/ 2286079 h 5080175"/>
              <a:gd name="connsiteX16" fmla="*/ 7995466 w 7995466"/>
              <a:gd name="connsiteY16" fmla="*/ 2971902 h 5080175"/>
              <a:gd name="connsiteX17" fmla="*/ 7995466 w 7995466"/>
              <a:gd name="connsiteY17" fmla="*/ 3657726 h 5080175"/>
              <a:gd name="connsiteX18" fmla="*/ 7995466 w 7995466"/>
              <a:gd name="connsiteY18" fmla="*/ 4292748 h 5080175"/>
              <a:gd name="connsiteX19" fmla="*/ 7995466 w 7995466"/>
              <a:gd name="connsiteY19" fmla="*/ 5080175 h 5080175"/>
              <a:gd name="connsiteX20" fmla="*/ 7169268 w 7995466"/>
              <a:gd name="connsiteY20" fmla="*/ 5080175 h 5080175"/>
              <a:gd name="connsiteX21" fmla="*/ 6582934 w 7995466"/>
              <a:gd name="connsiteY21" fmla="*/ 5080175 h 5080175"/>
              <a:gd name="connsiteX22" fmla="*/ 5756736 w 7995466"/>
              <a:gd name="connsiteY22" fmla="*/ 5080175 h 5080175"/>
              <a:gd name="connsiteX23" fmla="*/ 5010492 w 7995466"/>
              <a:gd name="connsiteY23" fmla="*/ 5080175 h 5080175"/>
              <a:gd name="connsiteX24" fmla="*/ 4584067 w 7995466"/>
              <a:gd name="connsiteY24" fmla="*/ 5080175 h 5080175"/>
              <a:gd name="connsiteX25" fmla="*/ 3757869 w 7995466"/>
              <a:gd name="connsiteY25" fmla="*/ 5080175 h 5080175"/>
              <a:gd name="connsiteX26" fmla="*/ 3251490 w 7995466"/>
              <a:gd name="connsiteY26" fmla="*/ 5080175 h 5080175"/>
              <a:gd name="connsiteX27" fmla="*/ 2585201 w 7995466"/>
              <a:gd name="connsiteY27" fmla="*/ 5080175 h 5080175"/>
              <a:gd name="connsiteX28" fmla="*/ 1998866 w 7995466"/>
              <a:gd name="connsiteY28" fmla="*/ 5080175 h 5080175"/>
              <a:gd name="connsiteX29" fmla="*/ 1332578 w 7995466"/>
              <a:gd name="connsiteY29" fmla="*/ 5080175 h 5080175"/>
              <a:gd name="connsiteX30" fmla="*/ 666289 w 7995466"/>
              <a:gd name="connsiteY30" fmla="*/ 5080175 h 5080175"/>
              <a:gd name="connsiteX31" fmla="*/ 0 w 7995466"/>
              <a:gd name="connsiteY31" fmla="*/ 5080175 h 5080175"/>
              <a:gd name="connsiteX32" fmla="*/ 0 w 7995466"/>
              <a:gd name="connsiteY32" fmla="*/ 4546757 h 5080175"/>
              <a:gd name="connsiteX33" fmla="*/ 0 w 7995466"/>
              <a:gd name="connsiteY33" fmla="*/ 4013338 h 5080175"/>
              <a:gd name="connsiteX34" fmla="*/ 0 w 7995466"/>
              <a:gd name="connsiteY34" fmla="*/ 3530722 h 5080175"/>
              <a:gd name="connsiteX35" fmla="*/ 0 w 7995466"/>
              <a:gd name="connsiteY35" fmla="*/ 2997303 h 5080175"/>
              <a:gd name="connsiteX36" fmla="*/ 0 w 7995466"/>
              <a:gd name="connsiteY36" fmla="*/ 2463885 h 5080175"/>
              <a:gd name="connsiteX37" fmla="*/ 0 w 7995466"/>
              <a:gd name="connsiteY37" fmla="*/ 1727259 h 5080175"/>
              <a:gd name="connsiteX38" fmla="*/ 0 w 7995466"/>
              <a:gd name="connsiteY38" fmla="*/ 990634 h 5080175"/>
              <a:gd name="connsiteX39" fmla="*/ 0 w 7995466"/>
              <a:gd name="connsiteY39" fmla="*/ 0 h 50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95466" h="5080175" fill="none" extrusionOk="0">
                <a:moveTo>
                  <a:pt x="0" y="0"/>
                </a:moveTo>
                <a:cubicBezTo>
                  <a:pt x="185768" y="3165"/>
                  <a:pt x="606321" y="-6808"/>
                  <a:pt x="826198" y="0"/>
                </a:cubicBezTo>
                <a:cubicBezTo>
                  <a:pt x="1046075" y="6808"/>
                  <a:pt x="1172533" y="8394"/>
                  <a:pt x="1412532" y="0"/>
                </a:cubicBezTo>
                <a:cubicBezTo>
                  <a:pt x="1652531" y="-8394"/>
                  <a:pt x="1937449" y="1369"/>
                  <a:pt x="2158776" y="0"/>
                </a:cubicBezTo>
                <a:cubicBezTo>
                  <a:pt x="2380103" y="-1369"/>
                  <a:pt x="2610684" y="-4997"/>
                  <a:pt x="2745110" y="0"/>
                </a:cubicBezTo>
                <a:cubicBezTo>
                  <a:pt x="2879536" y="4997"/>
                  <a:pt x="3268270" y="-347"/>
                  <a:pt x="3571308" y="0"/>
                </a:cubicBezTo>
                <a:cubicBezTo>
                  <a:pt x="3874346" y="347"/>
                  <a:pt x="3986594" y="-31800"/>
                  <a:pt x="4317552" y="0"/>
                </a:cubicBezTo>
                <a:cubicBezTo>
                  <a:pt x="4648510" y="31800"/>
                  <a:pt x="4916169" y="27135"/>
                  <a:pt x="5143750" y="0"/>
                </a:cubicBezTo>
                <a:cubicBezTo>
                  <a:pt x="5371331" y="-27135"/>
                  <a:pt x="5613665" y="35977"/>
                  <a:pt x="5889993" y="0"/>
                </a:cubicBezTo>
                <a:cubicBezTo>
                  <a:pt x="6166321" y="-35977"/>
                  <a:pt x="6383559" y="11709"/>
                  <a:pt x="6636237" y="0"/>
                </a:cubicBezTo>
                <a:cubicBezTo>
                  <a:pt x="6888915" y="-11709"/>
                  <a:pt x="7052047" y="1827"/>
                  <a:pt x="7302526" y="0"/>
                </a:cubicBezTo>
                <a:cubicBezTo>
                  <a:pt x="7553005" y="-1827"/>
                  <a:pt x="7760214" y="-7847"/>
                  <a:pt x="7995466" y="0"/>
                </a:cubicBezTo>
                <a:cubicBezTo>
                  <a:pt x="8016004" y="122684"/>
                  <a:pt x="7989323" y="317192"/>
                  <a:pt x="7995466" y="584220"/>
                </a:cubicBezTo>
                <a:cubicBezTo>
                  <a:pt x="8001609" y="851248"/>
                  <a:pt x="8023566" y="1095469"/>
                  <a:pt x="7995466" y="1270044"/>
                </a:cubicBezTo>
                <a:cubicBezTo>
                  <a:pt x="7967366" y="1444619"/>
                  <a:pt x="7986136" y="1620870"/>
                  <a:pt x="7995466" y="1803462"/>
                </a:cubicBezTo>
                <a:cubicBezTo>
                  <a:pt x="8004796" y="1986054"/>
                  <a:pt x="8008806" y="2067233"/>
                  <a:pt x="7995466" y="2286079"/>
                </a:cubicBezTo>
                <a:cubicBezTo>
                  <a:pt x="7982126" y="2504925"/>
                  <a:pt x="7990619" y="2638098"/>
                  <a:pt x="7995466" y="2971902"/>
                </a:cubicBezTo>
                <a:cubicBezTo>
                  <a:pt x="8000313" y="3305706"/>
                  <a:pt x="8001039" y="3328853"/>
                  <a:pt x="7995466" y="3657726"/>
                </a:cubicBezTo>
                <a:cubicBezTo>
                  <a:pt x="7989893" y="3986599"/>
                  <a:pt x="8018966" y="4028255"/>
                  <a:pt x="7995466" y="4292748"/>
                </a:cubicBezTo>
                <a:cubicBezTo>
                  <a:pt x="7971966" y="4557241"/>
                  <a:pt x="7961822" y="4900358"/>
                  <a:pt x="7995466" y="5080175"/>
                </a:cubicBezTo>
                <a:cubicBezTo>
                  <a:pt x="7664227" y="5052798"/>
                  <a:pt x="7397611" y="5112179"/>
                  <a:pt x="7169268" y="5080175"/>
                </a:cubicBezTo>
                <a:cubicBezTo>
                  <a:pt x="6940925" y="5048171"/>
                  <a:pt x="6745564" y="5057597"/>
                  <a:pt x="6582934" y="5080175"/>
                </a:cubicBezTo>
                <a:cubicBezTo>
                  <a:pt x="6420304" y="5102753"/>
                  <a:pt x="6021168" y="5090826"/>
                  <a:pt x="5756736" y="5080175"/>
                </a:cubicBezTo>
                <a:cubicBezTo>
                  <a:pt x="5492304" y="5069524"/>
                  <a:pt x="5365410" y="5076967"/>
                  <a:pt x="5010492" y="5080175"/>
                </a:cubicBezTo>
                <a:cubicBezTo>
                  <a:pt x="4655574" y="5083383"/>
                  <a:pt x="4691844" y="5063323"/>
                  <a:pt x="4584067" y="5080175"/>
                </a:cubicBezTo>
                <a:cubicBezTo>
                  <a:pt x="4476291" y="5097027"/>
                  <a:pt x="3952256" y="5059374"/>
                  <a:pt x="3757869" y="5080175"/>
                </a:cubicBezTo>
                <a:cubicBezTo>
                  <a:pt x="3563482" y="5100976"/>
                  <a:pt x="3399958" y="5068178"/>
                  <a:pt x="3251490" y="5080175"/>
                </a:cubicBezTo>
                <a:cubicBezTo>
                  <a:pt x="3103022" y="5092172"/>
                  <a:pt x="2808917" y="5049150"/>
                  <a:pt x="2585201" y="5080175"/>
                </a:cubicBezTo>
                <a:cubicBezTo>
                  <a:pt x="2361485" y="5111200"/>
                  <a:pt x="2222222" y="5090374"/>
                  <a:pt x="1998866" y="5080175"/>
                </a:cubicBezTo>
                <a:cubicBezTo>
                  <a:pt x="1775510" y="5069976"/>
                  <a:pt x="1646429" y="5103915"/>
                  <a:pt x="1332578" y="5080175"/>
                </a:cubicBezTo>
                <a:cubicBezTo>
                  <a:pt x="1018727" y="5056435"/>
                  <a:pt x="991607" y="5091870"/>
                  <a:pt x="666289" y="5080175"/>
                </a:cubicBezTo>
                <a:cubicBezTo>
                  <a:pt x="340971" y="5068480"/>
                  <a:pt x="283597" y="5047659"/>
                  <a:pt x="0" y="5080175"/>
                </a:cubicBezTo>
                <a:cubicBezTo>
                  <a:pt x="-18573" y="4928379"/>
                  <a:pt x="6671" y="4737027"/>
                  <a:pt x="0" y="4546757"/>
                </a:cubicBezTo>
                <a:cubicBezTo>
                  <a:pt x="-6671" y="4356487"/>
                  <a:pt x="13746" y="4187824"/>
                  <a:pt x="0" y="4013338"/>
                </a:cubicBezTo>
                <a:cubicBezTo>
                  <a:pt x="-13746" y="3838852"/>
                  <a:pt x="-18115" y="3646753"/>
                  <a:pt x="0" y="3530722"/>
                </a:cubicBezTo>
                <a:cubicBezTo>
                  <a:pt x="18115" y="3414691"/>
                  <a:pt x="15053" y="3193072"/>
                  <a:pt x="0" y="2997303"/>
                </a:cubicBezTo>
                <a:cubicBezTo>
                  <a:pt x="-15053" y="2801534"/>
                  <a:pt x="11222" y="2717156"/>
                  <a:pt x="0" y="2463885"/>
                </a:cubicBezTo>
                <a:cubicBezTo>
                  <a:pt x="-11222" y="2210614"/>
                  <a:pt x="25688" y="2062877"/>
                  <a:pt x="0" y="1727259"/>
                </a:cubicBezTo>
                <a:cubicBezTo>
                  <a:pt x="-25688" y="1391641"/>
                  <a:pt x="34702" y="1353212"/>
                  <a:pt x="0" y="990634"/>
                </a:cubicBezTo>
                <a:cubicBezTo>
                  <a:pt x="-34702" y="628056"/>
                  <a:pt x="9869" y="272050"/>
                  <a:pt x="0" y="0"/>
                </a:cubicBezTo>
                <a:close/>
              </a:path>
              <a:path w="7995466" h="5080175" stroke="0" extrusionOk="0">
                <a:moveTo>
                  <a:pt x="0" y="0"/>
                </a:moveTo>
                <a:cubicBezTo>
                  <a:pt x="274610" y="16488"/>
                  <a:pt x="457522" y="-26952"/>
                  <a:pt x="666289" y="0"/>
                </a:cubicBezTo>
                <a:cubicBezTo>
                  <a:pt x="875056" y="26952"/>
                  <a:pt x="1121421" y="16737"/>
                  <a:pt x="1332578" y="0"/>
                </a:cubicBezTo>
                <a:cubicBezTo>
                  <a:pt x="1543735" y="-16737"/>
                  <a:pt x="1910126" y="32155"/>
                  <a:pt x="2078821" y="0"/>
                </a:cubicBezTo>
                <a:cubicBezTo>
                  <a:pt x="2247516" y="-32155"/>
                  <a:pt x="2559851" y="-7062"/>
                  <a:pt x="2825065" y="0"/>
                </a:cubicBezTo>
                <a:cubicBezTo>
                  <a:pt x="3090279" y="7062"/>
                  <a:pt x="3266977" y="2879"/>
                  <a:pt x="3411399" y="0"/>
                </a:cubicBezTo>
                <a:cubicBezTo>
                  <a:pt x="3555821" y="-2879"/>
                  <a:pt x="3782809" y="-4924"/>
                  <a:pt x="3917778" y="0"/>
                </a:cubicBezTo>
                <a:cubicBezTo>
                  <a:pt x="4052747" y="4924"/>
                  <a:pt x="4479340" y="-12677"/>
                  <a:pt x="4743976" y="0"/>
                </a:cubicBezTo>
                <a:cubicBezTo>
                  <a:pt x="5008612" y="12677"/>
                  <a:pt x="5211622" y="24000"/>
                  <a:pt x="5410265" y="0"/>
                </a:cubicBezTo>
                <a:cubicBezTo>
                  <a:pt x="5608908" y="-24000"/>
                  <a:pt x="5649787" y="21075"/>
                  <a:pt x="5836690" y="0"/>
                </a:cubicBezTo>
                <a:cubicBezTo>
                  <a:pt x="6023594" y="-21075"/>
                  <a:pt x="6439242" y="18545"/>
                  <a:pt x="6662888" y="0"/>
                </a:cubicBezTo>
                <a:cubicBezTo>
                  <a:pt x="6886534" y="-18545"/>
                  <a:pt x="7092939" y="-2147"/>
                  <a:pt x="7249223" y="0"/>
                </a:cubicBezTo>
                <a:cubicBezTo>
                  <a:pt x="7405508" y="2147"/>
                  <a:pt x="7747263" y="-27238"/>
                  <a:pt x="7995466" y="0"/>
                </a:cubicBezTo>
                <a:cubicBezTo>
                  <a:pt x="8019859" y="168318"/>
                  <a:pt x="8012573" y="385014"/>
                  <a:pt x="7995466" y="736625"/>
                </a:cubicBezTo>
                <a:cubicBezTo>
                  <a:pt x="7978359" y="1088236"/>
                  <a:pt x="7986783" y="1212568"/>
                  <a:pt x="7995466" y="1473251"/>
                </a:cubicBezTo>
                <a:cubicBezTo>
                  <a:pt x="8004149" y="1733934"/>
                  <a:pt x="8015523" y="1837492"/>
                  <a:pt x="7995466" y="2006669"/>
                </a:cubicBezTo>
                <a:cubicBezTo>
                  <a:pt x="7975409" y="2175846"/>
                  <a:pt x="8015795" y="2371749"/>
                  <a:pt x="7995466" y="2692493"/>
                </a:cubicBezTo>
                <a:cubicBezTo>
                  <a:pt x="7975137" y="3013237"/>
                  <a:pt x="7984024" y="3012765"/>
                  <a:pt x="7995466" y="3327515"/>
                </a:cubicBezTo>
                <a:cubicBezTo>
                  <a:pt x="8006908" y="3642265"/>
                  <a:pt x="7987362" y="3579501"/>
                  <a:pt x="7995466" y="3810131"/>
                </a:cubicBezTo>
                <a:cubicBezTo>
                  <a:pt x="8003570" y="4040761"/>
                  <a:pt x="7994230" y="4747035"/>
                  <a:pt x="7995466" y="5080175"/>
                </a:cubicBezTo>
                <a:cubicBezTo>
                  <a:pt x="7724098" y="5090049"/>
                  <a:pt x="7605641" y="5099955"/>
                  <a:pt x="7249223" y="5080175"/>
                </a:cubicBezTo>
                <a:cubicBezTo>
                  <a:pt x="6892805" y="5060395"/>
                  <a:pt x="6951711" y="5082399"/>
                  <a:pt x="6662888" y="5080175"/>
                </a:cubicBezTo>
                <a:cubicBezTo>
                  <a:pt x="6374066" y="5077951"/>
                  <a:pt x="6219040" y="5050077"/>
                  <a:pt x="5836690" y="5080175"/>
                </a:cubicBezTo>
                <a:cubicBezTo>
                  <a:pt x="5454340" y="5110273"/>
                  <a:pt x="5562541" y="5082220"/>
                  <a:pt x="5330311" y="5080175"/>
                </a:cubicBezTo>
                <a:cubicBezTo>
                  <a:pt x="5098081" y="5078130"/>
                  <a:pt x="4950663" y="5074640"/>
                  <a:pt x="4664022" y="5080175"/>
                </a:cubicBezTo>
                <a:cubicBezTo>
                  <a:pt x="4377381" y="5085710"/>
                  <a:pt x="4112760" y="5077710"/>
                  <a:pt x="3917778" y="5080175"/>
                </a:cubicBezTo>
                <a:cubicBezTo>
                  <a:pt x="3722796" y="5082640"/>
                  <a:pt x="3698011" y="5062125"/>
                  <a:pt x="3491353" y="5080175"/>
                </a:cubicBezTo>
                <a:cubicBezTo>
                  <a:pt x="3284695" y="5098225"/>
                  <a:pt x="3119612" y="5104661"/>
                  <a:pt x="2984974" y="5080175"/>
                </a:cubicBezTo>
                <a:cubicBezTo>
                  <a:pt x="2850336" y="5055689"/>
                  <a:pt x="2342589" y="5066289"/>
                  <a:pt x="2158776" y="5080175"/>
                </a:cubicBezTo>
                <a:cubicBezTo>
                  <a:pt x="1974963" y="5094061"/>
                  <a:pt x="1570821" y="5111532"/>
                  <a:pt x="1412532" y="5080175"/>
                </a:cubicBezTo>
                <a:cubicBezTo>
                  <a:pt x="1254243" y="5048818"/>
                  <a:pt x="900087" y="5065266"/>
                  <a:pt x="666289" y="5080175"/>
                </a:cubicBezTo>
                <a:cubicBezTo>
                  <a:pt x="432491" y="5095084"/>
                  <a:pt x="325366" y="5087013"/>
                  <a:pt x="0" y="5080175"/>
                </a:cubicBezTo>
                <a:cubicBezTo>
                  <a:pt x="-8644" y="4835174"/>
                  <a:pt x="-8324" y="4746291"/>
                  <a:pt x="0" y="4546757"/>
                </a:cubicBezTo>
                <a:cubicBezTo>
                  <a:pt x="8324" y="4347223"/>
                  <a:pt x="-10846" y="4144358"/>
                  <a:pt x="0" y="3962537"/>
                </a:cubicBezTo>
                <a:cubicBezTo>
                  <a:pt x="10846" y="3780716"/>
                  <a:pt x="-3967" y="3604499"/>
                  <a:pt x="0" y="3378316"/>
                </a:cubicBezTo>
                <a:cubicBezTo>
                  <a:pt x="3967" y="3152133"/>
                  <a:pt x="-13503" y="2871024"/>
                  <a:pt x="0" y="2692493"/>
                </a:cubicBezTo>
                <a:cubicBezTo>
                  <a:pt x="13503" y="2513962"/>
                  <a:pt x="-12531" y="2334346"/>
                  <a:pt x="0" y="2108273"/>
                </a:cubicBezTo>
                <a:cubicBezTo>
                  <a:pt x="12531" y="1882200"/>
                  <a:pt x="25746" y="1606462"/>
                  <a:pt x="0" y="1422449"/>
                </a:cubicBezTo>
                <a:cubicBezTo>
                  <a:pt x="-25746" y="1238436"/>
                  <a:pt x="11748" y="1002406"/>
                  <a:pt x="0" y="685824"/>
                </a:cubicBezTo>
                <a:cubicBezTo>
                  <a:pt x="-11748" y="369243"/>
                  <a:pt x="27191" y="1744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b="1" dirty="0">
                <a:cs typeface="Calibri"/>
              </a:rPr>
              <a:t>Reservar áreas para expansão de infraestruturas e expansão urbana</a:t>
            </a:r>
            <a:r>
              <a:rPr lang="pt-BR" sz="1900" dirty="0">
                <a:cs typeface="Calibri"/>
              </a:rPr>
              <a:t> </a:t>
            </a:r>
            <a:endParaRPr lang="pt-BR" sz="19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dirty="0"/>
              <a:t>Dar </a:t>
            </a:r>
            <a:r>
              <a:rPr lang="pt-BR" sz="1900" b="1" dirty="0"/>
              <a:t>escala e agilidade ao processo de demarcação </a:t>
            </a:r>
            <a:endParaRPr lang="pt-BR" dirty="0"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b="1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dirty="0"/>
              <a:t>Simplificar o processo de </a:t>
            </a:r>
            <a:r>
              <a:rPr lang="pt-BR" sz="1900" b="1" dirty="0"/>
              <a:t>notificação</a:t>
            </a:r>
            <a:r>
              <a:rPr lang="pt-BR" sz="1900" dirty="0"/>
              <a:t> de ocupantes e confrontantes </a:t>
            </a:r>
            <a:endParaRPr lang="pt-BR" sz="1900" dirty="0">
              <a:ea typeface="Calibri"/>
              <a:cs typeface="Calibri"/>
            </a:endParaRPr>
          </a:p>
          <a:p>
            <a:pPr algn="just">
              <a:defRPr/>
            </a:pPr>
            <a:endParaRPr lang="pt-BR" sz="1900" b="1" dirty="0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dirty="0"/>
              <a:t>Simplificar os </a:t>
            </a:r>
            <a:r>
              <a:rPr lang="pt-BR" sz="1900" b="1" dirty="0"/>
              <a:t>instrumentos de destinação</a:t>
            </a:r>
            <a:r>
              <a:rPr lang="pt-BR" sz="1900" dirty="0"/>
              <a:t>, regularizando ocupações legítimas com transferência de direito real  de forma massiva</a:t>
            </a:r>
            <a:endParaRPr lang="pt-BR" sz="1900" dirty="0"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b="0" i="0" dirty="0">
              <a:effectLst/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Tornar mais justos</a:t>
            </a:r>
            <a:r>
              <a:rPr lang="pt-BR" sz="1900" b="0" i="0" dirty="0"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 </a:t>
            </a:r>
            <a:r>
              <a:rPr lang="pt-BR" sz="19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os </a:t>
            </a:r>
            <a:r>
              <a:rPr lang="pt-BR" sz="1900" b="0" i="0" dirty="0"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pagamentos de </a:t>
            </a:r>
            <a:r>
              <a:rPr lang="pt-BR" sz="1900" b="1" i="0" dirty="0"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taxas, foro, laudêmio e remição de foro</a:t>
            </a:r>
            <a:endParaRPr lang="pt-BR" sz="1900" b="0" i="0" dirty="0">
              <a:effectLst/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900" dirty="0">
                <a:solidFill>
                  <a:srgbClr val="333333"/>
                </a:solidFill>
                <a:ea typeface="+mn-lt"/>
                <a:cs typeface="+mn-lt"/>
              </a:rPr>
              <a:t>Institucionalizar a </a:t>
            </a:r>
            <a:r>
              <a:rPr lang="pt-BR" sz="1900" b="1" dirty="0">
                <a:solidFill>
                  <a:srgbClr val="333333"/>
                </a:solidFill>
                <a:ea typeface="+mn-lt"/>
                <a:cs typeface="+mn-lt"/>
              </a:rPr>
              <a:t>gestão compartilhada com estados e municípios</a:t>
            </a:r>
            <a:r>
              <a:rPr lang="pt-BR" sz="1900" dirty="0">
                <a:solidFill>
                  <a:srgbClr val="333333"/>
                </a:solidFill>
                <a:ea typeface="+mn-lt"/>
                <a:cs typeface="+mn-lt"/>
              </a:rPr>
              <a:t> como forma de planejamento, custeio e execução de ações para preservação e desenvolvimento socioeconômico da costa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dirty="0">
              <a:solidFill>
                <a:srgbClr val="333333"/>
              </a:solidFill>
              <a:ea typeface="Calibri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  <a:buChar char="•"/>
              <a:defRPr/>
            </a:pPr>
            <a:endParaRPr lang="pt-BR" sz="19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sz="1900" dirty="0">
              <a:solidFill>
                <a:srgbClr val="333333"/>
              </a:solidFill>
              <a:ea typeface="Calibri"/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675B3EF-D219-47D3-2B5D-56B3C6E63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002" y="3079668"/>
            <a:ext cx="3066223" cy="2203624"/>
          </a:xfrm>
          <a:custGeom>
            <a:avLst/>
            <a:gdLst>
              <a:gd name="connsiteX0" fmla="*/ 0 w 3066223"/>
              <a:gd name="connsiteY0" fmla="*/ 0 h 2203624"/>
              <a:gd name="connsiteX1" fmla="*/ 521258 w 3066223"/>
              <a:gd name="connsiteY1" fmla="*/ 0 h 2203624"/>
              <a:gd name="connsiteX2" fmla="*/ 1073178 w 3066223"/>
              <a:gd name="connsiteY2" fmla="*/ 0 h 2203624"/>
              <a:gd name="connsiteX3" fmla="*/ 1747747 w 3066223"/>
              <a:gd name="connsiteY3" fmla="*/ 0 h 2203624"/>
              <a:gd name="connsiteX4" fmla="*/ 2269005 w 3066223"/>
              <a:gd name="connsiteY4" fmla="*/ 0 h 2203624"/>
              <a:gd name="connsiteX5" fmla="*/ 3066223 w 3066223"/>
              <a:gd name="connsiteY5" fmla="*/ 0 h 2203624"/>
              <a:gd name="connsiteX6" fmla="*/ 3066223 w 3066223"/>
              <a:gd name="connsiteY6" fmla="*/ 484797 h 2203624"/>
              <a:gd name="connsiteX7" fmla="*/ 3066223 w 3066223"/>
              <a:gd name="connsiteY7" fmla="*/ 991631 h 2203624"/>
              <a:gd name="connsiteX8" fmla="*/ 3066223 w 3066223"/>
              <a:gd name="connsiteY8" fmla="*/ 1586609 h 2203624"/>
              <a:gd name="connsiteX9" fmla="*/ 3066223 w 3066223"/>
              <a:gd name="connsiteY9" fmla="*/ 2203624 h 2203624"/>
              <a:gd name="connsiteX10" fmla="*/ 2422316 w 3066223"/>
              <a:gd name="connsiteY10" fmla="*/ 2203624 h 2203624"/>
              <a:gd name="connsiteX11" fmla="*/ 1809072 w 3066223"/>
              <a:gd name="connsiteY11" fmla="*/ 2203624 h 2203624"/>
              <a:gd name="connsiteX12" fmla="*/ 1257151 w 3066223"/>
              <a:gd name="connsiteY12" fmla="*/ 2203624 h 2203624"/>
              <a:gd name="connsiteX13" fmla="*/ 674569 w 3066223"/>
              <a:gd name="connsiteY13" fmla="*/ 2203624 h 2203624"/>
              <a:gd name="connsiteX14" fmla="*/ 0 w 3066223"/>
              <a:gd name="connsiteY14" fmla="*/ 2203624 h 2203624"/>
              <a:gd name="connsiteX15" fmla="*/ 0 w 3066223"/>
              <a:gd name="connsiteY15" fmla="*/ 1630682 h 2203624"/>
              <a:gd name="connsiteX16" fmla="*/ 0 w 3066223"/>
              <a:gd name="connsiteY16" fmla="*/ 1145884 h 2203624"/>
              <a:gd name="connsiteX17" fmla="*/ 0 w 3066223"/>
              <a:gd name="connsiteY17" fmla="*/ 550906 h 2203624"/>
              <a:gd name="connsiteX18" fmla="*/ 0 w 3066223"/>
              <a:gd name="connsiteY18" fmla="*/ 0 h 220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66223" h="2203624" fill="none" extrusionOk="0">
                <a:moveTo>
                  <a:pt x="0" y="0"/>
                </a:moveTo>
                <a:cubicBezTo>
                  <a:pt x="185297" y="8025"/>
                  <a:pt x="367469" y="-7145"/>
                  <a:pt x="521258" y="0"/>
                </a:cubicBezTo>
                <a:cubicBezTo>
                  <a:pt x="675047" y="7145"/>
                  <a:pt x="797932" y="9359"/>
                  <a:pt x="1073178" y="0"/>
                </a:cubicBezTo>
                <a:cubicBezTo>
                  <a:pt x="1348424" y="-9359"/>
                  <a:pt x="1423638" y="-16795"/>
                  <a:pt x="1747747" y="0"/>
                </a:cubicBezTo>
                <a:cubicBezTo>
                  <a:pt x="2071856" y="16795"/>
                  <a:pt x="2132289" y="8790"/>
                  <a:pt x="2269005" y="0"/>
                </a:cubicBezTo>
                <a:cubicBezTo>
                  <a:pt x="2405721" y="-8790"/>
                  <a:pt x="2838576" y="11677"/>
                  <a:pt x="3066223" y="0"/>
                </a:cubicBezTo>
                <a:cubicBezTo>
                  <a:pt x="3079876" y="172166"/>
                  <a:pt x="3052608" y="371464"/>
                  <a:pt x="3066223" y="484797"/>
                </a:cubicBezTo>
                <a:cubicBezTo>
                  <a:pt x="3079838" y="598130"/>
                  <a:pt x="3051372" y="797377"/>
                  <a:pt x="3066223" y="991631"/>
                </a:cubicBezTo>
                <a:cubicBezTo>
                  <a:pt x="3081074" y="1185885"/>
                  <a:pt x="3074709" y="1455908"/>
                  <a:pt x="3066223" y="1586609"/>
                </a:cubicBezTo>
                <a:cubicBezTo>
                  <a:pt x="3057737" y="1717310"/>
                  <a:pt x="3041180" y="2072412"/>
                  <a:pt x="3066223" y="2203624"/>
                </a:cubicBezTo>
                <a:cubicBezTo>
                  <a:pt x="2761610" y="2203670"/>
                  <a:pt x="2648689" y="2191634"/>
                  <a:pt x="2422316" y="2203624"/>
                </a:cubicBezTo>
                <a:cubicBezTo>
                  <a:pt x="2195943" y="2215614"/>
                  <a:pt x="2082743" y="2188088"/>
                  <a:pt x="1809072" y="2203624"/>
                </a:cubicBezTo>
                <a:cubicBezTo>
                  <a:pt x="1535401" y="2219160"/>
                  <a:pt x="1414273" y="2203053"/>
                  <a:pt x="1257151" y="2203624"/>
                </a:cubicBezTo>
                <a:cubicBezTo>
                  <a:pt x="1100029" y="2204195"/>
                  <a:pt x="923746" y="2178516"/>
                  <a:pt x="674569" y="2203624"/>
                </a:cubicBezTo>
                <a:cubicBezTo>
                  <a:pt x="425392" y="2228732"/>
                  <a:pt x="250407" y="2185179"/>
                  <a:pt x="0" y="2203624"/>
                </a:cubicBezTo>
                <a:cubicBezTo>
                  <a:pt x="6635" y="1940802"/>
                  <a:pt x="12949" y="1838687"/>
                  <a:pt x="0" y="1630682"/>
                </a:cubicBezTo>
                <a:cubicBezTo>
                  <a:pt x="-12949" y="1422677"/>
                  <a:pt x="15674" y="1361629"/>
                  <a:pt x="0" y="1145884"/>
                </a:cubicBezTo>
                <a:cubicBezTo>
                  <a:pt x="-15674" y="930139"/>
                  <a:pt x="-2328" y="780100"/>
                  <a:pt x="0" y="550906"/>
                </a:cubicBezTo>
                <a:cubicBezTo>
                  <a:pt x="2328" y="321712"/>
                  <a:pt x="-7977" y="201078"/>
                  <a:pt x="0" y="0"/>
                </a:cubicBezTo>
                <a:close/>
              </a:path>
              <a:path w="3066223" h="2203624" stroke="0" extrusionOk="0">
                <a:moveTo>
                  <a:pt x="0" y="0"/>
                </a:moveTo>
                <a:cubicBezTo>
                  <a:pt x="277318" y="-18879"/>
                  <a:pt x="489158" y="-20954"/>
                  <a:pt x="613245" y="0"/>
                </a:cubicBezTo>
                <a:cubicBezTo>
                  <a:pt x="737332" y="20954"/>
                  <a:pt x="945294" y="19252"/>
                  <a:pt x="1226489" y="0"/>
                </a:cubicBezTo>
                <a:cubicBezTo>
                  <a:pt x="1507684" y="-19252"/>
                  <a:pt x="1740075" y="-24707"/>
                  <a:pt x="1870396" y="0"/>
                </a:cubicBezTo>
                <a:cubicBezTo>
                  <a:pt x="2000717" y="24707"/>
                  <a:pt x="2380599" y="-19903"/>
                  <a:pt x="2514303" y="0"/>
                </a:cubicBezTo>
                <a:cubicBezTo>
                  <a:pt x="2648007" y="19903"/>
                  <a:pt x="2804774" y="-6303"/>
                  <a:pt x="3066223" y="0"/>
                </a:cubicBezTo>
                <a:cubicBezTo>
                  <a:pt x="3089644" y="174483"/>
                  <a:pt x="3085052" y="354041"/>
                  <a:pt x="3066223" y="506834"/>
                </a:cubicBezTo>
                <a:cubicBezTo>
                  <a:pt x="3047394" y="659627"/>
                  <a:pt x="3075212" y="893597"/>
                  <a:pt x="3066223" y="1035703"/>
                </a:cubicBezTo>
                <a:cubicBezTo>
                  <a:pt x="3057234" y="1177809"/>
                  <a:pt x="3047114" y="1360119"/>
                  <a:pt x="3066223" y="1630682"/>
                </a:cubicBezTo>
                <a:cubicBezTo>
                  <a:pt x="3085332" y="1901245"/>
                  <a:pt x="3047048" y="2074565"/>
                  <a:pt x="3066223" y="2203624"/>
                </a:cubicBezTo>
                <a:cubicBezTo>
                  <a:pt x="2863162" y="2188091"/>
                  <a:pt x="2673212" y="2195754"/>
                  <a:pt x="2452978" y="2203624"/>
                </a:cubicBezTo>
                <a:cubicBezTo>
                  <a:pt x="2232745" y="2211494"/>
                  <a:pt x="2084781" y="2231282"/>
                  <a:pt x="1839734" y="2203624"/>
                </a:cubicBezTo>
                <a:cubicBezTo>
                  <a:pt x="1594687" y="2175966"/>
                  <a:pt x="1502476" y="2192918"/>
                  <a:pt x="1318476" y="2203624"/>
                </a:cubicBezTo>
                <a:cubicBezTo>
                  <a:pt x="1134476" y="2214330"/>
                  <a:pt x="836698" y="2229354"/>
                  <a:pt x="643907" y="2203624"/>
                </a:cubicBezTo>
                <a:cubicBezTo>
                  <a:pt x="451116" y="2177894"/>
                  <a:pt x="303338" y="2189856"/>
                  <a:pt x="0" y="2203624"/>
                </a:cubicBezTo>
                <a:cubicBezTo>
                  <a:pt x="-21651" y="2063810"/>
                  <a:pt x="13378" y="1940918"/>
                  <a:pt x="0" y="1718827"/>
                </a:cubicBezTo>
                <a:cubicBezTo>
                  <a:pt x="-13378" y="1496736"/>
                  <a:pt x="-3605" y="1441615"/>
                  <a:pt x="0" y="1234029"/>
                </a:cubicBezTo>
                <a:cubicBezTo>
                  <a:pt x="3605" y="1026443"/>
                  <a:pt x="8969" y="932064"/>
                  <a:pt x="0" y="749232"/>
                </a:cubicBezTo>
                <a:cubicBezTo>
                  <a:pt x="-8969" y="566400"/>
                  <a:pt x="1563" y="20710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/>
              <a:t>Revisar aspectos da legislação em vigor que favorecem a</a:t>
            </a:r>
            <a:r>
              <a:rPr lang="pt-BR" b="1">
                <a:solidFill>
                  <a:srgbClr val="1D45FF"/>
                </a:solidFill>
                <a:cs typeface="Calibri"/>
              </a:rPr>
              <a:t> </a:t>
            </a:r>
            <a:r>
              <a:rPr lang="pt-BR" b="1">
                <a:cs typeface="Calibri"/>
              </a:rPr>
              <a:t>segurança jurídica e soluções inovadoras</a:t>
            </a:r>
            <a:r>
              <a:rPr lang="pt-BR">
                <a:cs typeface="Calibri"/>
              </a:rPr>
              <a:t>, preservando o interesse público em seus aspectos econômico, social e ambiental</a:t>
            </a:r>
            <a:endParaRPr lang="pt-BR">
              <a:ea typeface="Calibri"/>
              <a:cs typeface="Calibri"/>
            </a:endParaRPr>
          </a:p>
          <a:p>
            <a:pPr algn="just">
              <a:defRPr/>
            </a:pPr>
            <a:endParaRPr lang="pt-BR"/>
          </a:p>
          <a:p>
            <a:pPr marL="285750" indent="-285750" algn="just">
              <a:buFontTx/>
              <a:buChar char="-"/>
              <a:defRPr/>
            </a:pPr>
            <a:endParaRPr lang="pt-BR" b="1">
              <a:solidFill>
                <a:srgbClr val="1D45FF"/>
              </a:solidFill>
              <a:cs typeface="Calibri"/>
            </a:endParaRPr>
          </a:p>
          <a:p>
            <a:pPr algn="just">
              <a:defRPr/>
            </a:pPr>
            <a:endParaRPr lang="en-US"/>
          </a:p>
          <a:p>
            <a:pPr algn="just">
              <a:defRPr/>
            </a:pPr>
            <a:endParaRPr lang="pt-BR"/>
          </a:p>
          <a:p>
            <a:pPr algn="just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FA4133-3923-97FA-EBD1-472AC6DFCE16}"/>
              </a:ext>
            </a:extLst>
          </p:cNvPr>
          <p:cNvSpPr txBox="1"/>
          <p:nvPr/>
        </p:nvSpPr>
        <p:spPr>
          <a:xfrm>
            <a:off x="6117" y="6972102"/>
            <a:ext cx="98454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>
              <a:cs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58B0D7-0DDD-2FCF-AB21-88DEA3CBD35E}"/>
              </a:ext>
            </a:extLst>
          </p:cNvPr>
          <p:cNvSpPr txBox="1"/>
          <p:nvPr/>
        </p:nvSpPr>
        <p:spPr>
          <a:xfrm>
            <a:off x="418381" y="321787"/>
            <a:ext cx="1158680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MEDIDAS PARA APERFEIÇOAR A GESTÃO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03ECFFA-2C3D-B168-E446-929366DBED4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483503" y="1558751"/>
            <a:ext cx="6105116" cy="4738966"/>
          </a:xfrm>
          <a:custGeom>
            <a:avLst/>
            <a:gdLst>
              <a:gd name="connsiteX0" fmla="*/ 0 w 6105116"/>
              <a:gd name="connsiteY0" fmla="*/ 0 h 4738966"/>
              <a:gd name="connsiteX1" fmla="*/ 556244 w 6105116"/>
              <a:gd name="connsiteY1" fmla="*/ 0 h 4738966"/>
              <a:gd name="connsiteX2" fmla="*/ 1356692 w 6105116"/>
              <a:gd name="connsiteY2" fmla="*/ 0 h 4738966"/>
              <a:gd name="connsiteX3" fmla="*/ 1851885 w 6105116"/>
              <a:gd name="connsiteY3" fmla="*/ 0 h 4738966"/>
              <a:gd name="connsiteX4" fmla="*/ 2347078 w 6105116"/>
              <a:gd name="connsiteY4" fmla="*/ 0 h 4738966"/>
              <a:gd name="connsiteX5" fmla="*/ 2842271 w 6105116"/>
              <a:gd name="connsiteY5" fmla="*/ 0 h 4738966"/>
              <a:gd name="connsiteX6" fmla="*/ 3642719 w 6105116"/>
              <a:gd name="connsiteY6" fmla="*/ 0 h 4738966"/>
              <a:gd name="connsiteX7" fmla="*/ 4443168 w 6105116"/>
              <a:gd name="connsiteY7" fmla="*/ 0 h 4738966"/>
              <a:gd name="connsiteX8" fmla="*/ 4938360 w 6105116"/>
              <a:gd name="connsiteY8" fmla="*/ 0 h 4738966"/>
              <a:gd name="connsiteX9" fmla="*/ 6105116 w 6105116"/>
              <a:gd name="connsiteY9" fmla="*/ 0 h 4738966"/>
              <a:gd name="connsiteX10" fmla="*/ 6105116 w 6105116"/>
              <a:gd name="connsiteY10" fmla="*/ 629605 h 4738966"/>
              <a:gd name="connsiteX11" fmla="*/ 6105116 w 6105116"/>
              <a:gd name="connsiteY11" fmla="*/ 1401380 h 4738966"/>
              <a:gd name="connsiteX12" fmla="*/ 6105116 w 6105116"/>
              <a:gd name="connsiteY12" fmla="*/ 1983596 h 4738966"/>
              <a:gd name="connsiteX13" fmla="*/ 6105116 w 6105116"/>
              <a:gd name="connsiteY13" fmla="*/ 2565812 h 4738966"/>
              <a:gd name="connsiteX14" fmla="*/ 6105116 w 6105116"/>
              <a:gd name="connsiteY14" fmla="*/ 3290196 h 4738966"/>
              <a:gd name="connsiteX15" fmla="*/ 6105116 w 6105116"/>
              <a:gd name="connsiteY15" fmla="*/ 3872412 h 4738966"/>
              <a:gd name="connsiteX16" fmla="*/ 6105116 w 6105116"/>
              <a:gd name="connsiteY16" fmla="*/ 4738966 h 4738966"/>
              <a:gd name="connsiteX17" fmla="*/ 5609923 w 6105116"/>
              <a:gd name="connsiteY17" fmla="*/ 4738966 h 4738966"/>
              <a:gd name="connsiteX18" fmla="*/ 4931577 w 6105116"/>
              <a:gd name="connsiteY18" fmla="*/ 4738966 h 4738966"/>
              <a:gd name="connsiteX19" fmla="*/ 4314282 w 6105116"/>
              <a:gd name="connsiteY19" fmla="*/ 4738966 h 4738966"/>
              <a:gd name="connsiteX20" fmla="*/ 3696987 w 6105116"/>
              <a:gd name="connsiteY20" fmla="*/ 4738966 h 4738966"/>
              <a:gd name="connsiteX21" fmla="*/ 3018641 w 6105116"/>
              <a:gd name="connsiteY21" fmla="*/ 4738966 h 4738966"/>
              <a:gd name="connsiteX22" fmla="*/ 2401346 w 6105116"/>
              <a:gd name="connsiteY22" fmla="*/ 4738966 h 4738966"/>
              <a:gd name="connsiteX23" fmla="*/ 1661948 w 6105116"/>
              <a:gd name="connsiteY23" fmla="*/ 4738966 h 4738966"/>
              <a:gd name="connsiteX24" fmla="*/ 922551 w 6105116"/>
              <a:gd name="connsiteY24" fmla="*/ 4738966 h 4738966"/>
              <a:gd name="connsiteX25" fmla="*/ 0 w 6105116"/>
              <a:gd name="connsiteY25" fmla="*/ 4738966 h 4738966"/>
              <a:gd name="connsiteX26" fmla="*/ 0 w 6105116"/>
              <a:gd name="connsiteY26" fmla="*/ 4156750 h 4738966"/>
              <a:gd name="connsiteX27" fmla="*/ 0 w 6105116"/>
              <a:gd name="connsiteY27" fmla="*/ 3621924 h 4738966"/>
              <a:gd name="connsiteX28" fmla="*/ 0 w 6105116"/>
              <a:gd name="connsiteY28" fmla="*/ 2850150 h 4738966"/>
              <a:gd name="connsiteX29" fmla="*/ 0 w 6105116"/>
              <a:gd name="connsiteY29" fmla="*/ 2078375 h 4738966"/>
              <a:gd name="connsiteX30" fmla="*/ 0 w 6105116"/>
              <a:gd name="connsiteY30" fmla="*/ 1543549 h 4738966"/>
              <a:gd name="connsiteX31" fmla="*/ 0 w 6105116"/>
              <a:gd name="connsiteY31" fmla="*/ 961333 h 4738966"/>
              <a:gd name="connsiteX32" fmla="*/ 0 w 6105116"/>
              <a:gd name="connsiteY32" fmla="*/ 0 h 473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05116" h="4738966" fill="none" extrusionOk="0">
                <a:moveTo>
                  <a:pt x="0" y="0"/>
                </a:moveTo>
                <a:cubicBezTo>
                  <a:pt x="245550" y="-25669"/>
                  <a:pt x="373798" y="19920"/>
                  <a:pt x="556244" y="0"/>
                </a:cubicBezTo>
                <a:cubicBezTo>
                  <a:pt x="738690" y="-19920"/>
                  <a:pt x="1103960" y="31868"/>
                  <a:pt x="1356692" y="0"/>
                </a:cubicBezTo>
                <a:cubicBezTo>
                  <a:pt x="1609424" y="-31868"/>
                  <a:pt x="1647837" y="-24392"/>
                  <a:pt x="1851885" y="0"/>
                </a:cubicBezTo>
                <a:cubicBezTo>
                  <a:pt x="2055933" y="24392"/>
                  <a:pt x="2190545" y="-3256"/>
                  <a:pt x="2347078" y="0"/>
                </a:cubicBezTo>
                <a:cubicBezTo>
                  <a:pt x="2503611" y="3256"/>
                  <a:pt x="2698331" y="10175"/>
                  <a:pt x="2842271" y="0"/>
                </a:cubicBezTo>
                <a:cubicBezTo>
                  <a:pt x="2986211" y="-10175"/>
                  <a:pt x="3258766" y="-424"/>
                  <a:pt x="3642719" y="0"/>
                </a:cubicBezTo>
                <a:cubicBezTo>
                  <a:pt x="4026672" y="424"/>
                  <a:pt x="4244512" y="-35116"/>
                  <a:pt x="4443168" y="0"/>
                </a:cubicBezTo>
                <a:cubicBezTo>
                  <a:pt x="4641824" y="35116"/>
                  <a:pt x="4760336" y="-20361"/>
                  <a:pt x="4938360" y="0"/>
                </a:cubicBezTo>
                <a:cubicBezTo>
                  <a:pt x="5116384" y="20361"/>
                  <a:pt x="5655142" y="18668"/>
                  <a:pt x="6105116" y="0"/>
                </a:cubicBezTo>
                <a:cubicBezTo>
                  <a:pt x="6114048" y="200407"/>
                  <a:pt x="6091044" y="393423"/>
                  <a:pt x="6105116" y="629605"/>
                </a:cubicBezTo>
                <a:cubicBezTo>
                  <a:pt x="6119188" y="865787"/>
                  <a:pt x="6075509" y="1151768"/>
                  <a:pt x="6105116" y="1401380"/>
                </a:cubicBezTo>
                <a:cubicBezTo>
                  <a:pt x="6134723" y="1650992"/>
                  <a:pt x="6092743" y="1777799"/>
                  <a:pt x="6105116" y="1983596"/>
                </a:cubicBezTo>
                <a:cubicBezTo>
                  <a:pt x="6117489" y="2189393"/>
                  <a:pt x="6113250" y="2353596"/>
                  <a:pt x="6105116" y="2565812"/>
                </a:cubicBezTo>
                <a:cubicBezTo>
                  <a:pt x="6096982" y="2778028"/>
                  <a:pt x="6117169" y="3122793"/>
                  <a:pt x="6105116" y="3290196"/>
                </a:cubicBezTo>
                <a:cubicBezTo>
                  <a:pt x="6093063" y="3457599"/>
                  <a:pt x="6113422" y="3738503"/>
                  <a:pt x="6105116" y="3872412"/>
                </a:cubicBezTo>
                <a:cubicBezTo>
                  <a:pt x="6096810" y="4006321"/>
                  <a:pt x="6079809" y="4537743"/>
                  <a:pt x="6105116" y="4738966"/>
                </a:cubicBezTo>
                <a:cubicBezTo>
                  <a:pt x="5932291" y="4714253"/>
                  <a:pt x="5745238" y="4718224"/>
                  <a:pt x="5609923" y="4738966"/>
                </a:cubicBezTo>
                <a:cubicBezTo>
                  <a:pt x="5474608" y="4759708"/>
                  <a:pt x="5208088" y="4723796"/>
                  <a:pt x="4931577" y="4738966"/>
                </a:cubicBezTo>
                <a:cubicBezTo>
                  <a:pt x="4655066" y="4754136"/>
                  <a:pt x="4483719" y="4746117"/>
                  <a:pt x="4314282" y="4738966"/>
                </a:cubicBezTo>
                <a:cubicBezTo>
                  <a:pt x="4144846" y="4731815"/>
                  <a:pt x="3836908" y="4732037"/>
                  <a:pt x="3696987" y="4738966"/>
                </a:cubicBezTo>
                <a:cubicBezTo>
                  <a:pt x="3557066" y="4745895"/>
                  <a:pt x="3266022" y="4760589"/>
                  <a:pt x="3018641" y="4738966"/>
                </a:cubicBezTo>
                <a:cubicBezTo>
                  <a:pt x="2771260" y="4717343"/>
                  <a:pt x="2620468" y="4715660"/>
                  <a:pt x="2401346" y="4738966"/>
                </a:cubicBezTo>
                <a:cubicBezTo>
                  <a:pt x="2182224" y="4762272"/>
                  <a:pt x="1958804" y="4752107"/>
                  <a:pt x="1661948" y="4738966"/>
                </a:cubicBezTo>
                <a:cubicBezTo>
                  <a:pt x="1365092" y="4725825"/>
                  <a:pt x="1127112" y="4735510"/>
                  <a:pt x="922551" y="4738966"/>
                </a:cubicBezTo>
                <a:cubicBezTo>
                  <a:pt x="717990" y="4742422"/>
                  <a:pt x="429553" y="4778778"/>
                  <a:pt x="0" y="4738966"/>
                </a:cubicBezTo>
                <a:cubicBezTo>
                  <a:pt x="1711" y="4587461"/>
                  <a:pt x="-15380" y="4400041"/>
                  <a:pt x="0" y="4156750"/>
                </a:cubicBezTo>
                <a:cubicBezTo>
                  <a:pt x="15380" y="3913459"/>
                  <a:pt x="16185" y="3786278"/>
                  <a:pt x="0" y="3621924"/>
                </a:cubicBezTo>
                <a:cubicBezTo>
                  <a:pt x="-16185" y="3457570"/>
                  <a:pt x="17031" y="3172477"/>
                  <a:pt x="0" y="2850150"/>
                </a:cubicBezTo>
                <a:cubicBezTo>
                  <a:pt x="-17031" y="2527823"/>
                  <a:pt x="-3743" y="2271167"/>
                  <a:pt x="0" y="2078375"/>
                </a:cubicBezTo>
                <a:cubicBezTo>
                  <a:pt x="3743" y="1885584"/>
                  <a:pt x="388" y="1753208"/>
                  <a:pt x="0" y="1543549"/>
                </a:cubicBezTo>
                <a:cubicBezTo>
                  <a:pt x="-388" y="1333890"/>
                  <a:pt x="-25068" y="1201939"/>
                  <a:pt x="0" y="961333"/>
                </a:cubicBezTo>
                <a:cubicBezTo>
                  <a:pt x="25068" y="720727"/>
                  <a:pt x="-19675" y="405189"/>
                  <a:pt x="0" y="0"/>
                </a:cubicBezTo>
                <a:close/>
              </a:path>
              <a:path w="6105116" h="4738966" stroke="0" extrusionOk="0">
                <a:moveTo>
                  <a:pt x="0" y="0"/>
                </a:moveTo>
                <a:cubicBezTo>
                  <a:pt x="174856" y="26242"/>
                  <a:pt x="529754" y="30181"/>
                  <a:pt x="678346" y="0"/>
                </a:cubicBezTo>
                <a:cubicBezTo>
                  <a:pt x="826938" y="-30181"/>
                  <a:pt x="1171151" y="-10377"/>
                  <a:pt x="1356692" y="0"/>
                </a:cubicBezTo>
                <a:cubicBezTo>
                  <a:pt x="1542233" y="10377"/>
                  <a:pt x="1749189" y="-16894"/>
                  <a:pt x="2096090" y="0"/>
                </a:cubicBezTo>
                <a:cubicBezTo>
                  <a:pt x="2442991" y="16894"/>
                  <a:pt x="2560533" y="27624"/>
                  <a:pt x="2835487" y="0"/>
                </a:cubicBezTo>
                <a:cubicBezTo>
                  <a:pt x="3110441" y="-27624"/>
                  <a:pt x="3241647" y="-14233"/>
                  <a:pt x="3452782" y="0"/>
                </a:cubicBezTo>
                <a:cubicBezTo>
                  <a:pt x="3663918" y="14233"/>
                  <a:pt x="3887063" y="17131"/>
                  <a:pt x="4009026" y="0"/>
                </a:cubicBezTo>
                <a:cubicBezTo>
                  <a:pt x="4130989" y="-17131"/>
                  <a:pt x="4449095" y="-26783"/>
                  <a:pt x="4809475" y="0"/>
                </a:cubicBezTo>
                <a:cubicBezTo>
                  <a:pt x="5169855" y="26783"/>
                  <a:pt x="5244451" y="-23164"/>
                  <a:pt x="5487821" y="0"/>
                </a:cubicBezTo>
                <a:cubicBezTo>
                  <a:pt x="5731191" y="23164"/>
                  <a:pt x="5913377" y="17087"/>
                  <a:pt x="6105116" y="0"/>
                </a:cubicBezTo>
                <a:cubicBezTo>
                  <a:pt x="6075994" y="233151"/>
                  <a:pt x="6085908" y="591385"/>
                  <a:pt x="6105116" y="771774"/>
                </a:cubicBezTo>
                <a:cubicBezTo>
                  <a:pt x="6124324" y="952163"/>
                  <a:pt x="6085415" y="1250682"/>
                  <a:pt x="6105116" y="1401380"/>
                </a:cubicBezTo>
                <a:cubicBezTo>
                  <a:pt x="6124817" y="1552078"/>
                  <a:pt x="6067441" y="1906892"/>
                  <a:pt x="6105116" y="2173154"/>
                </a:cubicBezTo>
                <a:cubicBezTo>
                  <a:pt x="6142791" y="2439416"/>
                  <a:pt x="6090005" y="2693051"/>
                  <a:pt x="6105116" y="2850150"/>
                </a:cubicBezTo>
                <a:cubicBezTo>
                  <a:pt x="6120227" y="3007249"/>
                  <a:pt x="6120093" y="3350468"/>
                  <a:pt x="6105116" y="3621924"/>
                </a:cubicBezTo>
                <a:cubicBezTo>
                  <a:pt x="6090139" y="3893380"/>
                  <a:pt x="6128041" y="4442185"/>
                  <a:pt x="6105116" y="4738966"/>
                </a:cubicBezTo>
                <a:cubicBezTo>
                  <a:pt x="5845111" y="4754127"/>
                  <a:pt x="5688329" y="4768337"/>
                  <a:pt x="5365719" y="4738966"/>
                </a:cubicBezTo>
                <a:cubicBezTo>
                  <a:pt x="5043109" y="4709595"/>
                  <a:pt x="5019226" y="4746295"/>
                  <a:pt x="4809475" y="4738966"/>
                </a:cubicBezTo>
                <a:cubicBezTo>
                  <a:pt x="4599724" y="4731637"/>
                  <a:pt x="4195970" y="4747457"/>
                  <a:pt x="4009026" y="4738966"/>
                </a:cubicBezTo>
                <a:cubicBezTo>
                  <a:pt x="3822082" y="4730475"/>
                  <a:pt x="3425805" y="4751724"/>
                  <a:pt x="3208578" y="4738966"/>
                </a:cubicBezTo>
                <a:cubicBezTo>
                  <a:pt x="2991351" y="4726208"/>
                  <a:pt x="2920601" y="4742240"/>
                  <a:pt x="2713385" y="4738966"/>
                </a:cubicBezTo>
                <a:cubicBezTo>
                  <a:pt x="2506169" y="4735692"/>
                  <a:pt x="2286391" y="4768685"/>
                  <a:pt x="2096090" y="4738966"/>
                </a:cubicBezTo>
                <a:cubicBezTo>
                  <a:pt x="1905789" y="4709247"/>
                  <a:pt x="1651717" y="4706528"/>
                  <a:pt x="1295641" y="4738966"/>
                </a:cubicBezTo>
                <a:cubicBezTo>
                  <a:pt x="939565" y="4771404"/>
                  <a:pt x="917465" y="4746862"/>
                  <a:pt x="739397" y="4738966"/>
                </a:cubicBezTo>
                <a:cubicBezTo>
                  <a:pt x="561329" y="4731070"/>
                  <a:pt x="152262" y="4754475"/>
                  <a:pt x="0" y="4738966"/>
                </a:cubicBezTo>
                <a:cubicBezTo>
                  <a:pt x="-27562" y="4418061"/>
                  <a:pt x="-20448" y="4308270"/>
                  <a:pt x="0" y="4014581"/>
                </a:cubicBezTo>
                <a:cubicBezTo>
                  <a:pt x="20448" y="3720893"/>
                  <a:pt x="-28219" y="3574743"/>
                  <a:pt x="0" y="3432365"/>
                </a:cubicBezTo>
                <a:cubicBezTo>
                  <a:pt x="28219" y="3289987"/>
                  <a:pt x="-4464" y="3117637"/>
                  <a:pt x="0" y="2897539"/>
                </a:cubicBezTo>
                <a:cubicBezTo>
                  <a:pt x="4464" y="2677441"/>
                  <a:pt x="-11291" y="2421290"/>
                  <a:pt x="0" y="2125765"/>
                </a:cubicBezTo>
                <a:cubicBezTo>
                  <a:pt x="11291" y="1830240"/>
                  <a:pt x="3222" y="1748510"/>
                  <a:pt x="0" y="1401380"/>
                </a:cubicBezTo>
                <a:cubicBezTo>
                  <a:pt x="-3222" y="1054250"/>
                  <a:pt x="16727" y="940606"/>
                  <a:pt x="0" y="629605"/>
                </a:cubicBezTo>
                <a:cubicBezTo>
                  <a:pt x="-16727" y="318604"/>
                  <a:pt x="-19293" y="19911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ampliação da estrutura de </a:t>
            </a:r>
            <a:r>
              <a:rPr lang="pt-BR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cargos 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novos </a:t>
            </a:r>
            <a:r>
              <a:rPr lang="pt-BR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servidores</a:t>
            </a: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(CNU e temporários)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simplificação e redução do tempo </a:t>
            </a: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 tramitação </a:t>
            </a:r>
            <a:r>
              <a:rPr lang="pt-BR" sz="22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 processos</a:t>
            </a:r>
            <a:r>
              <a:rPr lang="pt-BR" sz="22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pt-BR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transformação digital</a:t>
            </a: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com uso de automação de processos, imagens de satélite, georreferenciamento e inteligência artificial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ea typeface="Aptos" panose="020B0004020202020204" pitchFamily="34" charset="0"/>
                <a:cs typeface="Times New Roman" panose="02020603050405020304" pitchFamily="18" charset="0"/>
              </a:rPr>
              <a:t>garantia de orçamento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kern="100" dirty="0">
                <a:ea typeface="Aptos" panose="020B0004020202020204" pitchFamily="34" charset="0"/>
                <a:cs typeface="Times New Roman" panose="02020603050405020304" pitchFamily="18" charset="0"/>
              </a:rPr>
              <a:t>cooperação com Estados e Municípios</a:t>
            </a:r>
            <a:endParaRPr lang="pt-BR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2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parcerias</a:t>
            </a:r>
            <a:r>
              <a:rPr lang="pt-B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com PNUD, cartórios (ONR), IBGE, Universidades, Instituto Lincoln de políticas do Solo, entre outros</a:t>
            </a:r>
            <a:endParaRPr lang="pt-BR" sz="2200" dirty="0">
              <a:solidFill>
                <a:srgbClr val="1D45FF"/>
              </a:solidFill>
              <a:cs typeface="Calibri"/>
            </a:endParaRPr>
          </a:p>
          <a:p>
            <a:pPr algn="just">
              <a:defRPr/>
            </a:pPr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ADA3E21-8045-C38F-D98F-22BDEBF00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10" y="1558750"/>
            <a:ext cx="4427603" cy="1678971"/>
          </a:xfrm>
          <a:custGeom>
            <a:avLst/>
            <a:gdLst>
              <a:gd name="connsiteX0" fmla="*/ 0 w 4427603"/>
              <a:gd name="connsiteY0" fmla="*/ 0 h 1678971"/>
              <a:gd name="connsiteX1" fmla="*/ 676791 w 4427603"/>
              <a:gd name="connsiteY1" fmla="*/ 0 h 1678971"/>
              <a:gd name="connsiteX2" fmla="*/ 1176477 w 4427603"/>
              <a:gd name="connsiteY2" fmla="*/ 0 h 1678971"/>
              <a:gd name="connsiteX3" fmla="*/ 1853268 w 4427603"/>
              <a:gd name="connsiteY3" fmla="*/ 0 h 1678971"/>
              <a:gd name="connsiteX4" fmla="*/ 2352955 w 4427603"/>
              <a:gd name="connsiteY4" fmla="*/ 0 h 1678971"/>
              <a:gd name="connsiteX5" fmla="*/ 2852641 w 4427603"/>
              <a:gd name="connsiteY5" fmla="*/ 0 h 1678971"/>
              <a:gd name="connsiteX6" fmla="*/ 3529432 w 4427603"/>
              <a:gd name="connsiteY6" fmla="*/ 0 h 1678971"/>
              <a:gd name="connsiteX7" fmla="*/ 4427603 w 4427603"/>
              <a:gd name="connsiteY7" fmla="*/ 0 h 1678971"/>
              <a:gd name="connsiteX8" fmla="*/ 4427603 w 4427603"/>
              <a:gd name="connsiteY8" fmla="*/ 576447 h 1678971"/>
              <a:gd name="connsiteX9" fmla="*/ 4427603 w 4427603"/>
              <a:gd name="connsiteY9" fmla="*/ 1152893 h 1678971"/>
              <a:gd name="connsiteX10" fmla="*/ 4427603 w 4427603"/>
              <a:gd name="connsiteY10" fmla="*/ 1678971 h 1678971"/>
              <a:gd name="connsiteX11" fmla="*/ 3795088 w 4427603"/>
              <a:gd name="connsiteY11" fmla="*/ 1678971 h 1678971"/>
              <a:gd name="connsiteX12" fmla="*/ 3206850 w 4427603"/>
              <a:gd name="connsiteY12" fmla="*/ 1678971 h 1678971"/>
              <a:gd name="connsiteX13" fmla="*/ 2530059 w 4427603"/>
              <a:gd name="connsiteY13" fmla="*/ 1678971 h 1678971"/>
              <a:gd name="connsiteX14" fmla="*/ 1941820 w 4427603"/>
              <a:gd name="connsiteY14" fmla="*/ 1678971 h 1678971"/>
              <a:gd name="connsiteX15" fmla="*/ 1265029 w 4427603"/>
              <a:gd name="connsiteY15" fmla="*/ 1678971 h 1678971"/>
              <a:gd name="connsiteX16" fmla="*/ 543963 w 4427603"/>
              <a:gd name="connsiteY16" fmla="*/ 1678971 h 1678971"/>
              <a:gd name="connsiteX17" fmla="*/ 0 w 4427603"/>
              <a:gd name="connsiteY17" fmla="*/ 1678971 h 1678971"/>
              <a:gd name="connsiteX18" fmla="*/ 0 w 4427603"/>
              <a:gd name="connsiteY18" fmla="*/ 1085735 h 1678971"/>
              <a:gd name="connsiteX19" fmla="*/ 0 w 4427603"/>
              <a:gd name="connsiteY19" fmla="*/ 542867 h 1678971"/>
              <a:gd name="connsiteX20" fmla="*/ 0 w 4427603"/>
              <a:gd name="connsiteY20" fmla="*/ 0 h 16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27603" h="1678971" fill="none" extrusionOk="0">
                <a:moveTo>
                  <a:pt x="0" y="0"/>
                </a:moveTo>
                <a:cubicBezTo>
                  <a:pt x="152765" y="-1022"/>
                  <a:pt x="351172" y="194"/>
                  <a:pt x="676791" y="0"/>
                </a:cubicBezTo>
                <a:cubicBezTo>
                  <a:pt x="1002410" y="-194"/>
                  <a:pt x="969821" y="24966"/>
                  <a:pt x="1176477" y="0"/>
                </a:cubicBezTo>
                <a:cubicBezTo>
                  <a:pt x="1383133" y="-24966"/>
                  <a:pt x="1599039" y="-10528"/>
                  <a:pt x="1853268" y="0"/>
                </a:cubicBezTo>
                <a:cubicBezTo>
                  <a:pt x="2107497" y="10528"/>
                  <a:pt x="2131508" y="-23328"/>
                  <a:pt x="2352955" y="0"/>
                </a:cubicBezTo>
                <a:cubicBezTo>
                  <a:pt x="2574402" y="23328"/>
                  <a:pt x="2636190" y="-23596"/>
                  <a:pt x="2852641" y="0"/>
                </a:cubicBezTo>
                <a:cubicBezTo>
                  <a:pt x="3069092" y="23596"/>
                  <a:pt x="3372850" y="-6611"/>
                  <a:pt x="3529432" y="0"/>
                </a:cubicBezTo>
                <a:cubicBezTo>
                  <a:pt x="3686014" y="6611"/>
                  <a:pt x="4132650" y="16787"/>
                  <a:pt x="4427603" y="0"/>
                </a:cubicBezTo>
                <a:cubicBezTo>
                  <a:pt x="4414596" y="212628"/>
                  <a:pt x="4406284" y="301216"/>
                  <a:pt x="4427603" y="576447"/>
                </a:cubicBezTo>
                <a:cubicBezTo>
                  <a:pt x="4448922" y="851678"/>
                  <a:pt x="4442603" y="882405"/>
                  <a:pt x="4427603" y="1152893"/>
                </a:cubicBezTo>
                <a:cubicBezTo>
                  <a:pt x="4412603" y="1423381"/>
                  <a:pt x="4402160" y="1561027"/>
                  <a:pt x="4427603" y="1678971"/>
                </a:cubicBezTo>
                <a:cubicBezTo>
                  <a:pt x="4163448" y="1676558"/>
                  <a:pt x="3949814" y="1692797"/>
                  <a:pt x="3795088" y="1678971"/>
                </a:cubicBezTo>
                <a:cubicBezTo>
                  <a:pt x="3640362" y="1665145"/>
                  <a:pt x="3417237" y="1652489"/>
                  <a:pt x="3206850" y="1678971"/>
                </a:cubicBezTo>
                <a:cubicBezTo>
                  <a:pt x="2996463" y="1705453"/>
                  <a:pt x="2710905" y="1693164"/>
                  <a:pt x="2530059" y="1678971"/>
                </a:cubicBezTo>
                <a:cubicBezTo>
                  <a:pt x="2349213" y="1664778"/>
                  <a:pt x="2217604" y="1653430"/>
                  <a:pt x="1941820" y="1678971"/>
                </a:cubicBezTo>
                <a:cubicBezTo>
                  <a:pt x="1666036" y="1704512"/>
                  <a:pt x="1512821" y="1699267"/>
                  <a:pt x="1265029" y="1678971"/>
                </a:cubicBezTo>
                <a:cubicBezTo>
                  <a:pt x="1017237" y="1658675"/>
                  <a:pt x="745912" y="1659300"/>
                  <a:pt x="543963" y="1678971"/>
                </a:cubicBezTo>
                <a:cubicBezTo>
                  <a:pt x="342014" y="1698642"/>
                  <a:pt x="164928" y="1662849"/>
                  <a:pt x="0" y="1678971"/>
                </a:cubicBezTo>
                <a:cubicBezTo>
                  <a:pt x="11281" y="1419242"/>
                  <a:pt x="4925" y="1252135"/>
                  <a:pt x="0" y="1085735"/>
                </a:cubicBezTo>
                <a:cubicBezTo>
                  <a:pt x="-4925" y="919335"/>
                  <a:pt x="-25516" y="771918"/>
                  <a:pt x="0" y="542867"/>
                </a:cubicBezTo>
                <a:cubicBezTo>
                  <a:pt x="25516" y="313816"/>
                  <a:pt x="-3864" y="234662"/>
                  <a:pt x="0" y="0"/>
                </a:cubicBezTo>
                <a:close/>
              </a:path>
              <a:path w="4427603" h="1678971" stroke="0" extrusionOk="0">
                <a:moveTo>
                  <a:pt x="0" y="0"/>
                </a:moveTo>
                <a:cubicBezTo>
                  <a:pt x="134874" y="30218"/>
                  <a:pt x="391854" y="25533"/>
                  <a:pt x="632515" y="0"/>
                </a:cubicBezTo>
                <a:cubicBezTo>
                  <a:pt x="873177" y="-25533"/>
                  <a:pt x="1081542" y="9708"/>
                  <a:pt x="1265029" y="0"/>
                </a:cubicBezTo>
                <a:cubicBezTo>
                  <a:pt x="1448516" y="-9708"/>
                  <a:pt x="1628119" y="19653"/>
                  <a:pt x="1941820" y="0"/>
                </a:cubicBezTo>
                <a:cubicBezTo>
                  <a:pt x="2255521" y="-19653"/>
                  <a:pt x="2415265" y="-20405"/>
                  <a:pt x="2618611" y="0"/>
                </a:cubicBezTo>
                <a:cubicBezTo>
                  <a:pt x="2821957" y="20405"/>
                  <a:pt x="2953918" y="-4733"/>
                  <a:pt x="3206850" y="0"/>
                </a:cubicBezTo>
                <a:cubicBezTo>
                  <a:pt x="3459782" y="4733"/>
                  <a:pt x="3498669" y="17074"/>
                  <a:pt x="3750812" y="0"/>
                </a:cubicBezTo>
                <a:cubicBezTo>
                  <a:pt x="4002955" y="-17074"/>
                  <a:pt x="4243824" y="4706"/>
                  <a:pt x="4427603" y="0"/>
                </a:cubicBezTo>
                <a:cubicBezTo>
                  <a:pt x="4418538" y="203603"/>
                  <a:pt x="4435344" y="283953"/>
                  <a:pt x="4427603" y="559657"/>
                </a:cubicBezTo>
                <a:cubicBezTo>
                  <a:pt x="4419862" y="835361"/>
                  <a:pt x="4410160" y="893178"/>
                  <a:pt x="4427603" y="1136104"/>
                </a:cubicBezTo>
                <a:cubicBezTo>
                  <a:pt x="4445046" y="1379030"/>
                  <a:pt x="4433951" y="1412127"/>
                  <a:pt x="4427603" y="1678971"/>
                </a:cubicBezTo>
                <a:cubicBezTo>
                  <a:pt x="4285648" y="1702670"/>
                  <a:pt x="4105209" y="1668561"/>
                  <a:pt x="3839364" y="1678971"/>
                </a:cubicBezTo>
                <a:cubicBezTo>
                  <a:pt x="3573519" y="1689381"/>
                  <a:pt x="3448957" y="1671465"/>
                  <a:pt x="3339678" y="1678971"/>
                </a:cubicBezTo>
                <a:cubicBezTo>
                  <a:pt x="3230399" y="1686477"/>
                  <a:pt x="2903564" y="1665629"/>
                  <a:pt x="2618611" y="1678971"/>
                </a:cubicBezTo>
                <a:cubicBezTo>
                  <a:pt x="2333658" y="1692313"/>
                  <a:pt x="2193429" y="1699071"/>
                  <a:pt x="1897544" y="1678971"/>
                </a:cubicBezTo>
                <a:cubicBezTo>
                  <a:pt x="1601659" y="1658871"/>
                  <a:pt x="1574236" y="1674812"/>
                  <a:pt x="1397858" y="1678971"/>
                </a:cubicBezTo>
                <a:cubicBezTo>
                  <a:pt x="1221480" y="1683130"/>
                  <a:pt x="905751" y="1700474"/>
                  <a:pt x="721067" y="1678971"/>
                </a:cubicBezTo>
                <a:cubicBezTo>
                  <a:pt x="536383" y="1657468"/>
                  <a:pt x="302584" y="1670165"/>
                  <a:pt x="0" y="1678971"/>
                </a:cubicBezTo>
                <a:cubicBezTo>
                  <a:pt x="16957" y="1417523"/>
                  <a:pt x="-13237" y="1325866"/>
                  <a:pt x="0" y="1085735"/>
                </a:cubicBezTo>
                <a:cubicBezTo>
                  <a:pt x="13237" y="845604"/>
                  <a:pt x="13194" y="703094"/>
                  <a:pt x="0" y="576447"/>
                </a:cubicBezTo>
                <a:cubicBezTo>
                  <a:pt x="-13194" y="449800"/>
                  <a:pt x="25693" y="17250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Plano </a:t>
            </a:r>
            <a:r>
              <a:rPr lang="pt-BR" sz="2000" b="1" kern="100">
                <a:ea typeface="Aptos" panose="020B0004020202020204" pitchFamily="34" charset="0"/>
                <a:cs typeface="Times New Roman" panose="02020603050405020304" pitchFamily="18" charset="0"/>
              </a:rPr>
              <a:t>de melhoria de gestão:  </a:t>
            </a:r>
            <a:r>
              <a:rPr lang="pt-BR" sz="2000" kern="100">
                <a:ea typeface="Aptos" panose="020B0004020202020204" pitchFamily="34" charset="0"/>
                <a:cs typeface="Times New Roman" panose="02020603050405020304" pitchFamily="18" charset="0"/>
              </a:rPr>
              <a:t>fortalecimento institucional da SPU</a:t>
            </a:r>
            <a:r>
              <a:rPr lang="pt-BR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promovido pelo MGI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EF7868-8D75-3B06-5570-44A22788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02" y="3695968"/>
            <a:ext cx="2997611" cy="254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8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D19A07-6D25-97AE-99FA-CF8D0F93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14792"/>
            <a:ext cx="12192000" cy="685800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F9C15446-BE00-61F6-39D1-0DFA560E8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6" y="5397185"/>
            <a:ext cx="5449077" cy="123081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5C1A619-CA5C-6C1B-6C06-311109E3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BA88D-D0B6-4B78-863C-4A56A55FE6E7}" type="slidenum">
              <a:rPr lang="pt-BR" smtClean="0"/>
              <a:t>13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4178B2-D83C-76F9-43CB-6135870CE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05" t="1637" r="2249" b="38414"/>
          <a:stretch/>
        </p:blipFill>
        <p:spPr>
          <a:xfrm>
            <a:off x="10763437" y="3411304"/>
            <a:ext cx="1428554" cy="1985881"/>
          </a:xfrm>
          <a:prstGeom prst="rect">
            <a:avLst/>
          </a:prstGeom>
        </p:spPr>
      </p:pic>
      <p:pic>
        <p:nvPicPr>
          <p:cNvPr id="6" name="Picture 16" descr="Fernando de Noronha: uma nova forma de consumir » Territórios">
            <a:extLst>
              <a:ext uri="{FF2B5EF4-FFF2-40B4-BE49-F238E27FC236}">
                <a16:creationId xmlns:a16="http://schemas.microsoft.com/office/drawing/2014/main" id="{425CE3C0-57D5-2175-AEC0-10E2DC8E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31"/>
          <a:stretch/>
        </p:blipFill>
        <p:spPr bwMode="auto">
          <a:xfrm>
            <a:off x="7703769" y="3411304"/>
            <a:ext cx="1495317" cy="34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rivatização não vai ocorrer', diz secretário de Turismo de Jericoacoara  sobre parque nacional | Ceará | G1">
            <a:extLst>
              <a:ext uri="{FF2B5EF4-FFF2-40B4-BE49-F238E27FC236}">
                <a16:creationId xmlns:a16="http://schemas.microsoft.com/office/drawing/2014/main" id="{0E6481D2-89DB-9590-57BE-1E86617DC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3" r="40855"/>
          <a:stretch/>
        </p:blipFill>
        <p:spPr bwMode="auto">
          <a:xfrm>
            <a:off x="9195984" y="3411305"/>
            <a:ext cx="1562472" cy="34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o Amazonas tem 9 milhões de anos, mais velho do que se pensava | VEJA">
            <a:extLst>
              <a:ext uri="{FF2B5EF4-FFF2-40B4-BE49-F238E27FC236}">
                <a16:creationId xmlns:a16="http://schemas.microsoft.com/office/drawing/2014/main" id="{1B9A6199-7AE1-323A-59F8-D5882DFF8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9" r="27280"/>
          <a:stretch/>
        </p:blipFill>
        <p:spPr bwMode="auto">
          <a:xfrm>
            <a:off x="6145614" y="3411302"/>
            <a:ext cx="1562472" cy="34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Você sabe o que são Terras de Marinha? - Todos por Cubatão">
            <a:extLst>
              <a:ext uri="{FF2B5EF4-FFF2-40B4-BE49-F238E27FC236}">
                <a16:creationId xmlns:a16="http://schemas.microsoft.com/office/drawing/2014/main" id="{06FC6E13-D4A5-3D28-1FC6-796C7659F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1"/>
          <a:stretch/>
        </p:blipFill>
        <p:spPr bwMode="auto">
          <a:xfrm>
            <a:off x="10761672" y="5403026"/>
            <a:ext cx="1435858" cy="14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Fernando de Noronha: uma nova forma de consumir » Territórios">
            <a:extLst>
              <a:ext uri="{FF2B5EF4-FFF2-40B4-BE49-F238E27FC236}">
                <a16:creationId xmlns:a16="http://schemas.microsoft.com/office/drawing/2014/main" id="{7885D486-621B-6579-117C-3A69BC91F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31"/>
          <a:stretch/>
        </p:blipFill>
        <p:spPr bwMode="auto">
          <a:xfrm>
            <a:off x="7666758" y="3419626"/>
            <a:ext cx="1495317" cy="34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o Amazonas tem 9 milhões de anos, mais velho do que se pensava | VEJA">
            <a:extLst>
              <a:ext uri="{FF2B5EF4-FFF2-40B4-BE49-F238E27FC236}">
                <a16:creationId xmlns:a16="http://schemas.microsoft.com/office/drawing/2014/main" id="{730B9270-DA9A-1F55-42F0-20B7BB1A4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9" r="27280"/>
          <a:stretch/>
        </p:blipFill>
        <p:spPr bwMode="auto">
          <a:xfrm>
            <a:off x="6108603" y="3419624"/>
            <a:ext cx="1562472" cy="34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62C42F6-EFE9-42CF-2F86-88AAA6E9B8DF}"/>
              </a:ext>
            </a:extLst>
          </p:cNvPr>
          <p:cNvSpPr txBox="1"/>
          <p:nvPr/>
        </p:nvSpPr>
        <p:spPr>
          <a:xfrm>
            <a:off x="1300130" y="229996"/>
            <a:ext cx="945832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defRPr/>
            </a:pPr>
            <a:endParaRPr lang="pt-BR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“A política fundiária é fundamental para equilibrar o bem coletivo e os interesses privados e para implantar soluções climáticas de forma rápida e equitativa.”</a:t>
            </a:r>
          </a:p>
          <a:p>
            <a:pPr lvl="1" algn="ctr">
              <a:defRPr/>
            </a:pPr>
            <a:r>
              <a:rPr lang="en-US" sz="100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https://www.lincolninst.edu/pt-br/centers-initiatives/climate-action/balancing-competing-demands-land/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r>
              <a:rPr lang="pt-BR" sz="2000">
                <a:latin typeface="Calibri" panose="020F0502020204030204" pitchFamily="34" charset="0"/>
                <a:cs typeface="Calibri" panose="020F0502020204030204" pitchFamily="34" charset="0"/>
              </a:rPr>
              <a:t>“A terra ocupa um lugar de destaque em muitas de nossas soluções climáticas mais promissoras e, portanto, é o centro de muitas das tensões e compensações que agora precisamos enfrentar com destreza.”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ctr">
              <a:defRPr/>
            </a:pPr>
            <a:r>
              <a:rPr lang="pt-BR" sz="100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https://www.lincolninst.edu/pt-br/publications/articles/2022-07-secure-livable-future-must-steward-land-wisely</a:t>
            </a:r>
            <a:r>
              <a:rPr lang="pt-BR" sz="1000">
                <a:hlinkClick r:id="rId12"/>
              </a:rPr>
              <a:t>/</a:t>
            </a:r>
            <a:r>
              <a:rPr lang="en-US" sz="1000"/>
              <a:t> </a:t>
            </a:r>
            <a:endParaRPr lang="pt-BR" sz="1000"/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77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4F3D11-E43B-30CA-E205-BE45519ECFE7}"/>
              </a:ext>
            </a:extLst>
          </p:cNvPr>
          <p:cNvSpPr txBox="1"/>
          <p:nvPr/>
        </p:nvSpPr>
        <p:spPr>
          <a:xfrm>
            <a:off x="536933" y="321787"/>
            <a:ext cx="877002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O QUE SÃO TERRENOS DE MARINHA</a:t>
            </a:r>
            <a:endParaRPr lang="pt-BR"/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BEA04249-0D38-CB69-0C7B-53699F1539AB}"/>
              </a:ext>
            </a:extLst>
          </p:cNvPr>
          <p:cNvSpPr txBox="1"/>
          <p:nvPr/>
        </p:nvSpPr>
        <p:spPr>
          <a:xfrm>
            <a:off x="418380" y="3720057"/>
            <a:ext cx="369671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t-BR"/>
              <a:t>Terrenos de marinha são bens da União e consistem na </a:t>
            </a:r>
            <a:r>
              <a:rPr lang="pt-BR" b="1"/>
              <a:t>faixa de 33m ao longo da costa marítima </a:t>
            </a:r>
            <a:r>
              <a:rPr lang="pt-BR"/>
              <a:t>e das margens de rios e lagos que sofram a influência das marés, contados a partir da </a:t>
            </a:r>
            <a:r>
              <a:rPr lang="pt-BR" b="1"/>
              <a:t>Linha Preamar Médio do ano de 1831</a:t>
            </a:r>
            <a:r>
              <a:rPr lang="pt-BR"/>
              <a:t>.</a:t>
            </a:r>
            <a:endParaRPr lang="pt-BR" b="1">
              <a:solidFill>
                <a:srgbClr val="FF0000"/>
              </a:solidFill>
              <a:cs typeface="Calibri" panose="020F0502020204030204"/>
            </a:endParaRPr>
          </a:p>
        </p:txBody>
      </p:sp>
      <p:pic>
        <p:nvPicPr>
          <p:cNvPr id="3" name="Imagem 4" descr="Mapa&#10;&#10;Descrição gerada automaticamente">
            <a:extLst>
              <a:ext uri="{FF2B5EF4-FFF2-40B4-BE49-F238E27FC236}">
                <a16:creationId xmlns:a16="http://schemas.microsoft.com/office/drawing/2014/main" id="{60DCBD56-27CB-272E-BBA4-0C2F10E01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6" b="1849"/>
          <a:stretch/>
        </p:blipFill>
        <p:spPr>
          <a:xfrm>
            <a:off x="4325002" y="1465045"/>
            <a:ext cx="7028798" cy="464718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82AD137-656D-8AA4-E70E-8836A6780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81" y="3266263"/>
            <a:ext cx="3810718" cy="369332"/>
          </a:xfrm>
          <a:custGeom>
            <a:avLst/>
            <a:gdLst>
              <a:gd name="connsiteX0" fmla="*/ 0 w 3810718"/>
              <a:gd name="connsiteY0" fmla="*/ 0 h 369332"/>
              <a:gd name="connsiteX1" fmla="*/ 635120 w 3810718"/>
              <a:gd name="connsiteY1" fmla="*/ 0 h 369332"/>
              <a:gd name="connsiteX2" fmla="*/ 1155918 w 3810718"/>
              <a:gd name="connsiteY2" fmla="*/ 0 h 369332"/>
              <a:gd name="connsiteX3" fmla="*/ 1867252 w 3810718"/>
              <a:gd name="connsiteY3" fmla="*/ 0 h 369332"/>
              <a:gd name="connsiteX4" fmla="*/ 2540479 w 3810718"/>
              <a:gd name="connsiteY4" fmla="*/ 0 h 369332"/>
              <a:gd name="connsiteX5" fmla="*/ 3213706 w 3810718"/>
              <a:gd name="connsiteY5" fmla="*/ 0 h 369332"/>
              <a:gd name="connsiteX6" fmla="*/ 3810718 w 3810718"/>
              <a:gd name="connsiteY6" fmla="*/ 0 h 369332"/>
              <a:gd name="connsiteX7" fmla="*/ 3810718 w 3810718"/>
              <a:gd name="connsiteY7" fmla="*/ 369332 h 369332"/>
              <a:gd name="connsiteX8" fmla="*/ 3175598 w 3810718"/>
              <a:gd name="connsiteY8" fmla="*/ 369332 h 369332"/>
              <a:gd name="connsiteX9" fmla="*/ 2616693 w 3810718"/>
              <a:gd name="connsiteY9" fmla="*/ 369332 h 369332"/>
              <a:gd name="connsiteX10" fmla="*/ 2057788 w 3810718"/>
              <a:gd name="connsiteY10" fmla="*/ 369332 h 369332"/>
              <a:gd name="connsiteX11" fmla="*/ 1536990 w 3810718"/>
              <a:gd name="connsiteY11" fmla="*/ 369332 h 369332"/>
              <a:gd name="connsiteX12" fmla="*/ 825656 w 3810718"/>
              <a:gd name="connsiteY12" fmla="*/ 369332 h 369332"/>
              <a:gd name="connsiteX13" fmla="*/ 0 w 3810718"/>
              <a:gd name="connsiteY13" fmla="*/ 369332 h 369332"/>
              <a:gd name="connsiteX14" fmla="*/ 0 w 3810718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718" h="369332" fill="none" extrusionOk="0">
                <a:moveTo>
                  <a:pt x="0" y="0"/>
                </a:moveTo>
                <a:cubicBezTo>
                  <a:pt x="299349" y="17705"/>
                  <a:pt x="448546" y="-12033"/>
                  <a:pt x="635120" y="0"/>
                </a:cubicBezTo>
                <a:cubicBezTo>
                  <a:pt x="821694" y="12033"/>
                  <a:pt x="953532" y="-7639"/>
                  <a:pt x="1155918" y="0"/>
                </a:cubicBezTo>
                <a:cubicBezTo>
                  <a:pt x="1358304" y="7639"/>
                  <a:pt x="1573503" y="14900"/>
                  <a:pt x="1867252" y="0"/>
                </a:cubicBezTo>
                <a:cubicBezTo>
                  <a:pt x="2161001" y="-14900"/>
                  <a:pt x="2370753" y="-3687"/>
                  <a:pt x="2540479" y="0"/>
                </a:cubicBezTo>
                <a:cubicBezTo>
                  <a:pt x="2710205" y="3687"/>
                  <a:pt x="2945987" y="11423"/>
                  <a:pt x="3213706" y="0"/>
                </a:cubicBezTo>
                <a:cubicBezTo>
                  <a:pt x="3481425" y="-11423"/>
                  <a:pt x="3655011" y="22862"/>
                  <a:pt x="3810718" y="0"/>
                </a:cubicBezTo>
                <a:cubicBezTo>
                  <a:pt x="3792745" y="139155"/>
                  <a:pt x="3821227" y="274530"/>
                  <a:pt x="3810718" y="369332"/>
                </a:cubicBezTo>
                <a:cubicBezTo>
                  <a:pt x="3600680" y="377094"/>
                  <a:pt x="3322616" y="394160"/>
                  <a:pt x="3175598" y="369332"/>
                </a:cubicBezTo>
                <a:cubicBezTo>
                  <a:pt x="3028580" y="344504"/>
                  <a:pt x="2744353" y="369749"/>
                  <a:pt x="2616693" y="369332"/>
                </a:cubicBezTo>
                <a:cubicBezTo>
                  <a:pt x="2489034" y="368915"/>
                  <a:pt x="2336541" y="350409"/>
                  <a:pt x="2057788" y="369332"/>
                </a:cubicBezTo>
                <a:cubicBezTo>
                  <a:pt x="1779035" y="388255"/>
                  <a:pt x="1671213" y="358018"/>
                  <a:pt x="1536990" y="369332"/>
                </a:cubicBezTo>
                <a:cubicBezTo>
                  <a:pt x="1402767" y="380646"/>
                  <a:pt x="972139" y="404282"/>
                  <a:pt x="825656" y="369332"/>
                </a:cubicBezTo>
                <a:cubicBezTo>
                  <a:pt x="679173" y="334382"/>
                  <a:pt x="314532" y="349620"/>
                  <a:pt x="0" y="369332"/>
                </a:cubicBezTo>
                <a:cubicBezTo>
                  <a:pt x="-14592" y="290403"/>
                  <a:pt x="1342" y="179955"/>
                  <a:pt x="0" y="0"/>
                </a:cubicBezTo>
                <a:close/>
              </a:path>
              <a:path w="3810718" h="369332" stroke="0" extrusionOk="0">
                <a:moveTo>
                  <a:pt x="0" y="0"/>
                </a:moveTo>
                <a:cubicBezTo>
                  <a:pt x="266717" y="15910"/>
                  <a:pt x="397839" y="6451"/>
                  <a:pt x="635120" y="0"/>
                </a:cubicBezTo>
                <a:cubicBezTo>
                  <a:pt x="872401" y="-6451"/>
                  <a:pt x="1088091" y="26630"/>
                  <a:pt x="1270239" y="0"/>
                </a:cubicBezTo>
                <a:cubicBezTo>
                  <a:pt x="1452387" y="-26630"/>
                  <a:pt x="1790506" y="-19304"/>
                  <a:pt x="1943466" y="0"/>
                </a:cubicBezTo>
                <a:cubicBezTo>
                  <a:pt x="2096426" y="19304"/>
                  <a:pt x="2360959" y="-16236"/>
                  <a:pt x="2616693" y="0"/>
                </a:cubicBezTo>
                <a:cubicBezTo>
                  <a:pt x="2872427" y="16236"/>
                  <a:pt x="3044945" y="14007"/>
                  <a:pt x="3213706" y="0"/>
                </a:cubicBezTo>
                <a:cubicBezTo>
                  <a:pt x="3382467" y="-14007"/>
                  <a:pt x="3666873" y="-10091"/>
                  <a:pt x="3810718" y="0"/>
                </a:cubicBezTo>
                <a:cubicBezTo>
                  <a:pt x="3820993" y="144504"/>
                  <a:pt x="3813029" y="295062"/>
                  <a:pt x="3810718" y="369332"/>
                </a:cubicBezTo>
                <a:cubicBezTo>
                  <a:pt x="3660751" y="358064"/>
                  <a:pt x="3252463" y="363673"/>
                  <a:pt x="3099384" y="369332"/>
                </a:cubicBezTo>
                <a:cubicBezTo>
                  <a:pt x="2946305" y="374991"/>
                  <a:pt x="2732780" y="379819"/>
                  <a:pt x="2388050" y="369332"/>
                </a:cubicBezTo>
                <a:cubicBezTo>
                  <a:pt x="2043320" y="358845"/>
                  <a:pt x="1910347" y="338927"/>
                  <a:pt x="1752930" y="369332"/>
                </a:cubicBezTo>
                <a:cubicBezTo>
                  <a:pt x="1595513" y="399737"/>
                  <a:pt x="1347779" y="339813"/>
                  <a:pt x="1117811" y="369332"/>
                </a:cubicBezTo>
                <a:cubicBezTo>
                  <a:pt x="887843" y="398851"/>
                  <a:pt x="798351" y="347731"/>
                  <a:pt x="597012" y="369332"/>
                </a:cubicBezTo>
                <a:cubicBezTo>
                  <a:pt x="395673" y="390933"/>
                  <a:pt x="276892" y="369739"/>
                  <a:pt x="0" y="369332"/>
                </a:cubicBezTo>
                <a:cubicBezTo>
                  <a:pt x="-12682" y="272597"/>
                  <a:pt x="15197" y="10177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/>
              <a:t>Decreto-lei 9.760/1946, Art. 2º</a:t>
            </a:r>
            <a:endParaRPr lang="pt-BR" sz="1800" b="1">
              <a:cs typeface="Calibri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9CE2616-162E-992A-7348-CCED93596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81" y="1558751"/>
            <a:ext cx="3810718" cy="369332"/>
          </a:xfrm>
          <a:custGeom>
            <a:avLst/>
            <a:gdLst>
              <a:gd name="connsiteX0" fmla="*/ 0 w 3810718"/>
              <a:gd name="connsiteY0" fmla="*/ 0 h 369332"/>
              <a:gd name="connsiteX1" fmla="*/ 635120 w 3810718"/>
              <a:gd name="connsiteY1" fmla="*/ 0 h 369332"/>
              <a:gd name="connsiteX2" fmla="*/ 1155918 w 3810718"/>
              <a:gd name="connsiteY2" fmla="*/ 0 h 369332"/>
              <a:gd name="connsiteX3" fmla="*/ 1867252 w 3810718"/>
              <a:gd name="connsiteY3" fmla="*/ 0 h 369332"/>
              <a:gd name="connsiteX4" fmla="*/ 2540479 w 3810718"/>
              <a:gd name="connsiteY4" fmla="*/ 0 h 369332"/>
              <a:gd name="connsiteX5" fmla="*/ 3213706 w 3810718"/>
              <a:gd name="connsiteY5" fmla="*/ 0 h 369332"/>
              <a:gd name="connsiteX6" fmla="*/ 3810718 w 3810718"/>
              <a:gd name="connsiteY6" fmla="*/ 0 h 369332"/>
              <a:gd name="connsiteX7" fmla="*/ 3810718 w 3810718"/>
              <a:gd name="connsiteY7" fmla="*/ 369332 h 369332"/>
              <a:gd name="connsiteX8" fmla="*/ 3175598 w 3810718"/>
              <a:gd name="connsiteY8" fmla="*/ 369332 h 369332"/>
              <a:gd name="connsiteX9" fmla="*/ 2616693 w 3810718"/>
              <a:gd name="connsiteY9" fmla="*/ 369332 h 369332"/>
              <a:gd name="connsiteX10" fmla="*/ 2057788 w 3810718"/>
              <a:gd name="connsiteY10" fmla="*/ 369332 h 369332"/>
              <a:gd name="connsiteX11" fmla="*/ 1536990 w 3810718"/>
              <a:gd name="connsiteY11" fmla="*/ 369332 h 369332"/>
              <a:gd name="connsiteX12" fmla="*/ 825656 w 3810718"/>
              <a:gd name="connsiteY12" fmla="*/ 369332 h 369332"/>
              <a:gd name="connsiteX13" fmla="*/ 0 w 3810718"/>
              <a:gd name="connsiteY13" fmla="*/ 369332 h 369332"/>
              <a:gd name="connsiteX14" fmla="*/ 0 w 3810718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718" h="369332" fill="none" extrusionOk="0">
                <a:moveTo>
                  <a:pt x="0" y="0"/>
                </a:moveTo>
                <a:cubicBezTo>
                  <a:pt x="299349" y="17705"/>
                  <a:pt x="448546" y="-12033"/>
                  <a:pt x="635120" y="0"/>
                </a:cubicBezTo>
                <a:cubicBezTo>
                  <a:pt x="821694" y="12033"/>
                  <a:pt x="953532" y="-7639"/>
                  <a:pt x="1155918" y="0"/>
                </a:cubicBezTo>
                <a:cubicBezTo>
                  <a:pt x="1358304" y="7639"/>
                  <a:pt x="1573503" y="14900"/>
                  <a:pt x="1867252" y="0"/>
                </a:cubicBezTo>
                <a:cubicBezTo>
                  <a:pt x="2161001" y="-14900"/>
                  <a:pt x="2370753" y="-3687"/>
                  <a:pt x="2540479" y="0"/>
                </a:cubicBezTo>
                <a:cubicBezTo>
                  <a:pt x="2710205" y="3687"/>
                  <a:pt x="2945987" y="11423"/>
                  <a:pt x="3213706" y="0"/>
                </a:cubicBezTo>
                <a:cubicBezTo>
                  <a:pt x="3481425" y="-11423"/>
                  <a:pt x="3655011" y="22862"/>
                  <a:pt x="3810718" y="0"/>
                </a:cubicBezTo>
                <a:cubicBezTo>
                  <a:pt x="3792745" y="139155"/>
                  <a:pt x="3821227" y="274530"/>
                  <a:pt x="3810718" y="369332"/>
                </a:cubicBezTo>
                <a:cubicBezTo>
                  <a:pt x="3600680" y="377094"/>
                  <a:pt x="3322616" y="394160"/>
                  <a:pt x="3175598" y="369332"/>
                </a:cubicBezTo>
                <a:cubicBezTo>
                  <a:pt x="3028580" y="344504"/>
                  <a:pt x="2744353" y="369749"/>
                  <a:pt x="2616693" y="369332"/>
                </a:cubicBezTo>
                <a:cubicBezTo>
                  <a:pt x="2489034" y="368915"/>
                  <a:pt x="2336541" y="350409"/>
                  <a:pt x="2057788" y="369332"/>
                </a:cubicBezTo>
                <a:cubicBezTo>
                  <a:pt x="1779035" y="388255"/>
                  <a:pt x="1671213" y="358018"/>
                  <a:pt x="1536990" y="369332"/>
                </a:cubicBezTo>
                <a:cubicBezTo>
                  <a:pt x="1402767" y="380646"/>
                  <a:pt x="972139" y="404282"/>
                  <a:pt x="825656" y="369332"/>
                </a:cubicBezTo>
                <a:cubicBezTo>
                  <a:pt x="679173" y="334382"/>
                  <a:pt x="314532" y="349620"/>
                  <a:pt x="0" y="369332"/>
                </a:cubicBezTo>
                <a:cubicBezTo>
                  <a:pt x="-14592" y="290403"/>
                  <a:pt x="1342" y="179955"/>
                  <a:pt x="0" y="0"/>
                </a:cubicBezTo>
                <a:close/>
              </a:path>
              <a:path w="3810718" h="369332" stroke="0" extrusionOk="0">
                <a:moveTo>
                  <a:pt x="0" y="0"/>
                </a:moveTo>
                <a:cubicBezTo>
                  <a:pt x="266717" y="15910"/>
                  <a:pt x="397839" y="6451"/>
                  <a:pt x="635120" y="0"/>
                </a:cubicBezTo>
                <a:cubicBezTo>
                  <a:pt x="872401" y="-6451"/>
                  <a:pt x="1088091" y="26630"/>
                  <a:pt x="1270239" y="0"/>
                </a:cubicBezTo>
                <a:cubicBezTo>
                  <a:pt x="1452387" y="-26630"/>
                  <a:pt x="1790506" y="-19304"/>
                  <a:pt x="1943466" y="0"/>
                </a:cubicBezTo>
                <a:cubicBezTo>
                  <a:pt x="2096426" y="19304"/>
                  <a:pt x="2360959" y="-16236"/>
                  <a:pt x="2616693" y="0"/>
                </a:cubicBezTo>
                <a:cubicBezTo>
                  <a:pt x="2872427" y="16236"/>
                  <a:pt x="3044945" y="14007"/>
                  <a:pt x="3213706" y="0"/>
                </a:cubicBezTo>
                <a:cubicBezTo>
                  <a:pt x="3382467" y="-14007"/>
                  <a:pt x="3666873" y="-10091"/>
                  <a:pt x="3810718" y="0"/>
                </a:cubicBezTo>
                <a:cubicBezTo>
                  <a:pt x="3820993" y="144504"/>
                  <a:pt x="3813029" y="295062"/>
                  <a:pt x="3810718" y="369332"/>
                </a:cubicBezTo>
                <a:cubicBezTo>
                  <a:pt x="3660751" y="358064"/>
                  <a:pt x="3252463" y="363673"/>
                  <a:pt x="3099384" y="369332"/>
                </a:cubicBezTo>
                <a:cubicBezTo>
                  <a:pt x="2946305" y="374991"/>
                  <a:pt x="2732780" y="379819"/>
                  <a:pt x="2388050" y="369332"/>
                </a:cubicBezTo>
                <a:cubicBezTo>
                  <a:pt x="2043320" y="358845"/>
                  <a:pt x="1910347" y="338927"/>
                  <a:pt x="1752930" y="369332"/>
                </a:cubicBezTo>
                <a:cubicBezTo>
                  <a:pt x="1595513" y="399737"/>
                  <a:pt x="1347779" y="339813"/>
                  <a:pt x="1117811" y="369332"/>
                </a:cubicBezTo>
                <a:cubicBezTo>
                  <a:pt x="887843" y="398851"/>
                  <a:pt x="798351" y="347731"/>
                  <a:pt x="597012" y="369332"/>
                </a:cubicBezTo>
                <a:cubicBezTo>
                  <a:pt x="395673" y="390933"/>
                  <a:pt x="276892" y="369739"/>
                  <a:pt x="0" y="369332"/>
                </a:cubicBezTo>
                <a:cubicBezTo>
                  <a:pt x="-12682" y="272597"/>
                  <a:pt x="15197" y="10177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/>
              <a:t>Constituição Federal 1988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3E3CDB-AF5B-A604-1FF0-438D0D3E6CF2}"/>
              </a:ext>
            </a:extLst>
          </p:cNvPr>
          <p:cNvSpPr txBox="1"/>
          <p:nvPr/>
        </p:nvSpPr>
        <p:spPr>
          <a:xfrm>
            <a:off x="418380" y="2009540"/>
            <a:ext cx="3810719" cy="100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t-BR" b="1">
                <a:solidFill>
                  <a:srgbClr val="444444"/>
                </a:solidFill>
                <a:cs typeface="Calibri" panose="020F0502020204030204"/>
              </a:rPr>
              <a:t>Art. 20. São bens da União: [...]</a:t>
            </a:r>
          </a:p>
          <a:p>
            <a:pPr>
              <a:spcAft>
                <a:spcPts val="600"/>
              </a:spcAft>
            </a:pPr>
            <a:r>
              <a:rPr lang="pt-BR">
                <a:solidFill>
                  <a:srgbClr val="444444"/>
                </a:solidFill>
                <a:cs typeface="Calibri" panose="020F0502020204030204"/>
              </a:rPr>
              <a:t>VII - os terrenos de marinha e seus acrescidos; [...]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44FB504-E90B-0A4F-D410-F3B4D6F1C0BE}"/>
              </a:ext>
            </a:extLst>
          </p:cNvPr>
          <p:cNvSpPr/>
          <p:nvPr/>
        </p:nvSpPr>
        <p:spPr>
          <a:xfrm>
            <a:off x="4325002" y="1478190"/>
            <a:ext cx="6898348" cy="668937"/>
          </a:xfrm>
          <a:prstGeom prst="rect">
            <a:avLst/>
          </a:prstGeom>
          <a:solidFill>
            <a:srgbClr val="FFCF00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Competência para </a:t>
            </a:r>
            <a:r>
              <a:rPr lang="pt-BR" b="1">
                <a:solidFill>
                  <a:schemeClr val="tx1"/>
                </a:solidFill>
              </a:rPr>
              <a:t>demarcar as linhas</a:t>
            </a:r>
            <a:r>
              <a:rPr lang="pt-BR">
                <a:solidFill>
                  <a:schemeClr val="tx1"/>
                </a:solidFill>
              </a:rPr>
              <a:t>, </a:t>
            </a:r>
            <a:r>
              <a:rPr lang="pt-BR" b="1">
                <a:solidFill>
                  <a:schemeClr val="tx1"/>
                </a:solidFill>
              </a:rPr>
              <a:t>identificar as ocupações</a:t>
            </a:r>
            <a:r>
              <a:rPr lang="pt-BR">
                <a:solidFill>
                  <a:schemeClr val="tx1"/>
                </a:solidFill>
              </a:rPr>
              <a:t> e </a:t>
            </a:r>
            <a:r>
              <a:rPr lang="pt-BR" b="1">
                <a:solidFill>
                  <a:schemeClr val="tx1"/>
                </a:solidFill>
              </a:rPr>
              <a:t>destinar os imóveis </a:t>
            </a:r>
            <a:r>
              <a:rPr lang="pt-BR">
                <a:solidFill>
                  <a:schemeClr val="tx1"/>
                </a:solidFill>
              </a:rPr>
              <a:t>de acordo com normas infraconstitucionais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842190-E9E1-C328-13C2-2127D803AE21}"/>
              </a:ext>
            </a:extLst>
          </p:cNvPr>
          <p:cNvSpPr txBox="1"/>
          <p:nvPr/>
        </p:nvSpPr>
        <p:spPr>
          <a:xfrm>
            <a:off x="1210432" y="874289"/>
            <a:ext cx="968988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800">
                <a:latin typeface="Verdana Pro Cond"/>
              </a:rPr>
              <a:t>Faixa costeira de domínio da União estratégica para o país</a:t>
            </a:r>
            <a:endParaRPr lang="pt-BR" sz="2800">
              <a:cs typeface="Calibri" panose="020F050202020403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CBDCFC-9165-BFE6-D5D2-EF806356835E}"/>
              </a:ext>
            </a:extLst>
          </p:cNvPr>
          <p:cNvSpPr txBox="1"/>
          <p:nvPr/>
        </p:nvSpPr>
        <p:spPr>
          <a:xfrm>
            <a:off x="4325002" y="6134725"/>
            <a:ext cx="7028798" cy="661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1600">
                <a:solidFill>
                  <a:srgbClr val="444444"/>
                </a:solidFill>
                <a:cs typeface="Calibri" panose="020F0502020204030204"/>
              </a:rPr>
              <a:t>LPM – Linha de Preamar médio</a:t>
            </a:r>
          </a:p>
          <a:p>
            <a:pPr algn="r">
              <a:spcAft>
                <a:spcPts val="600"/>
              </a:spcAft>
            </a:pPr>
            <a:r>
              <a:rPr lang="pt-BR" sz="1600">
                <a:solidFill>
                  <a:srgbClr val="444444"/>
                </a:solidFill>
                <a:cs typeface="Calibri" panose="020F0502020204030204"/>
              </a:rPr>
              <a:t>LLTM – Linha do Limite de Terreno de Marinha</a:t>
            </a:r>
          </a:p>
        </p:txBody>
      </p:sp>
    </p:spTree>
    <p:extLst>
      <p:ext uri="{BB962C8B-B14F-4D97-AF65-F5344CB8AC3E}">
        <p14:creationId xmlns:p14="http://schemas.microsoft.com/office/powerpoint/2010/main" val="95464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2B0F5E-ABDF-7788-DEFF-2DD8A30FDBE9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4F3D11-E43B-30CA-E205-BE45519ECFE7}"/>
              </a:ext>
            </a:extLst>
          </p:cNvPr>
          <p:cNvSpPr txBox="1"/>
          <p:nvPr/>
        </p:nvSpPr>
        <p:spPr>
          <a:xfrm>
            <a:off x="536933" y="294355"/>
            <a:ext cx="114660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FAIXA DE SEGURANÇA EM TERRENOS DE MARINHA</a:t>
            </a:r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985423-05AD-E396-5652-1F75B1406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6409"/>
            <a:ext cx="12192000" cy="56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9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B0824F-30F1-F3D0-5A7C-3EDA22465CEA}"/>
              </a:ext>
            </a:extLst>
          </p:cNvPr>
          <p:cNvSpPr txBox="1"/>
          <p:nvPr/>
        </p:nvSpPr>
        <p:spPr>
          <a:xfrm>
            <a:off x="536933" y="292290"/>
            <a:ext cx="920422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IMPORTÂNCIA ESTRATÉGICA DOS TERRENOS DE MARINHA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9CCE08-FFF5-D962-95A6-BEF0F70E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06" y="2752979"/>
            <a:ext cx="3486823" cy="3895471"/>
          </a:xfrm>
          <a:custGeom>
            <a:avLst/>
            <a:gdLst>
              <a:gd name="connsiteX0" fmla="*/ 0 w 3486823"/>
              <a:gd name="connsiteY0" fmla="*/ 0 h 3895471"/>
              <a:gd name="connsiteX1" fmla="*/ 732233 w 3486823"/>
              <a:gd name="connsiteY1" fmla="*/ 0 h 3895471"/>
              <a:gd name="connsiteX2" fmla="*/ 1464466 w 3486823"/>
              <a:gd name="connsiteY2" fmla="*/ 0 h 3895471"/>
              <a:gd name="connsiteX3" fmla="*/ 2057226 w 3486823"/>
              <a:gd name="connsiteY3" fmla="*/ 0 h 3895471"/>
              <a:gd name="connsiteX4" fmla="*/ 2649985 w 3486823"/>
              <a:gd name="connsiteY4" fmla="*/ 0 h 3895471"/>
              <a:gd name="connsiteX5" fmla="*/ 3486823 w 3486823"/>
              <a:gd name="connsiteY5" fmla="*/ 0 h 3895471"/>
              <a:gd name="connsiteX6" fmla="*/ 3486823 w 3486823"/>
              <a:gd name="connsiteY6" fmla="*/ 688200 h 3895471"/>
              <a:gd name="connsiteX7" fmla="*/ 3486823 w 3486823"/>
              <a:gd name="connsiteY7" fmla="*/ 1376400 h 3895471"/>
              <a:gd name="connsiteX8" fmla="*/ 3486823 w 3486823"/>
              <a:gd name="connsiteY8" fmla="*/ 2064600 h 3895471"/>
              <a:gd name="connsiteX9" fmla="*/ 3486823 w 3486823"/>
              <a:gd name="connsiteY9" fmla="*/ 2635935 h 3895471"/>
              <a:gd name="connsiteX10" fmla="*/ 3486823 w 3486823"/>
              <a:gd name="connsiteY10" fmla="*/ 3285181 h 3895471"/>
              <a:gd name="connsiteX11" fmla="*/ 3486823 w 3486823"/>
              <a:gd name="connsiteY11" fmla="*/ 3895471 h 3895471"/>
              <a:gd name="connsiteX12" fmla="*/ 2789458 w 3486823"/>
              <a:gd name="connsiteY12" fmla="*/ 3895471 h 3895471"/>
              <a:gd name="connsiteX13" fmla="*/ 2126962 w 3486823"/>
              <a:gd name="connsiteY13" fmla="*/ 3895471 h 3895471"/>
              <a:gd name="connsiteX14" fmla="*/ 1394729 w 3486823"/>
              <a:gd name="connsiteY14" fmla="*/ 3895471 h 3895471"/>
              <a:gd name="connsiteX15" fmla="*/ 627628 w 3486823"/>
              <a:gd name="connsiteY15" fmla="*/ 3895471 h 3895471"/>
              <a:gd name="connsiteX16" fmla="*/ 0 w 3486823"/>
              <a:gd name="connsiteY16" fmla="*/ 3895471 h 3895471"/>
              <a:gd name="connsiteX17" fmla="*/ 0 w 3486823"/>
              <a:gd name="connsiteY17" fmla="*/ 3168316 h 3895471"/>
              <a:gd name="connsiteX18" fmla="*/ 0 w 3486823"/>
              <a:gd name="connsiteY18" fmla="*/ 2558026 h 3895471"/>
              <a:gd name="connsiteX19" fmla="*/ 0 w 3486823"/>
              <a:gd name="connsiteY19" fmla="*/ 1869826 h 3895471"/>
              <a:gd name="connsiteX20" fmla="*/ 0 w 3486823"/>
              <a:gd name="connsiteY20" fmla="*/ 1259536 h 3895471"/>
              <a:gd name="connsiteX21" fmla="*/ 0 w 3486823"/>
              <a:gd name="connsiteY21" fmla="*/ 0 h 389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86823" h="3895471" fill="none" extrusionOk="0">
                <a:moveTo>
                  <a:pt x="0" y="0"/>
                </a:moveTo>
                <a:cubicBezTo>
                  <a:pt x="229420" y="2179"/>
                  <a:pt x="480928" y="1798"/>
                  <a:pt x="732233" y="0"/>
                </a:cubicBezTo>
                <a:cubicBezTo>
                  <a:pt x="983538" y="-1798"/>
                  <a:pt x="1226109" y="27984"/>
                  <a:pt x="1464466" y="0"/>
                </a:cubicBezTo>
                <a:cubicBezTo>
                  <a:pt x="1702823" y="-27984"/>
                  <a:pt x="1885476" y="17828"/>
                  <a:pt x="2057226" y="0"/>
                </a:cubicBezTo>
                <a:cubicBezTo>
                  <a:pt x="2228976" y="-17828"/>
                  <a:pt x="2512011" y="3641"/>
                  <a:pt x="2649985" y="0"/>
                </a:cubicBezTo>
                <a:cubicBezTo>
                  <a:pt x="2787959" y="-3641"/>
                  <a:pt x="3207440" y="34089"/>
                  <a:pt x="3486823" y="0"/>
                </a:cubicBezTo>
                <a:cubicBezTo>
                  <a:pt x="3516999" y="162115"/>
                  <a:pt x="3479037" y="405053"/>
                  <a:pt x="3486823" y="688200"/>
                </a:cubicBezTo>
                <a:cubicBezTo>
                  <a:pt x="3494609" y="971347"/>
                  <a:pt x="3463868" y="1173497"/>
                  <a:pt x="3486823" y="1376400"/>
                </a:cubicBezTo>
                <a:cubicBezTo>
                  <a:pt x="3509778" y="1579303"/>
                  <a:pt x="3512986" y="1740987"/>
                  <a:pt x="3486823" y="2064600"/>
                </a:cubicBezTo>
                <a:cubicBezTo>
                  <a:pt x="3460660" y="2388213"/>
                  <a:pt x="3515171" y="2508106"/>
                  <a:pt x="3486823" y="2635935"/>
                </a:cubicBezTo>
                <a:cubicBezTo>
                  <a:pt x="3458475" y="2763765"/>
                  <a:pt x="3489326" y="3030743"/>
                  <a:pt x="3486823" y="3285181"/>
                </a:cubicBezTo>
                <a:cubicBezTo>
                  <a:pt x="3484320" y="3539619"/>
                  <a:pt x="3499261" y="3642163"/>
                  <a:pt x="3486823" y="3895471"/>
                </a:cubicBezTo>
                <a:cubicBezTo>
                  <a:pt x="3321778" y="3864548"/>
                  <a:pt x="3023639" y="3929415"/>
                  <a:pt x="2789458" y="3895471"/>
                </a:cubicBezTo>
                <a:cubicBezTo>
                  <a:pt x="2555278" y="3861527"/>
                  <a:pt x="2272404" y="3899796"/>
                  <a:pt x="2126962" y="3895471"/>
                </a:cubicBezTo>
                <a:cubicBezTo>
                  <a:pt x="1981520" y="3891146"/>
                  <a:pt x="1612184" y="3882933"/>
                  <a:pt x="1394729" y="3895471"/>
                </a:cubicBezTo>
                <a:cubicBezTo>
                  <a:pt x="1177274" y="3908009"/>
                  <a:pt x="892932" y="3918642"/>
                  <a:pt x="627628" y="3895471"/>
                </a:cubicBezTo>
                <a:cubicBezTo>
                  <a:pt x="362324" y="3872300"/>
                  <a:pt x="278106" y="3909864"/>
                  <a:pt x="0" y="3895471"/>
                </a:cubicBezTo>
                <a:cubicBezTo>
                  <a:pt x="8761" y="3591680"/>
                  <a:pt x="24709" y="3373282"/>
                  <a:pt x="0" y="3168316"/>
                </a:cubicBezTo>
                <a:cubicBezTo>
                  <a:pt x="-24709" y="2963350"/>
                  <a:pt x="-13906" y="2810984"/>
                  <a:pt x="0" y="2558026"/>
                </a:cubicBezTo>
                <a:cubicBezTo>
                  <a:pt x="13906" y="2305068"/>
                  <a:pt x="-15067" y="2116733"/>
                  <a:pt x="0" y="1869826"/>
                </a:cubicBezTo>
                <a:cubicBezTo>
                  <a:pt x="15067" y="1622919"/>
                  <a:pt x="-25978" y="1429704"/>
                  <a:pt x="0" y="1259536"/>
                </a:cubicBezTo>
                <a:cubicBezTo>
                  <a:pt x="25978" y="1089368"/>
                  <a:pt x="-12688" y="609908"/>
                  <a:pt x="0" y="0"/>
                </a:cubicBezTo>
                <a:close/>
              </a:path>
              <a:path w="3486823" h="3895471" stroke="0" extrusionOk="0">
                <a:moveTo>
                  <a:pt x="0" y="0"/>
                </a:moveTo>
                <a:cubicBezTo>
                  <a:pt x="152464" y="-15818"/>
                  <a:pt x="490205" y="-16787"/>
                  <a:pt x="697365" y="0"/>
                </a:cubicBezTo>
                <a:cubicBezTo>
                  <a:pt x="904526" y="16787"/>
                  <a:pt x="1139692" y="-1961"/>
                  <a:pt x="1394729" y="0"/>
                </a:cubicBezTo>
                <a:cubicBezTo>
                  <a:pt x="1649766" y="1961"/>
                  <a:pt x="1846535" y="-16548"/>
                  <a:pt x="2126962" y="0"/>
                </a:cubicBezTo>
                <a:cubicBezTo>
                  <a:pt x="2407389" y="16548"/>
                  <a:pt x="2694825" y="-35360"/>
                  <a:pt x="2859195" y="0"/>
                </a:cubicBezTo>
                <a:cubicBezTo>
                  <a:pt x="3023565" y="35360"/>
                  <a:pt x="3294648" y="29807"/>
                  <a:pt x="3486823" y="0"/>
                </a:cubicBezTo>
                <a:cubicBezTo>
                  <a:pt x="3469296" y="157203"/>
                  <a:pt x="3478558" y="441325"/>
                  <a:pt x="3486823" y="571336"/>
                </a:cubicBezTo>
                <a:cubicBezTo>
                  <a:pt x="3495088" y="701347"/>
                  <a:pt x="3508477" y="1036794"/>
                  <a:pt x="3486823" y="1181626"/>
                </a:cubicBezTo>
                <a:cubicBezTo>
                  <a:pt x="3465170" y="1326458"/>
                  <a:pt x="3477431" y="1611415"/>
                  <a:pt x="3486823" y="1908781"/>
                </a:cubicBezTo>
                <a:cubicBezTo>
                  <a:pt x="3496215" y="2206147"/>
                  <a:pt x="3503648" y="2444176"/>
                  <a:pt x="3486823" y="2596981"/>
                </a:cubicBezTo>
                <a:cubicBezTo>
                  <a:pt x="3469998" y="2749786"/>
                  <a:pt x="3498468" y="2951556"/>
                  <a:pt x="3486823" y="3246226"/>
                </a:cubicBezTo>
                <a:cubicBezTo>
                  <a:pt x="3475178" y="3540896"/>
                  <a:pt x="3454604" y="3584631"/>
                  <a:pt x="3486823" y="3895471"/>
                </a:cubicBezTo>
                <a:cubicBezTo>
                  <a:pt x="3326171" y="3899813"/>
                  <a:pt x="2945028" y="3891827"/>
                  <a:pt x="2719722" y="3895471"/>
                </a:cubicBezTo>
                <a:cubicBezTo>
                  <a:pt x="2494416" y="3899115"/>
                  <a:pt x="2149540" y="3871348"/>
                  <a:pt x="1952621" y="3895471"/>
                </a:cubicBezTo>
                <a:cubicBezTo>
                  <a:pt x="1755702" y="3919594"/>
                  <a:pt x="1456042" y="3917414"/>
                  <a:pt x="1185520" y="3895471"/>
                </a:cubicBezTo>
                <a:cubicBezTo>
                  <a:pt x="914998" y="3873528"/>
                  <a:pt x="374879" y="3855916"/>
                  <a:pt x="0" y="3895471"/>
                </a:cubicBezTo>
                <a:cubicBezTo>
                  <a:pt x="33882" y="3584908"/>
                  <a:pt x="-9798" y="3447203"/>
                  <a:pt x="0" y="3207271"/>
                </a:cubicBezTo>
                <a:cubicBezTo>
                  <a:pt x="9798" y="2967339"/>
                  <a:pt x="-16692" y="2931362"/>
                  <a:pt x="0" y="2674890"/>
                </a:cubicBezTo>
                <a:cubicBezTo>
                  <a:pt x="16692" y="2418418"/>
                  <a:pt x="-10723" y="2317433"/>
                  <a:pt x="0" y="2025645"/>
                </a:cubicBezTo>
                <a:cubicBezTo>
                  <a:pt x="10723" y="1733858"/>
                  <a:pt x="7409" y="1653843"/>
                  <a:pt x="0" y="1493264"/>
                </a:cubicBezTo>
                <a:cubicBezTo>
                  <a:pt x="-7409" y="1332685"/>
                  <a:pt x="18594" y="934892"/>
                  <a:pt x="0" y="766109"/>
                </a:cubicBezTo>
                <a:cubicBezTo>
                  <a:pt x="-18594" y="597326"/>
                  <a:pt x="-34048" y="31356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>
                <a:ea typeface="Verdana"/>
                <a:cs typeface="Calibri" panose="020F0502020204030204"/>
              </a:rPr>
              <a:t>Na faixa costeira, localizam-se:</a:t>
            </a:r>
          </a:p>
          <a:p>
            <a:endParaRPr lang="pt-BR" sz="2000"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>
                <a:ea typeface="Verdana"/>
                <a:cs typeface="Calibri" panose="020F0502020204030204"/>
              </a:rPr>
              <a:t>ecossistemas de alta relevância ambiental </a:t>
            </a:r>
            <a:r>
              <a:rPr lang="pt-BR" sz="2000">
                <a:ea typeface="Verdana"/>
                <a:cs typeface="Calibri" panose="020F0502020204030204"/>
              </a:rPr>
              <a:t>(áreas de manguezal, restinga, apicum) </a:t>
            </a:r>
            <a:r>
              <a:rPr lang="pt-BR" sz="2000" b="1">
                <a:ea typeface="Verdana"/>
                <a:cs typeface="Calibri" panose="020F0502020204030204"/>
              </a:rPr>
              <a:t>, </a:t>
            </a:r>
            <a:r>
              <a:rPr lang="pt-BR" sz="2000">
                <a:ea typeface="Verdana"/>
                <a:cs typeface="Calibri" panose="020F0502020204030204"/>
              </a:rPr>
              <a:t>fundamentais para a prevenção de riscos e </a:t>
            </a:r>
            <a:r>
              <a:rPr lang="pt-BR" sz="2000" b="1">
                <a:ea typeface="Verdana"/>
                <a:cs typeface="Calibri" panose="020F0502020204030204"/>
              </a:rPr>
              <a:t>medidas de adaptação às mudanças climáticas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>
                <a:ea typeface="Verdana"/>
                <a:cs typeface="Calibri" panose="020F0502020204030204"/>
              </a:rPr>
              <a:t>Povos e comunidades tradicionais</a:t>
            </a:r>
          </a:p>
          <a:p>
            <a:endParaRPr lang="pt-BR" sz="2200" b="1">
              <a:solidFill>
                <a:srgbClr val="444444"/>
              </a:solidFill>
              <a:ea typeface="Verdana" panose="020B0604030504040204" pitchFamily="34" charset="0"/>
              <a:cs typeface="Calibri" panose="020F0502020204030204"/>
            </a:endParaRPr>
          </a:p>
          <a:p>
            <a:endParaRPr lang="pt-BR" sz="2400" b="1">
              <a:solidFill>
                <a:srgbClr val="444444"/>
              </a:solidFill>
              <a:ea typeface="Verdana" panose="020B0604030504040204" pitchFamily="34" charset="0"/>
              <a:cs typeface="Calibri" panose="020F0502020204030204"/>
            </a:endParaRPr>
          </a:p>
          <a:p>
            <a:endParaRPr lang="pt-BR" sz="2400" b="1">
              <a:solidFill>
                <a:srgbClr val="444444"/>
              </a:solidFill>
              <a:ea typeface="Verdana" panose="020B0604030504040204" pitchFamily="34" charset="0"/>
              <a:cs typeface="Calibri" panose="020F0502020204030204"/>
            </a:endParaRPr>
          </a:p>
          <a:p>
            <a:endParaRPr lang="pt-BR" sz="1600">
              <a:solidFill>
                <a:srgbClr val="444444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569151C-EDCC-DDDB-A875-4A9B46FE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" y="1553801"/>
            <a:ext cx="8267847" cy="1030368"/>
          </a:xfrm>
          <a:custGeom>
            <a:avLst/>
            <a:gdLst>
              <a:gd name="connsiteX0" fmla="*/ 0 w 8267847"/>
              <a:gd name="connsiteY0" fmla="*/ 0 h 1030368"/>
              <a:gd name="connsiteX1" fmla="*/ 771666 w 8267847"/>
              <a:gd name="connsiteY1" fmla="*/ 0 h 1030368"/>
              <a:gd name="connsiteX2" fmla="*/ 1377975 w 8267847"/>
              <a:gd name="connsiteY2" fmla="*/ 0 h 1030368"/>
              <a:gd name="connsiteX3" fmla="*/ 2232319 w 8267847"/>
              <a:gd name="connsiteY3" fmla="*/ 0 h 1030368"/>
              <a:gd name="connsiteX4" fmla="*/ 2755949 w 8267847"/>
              <a:gd name="connsiteY4" fmla="*/ 0 h 1030368"/>
              <a:gd name="connsiteX5" fmla="*/ 3610293 w 8267847"/>
              <a:gd name="connsiteY5" fmla="*/ 0 h 1030368"/>
              <a:gd name="connsiteX6" fmla="*/ 4051245 w 8267847"/>
              <a:gd name="connsiteY6" fmla="*/ 0 h 1030368"/>
              <a:gd name="connsiteX7" fmla="*/ 4492197 w 8267847"/>
              <a:gd name="connsiteY7" fmla="*/ 0 h 1030368"/>
              <a:gd name="connsiteX8" fmla="*/ 4933149 w 8267847"/>
              <a:gd name="connsiteY8" fmla="*/ 0 h 1030368"/>
              <a:gd name="connsiteX9" fmla="*/ 5787493 w 8267847"/>
              <a:gd name="connsiteY9" fmla="*/ 0 h 1030368"/>
              <a:gd name="connsiteX10" fmla="*/ 6641837 w 8267847"/>
              <a:gd name="connsiteY10" fmla="*/ 0 h 1030368"/>
              <a:gd name="connsiteX11" fmla="*/ 7082789 w 8267847"/>
              <a:gd name="connsiteY11" fmla="*/ 0 h 1030368"/>
              <a:gd name="connsiteX12" fmla="*/ 8267847 w 8267847"/>
              <a:gd name="connsiteY12" fmla="*/ 0 h 1030368"/>
              <a:gd name="connsiteX13" fmla="*/ 8267847 w 8267847"/>
              <a:gd name="connsiteY13" fmla="*/ 504880 h 1030368"/>
              <a:gd name="connsiteX14" fmla="*/ 8267847 w 8267847"/>
              <a:gd name="connsiteY14" fmla="*/ 1030368 h 1030368"/>
              <a:gd name="connsiteX15" fmla="*/ 7744217 w 8267847"/>
              <a:gd name="connsiteY15" fmla="*/ 1030368 h 1030368"/>
              <a:gd name="connsiteX16" fmla="*/ 7055229 w 8267847"/>
              <a:gd name="connsiteY16" fmla="*/ 1030368 h 1030368"/>
              <a:gd name="connsiteX17" fmla="*/ 6283564 w 8267847"/>
              <a:gd name="connsiteY17" fmla="*/ 1030368 h 1030368"/>
              <a:gd name="connsiteX18" fmla="*/ 5594576 w 8267847"/>
              <a:gd name="connsiteY18" fmla="*/ 1030368 h 1030368"/>
              <a:gd name="connsiteX19" fmla="*/ 4905589 w 8267847"/>
              <a:gd name="connsiteY19" fmla="*/ 1030368 h 1030368"/>
              <a:gd name="connsiteX20" fmla="*/ 4216602 w 8267847"/>
              <a:gd name="connsiteY20" fmla="*/ 1030368 h 1030368"/>
              <a:gd name="connsiteX21" fmla="*/ 3527615 w 8267847"/>
              <a:gd name="connsiteY21" fmla="*/ 1030368 h 1030368"/>
              <a:gd name="connsiteX22" fmla="*/ 2921306 w 8267847"/>
              <a:gd name="connsiteY22" fmla="*/ 1030368 h 1030368"/>
              <a:gd name="connsiteX23" fmla="*/ 2314997 w 8267847"/>
              <a:gd name="connsiteY23" fmla="*/ 1030368 h 1030368"/>
              <a:gd name="connsiteX24" fmla="*/ 1626010 w 8267847"/>
              <a:gd name="connsiteY24" fmla="*/ 1030368 h 1030368"/>
              <a:gd name="connsiteX25" fmla="*/ 1019701 w 8267847"/>
              <a:gd name="connsiteY25" fmla="*/ 1030368 h 1030368"/>
              <a:gd name="connsiteX26" fmla="*/ 0 w 8267847"/>
              <a:gd name="connsiteY26" fmla="*/ 1030368 h 1030368"/>
              <a:gd name="connsiteX27" fmla="*/ 0 w 8267847"/>
              <a:gd name="connsiteY27" fmla="*/ 504880 h 1030368"/>
              <a:gd name="connsiteX28" fmla="*/ 0 w 8267847"/>
              <a:gd name="connsiteY28" fmla="*/ 0 h 103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267847" h="1030368" fill="none" extrusionOk="0">
                <a:moveTo>
                  <a:pt x="0" y="0"/>
                </a:moveTo>
                <a:cubicBezTo>
                  <a:pt x="310404" y="-7427"/>
                  <a:pt x="595653" y="-20915"/>
                  <a:pt x="771666" y="0"/>
                </a:cubicBezTo>
                <a:cubicBezTo>
                  <a:pt x="947679" y="20915"/>
                  <a:pt x="1240040" y="-7973"/>
                  <a:pt x="1377975" y="0"/>
                </a:cubicBezTo>
                <a:cubicBezTo>
                  <a:pt x="1515910" y="7973"/>
                  <a:pt x="1933975" y="18600"/>
                  <a:pt x="2232319" y="0"/>
                </a:cubicBezTo>
                <a:cubicBezTo>
                  <a:pt x="2530663" y="-18600"/>
                  <a:pt x="2582386" y="25107"/>
                  <a:pt x="2755949" y="0"/>
                </a:cubicBezTo>
                <a:cubicBezTo>
                  <a:pt x="2929512" y="-25107"/>
                  <a:pt x="3423223" y="-38475"/>
                  <a:pt x="3610293" y="0"/>
                </a:cubicBezTo>
                <a:cubicBezTo>
                  <a:pt x="3797363" y="38475"/>
                  <a:pt x="3848343" y="18446"/>
                  <a:pt x="4051245" y="0"/>
                </a:cubicBezTo>
                <a:cubicBezTo>
                  <a:pt x="4254147" y="-18446"/>
                  <a:pt x="4380311" y="6142"/>
                  <a:pt x="4492197" y="0"/>
                </a:cubicBezTo>
                <a:cubicBezTo>
                  <a:pt x="4604083" y="-6142"/>
                  <a:pt x="4734272" y="-14726"/>
                  <a:pt x="4933149" y="0"/>
                </a:cubicBezTo>
                <a:cubicBezTo>
                  <a:pt x="5132026" y="14726"/>
                  <a:pt x="5593204" y="-28084"/>
                  <a:pt x="5787493" y="0"/>
                </a:cubicBezTo>
                <a:cubicBezTo>
                  <a:pt x="5981782" y="28084"/>
                  <a:pt x="6264680" y="-23988"/>
                  <a:pt x="6641837" y="0"/>
                </a:cubicBezTo>
                <a:cubicBezTo>
                  <a:pt x="7018994" y="23988"/>
                  <a:pt x="6864743" y="5096"/>
                  <a:pt x="7082789" y="0"/>
                </a:cubicBezTo>
                <a:cubicBezTo>
                  <a:pt x="7300835" y="-5096"/>
                  <a:pt x="7737689" y="-7375"/>
                  <a:pt x="8267847" y="0"/>
                </a:cubicBezTo>
                <a:cubicBezTo>
                  <a:pt x="8272222" y="217379"/>
                  <a:pt x="8260911" y="296623"/>
                  <a:pt x="8267847" y="504880"/>
                </a:cubicBezTo>
                <a:cubicBezTo>
                  <a:pt x="8274783" y="713137"/>
                  <a:pt x="8246376" y="856378"/>
                  <a:pt x="8267847" y="1030368"/>
                </a:cubicBezTo>
                <a:cubicBezTo>
                  <a:pt x="8097930" y="1011414"/>
                  <a:pt x="7883631" y="1035062"/>
                  <a:pt x="7744217" y="1030368"/>
                </a:cubicBezTo>
                <a:cubicBezTo>
                  <a:pt x="7604803" y="1025675"/>
                  <a:pt x="7202142" y="1029976"/>
                  <a:pt x="7055229" y="1030368"/>
                </a:cubicBezTo>
                <a:cubicBezTo>
                  <a:pt x="6908316" y="1030760"/>
                  <a:pt x="6566389" y="1032254"/>
                  <a:pt x="6283564" y="1030368"/>
                </a:cubicBezTo>
                <a:cubicBezTo>
                  <a:pt x="6000740" y="1028482"/>
                  <a:pt x="5736350" y="1037381"/>
                  <a:pt x="5594576" y="1030368"/>
                </a:cubicBezTo>
                <a:cubicBezTo>
                  <a:pt x="5452802" y="1023355"/>
                  <a:pt x="5163007" y="1025230"/>
                  <a:pt x="4905589" y="1030368"/>
                </a:cubicBezTo>
                <a:cubicBezTo>
                  <a:pt x="4648171" y="1035506"/>
                  <a:pt x="4483926" y="1035462"/>
                  <a:pt x="4216602" y="1030368"/>
                </a:cubicBezTo>
                <a:cubicBezTo>
                  <a:pt x="3949278" y="1025274"/>
                  <a:pt x="3862526" y="1060666"/>
                  <a:pt x="3527615" y="1030368"/>
                </a:cubicBezTo>
                <a:cubicBezTo>
                  <a:pt x="3192704" y="1000070"/>
                  <a:pt x="3132470" y="1019366"/>
                  <a:pt x="2921306" y="1030368"/>
                </a:cubicBezTo>
                <a:cubicBezTo>
                  <a:pt x="2710142" y="1041370"/>
                  <a:pt x="2466208" y="1007247"/>
                  <a:pt x="2314997" y="1030368"/>
                </a:cubicBezTo>
                <a:cubicBezTo>
                  <a:pt x="2163786" y="1053489"/>
                  <a:pt x="1892830" y="1008630"/>
                  <a:pt x="1626010" y="1030368"/>
                </a:cubicBezTo>
                <a:cubicBezTo>
                  <a:pt x="1359190" y="1052106"/>
                  <a:pt x="1308316" y="1039073"/>
                  <a:pt x="1019701" y="1030368"/>
                </a:cubicBezTo>
                <a:cubicBezTo>
                  <a:pt x="731086" y="1021663"/>
                  <a:pt x="328808" y="1032499"/>
                  <a:pt x="0" y="1030368"/>
                </a:cubicBezTo>
                <a:cubicBezTo>
                  <a:pt x="-2530" y="817299"/>
                  <a:pt x="11965" y="741284"/>
                  <a:pt x="0" y="504880"/>
                </a:cubicBezTo>
                <a:cubicBezTo>
                  <a:pt x="-11965" y="268476"/>
                  <a:pt x="24720" y="160372"/>
                  <a:pt x="0" y="0"/>
                </a:cubicBezTo>
                <a:close/>
              </a:path>
              <a:path w="8267847" h="1030368" stroke="0" extrusionOk="0">
                <a:moveTo>
                  <a:pt x="0" y="0"/>
                </a:moveTo>
                <a:cubicBezTo>
                  <a:pt x="260077" y="-32616"/>
                  <a:pt x="458622" y="-29396"/>
                  <a:pt x="688987" y="0"/>
                </a:cubicBezTo>
                <a:cubicBezTo>
                  <a:pt x="919352" y="29396"/>
                  <a:pt x="1096155" y="-18570"/>
                  <a:pt x="1377975" y="0"/>
                </a:cubicBezTo>
                <a:cubicBezTo>
                  <a:pt x="1659795" y="18570"/>
                  <a:pt x="1879933" y="35136"/>
                  <a:pt x="2149640" y="0"/>
                </a:cubicBezTo>
                <a:cubicBezTo>
                  <a:pt x="2419348" y="-35136"/>
                  <a:pt x="2623920" y="-752"/>
                  <a:pt x="2921306" y="0"/>
                </a:cubicBezTo>
                <a:cubicBezTo>
                  <a:pt x="3218692" y="752"/>
                  <a:pt x="3305427" y="235"/>
                  <a:pt x="3527615" y="0"/>
                </a:cubicBezTo>
                <a:cubicBezTo>
                  <a:pt x="3749803" y="-235"/>
                  <a:pt x="3895886" y="22883"/>
                  <a:pt x="4051245" y="0"/>
                </a:cubicBezTo>
                <a:cubicBezTo>
                  <a:pt x="4206604" y="-22883"/>
                  <a:pt x="4609717" y="-26036"/>
                  <a:pt x="4905589" y="0"/>
                </a:cubicBezTo>
                <a:cubicBezTo>
                  <a:pt x="5201461" y="26036"/>
                  <a:pt x="5415321" y="4380"/>
                  <a:pt x="5594576" y="0"/>
                </a:cubicBezTo>
                <a:cubicBezTo>
                  <a:pt x="5773831" y="-4380"/>
                  <a:pt x="5868116" y="6857"/>
                  <a:pt x="6035528" y="0"/>
                </a:cubicBezTo>
                <a:cubicBezTo>
                  <a:pt x="6202940" y="-6857"/>
                  <a:pt x="6553231" y="-30075"/>
                  <a:pt x="6889872" y="0"/>
                </a:cubicBezTo>
                <a:cubicBezTo>
                  <a:pt x="7226513" y="30075"/>
                  <a:pt x="7319459" y="10139"/>
                  <a:pt x="7496181" y="0"/>
                </a:cubicBezTo>
                <a:cubicBezTo>
                  <a:pt x="7672903" y="-10139"/>
                  <a:pt x="7954009" y="-24202"/>
                  <a:pt x="8267847" y="0"/>
                </a:cubicBezTo>
                <a:cubicBezTo>
                  <a:pt x="8263798" y="178362"/>
                  <a:pt x="8259515" y="288171"/>
                  <a:pt x="8267847" y="535791"/>
                </a:cubicBezTo>
                <a:cubicBezTo>
                  <a:pt x="8276179" y="783411"/>
                  <a:pt x="8246357" y="842048"/>
                  <a:pt x="8267847" y="1030368"/>
                </a:cubicBezTo>
                <a:cubicBezTo>
                  <a:pt x="8051856" y="1041025"/>
                  <a:pt x="7901426" y="1033802"/>
                  <a:pt x="7744217" y="1030368"/>
                </a:cubicBezTo>
                <a:cubicBezTo>
                  <a:pt x="7587008" y="1026935"/>
                  <a:pt x="7319629" y="996604"/>
                  <a:pt x="6972551" y="1030368"/>
                </a:cubicBezTo>
                <a:cubicBezTo>
                  <a:pt x="6625473" y="1064132"/>
                  <a:pt x="6668074" y="1008236"/>
                  <a:pt x="6448921" y="1030368"/>
                </a:cubicBezTo>
                <a:cubicBezTo>
                  <a:pt x="6229768" y="1052501"/>
                  <a:pt x="5983465" y="1023120"/>
                  <a:pt x="5594576" y="1030368"/>
                </a:cubicBezTo>
                <a:cubicBezTo>
                  <a:pt x="5205688" y="1037616"/>
                  <a:pt x="5052944" y="1012735"/>
                  <a:pt x="4740232" y="1030368"/>
                </a:cubicBezTo>
                <a:cubicBezTo>
                  <a:pt x="4427520" y="1048001"/>
                  <a:pt x="4512117" y="1019208"/>
                  <a:pt x="4299280" y="1030368"/>
                </a:cubicBezTo>
                <a:cubicBezTo>
                  <a:pt x="4086443" y="1041528"/>
                  <a:pt x="3980759" y="1048795"/>
                  <a:pt x="3692972" y="1030368"/>
                </a:cubicBezTo>
                <a:cubicBezTo>
                  <a:pt x="3405185" y="1011941"/>
                  <a:pt x="3247497" y="1015026"/>
                  <a:pt x="2838627" y="1030368"/>
                </a:cubicBezTo>
                <a:cubicBezTo>
                  <a:pt x="2429757" y="1045710"/>
                  <a:pt x="2432156" y="1040131"/>
                  <a:pt x="2314997" y="1030368"/>
                </a:cubicBezTo>
                <a:cubicBezTo>
                  <a:pt x="2197838" y="1020606"/>
                  <a:pt x="1932223" y="1000600"/>
                  <a:pt x="1626010" y="1030368"/>
                </a:cubicBezTo>
                <a:cubicBezTo>
                  <a:pt x="1319797" y="1060136"/>
                  <a:pt x="1093531" y="1050241"/>
                  <a:pt x="854344" y="1030368"/>
                </a:cubicBezTo>
                <a:cubicBezTo>
                  <a:pt x="615157" y="1010495"/>
                  <a:pt x="418463" y="1053527"/>
                  <a:pt x="0" y="1030368"/>
                </a:cubicBezTo>
                <a:cubicBezTo>
                  <a:pt x="-3021" y="797862"/>
                  <a:pt x="-15409" y="671095"/>
                  <a:pt x="0" y="535791"/>
                </a:cubicBezTo>
                <a:cubicBezTo>
                  <a:pt x="15409" y="400487"/>
                  <a:pt x="4389" y="13906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O domínio da União sobre a costa marítima é estratégico para garantir objetivos de desenvolvimento econômico, social e ambiental. </a:t>
            </a:r>
            <a:r>
              <a:rPr lang="pt-BR" sz="2000">
                <a:ea typeface="Verdana" panose="020B0604030504040204" pitchFamily="34" charset="0"/>
              </a:rPr>
              <a:t>Trata-se de uma questão de </a:t>
            </a:r>
            <a:r>
              <a:rPr lang="pt-BR" sz="2000" b="1">
                <a:ea typeface="Verdana" panose="020B0604030504040204" pitchFamily="34" charset="0"/>
              </a:rPr>
              <a:t>soberania nacional</a:t>
            </a:r>
            <a:r>
              <a:rPr lang="pt-BR" sz="2000">
                <a:ea typeface="Verdana" panose="020B0604030504040204" pitchFamily="34" charset="0"/>
              </a:rPr>
              <a:t>. </a:t>
            </a:r>
          </a:p>
          <a:p>
            <a:endParaRPr lang="pt-BR" sz="2000">
              <a:ea typeface="Verdana" panose="020B060403050404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A3AC6D8-8751-5769-BA27-2A30A2055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3998" y="2752978"/>
            <a:ext cx="4567711" cy="3895471"/>
          </a:xfrm>
          <a:custGeom>
            <a:avLst/>
            <a:gdLst>
              <a:gd name="connsiteX0" fmla="*/ 0 w 4567711"/>
              <a:gd name="connsiteY0" fmla="*/ 0 h 3895471"/>
              <a:gd name="connsiteX1" fmla="*/ 515499 w 4567711"/>
              <a:gd name="connsiteY1" fmla="*/ 0 h 3895471"/>
              <a:gd name="connsiteX2" fmla="*/ 1213706 w 4567711"/>
              <a:gd name="connsiteY2" fmla="*/ 0 h 3895471"/>
              <a:gd name="connsiteX3" fmla="*/ 1866236 w 4567711"/>
              <a:gd name="connsiteY3" fmla="*/ 0 h 3895471"/>
              <a:gd name="connsiteX4" fmla="*/ 2473089 w 4567711"/>
              <a:gd name="connsiteY4" fmla="*/ 0 h 3895471"/>
              <a:gd name="connsiteX5" fmla="*/ 3216974 w 4567711"/>
              <a:gd name="connsiteY5" fmla="*/ 0 h 3895471"/>
              <a:gd name="connsiteX6" fmla="*/ 3778150 w 4567711"/>
              <a:gd name="connsiteY6" fmla="*/ 0 h 3895471"/>
              <a:gd name="connsiteX7" fmla="*/ 4567711 w 4567711"/>
              <a:gd name="connsiteY7" fmla="*/ 0 h 3895471"/>
              <a:gd name="connsiteX8" fmla="*/ 4567711 w 4567711"/>
              <a:gd name="connsiteY8" fmla="*/ 532381 h 3895471"/>
              <a:gd name="connsiteX9" fmla="*/ 4567711 w 4567711"/>
              <a:gd name="connsiteY9" fmla="*/ 1181626 h 3895471"/>
              <a:gd name="connsiteX10" fmla="*/ 4567711 w 4567711"/>
              <a:gd name="connsiteY10" fmla="*/ 1791917 h 3895471"/>
              <a:gd name="connsiteX11" fmla="*/ 4567711 w 4567711"/>
              <a:gd name="connsiteY11" fmla="*/ 2324298 h 3895471"/>
              <a:gd name="connsiteX12" fmla="*/ 4567711 w 4567711"/>
              <a:gd name="connsiteY12" fmla="*/ 3051452 h 3895471"/>
              <a:gd name="connsiteX13" fmla="*/ 4567711 w 4567711"/>
              <a:gd name="connsiteY13" fmla="*/ 3895471 h 3895471"/>
              <a:gd name="connsiteX14" fmla="*/ 3915181 w 4567711"/>
              <a:gd name="connsiteY14" fmla="*/ 3895471 h 3895471"/>
              <a:gd name="connsiteX15" fmla="*/ 3308328 w 4567711"/>
              <a:gd name="connsiteY15" fmla="*/ 3895471 h 3895471"/>
              <a:gd name="connsiteX16" fmla="*/ 2564443 w 4567711"/>
              <a:gd name="connsiteY16" fmla="*/ 3895471 h 3895471"/>
              <a:gd name="connsiteX17" fmla="*/ 2048945 w 4567711"/>
              <a:gd name="connsiteY17" fmla="*/ 3895471 h 3895471"/>
              <a:gd name="connsiteX18" fmla="*/ 1396415 w 4567711"/>
              <a:gd name="connsiteY18" fmla="*/ 3895471 h 3895471"/>
              <a:gd name="connsiteX19" fmla="*/ 698207 w 4567711"/>
              <a:gd name="connsiteY19" fmla="*/ 3895471 h 3895471"/>
              <a:gd name="connsiteX20" fmla="*/ 0 w 4567711"/>
              <a:gd name="connsiteY20" fmla="*/ 3895471 h 3895471"/>
              <a:gd name="connsiteX21" fmla="*/ 0 w 4567711"/>
              <a:gd name="connsiteY21" fmla="*/ 3246226 h 3895471"/>
              <a:gd name="connsiteX22" fmla="*/ 0 w 4567711"/>
              <a:gd name="connsiteY22" fmla="*/ 2519071 h 3895471"/>
              <a:gd name="connsiteX23" fmla="*/ 0 w 4567711"/>
              <a:gd name="connsiteY23" fmla="*/ 1908781 h 3895471"/>
              <a:gd name="connsiteX24" fmla="*/ 0 w 4567711"/>
              <a:gd name="connsiteY24" fmla="*/ 1298490 h 3895471"/>
              <a:gd name="connsiteX25" fmla="*/ 0 w 4567711"/>
              <a:gd name="connsiteY25" fmla="*/ 649245 h 3895471"/>
              <a:gd name="connsiteX26" fmla="*/ 0 w 4567711"/>
              <a:gd name="connsiteY26" fmla="*/ 0 h 3895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67711" h="3895471" fill="none" extrusionOk="0">
                <a:moveTo>
                  <a:pt x="0" y="0"/>
                </a:moveTo>
                <a:cubicBezTo>
                  <a:pt x="181042" y="18988"/>
                  <a:pt x="285094" y="-9014"/>
                  <a:pt x="515499" y="0"/>
                </a:cubicBezTo>
                <a:cubicBezTo>
                  <a:pt x="745904" y="9014"/>
                  <a:pt x="924696" y="-34871"/>
                  <a:pt x="1213706" y="0"/>
                </a:cubicBezTo>
                <a:cubicBezTo>
                  <a:pt x="1502716" y="34871"/>
                  <a:pt x="1687836" y="2709"/>
                  <a:pt x="1866236" y="0"/>
                </a:cubicBezTo>
                <a:cubicBezTo>
                  <a:pt x="2044636" y="-2709"/>
                  <a:pt x="2338767" y="-12176"/>
                  <a:pt x="2473089" y="0"/>
                </a:cubicBezTo>
                <a:cubicBezTo>
                  <a:pt x="2607411" y="12176"/>
                  <a:pt x="2878734" y="-35787"/>
                  <a:pt x="3216974" y="0"/>
                </a:cubicBezTo>
                <a:cubicBezTo>
                  <a:pt x="3555215" y="35787"/>
                  <a:pt x="3562115" y="17235"/>
                  <a:pt x="3778150" y="0"/>
                </a:cubicBezTo>
                <a:cubicBezTo>
                  <a:pt x="3994185" y="-17235"/>
                  <a:pt x="4281489" y="-10434"/>
                  <a:pt x="4567711" y="0"/>
                </a:cubicBezTo>
                <a:cubicBezTo>
                  <a:pt x="4582981" y="136779"/>
                  <a:pt x="4594009" y="270848"/>
                  <a:pt x="4567711" y="532381"/>
                </a:cubicBezTo>
                <a:cubicBezTo>
                  <a:pt x="4541413" y="793914"/>
                  <a:pt x="4554995" y="870564"/>
                  <a:pt x="4567711" y="1181626"/>
                </a:cubicBezTo>
                <a:cubicBezTo>
                  <a:pt x="4580427" y="1492689"/>
                  <a:pt x="4573183" y="1664505"/>
                  <a:pt x="4567711" y="1791917"/>
                </a:cubicBezTo>
                <a:cubicBezTo>
                  <a:pt x="4562239" y="1919329"/>
                  <a:pt x="4546442" y="2123604"/>
                  <a:pt x="4567711" y="2324298"/>
                </a:cubicBezTo>
                <a:cubicBezTo>
                  <a:pt x="4588980" y="2524992"/>
                  <a:pt x="4541577" y="2761360"/>
                  <a:pt x="4567711" y="3051452"/>
                </a:cubicBezTo>
                <a:cubicBezTo>
                  <a:pt x="4593845" y="3341544"/>
                  <a:pt x="4588757" y="3617739"/>
                  <a:pt x="4567711" y="3895471"/>
                </a:cubicBezTo>
                <a:cubicBezTo>
                  <a:pt x="4256205" y="3887924"/>
                  <a:pt x="4236121" y="3881369"/>
                  <a:pt x="3915181" y="3895471"/>
                </a:cubicBezTo>
                <a:cubicBezTo>
                  <a:pt x="3594241" y="3909574"/>
                  <a:pt x="3493351" y="3917486"/>
                  <a:pt x="3308328" y="3895471"/>
                </a:cubicBezTo>
                <a:cubicBezTo>
                  <a:pt x="3123305" y="3873456"/>
                  <a:pt x="2923206" y="3924041"/>
                  <a:pt x="2564443" y="3895471"/>
                </a:cubicBezTo>
                <a:cubicBezTo>
                  <a:pt x="2205681" y="3866901"/>
                  <a:pt x="2267306" y="3883911"/>
                  <a:pt x="2048945" y="3895471"/>
                </a:cubicBezTo>
                <a:cubicBezTo>
                  <a:pt x="1830584" y="3907031"/>
                  <a:pt x="1608248" y="3865309"/>
                  <a:pt x="1396415" y="3895471"/>
                </a:cubicBezTo>
                <a:cubicBezTo>
                  <a:pt x="1184582" y="3925634"/>
                  <a:pt x="911117" y="3905420"/>
                  <a:pt x="698207" y="3895471"/>
                </a:cubicBezTo>
                <a:cubicBezTo>
                  <a:pt x="485297" y="3885522"/>
                  <a:pt x="159921" y="3885393"/>
                  <a:pt x="0" y="3895471"/>
                </a:cubicBezTo>
                <a:cubicBezTo>
                  <a:pt x="29591" y="3684408"/>
                  <a:pt x="-7424" y="3427211"/>
                  <a:pt x="0" y="3246226"/>
                </a:cubicBezTo>
                <a:cubicBezTo>
                  <a:pt x="7424" y="3065242"/>
                  <a:pt x="35358" y="2752309"/>
                  <a:pt x="0" y="2519071"/>
                </a:cubicBezTo>
                <a:cubicBezTo>
                  <a:pt x="-35358" y="2285834"/>
                  <a:pt x="24563" y="2182848"/>
                  <a:pt x="0" y="1908781"/>
                </a:cubicBezTo>
                <a:cubicBezTo>
                  <a:pt x="-24563" y="1634714"/>
                  <a:pt x="19681" y="1421662"/>
                  <a:pt x="0" y="1298490"/>
                </a:cubicBezTo>
                <a:cubicBezTo>
                  <a:pt x="-19681" y="1175318"/>
                  <a:pt x="19187" y="851890"/>
                  <a:pt x="0" y="649245"/>
                </a:cubicBezTo>
                <a:cubicBezTo>
                  <a:pt x="-19187" y="446601"/>
                  <a:pt x="-23147" y="269553"/>
                  <a:pt x="0" y="0"/>
                </a:cubicBezTo>
                <a:close/>
              </a:path>
              <a:path w="4567711" h="3895471" stroke="0" extrusionOk="0">
                <a:moveTo>
                  <a:pt x="0" y="0"/>
                </a:moveTo>
                <a:cubicBezTo>
                  <a:pt x="270787" y="-9066"/>
                  <a:pt x="420448" y="-22515"/>
                  <a:pt x="652530" y="0"/>
                </a:cubicBezTo>
                <a:cubicBezTo>
                  <a:pt x="884612" y="22515"/>
                  <a:pt x="1005767" y="-9227"/>
                  <a:pt x="1305060" y="0"/>
                </a:cubicBezTo>
                <a:cubicBezTo>
                  <a:pt x="1604353" y="9227"/>
                  <a:pt x="1854177" y="-19468"/>
                  <a:pt x="2003268" y="0"/>
                </a:cubicBezTo>
                <a:cubicBezTo>
                  <a:pt x="2152359" y="19468"/>
                  <a:pt x="2550364" y="30921"/>
                  <a:pt x="2701475" y="0"/>
                </a:cubicBezTo>
                <a:cubicBezTo>
                  <a:pt x="2852586" y="-30921"/>
                  <a:pt x="3021996" y="-23443"/>
                  <a:pt x="3308328" y="0"/>
                </a:cubicBezTo>
                <a:cubicBezTo>
                  <a:pt x="3594660" y="23443"/>
                  <a:pt x="3725642" y="11032"/>
                  <a:pt x="3869504" y="0"/>
                </a:cubicBezTo>
                <a:cubicBezTo>
                  <a:pt x="4013366" y="-11032"/>
                  <a:pt x="4238455" y="-31024"/>
                  <a:pt x="4567711" y="0"/>
                </a:cubicBezTo>
                <a:cubicBezTo>
                  <a:pt x="4579651" y="231572"/>
                  <a:pt x="4599305" y="500938"/>
                  <a:pt x="4567711" y="649245"/>
                </a:cubicBezTo>
                <a:cubicBezTo>
                  <a:pt x="4536117" y="797553"/>
                  <a:pt x="4584536" y="1184640"/>
                  <a:pt x="4567711" y="1337445"/>
                </a:cubicBezTo>
                <a:cubicBezTo>
                  <a:pt x="4550886" y="1490250"/>
                  <a:pt x="4579356" y="1692020"/>
                  <a:pt x="4567711" y="1986690"/>
                </a:cubicBezTo>
                <a:cubicBezTo>
                  <a:pt x="4556066" y="2281360"/>
                  <a:pt x="4560072" y="2338884"/>
                  <a:pt x="4567711" y="2596981"/>
                </a:cubicBezTo>
                <a:cubicBezTo>
                  <a:pt x="4575350" y="2855078"/>
                  <a:pt x="4547290" y="2968983"/>
                  <a:pt x="4567711" y="3324135"/>
                </a:cubicBezTo>
                <a:cubicBezTo>
                  <a:pt x="4588132" y="3679287"/>
                  <a:pt x="4585969" y="3677253"/>
                  <a:pt x="4567711" y="3895471"/>
                </a:cubicBezTo>
                <a:cubicBezTo>
                  <a:pt x="4398714" y="3894519"/>
                  <a:pt x="3975998" y="3918281"/>
                  <a:pt x="3823827" y="3895471"/>
                </a:cubicBezTo>
                <a:cubicBezTo>
                  <a:pt x="3671656" y="3872661"/>
                  <a:pt x="3412081" y="3907200"/>
                  <a:pt x="3308328" y="3895471"/>
                </a:cubicBezTo>
                <a:cubicBezTo>
                  <a:pt x="3204575" y="3883742"/>
                  <a:pt x="2935170" y="3894172"/>
                  <a:pt x="2610121" y="3895471"/>
                </a:cubicBezTo>
                <a:cubicBezTo>
                  <a:pt x="2285072" y="3896770"/>
                  <a:pt x="2302838" y="3884000"/>
                  <a:pt x="2048945" y="3895471"/>
                </a:cubicBezTo>
                <a:cubicBezTo>
                  <a:pt x="1795052" y="3906942"/>
                  <a:pt x="1671042" y="3885051"/>
                  <a:pt x="1305060" y="3895471"/>
                </a:cubicBezTo>
                <a:cubicBezTo>
                  <a:pt x="939078" y="3905891"/>
                  <a:pt x="724165" y="3907493"/>
                  <a:pt x="561176" y="3895471"/>
                </a:cubicBezTo>
                <a:cubicBezTo>
                  <a:pt x="398187" y="3883449"/>
                  <a:pt x="261111" y="3890446"/>
                  <a:pt x="0" y="3895471"/>
                </a:cubicBezTo>
                <a:cubicBezTo>
                  <a:pt x="29175" y="3698584"/>
                  <a:pt x="-22626" y="3445307"/>
                  <a:pt x="0" y="3285181"/>
                </a:cubicBezTo>
                <a:cubicBezTo>
                  <a:pt x="22626" y="3125055"/>
                  <a:pt x="-26784" y="2829304"/>
                  <a:pt x="0" y="2596981"/>
                </a:cubicBezTo>
                <a:cubicBezTo>
                  <a:pt x="26784" y="2364658"/>
                  <a:pt x="-30584" y="2172011"/>
                  <a:pt x="0" y="1908781"/>
                </a:cubicBezTo>
                <a:cubicBezTo>
                  <a:pt x="30584" y="1645551"/>
                  <a:pt x="14867" y="1488952"/>
                  <a:pt x="0" y="1376400"/>
                </a:cubicBezTo>
                <a:cubicBezTo>
                  <a:pt x="-14867" y="1263848"/>
                  <a:pt x="7209" y="970938"/>
                  <a:pt x="0" y="805064"/>
                </a:cubicBezTo>
                <a:cubicBezTo>
                  <a:pt x="-7209" y="639190"/>
                  <a:pt x="-39138" y="23600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ea typeface="Verdana"/>
              </a:rPr>
              <a:t>Na faixa costeira, desenvolvem-se atividades econômicas estratégicas para o Brasil:</a:t>
            </a:r>
          </a:p>
          <a:p>
            <a:pPr>
              <a:defRPr/>
            </a:pPr>
            <a:endParaRPr lang="pt-BR" sz="2000" dirty="0"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ea typeface="Verdana"/>
              </a:rPr>
              <a:t>portos</a:t>
            </a:r>
            <a:r>
              <a:rPr lang="pt-BR" sz="2000" dirty="0">
                <a:ea typeface="Verdana"/>
              </a:rPr>
              <a:t> públicos e privados</a:t>
            </a:r>
            <a:endParaRPr lang="pt-BR" sz="2000" dirty="0"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a typeface="Verdana"/>
              </a:rPr>
              <a:t>usinas eólicas</a:t>
            </a:r>
            <a:endParaRPr lang="pt-BR" sz="2000" dirty="0"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a typeface="Verdana"/>
              </a:rPr>
              <a:t>indústrias do petróleo e gás </a:t>
            </a:r>
            <a:endParaRPr lang="pt-BR" sz="2000" dirty="0"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a typeface="Verdana"/>
              </a:rPr>
              <a:t>pesca industrial e artesanal</a:t>
            </a:r>
            <a:endParaRPr lang="pt-BR" sz="2000" dirty="0"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ea typeface="Verdana"/>
                <a:cs typeface="Calibri"/>
              </a:rPr>
              <a:t>infraestruturas críticas </a:t>
            </a:r>
            <a:r>
              <a:rPr lang="pt-BR" sz="2000" dirty="0">
                <a:ea typeface="Verdana"/>
                <a:cs typeface="Calibri"/>
              </a:rPr>
              <a:t>e estratégicas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a typeface="Verdana"/>
              </a:rPr>
              <a:t>empreendimentos imobiliários</a:t>
            </a:r>
            <a:endParaRPr lang="pt-BR" sz="2000" dirty="0">
              <a:ea typeface="Verdana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ea typeface="Verdana"/>
              </a:rPr>
              <a:t>complexos turísticos </a:t>
            </a:r>
            <a:endParaRPr lang="pt-BR" sz="2000" dirty="0">
              <a:ea typeface="Verdana" panose="020B0604030504040204" pitchFamily="34" charset="0"/>
              <a:cs typeface="Calibri"/>
            </a:endParaRPr>
          </a:p>
        </p:txBody>
      </p:sp>
      <p:pic>
        <p:nvPicPr>
          <p:cNvPr id="17" name="Imagem 16" descr="Uma imagem contendo Mapa&#10;&#10;Descrição gerada automaticamente">
            <a:extLst>
              <a:ext uri="{FF2B5EF4-FFF2-40B4-BE49-F238E27FC236}">
                <a16:creationId xmlns:a16="http://schemas.microsoft.com/office/drawing/2014/main" id="{F3836619-FDD3-4D6C-9B62-12628CFA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737" y="3247586"/>
            <a:ext cx="3274535" cy="3319801"/>
          </a:xfrm>
          <a:prstGeom prst="rect">
            <a:avLst/>
          </a:prstGeom>
        </p:spPr>
      </p:pic>
      <p:pic>
        <p:nvPicPr>
          <p:cNvPr id="3" name="Imagem 2" descr="Barco de madeira na água&#10;&#10;Descrição gerada automaticamente">
            <a:extLst>
              <a:ext uri="{FF2B5EF4-FFF2-40B4-BE49-F238E27FC236}">
                <a16:creationId xmlns:a16="http://schemas.microsoft.com/office/drawing/2014/main" id="{AA98E558-B6EF-E4E3-3E4E-0B52BA27B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737" y="844265"/>
            <a:ext cx="3274536" cy="217112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517291-CB23-BD7E-A08D-6452D752443B}"/>
              </a:ext>
            </a:extLst>
          </p:cNvPr>
          <p:cNvSpPr txBox="1"/>
          <p:nvPr/>
        </p:nvSpPr>
        <p:spPr>
          <a:xfrm>
            <a:off x="8834265" y="3015387"/>
            <a:ext cx="1362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/>
              <a:t>Porto de Suape/PE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D6174B-7158-8CBE-2C44-A5C317211362}"/>
              </a:ext>
            </a:extLst>
          </p:cNvPr>
          <p:cNvSpPr txBox="1"/>
          <p:nvPr/>
        </p:nvSpPr>
        <p:spPr>
          <a:xfrm>
            <a:off x="8872831" y="6524789"/>
            <a:ext cx="2684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/>
              <a:t>Infraestrutura internet: cabos submarinos</a:t>
            </a:r>
          </a:p>
        </p:txBody>
      </p:sp>
    </p:spTree>
    <p:extLst>
      <p:ext uri="{BB962C8B-B14F-4D97-AF65-F5344CB8AC3E}">
        <p14:creationId xmlns:p14="http://schemas.microsoft.com/office/powerpoint/2010/main" val="318868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69E4DB5C-BAE8-A768-A1E6-5DD53AC114F2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03756A-6950-F60A-5CD1-F57A0F4EE6E7}"/>
              </a:ext>
            </a:extLst>
          </p:cNvPr>
          <p:cNvSpPr txBox="1"/>
          <p:nvPr/>
        </p:nvSpPr>
        <p:spPr>
          <a:xfrm>
            <a:off x="536933" y="321787"/>
            <a:ext cx="1123668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TIPOS DE OCUPAÇÃO EM TERRENOS DE MARINHA</a:t>
            </a: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0F2851E-EED6-EBF5-C59A-CC4C3A60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82" y="3429000"/>
            <a:ext cx="2167639" cy="1200329"/>
          </a:xfrm>
          <a:custGeom>
            <a:avLst/>
            <a:gdLst>
              <a:gd name="connsiteX0" fmla="*/ 0 w 2167639"/>
              <a:gd name="connsiteY0" fmla="*/ 0 h 1200329"/>
              <a:gd name="connsiteX1" fmla="*/ 765899 w 2167639"/>
              <a:gd name="connsiteY1" fmla="*/ 0 h 1200329"/>
              <a:gd name="connsiteX2" fmla="*/ 1531797 w 2167639"/>
              <a:gd name="connsiteY2" fmla="*/ 0 h 1200329"/>
              <a:gd name="connsiteX3" fmla="*/ 2167639 w 2167639"/>
              <a:gd name="connsiteY3" fmla="*/ 0 h 1200329"/>
              <a:gd name="connsiteX4" fmla="*/ 2167639 w 2167639"/>
              <a:gd name="connsiteY4" fmla="*/ 612168 h 1200329"/>
              <a:gd name="connsiteX5" fmla="*/ 2167639 w 2167639"/>
              <a:gd name="connsiteY5" fmla="*/ 1200329 h 1200329"/>
              <a:gd name="connsiteX6" fmla="*/ 1777030 w 2167639"/>
              <a:gd name="connsiteY6" fmla="*/ 1200329 h 1200329"/>
              <a:gd name="connsiteX7" fmla="*/ 1401739 w 2167639"/>
              <a:gd name="connsiteY7" fmla="*/ 1200329 h 1200329"/>
              <a:gd name="connsiteX8" fmla="*/ 744222 w 2167639"/>
              <a:gd name="connsiteY8" fmla="*/ 1200329 h 1200329"/>
              <a:gd name="connsiteX9" fmla="*/ 0 w 2167639"/>
              <a:gd name="connsiteY9" fmla="*/ 1200329 h 1200329"/>
              <a:gd name="connsiteX10" fmla="*/ 0 w 2167639"/>
              <a:gd name="connsiteY10" fmla="*/ 588161 h 1200329"/>
              <a:gd name="connsiteX11" fmla="*/ 0 w 2167639"/>
              <a:gd name="connsiteY11" fmla="*/ 0 h 1200329"/>
              <a:gd name="connsiteX0" fmla="*/ 0 w 2167639"/>
              <a:gd name="connsiteY0" fmla="*/ 0 h 1200329"/>
              <a:gd name="connsiteX1" fmla="*/ 722545 w 2167639"/>
              <a:gd name="connsiteY1" fmla="*/ 0 h 1200329"/>
              <a:gd name="connsiteX2" fmla="*/ 1445093 w 2167639"/>
              <a:gd name="connsiteY2" fmla="*/ 0 h 1200329"/>
              <a:gd name="connsiteX3" fmla="*/ 2167639 w 2167639"/>
              <a:gd name="connsiteY3" fmla="*/ 0 h 1200329"/>
              <a:gd name="connsiteX4" fmla="*/ 2167639 w 2167639"/>
              <a:gd name="connsiteY4" fmla="*/ 612168 h 1200329"/>
              <a:gd name="connsiteX5" fmla="*/ 2167639 w 2167639"/>
              <a:gd name="connsiteY5" fmla="*/ 1200329 h 1200329"/>
              <a:gd name="connsiteX6" fmla="*/ 1423416 w 2167639"/>
              <a:gd name="connsiteY6" fmla="*/ 1200329 h 1200329"/>
              <a:gd name="connsiteX7" fmla="*/ 657517 w 2167639"/>
              <a:gd name="connsiteY7" fmla="*/ 1200329 h 1200329"/>
              <a:gd name="connsiteX8" fmla="*/ 0 w 2167639"/>
              <a:gd name="connsiteY8" fmla="*/ 1200329 h 1200329"/>
              <a:gd name="connsiteX9" fmla="*/ 0 w 2167639"/>
              <a:gd name="connsiteY9" fmla="*/ 576158 h 1200329"/>
              <a:gd name="connsiteX10" fmla="*/ 0 w 2167639"/>
              <a:gd name="connsiteY10" fmla="*/ 0 h 1200329"/>
              <a:gd name="connsiteX0" fmla="*/ 0 w 2167639"/>
              <a:gd name="connsiteY0" fmla="*/ 0 h 1200329"/>
              <a:gd name="connsiteX1" fmla="*/ 765899 w 2167639"/>
              <a:gd name="connsiteY1" fmla="*/ 0 h 1200329"/>
              <a:gd name="connsiteX2" fmla="*/ 1531797 w 2167639"/>
              <a:gd name="connsiteY2" fmla="*/ 0 h 1200329"/>
              <a:gd name="connsiteX3" fmla="*/ 2167639 w 2167639"/>
              <a:gd name="connsiteY3" fmla="*/ 0 h 1200329"/>
              <a:gd name="connsiteX4" fmla="*/ 2167639 w 2167639"/>
              <a:gd name="connsiteY4" fmla="*/ 612168 h 1200329"/>
              <a:gd name="connsiteX5" fmla="*/ 2167639 w 2167639"/>
              <a:gd name="connsiteY5" fmla="*/ 1200329 h 1200329"/>
              <a:gd name="connsiteX6" fmla="*/ 1401739 w 2167639"/>
              <a:gd name="connsiteY6" fmla="*/ 1200329 h 1200329"/>
              <a:gd name="connsiteX7" fmla="*/ 744222 w 2167639"/>
              <a:gd name="connsiteY7" fmla="*/ 1200329 h 1200329"/>
              <a:gd name="connsiteX8" fmla="*/ 0 w 2167639"/>
              <a:gd name="connsiteY8" fmla="*/ 1200329 h 1200329"/>
              <a:gd name="connsiteX9" fmla="*/ 0 w 2167639"/>
              <a:gd name="connsiteY9" fmla="*/ 588161 h 1200329"/>
              <a:gd name="connsiteX10" fmla="*/ 0 w 2167639"/>
              <a:gd name="connsiteY10" fmla="*/ 0 h 1200329"/>
              <a:gd name="connsiteX0" fmla="*/ 0 w 2167639"/>
              <a:gd name="connsiteY0" fmla="*/ 0 h 1200329"/>
              <a:gd name="connsiteX1" fmla="*/ 765899 w 2167639"/>
              <a:gd name="connsiteY1" fmla="*/ 0 h 1200329"/>
              <a:gd name="connsiteX2" fmla="*/ 1531797 w 2167639"/>
              <a:gd name="connsiteY2" fmla="*/ 0 h 1200329"/>
              <a:gd name="connsiteX3" fmla="*/ 2167639 w 2167639"/>
              <a:gd name="connsiteY3" fmla="*/ 0 h 1200329"/>
              <a:gd name="connsiteX4" fmla="*/ 2167639 w 2167639"/>
              <a:gd name="connsiteY4" fmla="*/ 612168 h 1200329"/>
              <a:gd name="connsiteX5" fmla="*/ 2167639 w 2167639"/>
              <a:gd name="connsiteY5" fmla="*/ 1200329 h 1200329"/>
              <a:gd name="connsiteX6" fmla="*/ 1769371 w 2167639"/>
              <a:gd name="connsiteY6" fmla="*/ 1200329 h 1200329"/>
              <a:gd name="connsiteX7" fmla="*/ 1401739 w 2167639"/>
              <a:gd name="connsiteY7" fmla="*/ 1200329 h 1200329"/>
              <a:gd name="connsiteX8" fmla="*/ 744222 w 2167639"/>
              <a:gd name="connsiteY8" fmla="*/ 1200329 h 1200329"/>
              <a:gd name="connsiteX9" fmla="*/ 0 w 2167639"/>
              <a:gd name="connsiteY9" fmla="*/ 1200329 h 1200329"/>
              <a:gd name="connsiteX10" fmla="*/ 0 w 2167639"/>
              <a:gd name="connsiteY10" fmla="*/ 588161 h 1200329"/>
              <a:gd name="connsiteX11" fmla="*/ 0 w 2167639"/>
              <a:gd name="connsiteY1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639" h="1200329" fill="none" extrusionOk="0">
                <a:moveTo>
                  <a:pt x="0" y="0"/>
                </a:moveTo>
                <a:cubicBezTo>
                  <a:pt x="339210" y="3589"/>
                  <a:pt x="429804" y="86302"/>
                  <a:pt x="765899" y="0"/>
                </a:cubicBezTo>
                <a:cubicBezTo>
                  <a:pt x="987600" y="-6690"/>
                  <a:pt x="1187055" y="-6324"/>
                  <a:pt x="1531797" y="0"/>
                </a:cubicBezTo>
                <a:cubicBezTo>
                  <a:pt x="1726774" y="22652"/>
                  <a:pt x="1972683" y="-1081"/>
                  <a:pt x="2167639" y="0"/>
                </a:cubicBezTo>
                <a:cubicBezTo>
                  <a:pt x="2126615" y="303708"/>
                  <a:pt x="2210775" y="522595"/>
                  <a:pt x="2167639" y="612168"/>
                </a:cubicBezTo>
                <a:cubicBezTo>
                  <a:pt x="2125249" y="741689"/>
                  <a:pt x="2151810" y="1082697"/>
                  <a:pt x="2167639" y="1200329"/>
                </a:cubicBezTo>
                <a:cubicBezTo>
                  <a:pt x="1998537" y="1191212"/>
                  <a:pt x="1890423" y="1210717"/>
                  <a:pt x="1777030" y="1200329"/>
                </a:cubicBezTo>
                <a:cubicBezTo>
                  <a:pt x="1641053" y="1202628"/>
                  <a:pt x="1512556" y="1166423"/>
                  <a:pt x="1401739" y="1200329"/>
                </a:cubicBezTo>
                <a:cubicBezTo>
                  <a:pt x="1091038" y="1226595"/>
                  <a:pt x="981781" y="1210658"/>
                  <a:pt x="744222" y="1200329"/>
                </a:cubicBezTo>
                <a:cubicBezTo>
                  <a:pt x="420275" y="1229848"/>
                  <a:pt x="297506" y="1145089"/>
                  <a:pt x="0" y="1200329"/>
                </a:cubicBezTo>
                <a:cubicBezTo>
                  <a:pt x="-9694" y="955736"/>
                  <a:pt x="-36094" y="725008"/>
                  <a:pt x="0" y="588161"/>
                </a:cubicBezTo>
                <a:cubicBezTo>
                  <a:pt x="7103" y="370809"/>
                  <a:pt x="103654" y="148458"/>
                  <a:pt x="0" y="0"/>
                </a:cubicBezTo>
                <a:close/>
              </a:path>
              <a:path w="2167639" h="1200329" stroke="0" extrusionOk="0">
                <a:moveTo>
                  <a:pt x="0" y="0"/>
                </a:moveTo>
                <a:cubicBezTo>
                  <a:pt x="294049" y="-99125"/>
                  <a:pt x="555508" y="44059"/>
                  <a:pt x="722545" y="0"/>
                </a:cubicBezTo>
                <a:cubicBezTo>
                  <a:pt x="954150" y="-121629"/>
                  <a:pt x="1219624" y="-25923"/>
                  <a:pt x="1445093" y="0"/>
                </a:cubicBezTo>
                <a:cubicBezTo>
                  <a:pt x="1717504" y="-32427"/>
                  <a:pt x="1921288" y="20849"/>
                  <a:pt x="2167639" y="0"/>
                </a:cubicBezTo>
                <a:cubicBezTo>
                  <a:pt x="2201645" y="251482"/>
                  <a:pt x="2204976" y="447241"/>
                  <a:pt x="2167639" y="612168"/>
                </a:cubicBezTo>
                <a:cubicBezTo>
                  <a:pt x="2249279" y="751685"/>
                  <a:pt x="2197856" y="1038153"/>
                  <a:pt x="2167639" y="1200329"/>
                </a:cubicBezTo>
                <a:cubicBezTo>
                  <a:pt x="1878695" y="1243893"/>
                  <a:pt x="1582069" y="1187054"/>
                  <a:pt x="1423416" y="1200329"/>
                </a:cubicBezTo>
                <a:cubicBezTo>
                  <a:pt x="1397924" y="1119529"/>
                  <a:pt x="958865" y="1291749"/>
                  <a:pt x="657517" y="1200329"/>
                </a:cubicBezTo>
                <a:cubicBezTo>
                  <a:pt x="345739" y="1252489"/>
                  <a:pt x="151839" y="1246594"/>
                  <a:pt x="0" y="1200329"/>
                </a:cubicBezTo>
                <a:cubicBezTo>
                  <a:pt x="37831" y="1075752"/>
                  <a:pt x="88096" y="763751"/>
                  <a:pt x="0" y="576158"/>
                </a:cubicBezTo>
                <a:cubicBezTo>
                  <a:pt x="-37794" y="405684"/>
                  <a:pt x="-37199" y="218254"/>
                  <a:pt x="0" y="0"/>
                </a:cubicBezTo>
                <a:close/>
              </a:path>
              <a:path w="2167639" h="1200329" fill="none" stroke="0" extrusionOk="0">
                <a:moveTo>
                  <a:pt x="0" y="0"/>
                </a:moveTo>
                <a:cubicBezTo>
                  <a:pt x="306242" y="48242"/>
                  <a:pt x="423361" y="9312"/>
                  <a:pt x="765899" y="0"/>
                </a:cubicBezTo>
                <a:cubicBezTo>
                  <a:pt x="1089852" y="-93482"/>
                  <a:pt x="1258694" y="-61737"/>
                  <a:pt x="1531797" y="0"/>
                </a:cubicBezTo>
                <a:cubicBezTo>
                  <a:pt x="1784399" y="17688"/>
                  <a:pt x="1936004" y="6797"/>
                  <a:pt x="2167639" y="0"/>
                </a:cubicBezTo>
                <a:cubicBezTo>
                  <a:pt x="2134366" y="330761"/>
                  <a:pt x="2193205" y="484185"/>
                  <a:pt x="2167639" y="612168"/>
                </a:cubicBezTo>
                <a:cubicBezTo>
                  <a:pt x="2085797" y="715644"/>
                  <a:pt x="2205593" y="1043923"/>
                  <a:pt x="2167639" y="1200329"/>
                </a:cubicBezTo>
                <a:cubicBezTo>
                  <a:pt x="1955584" y="1213433"/>
                  <a:pt x="1623763" y="1213087"/>
                  <a:pt x="1401739" y="1200329"/>
                </a:cubicBezTo>
                <a:cubicBezTo>
                  <a:pt x="1065082" y="1199585"/>
                  <a:pt x="1001784" y="1200563"/>
                  <a:pt x="744222" y="1200329"/>
                </a:cubicBezTo>
                <a:cubicBezTo>
                  <a:pt x="500544" y="1134441"/>
                  <a:pt x="295025" y="1220961"/>
                  <a:pt x="0" y="1200329"/>
                </a:cubicBezTo>
                <a:cubicBezTo>
                  <a:pt x="-29934" y="931704"/>
                  <a:pt x="38890" y="781059"/>
                  <a:pt x="0" y="588161"/>
                </a:cubicBezTo>
                <a:cubicBezTo>
                  <a:pt x="-269" y="465035"/>
                  <a:pt x="3480" y="171617"/>
                  <a:pt x="0" y="0"/>
                </a:cubicBezTo>
                <a:close/>
              </a:path>
              <a:path w="2167639" h="1200329" fill="none" stroke="0" extrusionOk="0">
                <a:moveTo>
                  <a:pt x="0" y="0"/>
                </a:moveTo>
                <a:cubicBezTo>
                  <a:pt x="327420" y="47782"/>
                  <a:pt x="478691" y="29869"/>
                  <a:pt x="765899" y="0"/>
                </a:cubicBezTo>
                <a:cubicBezTo>
                  <a:pt x="1039233" y="-43571"/>
                  <a:pt x="1230577" y="7490"/>
                  <a:pt x="1531797" y="0"/>
                </a:cubicBezTo>
                <a:cubicBezTo>
                  <a:pt x="1774836" y="-12880"/>
                  <a:pt x="1930764" y="-49590"/>
                  <a:pt x="2167639" y="0"/>
                </a:cubicBezTo>
                <a:cubicBezTo>
                  <a:pt x="2105578" y="287201"/>
                  <a:pt x="2192742" y="531705"/>
                  <a:pt x="2167639" y="612168"/>
                </a:cubicBezTo>
                <a:cubicBezTo>
                  <a:pt x="2135640" y="772054"/>
                  <a:pt x="2172536" y="1081739"/>
                  <a:pt x="2167639" y="1200329"/>
                </a:cubicBezTo>
                <a:cubicBezTo>
                  <a:pt x="2034108" y="1197780"/>
                  <a:pt x="1961342" y="1200811"/>
                  <a:pt x="1769371" y="1200329"/>
                </a:cubicBezTo>
                <a:cubicBezTo>
                  <a:pt x="1580018" y="1199061"/>
                  <a:pt x="1471362" y="1181745"/>
                  <a:pt x="1401739" y="1200329"/>
                </a:cubicBezTo>
                <a:cubicBezTo>
                  <a:pt x="1078240" y="1189820"/>
                  <a:pt x="971615" y="1212232"/>
                  <a:pt x="744222" y="1200329"/>
                </a:cubicBezTo>
                <a:cubicBezTo>
                  <a:pt x="421433" y="1207239"/>
                  <a:pt x="255940" y="1168595"/>
                  <a:pt x="0" y="1200329"/>
                </a:cubicBezTo>
                <a:cubicBezTo>
                  <a:pt x="7803" y="955164"/>
                  <a:pt x="-31377" y="776440"/>
                  <a:pt x="0" y="588161"/>
                </a:cubicBezTo>
                <a:cubicBezTo>
                  <a:pt x="24126" y="398538"/>
                  <a:pt x="20195" y="219271"/>
                  <a:pt x="0" y="0"/>
                </a:cubicBezTo>
                <a:close/>
              </a:path>
              <a:path w="2167639" h="1200329" fill="none" stroke="0" extrusionOk="0">
                <a:moveTo>
                  <a:pt x="0" y="0"/>
                </a:moveTo>
                <a:cubicBezTo>
                  <a:pt x="357653" y="16726"/>
                  <a:pt x="436350" y="64081"/>
                  <a:pt x="765899" y="0"/>
                </a:cubicBezTo>
                <a:cubicBezTo>
                  <a:pt x="1014990" y="-24087"/>
                  <a:pt x="1233677" y="-11954"/>
                  <a:pt x="1531797" y="0"/>
                </a:cubicBezTo>
                <a:cubicBezTo>
                  <a:pt x="1764112" y="-8871"/>
                  <a:pt x="1937415" y="-32453"/>
                  <a:pt x="2167639" y="0"/>
                </a:cubicBezTo>
                <a:cubicBezTo>
                  <a:pt x="2122873" y="306437"/>
                  <a:pt x="2207939" y="520391"/>
                  <a:pt x="2167639" y="612168"/>
                </a:cubicBezTo>
                <a:cubicBezTo>
                  <a:pt x="2118153" y="764004"/>
                  <a:pt x="2149022" y="1064072"/>
                  <a:pt x="2167639" y="1200329"/>
                </a:cubicBezTo>
                <a:cubicBezTo>
                  <a:pt x="2000916" y="1177041"/>
                  <a:pt x="1871156" y="1210329"/>
                  <a:pt x="1777030" y="1200329"/>
                </a:cubicBezTo>
                <a:cubicBezTo>
                  <a:pt x="1672413" y="1195501"/>
                  <a:pt x="1505604" y="1173290"/>
                  <a:pt x="1401739" y="1200329"/>
                </a:cubicBezTo>
                <a:cubicBezTo>
                  <a:pt x="1090727" y="1218000"/>
                  <a:pt x="976576" y="1216696"/>
                  <a:pt x="744222" y="1200329"/>
                </a:cubicBezTo>
                <a:cubicBezTo>
                  <a:pt x="416326" y="1218301"/>
                  <a:pt x="289481" y="1164382"/>
                  <a:pt x="0" y="1200329"/>
                </a:cubicBezTo>
                <a:cubicBezTo>
                  <a:pt x="-3016" y="985556"/>
                  <a:pt x="-25090" y="761727"/>
                  <a:pt x="0" y="588161"/>
                </a:cubicBezTo>
                <a:cubicBezTo>
                  <a:pt x="2974" y="390480"/>
                  <a:pt x="62220" y="164829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custGeom>
                    <a:avLst/>
                    <a:gdLst>
                      <a:gd name="connsiteX0" fmla="*/ 0 w 2167639"/>
                      <a:gd name="connsiteY0" fmla="*/ 0 h 1200329"/>
                      <a:gd name="connsiteX1" fmla="*/ 765899 w 2167639"/>
                      <a:gd name="connsiteY1" fmla="*/ 0 h 1200329"/>
                      <a:gd name="connsiteX2" fmla="*/ 1531797 w 2167639"/>
                      <a:gd name="connsiteY2" fmla="*/ 0 h 1200329"/>
                      <a:gd name="connsiteX3" fmla="*/ 2167639 w 2167639"/>
                      <a:gd name="connsiteY3" fmla="*/ 0 h 1200329"/>
                      <a:gd name="connsiteX4" fmla="*/ 2167639 w 2167639"/>
                      <a:gd name="connsiteY4" fmla="*/ 612168 h 1200329"/>
                      <a:gd name="connsiteX5" fmla="*/ 2167639 w 2167639"/>
                      <a:gd name="connsiteY5" fmla="*/ 1200329 h 1200329"/>
                      <a:gd name="connsiteX6" fmla="*/ 1777030 w 2167639"/>
                      <a:gd name="connsiteY6" fmla="*/ 1200329 h 1200329"/>
                      <a:gd name="connsiteX7" fmla="*/ 1401739 w 2167639"/>
                      <a:gd name="connsiteY7" fmla="*/ 1200329 h 1200329"/>
                      <a:gd name="connsiteX8" fmla="*/ 744222 w 2167639"/>
                      <a:gd name="connsiteY8" fmla="*/ 1200329 h 1200329"/>
                      <a:gd name="connsiteX9" fmla="*/ 0 w 2167639"/>
                      <a:gd name="connsiteY9" fmla="*/ 1200329 h 1200329"/>
                      <a:gd name="connsiteX10" fmla="*/ 0 w 2167639"/>
                      <a:gd name="connsiteY10" fmla="*/ 588161 h 1200329"/>
                      <a:gd name="connsiteX11" fmla="*/ 0 w 2167639"/>
                      <a:gd name="connsiteY11" fmla="*/ 0 h 1200329"/>
                      <a:gd name="connsiteX0" fmla="*/ 0 w 2167639"/>
                      <a:gd name="connsiteY0" fmla="*/ 0 h 1200329"/>
                      <a:gd name="connsiteX1" fmla="*/ 722545 w 2167639"/>
                      <a:gd name="connsiteY1" fmla="*/ 0 h 1200329"/>
                      <a:gd name="connsiteX2" fmla="*/ 1445093 w 2167639"/>
                      <a:gd name="connsiteY2" fmla="*/ 0 h 1200329"/>
                      <a:gd name="connsiteX3" fmla="*/ 2167639 w 2167639"/>
                      <a:gd name="connsiteY3" fmla="*/ 0 h 1200329"/>
                      <a:gd name="connsiteX4" fmla="*/ 2167639 w 2167639"/>
                      <a:gd name="connsiteY4" fmla="*/ 612168 h 1200329"/>
                      <a:gd name="connsiteX5" fmla="*/ 2167639 w 2167639"/>
                      <a:gd name="connsiteY5" fmla="*/ 1200329 h 1200329"/>
                      <a:gd name="connsiteX6" fmla="*/ 1423416 w 2167639"/>
                      <a:gd name="connsiteY6" fmla="*/ 1200329 h 1200329"/>
                      <a:gd name="connsiteX7" fmla="*/ 657517 w 2167639"/>
                      <a:gd name="connsiteY7" fmla="*/ 1200329 h 1200329"/>
                      <a:gd name="connsiteX8" fmla="*/ 0 w 2167639"/>
                      <a:gd name="connsiteY8" fmla="*/ 1200329 h 1200329"/>
                      <a:gd name="connsiteX9" fmla="*/ 0 w 2167639"/>
                      <a:gd name="connsiteY9" fmla="*/ 576158 h 1200329"/>
                      <a:gd name="connsiteX10" fmla="*/ 0 w 2167639"/>
                      <a:gd name="connsiteY10" fmla="*/ 0 h 1200329"/>
                      <a:gd name="connsiteX0" fmla="*/ 0 w 2167639"/>
                      <a:gd name="connsiteY0" fmla="*/ 0 h 1200329"/>
                      <a:gd name="connsiteX1" fmla="*/ 765899 w 2167639"/>
                      <a:gd name="connsiteY1" fmla="*/ 0 h 1200329"/>
                      <a:gd name="connsiteX2" fmla="*/ 1531797 w 2167639"/>
                      <a:gd name="connsiteY2" fmla="*/ 0 h 1200329"/>
                      <a:gd name="connsiteX3" fmla="*/ 2167639 w 2167639"/>
                      <a:gd name="connsiteY3" fmla="*/ 0 h 1200329"/>
                      <a:gd name="connsiteX4" fmla="*/ 2167639 w 2167639"/>
                      <a:gd name="connsiteY4" fmla="*/ 612168 h 1200329"/>
                      <a:gd name="connsiteX5" fmla="*/ 2167639 w 2167639"/>
                      <a:gd name="connsiteY5" fmla="*/ 1200329 h 1200329"/>
                      <a:gd name="connsiteX6" fmla="*/ 1401739 w 2167639"/>
                      <a:gd name="connsiteY6" fmla="*/ 1200329 h 1200329"/>
                      <a:gd name="connsiteX7" fmla="*/ 744222 w 2167639"/>
                      <a:gd name="connsiteY7" fmla="*/ 1200329 h 1200329"/>
                      <a:gd name="connsiteX8" fmla="*/ 0 w 2167639"/>
                      <a:gd name="connsiteY8" fmla="*/ 1200329 h 1200329"/>
                      <a:gd name="connsiteX9" fmla="*/ 0 w 2167639"/>
                      <a:gd name="connsiteY9" fmla="*/ 588161 h 1200329"/>
                      <a:gd name="connsiteX10" fmla="*/ 0 w 2167639"/>
                      <a:gd name="connsiteY10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67639" h="1200329" fill="none" extrusionOk="0">
                        <a:moveTo>
                          <a:pt x="0" y="0"/>
                        </a:moveTo>
                        <a:cubicBezTo>
                          <a:pt x="326922" y="5005"/>
                          <a:pt x="450057" y="68912"/>
                          <a:pt x="765899" y="0"/>
                        </a:cubicBezTo>
                        <a:cubicBezTo>
                          <a:pt x="1017186" y="-17307"/>
                          <a:pt x="1202988" y="-4658"/>
                          <a:pt x="1531797" y="0"/>
                        </a:cubicBezTo>
                        <a:cubicBezTo>
                          <a:pt x="1746733" y="23652"/>
                          <a:pt x="1947687" y="-20644"/>
                          <a:pt x="2167639" y="0"/>
                        </a:cubicBezTo>
                        <a:cubicBezTo>
                          <a:pt x="2128352" y="298970"/>
                          <a:pt x="2209848" y="517391"/>
                          <a:pt x="2167639" y="612168"/>
                        </a:cubicBezTo>
                        <a:cubicBezTo>
                          <a:pt x="2131858" y="755566"/>
                          <a:pt x="2166235" y="1071231"/>
                          <a:pt x="2167639" y="1200329"/>
                        </a:cubicBezTo>
                        <a:cubicBezTo>
                          <a:pt x="2007368" y="1204132"/>
                          <a:pt x="1893223" y="1213007"/>
                          <a:pt x="1777030" y="1200329"/>
                        </a:cubicBezTo>
                        <a:cubicBezTo>
                          <a:pt x="1660837" y="1187651"/>
                          <a:pt x="1528544" y="1192926"/>
                          <a:pt x="1401739" y="1200329"/>
                        </a:cubicBezTo>
                        <a:cubicBezTo>
                          <a:pt x="1076629" y="1216292"/>
                          <a:pt x="987519" y="1211243"/>
                          <a:pt x="744222" y="1200329"/>
                        </a:cubicBezTo>
                        <a:cubicBezTo>
                          <a:pt x="431419" y="1220949"/>
                          <a:pt x="286948" y="1173619"/>
                          <a:pt x="0" y="1200329"/>
                        </a:cubicBezTo>
                        <a:cubicBezTo>
                          <a:pt x="-10282" y="963756"/>
                          <a:pt x="-38220" y="745615"/>
                          <a:pt x="0" y="588161"/>
                        </a:cubicBezTo>
                        <a:cubicBezTo>
                          <a:pt x="-7388" y="394170"/>
                          <a:pt x="68274" y="157608"/>
                          <a:pt x="0" y="0"/>
                        </a:cubicBezTo>
                        <a:close/>
                      </a:path>
                      <a:path w="2167639" h="1200329" stroke="0" extrusionOk="0">
                        <a:moveTo>
                          <a:pt x="0" y="0"/>
                        </a:moveTo>
                        <a:cubicBezTo>
                          <a:pt x="273969" y="-73287"/>
                          <a:pt x="557994" y="29580"/>
                          <a:pt x="722545" y="0"/>
                        </a:cubicBezTo>
                        <a:cubicBezTo>
                          <a:pt x="938148" y="-102317"/>
                          <a:pt x="1188354" y="-15186"/>
                          <a:pt x="1445093" y="0"/>
                        </a:cubicBezTo>
                        <a:cubicBezTo>
                          <a:pt x="1743998" y="-14049"/>
                          <a:pt x="1906185" y="1642"/>
                          <a:pt x="2167639" y="0"/>
                        </a:cubicBezTo>
                        <a:cubicBezTo>
                          <a:pt x="2177341" y="279448"/>
                          <a:pt x="2191905" y="437711"/>
                          <a:pt x="2167639" y="612168"/>
                        </a:cubicBezTo>
                        <a:cubicBezTo>
                          <a:pt x="2205965" y="769702"/>
                          <a:pt x="2200821" y="1000123"/>
                          <a:pt x="2167639" y="1200329"/>
                        </a:cubicBezTo>
                        <a:cubicBezTo>
                          <a:pt x="1888083" y="1227213"/>
                          <a:pt x="1589038" y="1205700"/>
                          <a:pt x="1423416" y="1200329"/>
                        </a:cubicBezTo>
                        <a:cubicBezTo>
                          <a:pt x="1376513" y="1130106"/>
                          <a:pt x="959613" y="1274229"/>
                          <a:pt x="657517" y="1200329"/>
                        </a:cubicBezTo>
                        <a:cubicBezTo>
                          <a:pt x="342143" y="1241169"/>
                          <a:pt x="155924" y="1223476"/>
                          <a:pt x="0" y="1200329"/>
                        </a:cubicBezTo>
                        <a:cubicBezTo>
                          <a:pt x="10331" y="1071869"/>
                          <a:pt x="64226" y="756317"/>
                          <a:pt x="0" y="576158"/>
                        </a:cubicBezTo>
                        <a:cubicBezTo>
                          <a:pt x="-21542" y="434749"/>
                          <a:pt x="-11279" y="233623"/>
                          <a:pt x="0" y="0"/>
                        </a:cubicBezTo>
                        <a:close/>
                      </a:path>
                      <a:path w="2167639" h="1200329" fill="none" stroke="0" extrusionOk="0">
                        <a:moveTo>
                          <a:pt x="0" y="0"/>
                        </a:moveTo>
                        <a:cubicBezTo>
                          <a:pt x="307914" y="41638"/>
                          <a:pt x="443061" y="14942"/>
                          <a:pt x="765899" y="0"/>
                        </a:cubicBezTo>
                        <a:cubicBezTo>
                          <a:pt x="1073643" y="-79052"/>
                          <a:pt x="1276783" y="-51842"/>
                          <a:pt x="1531797" y="0"/>
                        </a:cubicBezTo>
                        <a:cubicBezTo>
                          <a:pt x="1799048" y="-249"/>
                          <a:pt x="1944276" y="-5036"/>
                          <a:pt x="2167639" y="0"/>
                        </a:cubicBezTo>
                        <a:cubicBezTo>
                          <a:pt x="2146080" y="301543"/>
                          <a:pt x="2190505" y="485317"/>
                          <a:pt x="2167639" y="612168"/>
                        </a:cubicBezTo>
                        <a:cubicBezTo>
                          <a:pt x="2100557" y="727250"/>
                          <a:pt x="2191731" y="1034376"/>
                          <a:pt x="2167639" y="1200329"/>
                        </a:cubicBezTo>
                        <a:cubicBezTo>
                          <a:pt x="1928892" y="1207038"/>
                          <a:pt x="1677871" y="1190509"/>
                          <a:pt x="1401739" y="1200329"/>
                        </a:cubicBezTo>
                        <a:cubicBezTo>
                          <a:pt x="1071640" y="1209325"/>
                          <a:pt x="1001072" y="1210786"/>
                          <a:pt x="744222" y="1200329"/>
                        </a:cubicBezTo>
                        <a:cubicBezTo>
                          <a:pt x="506381" y="1151729"/>
                          <a:pt x="279296" y="1225872"/>
                          <a:pt x="0" y="1200329"/>
                        </a:cubicBezTo>
                        <a:cubicBezTo>
                          <a:pt x="-40176" y="956113"/>
                          <a:pt x="30578" y="761955"/>
                          <a:pt x="0" y="588161"/>
                        </a:cubicBezTo>
                        <a:cubicBezTo>
                          <a:pt x="-3576" y="430319"/>
                          <a:pt x="31794" y="213243"/>
                          <a:pt x="0" y="0"/>
                        </a:cubicBezTo>
                        <a:close/>
                      </a:path>
                      <a:path w="2167639" h="1200329" fill="none" stroke="0" extrusionOk="0">
                        <a:moveTo>
                          <a:pt x="0" y="0"/>
                        </a:moveTo>
                        <a:cubicBezTo>
                          <a:pt x="312479" y="21394"/>
                          <a:pt x="465414" y="29028"/>
                          <a:pt x="765899" y="0"/>
                        </a:cubicBezTo>
                        <a:cubicBezTo>
                          <a:pt x="1046112" y="-69622"/>
                          <a:pt x="1254559" y="-1418"/>
                          <a:pt x="1531797" y="0"/>
                        </a:cubicBezTo>
                        <a:cubicBezTo>
                          <a:pt x="1778862" y="17604"/>
                          <a:pt x="1913981" y="-54211"/>
                          <a:pt x="2167639" y="0"/>
                        </a:cubicBezTo>
                        <a:cubicBezTo>
                          <a:pt x="2122939" y="294991"/>
                          <a:pt x="2192516" y="520963"/>
                          <a:pt x="2167639" y="612168"/>
                        </a:cubicBezTo>
                        <a:cubicBezTo>
                          <a:pt x="2138909" y="778503"/>
                          <a:pt x="2168686" y="1050885"/>
                          <a:pt x="2167639" y="1200329"/>
                        </a:cubicBezTo>
                        <a:cubicBezTo>
                          <a:pt x="2031837" y="1181653"/>
                          <a:pt x="1964068" y="1200513"/>
                          <a:pt x="1769371" y="1200329"/>
                        </a:cubicBezTo>
                        <a:cubicBezTo>
                          <a:pt x="1574674" y="1200145"/>
                          <a:pt x="1488799" y="1184021"/>
                          <a:pt x="1401739" y="1200329"/>
                        </a:cubicBezTo>
                        <a:cubicBezTo>
                          <a:pt x="1077764" y="1208296"/>
                          <a:pt x="980134" y="1217512"/>
                          <a:pt x="744222" y="1200329"/>
                        </a:cubicBezTo>
                        <a:cubicBezTo>
                          <a:pt x="423684" y="1191384"/>
                          <a:pt x="278540" y="1191510"/>
                          <a:pt x="0" y="1200329"/>
                        </a:cubicBezTo>
                        <a:cubicBezTo>
                          <a:pt x="-4431" y="995750"/>
                          <a:pt x="-26769" y="775082"/>
                          <a:pt x="0" y="588161"/>
                        </a:cubicBezTo>
                        <a:cubicBezTo>
                          <a:pt x="-14558" y="423052"/>
                          <a:pt x="16576" y="1956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Áreas urbanizadas em municípios defrontantes com o mar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82DC76-677C-F57A-EC2C-8CDD7EAD5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732" y="3434939"/>
            <a:ext cx="2377911" cy="1200329"/>
          </a:xfrm>
          <a:custGeom>
            <a:avLst/>
            <a:gdLst>
              <a:gd name="connsiteX0" fmla="*/ 0 w 2377911"/>
              <a:gd name="connsiteY0" fmla="*/ 0 h 1200329"/>
              <a:gd name="connsiteX1" fmla="*/ 594478 w 2377911"/>
              <a:gd name="connsiteY1" fmla="*/ 0 h 1200329"/>
              <a:gd name="connsiteX2" fmla="*/ 1212735 w 2377911"/>
              <a:gd name="connsiteY2" fmla="*/ 0 h 1200329"/>
              <a:gd name="connsiteX3" fmla="*/ 1807212 w 2377911"/>
              <a:gd name="connsiteY3" fmla="*/ 0 h 1200329"/>
              <a:gd name="connsiteX4" fmla="*/ 2377911 w 2377911"/>
              <a:gd name="connsiteY4" fmla="*/ 0 h 1200329"/>
              <a:gd name="connsiteX5" fmla="*/ 2377911 w 2377911"/>
              <a:gd name="connsiteY5" fmla="*/ 624171 h 1200329"/>
              <a:gd name="connsiteX6" fmla="*/ 2377911 w 2377911"/>
              <a:gd name="connsiteY6" fmla="*/ 1200329 h 1200329"/>
              <a:gd name="connsiteX7" fmla="*/ 1807212 w 2377911"/>
              <a:gd name="connsiteY7" fmla="*/ 1200329 h 1200329"/>
              <a:gd name="connsiteX8" fmla="*/ 1188956 w 2377911"/>
              <a:gd name="connsiteY8" fmla="*/ 1200329 h 1200329"/>
              <a:gd name="connsiteX9" fmla="*/ 570699 w 2377911"/>
              <a:gd name="connsiteY9" fmla="*/ 1200329 h 1200329"/>
              <a:gd name="connsiteX10" fmla="*/ 0 w 2377911"/>
              <a:gd name="connsiteY10" fmla="*/ 1200329 h 1200329"/>
              <a:gd name="connsiteX11" fmla="*/ 0 w 2377911"/>
              <a:gd name="connsiteY11" fmla="*/ 624171 h 1200329"/>
              <a:gd name="connsiteX12" fmla="*/ 0 w 2377911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77911" h="1200329" fill="none" extrusionOk="0">
                <a:moveTo>
                  <a:pt x="0" y="0"/>
                </a:moveTo>
                <a:cubicBezTo>
                  <a:pt x="260666" y="-27032"/>
                  <a:pt x="474662" y="-18733"/>
                  <a:pt x="594478" y="0"/>
                </a:cubicBezTo>
                <a:cubicBezTo>
                  <a:pt x="714294" y="18733"/>
                  <a:pt x="929522" y="23127"/>
                  <a:pt x="1212735" y="0"/>
                </a:cubicBezTo>
                <a:cubicBezTo>
                  <a:pt x="1495948" y="-23127"/>
                  <a:pt x="1616294" y="-22825"/>
                  <a:pt x="1807212" y="0"/>
                </a:cubicBezTo>
                <a:cubicBezTo>
                  <a:pt x="1998130" y="22825"/>
                  <a:pt x="2094312" y="-23435"/>
                  <a:pt x="2377911" y="0"/>
                </a:cubicBezTo>
                <a:cubicBezTo>
                  <a:pt x="2400302" y="160996"/>
                  <a:pt x="2368694" y="443592"/>
                  <a:pt x="2377911" y="624171"/>
                </a:cubicBezTo>
                <a:cubicBezTo>
                  <a:pt x="2387128" y="804750"/>
                  <a:pt x="2366685" y="1059483"/>
                  <a:pt x="2377911" y="1200329"/>
                </a:cubicBezTo>
                <a:cubicBezTo>
                  <a:pt x="2239179" y="1211516"/>
                  <a:pt x="1932950" y="1179946"/>
                  <a:pt x="1807212" y="1200329"/>
                </a:cubicBezTo>
                <a:cubicBezTo>
                  <a:pt x="1681474" y="1220712"/>
                  <a:pt x="1410231" y="1196592"/>
                  <a:pt x="1188956" y="1200329"/>
                </a:cubicBezTo>
                <a:cubicBezTo>
                  <a:pt x="967681" y="1204066"/>
                  <a:pt x="758628" y="1209589"/>
                  <a:pt x="570699" y="1200329"/>
                </a:cubicBezTo>
                <a:cubicBezTo>
                  <a:pt x="382770" y="1191069"/>
                  <a:pt x="236343" y="1185899"/>
                  <a:pt x="0" y="1200329"/>
                </a:cubicBezTo>
                <a:cubicBezTo>
                  <a:pt x="27316" y="982109"/>
                  <a:pt x="-391" y="898412"/>
                  <a:pt x="0" y="624171"/>
                </a:cubicBezTo>
                <a:cubicBezTo>
                  <a:pt x="391" y="349930"/>
                  <a:pt x="15154" y="174410"/>
                  <a:pt x="0" y="0"/>
                </a:cubicBezTo>
                <a:close/>
              </a:path>
              <a:path w="2377911" h="1200329" stroke="0" extrusionOk="0">
                <a:moveTo>
                  <a:pt x="0" y="0"/>
                </a:moveTo>
                <a:cubicBezTo>
                  <a:pt x="205339" y="-23674"/>
                  <a:pt x="338450" y="27412"/>
                  <a:pt x="594478" y="0"/>
                </a:cubicBezTo>
                <a:cubicBezTo>
                  <a:pt x="850506" y="-27412"/>
                  <a:pt x="1011383" y="-21861"/>
                  <a:pt x="1188956" y="0"/>
                </a:cubicBezTo>
                <a:cubicBezTo>
                  <a:pt x="1366529" y="21861"/>
                  <a:pt x="1529919" y="2743"/>
                  <a:pt x="1807212" y="0"/>
                </a:cubicBezTo>
                <a:cubicBezTo>
                  <a:pt x="2084505" y="-2743"/>
                  <a:pt x="2243557" y="22786"/>
                  <a:pt x="2377911" y="0"/>
                </a:cubicBezTo>
                <a:cubicBezTo>
                  <a:pt x="2388317" y="192044"/>
                  <a:pt x="2389493" y="347849"/>
                  <a:pt x="2377911" y="588161"/>
                </a:cubicBezTo>
                <a:cubicBezTo>
                  <a:pt x="2366329" y="828473"/>
                  <a:pt x="2348894" y="1063104"/>
                  <a:pt x="2377911" y="1200329"/>
                </a:cubicBezTo>
                <a:cubicBezTo>
                  <a:pt x="2220172" y="1217228"/>
                  <a:pt x="2036114" y="1224969"/>
                  <a:pt x="1807212" y="1200329"/>
                </a:cubicBezTo>
                <a:cubicBezTo>
                  <a:pt x="1578310" y="1175689"/>
                  <a:pt x="1468524" y="1197228"/>
                  <a:pt x="1260293" y="1200329"/>
                </a:cubicBezTo>
                <a:cubicBezTo>
                  <a:pt x="1052062" y="1203430"/>
                  <a:pt x="812978" y="1229144"/>
                  <a:pt x="618257" y="1200329"/>
                </a:cubicBezTo>
                <a:cubicBezTo>
                  <a:pt x="423536" y="1171514"/>
                  <a:pt x="303810" y="1190090"/>
                  <a:pt x="0" y="1200329"/>
                </a:cubicBezTo>
                <a:cubicBezTo>
                  <a:pt x="-15388" y="1051580"/>
                  <a:pt x="3241" y="898446"/>
                  <a:pt x="0" y="600165"/>
                </a:cubicBezTo>
                <a:cubicBezTo>
                  <a:pt x="-3241" y="301884"/>
                  <a:pt x="-29097" y="264488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Empreendimentos imobiliários, turísticos e ocupações de veraneio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D143C31-EFB9-B8CA-7264-F15A15B59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425" y="3443116"/>
            <a:ext cx="2508276" cy="1200329"/>
          </a:xfrm>
          <a:custGeom>
            <a:avLst/>
            <a:gdLst>
              <a:gd name="connsiteX0" fmla="*/ 0 w 2508276"/>
              <a:gd name="connsiteY0" fmla="*/ 0 h 1200329"/>
              <a:gd name="connsiteX1" fmla="*/ 627069 w 2508276"/>
              <a:gd name="connsiteY1" fmla="*/ 0 h 1200329"/>
              <a:gd name="connsiteX2" fmla="*/ 1279221 w 2508276"/>
              <a:gd name="connsiteY2" fmla="*/ 0 h 1200329"/>
              <a:gd name="connsiteX3" fmla="*/ 1906290 w 2508276"/>
              <a:gd name="connsiteY3" fmla="*/ 0 h 1200329"/>
              <a:gd name="connsiteX4" fmla="*/ 2508276 w 2508276"/>
              <a:gd name="connsiteY4" fmla="*/ 0 h 1200329"/>
              <a:gd name="connsiteX5" fmla="*/ 2508276 w 2508276"/>
              <a:gd name="connsiteY5" fmla="*/ 624171 h 1200329"/>
              <a:gd name="connsiteX6" fmla="*/ 2508276 w 2508276"/>
              <a:gd name="connsiteY6" fmla="*/ 1200329 h 1200329"/>
              <a:gd name="connsiteX7" fmla="*/ 1906290 w 2508276"/>
              <a:gd name="connsiteY7" fmla="*/ 1200329 h 1200329"/>
              <a:gd name="connsiteX8" fmla="*/ 1254138 w 2508276"/>
              <a:gd name="connsiteY8" fmla="*/ 1200329 h 1200329"/>
              <a:gd name="connsiteX9" fmla="*/ 601986 w 2508276"/>
              <a:gd name="connsiteY9" fmla="*/ 1200329 h 1200329"/>
              <a:gd name="connsiteX10" fmla="*/ 0 w 2508276"/>
              <a:gd name="connsiteY10" fmla="*/ 1200329 h 1200329"/>
              <a:gd name="connsiteX11" fmla="*/ 0 w 2508276"/>
              <a:gd name="connsiteY11" fmla="*/ 624171 h 1200329"/>
              <a:gd name="connsiteX12" fmla="*/ 0 w 2508276"/>
              <a:gd name="connsiteY1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08276" h="1200329" fill="none" extrusionOk="0">
                <a:moveTo>
                  <a:pt x="0" y="0"/>
                </a:moveTo>
                <a:cubicBezTo>
                  <a:pt x="253465" y="8768"/>
                  <a:pt x="435894" y="15153"/>
                  <a:pt x="627069" y="0"/>
                </a:cubicBezTo>
                <a:cubicBezTo>
                  <a:pt x="818244" y="-15153"/>
                  <a:pt x="970291" y="3766"/>
                  <a:pt x="1279221" y="0"/>
                </a:cubicBezTo>
                <a:cubicBezTo>
                  <a:pt x="1588151" y="-3766"/>
                  <a:pt x="1683068" y="-28965"/>
                  <a:pt x="1906290" y="0"/>
                </a:cubicBezTo>
                <a:cubicBezTo>
                  <a:pt x="2129512" y="28965"/>
                  <a:pt x="2253368" y="-2663"/>
                  <a:pt x="2508276" y="0"/>
                </a:cubicBezTo>
                <a:cubicBezTo>
                  <a:pt x="2530667" y="160996"/>
                  <a:pt x="2499059" y="443592"/>
                  <a:pt x="2508276" y="624171"/>
                </a:cubicBezTo>
                <a:cubicBezTo>
                  <a:pt x="2517493" y="804750"/>
                  <a:pt x="2497050" y="1059483"/>
                  <a:pt x="2508276" y="1200329"/>
                </a:cubicBezTo>
                <a:cubicBezTo>
                  <a:pt x="2286267" y="1178730"/>
                  <a:pt x="2057386" y="1224023"/>
                  <a:pt x="1906290" y="1200329"/>
                </a:cubicBezTo>
                <a:cubicBezTo>
                  <a:pt x="1755194" y="1176635"/>
                  <a:pt x="1525047" y="1213301"/>
                  <a:pt x="1254138" y="1200329"/>
                </a:cubicBezTo>
                <a:cubicBezTo>
                  <a:pt x="983229" y="1187357"/>
                  <a:pt x="804921" y="1190559"/>
                  <a:pt x="601986" y="1200329"/>
                </a:cubicBezTo>
                <a:cubicBezTo>
                  <a:pt x="399051" y="1210099"/>
                  <a:pt x="300206" y="1171603"/>
                  <a:pt x="0" y="1200329"/>
                </a:cubicBezTo>
                <a:cubicBezTo>
                  <a:pt x="27316" y="982109"/>
                  <a:pt x="-391" y="898412"/>
                  <a:pt x="0" y="624171"/>
                </a:cubicBezTo>
                <a:cubicBezTo>
                  <a:pt x="391" y="349930"/>
                  <a:pt x="15154" y="174410"/>
                  <a:pt x="0" y="0"/>
                </a:cubicBezTo>
                <a:close/>
              </a:path>
              <a:path w="2508276" h="1200329" stroke="0" extrusionOk="0">
                <a:moveTo>
                  <a:pt x="0" y="0"/>
                </a:moveTo>
                <a:cubicBezTo>
                  <a:pt x="145093" y="14599"/>
                  <a:pt x="366608" y="-8014"/>
                  <a:pt x="627069" y="0"/>
                </a:cubicBezTo>
                <a:cubicBezTo>
                  <a:pt x="887530" y="8014"/>
                  <a:pt x="1102249" y="-2594"/>
                  <a:pt x="1254138" y="0"/>
                </a:cubicBezTo>
                <a:cubicBezTo>
                  <a:pt x="1406027" y="2594"/>
                  <a:pt x="1768208" y="-13387"/>
                  <a:pt x="1906290" y="0"/>
                </a:cubicBezTo>
                <a:cubicBezTo>
                  <a:pt x="2044372" y="13387"/>
                  <a:pt x="2296017" y="29644"/>
                  <a:pt x="2508276" y="0"/>
                </a:cubicBezTo>
                <a:cubicBezTo>
                  <a:pt x="2518682" y="192044"/>
                  <a:pt x="2519858" y="347849"/>
                  <a:pt x="2508276" y="588161"/>
                </a:cubicBezTo>
                <a:cubicBezTo>
                  <a:pt x="2496694" y="828473"/>
                  <a:pt x="2479259" y="1063104"/>
                  <a:pt x="2508276" y="1200329"/>
                </a:cubicBezTo>
                <a:cubicBezTo>
                  <a:pt x="2334806" y="1219859"/>
                  <a:pt x="2162738" y="1210800"/>
                  <a:pt x="1906290" y="1200329"/>
                </a:cubicBezTo>
                <a:cubicBezTo>
                  <a:pt x="1649842" y="1189858"/>
                  <a:pt x="1527298" y="1180434"/>
                  <a:pt x="1329386" y="1200329"/>
                </a:cubicBezTo>
                <a:cubicBezTo>
                  <a:pt x="1131474" y="1220224"/>
                  <a:pt x="848382" y="1180700"/>
                  <a:pt x="652152" y="1200329"/>
                </a:cubicBezTo>
                <a:cubicBezTo>
                  <a:pt x="455922" y="1219958"/>
                  <a:pt x="218604" y="1190133"/>
                  <a:pt x="0" y="1200329"/>
                </a:cubicBezTo>
                <a:cubicBezTo>
                  <a:pt x="-15388" y="1051580"/>
                  <a:pt x="3241" y="898446"/>
                  <a:pt x="0" y="600165"/>
                </a:cubicBezTo>
                <a:cubicBezTo>
                  <a:pt x="-3241" y="301884"/>
                  <a:pt x="-29097" y="264488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Instalações de infraestrutura estratégica e outras atividades econômicas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44C94EE-C650-5650-028A-D1E99698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1058" y="3428999"/>
            <a:ext cx="1803612" cy="1200329"/>
          </a:xfrm>
          <a:custGeom>
            <a:avLst/>
            <a:gdLst>
              <a:gd name="connsiteX0" fmla="*/ 0 w 1803612"/>
              <a:gd name="connsiteY0" fmla="*/ 0 h 1200329"/>
              <a:gd name="connsiteX1" fmla="*/ 637276 w 1803612"/>
              <a:gd name="connsiteY1" fmla="*/ 0 h 1200329"/>
              <a:gd name="connsiteX2" fmla="*/ 1274552 w 1803612"/>
              <a:gd name="connsiteY2" fmla="*/ 0 h 1200329"/>
              <a:gd name="connsiteX3" fmla="*/ 1803612 w 1803612"/>
              <a:gd name="connsiteY3" fmla="*/ 0 h 1200329"/>
              <a:gd name="connsiteX4" fmla="*/ 1803612 w 1803612"/>
              <a:gd name="connsiteY4" fmla="*/ 612168 h 1200329"/>
              <a:gd name="connsiteX5" fmla="*/ 1803612 w 1803612"/>
              <a:gd name="connsiteY5" fmla="*/ 1200329 h 1200329"/>
              <a:gd name="connsiteX6" fmla="*/ 1166336 w 1803612"/>
              <a:gd name="connsiteY6" fmla="*/ 1200329 h 1200329"/>
              <a:gd name="connsiteX7" fmla="*/ 619240 w 1803612"/>
              <a:gd name="connsiteY7" fmla="*/ 1200329 h 1200329"/>
              <a:gd name="connsiteX8" fmla="*/ 0 w 1803612"/>
              <a:gd name="connsiteY8" fmla="*/ 1200329 h 1200329"/>
              <a:gd name="connsiteX9" fmla="*/ 0 w 1803612"/>
              <a:gd name="connsiteY9" fmla="*/ 588161 h 1200329"/>
              <a:gd name="connsiteX10" fmla="*/ 0 w 1803612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03612" h="1200329" fill="none" extrusionOk="0">
                <a:moveTo>
                  <a:pt x="0" y="0"/>
                </a:moveTo>
                <a:cubicBezTo>
                  <a:pt x="288434" y="-21383"/>
                  <a:pt x="423078" y="26472"/>
                  <a:pt x="637276" y="0"/>
                </a:cubicBezTo>
                <a:cubicBezTo>
                  <a:pt x="851474" y="-26472"/>
                  <a:pt x="1086712" y="2584"/>
                  <a:pt x="1274552" y="0"/>
                </a:cubicBezTo>
                <a:cubicBezTo>
                  <a:pt x="1462392" y="-2584"/>
                  <a:pt x="1609811" y="-10667"/>
                  <a:pt x="1803612" y="0"/>
                </a:cubicBezTo>
                <a:cubicBezTo>
                  <a:pt x="1798082" y="277408"/>
                  <a:pt x="1815085" y="480192"/>
                  <a:pt x="1803612" y="612168"/>
                </a:cubicBezTo>
                <a:cubicBezTo>
                  <a:pt x="1792139" y="744144"/>
                  <a:pt x="1811719" y="1019842"/>
                  <a:pt x="1803612" y="1200329"/>
                </a:cubicBezTo>
                <a:cubicBezTo>
                  <a:pt x="1556235" y="1202062"/>
                  <a:pt x="1476942" y="1199340"/>
                  <a:pt x="1166336" y="1200329"/>
                </a:cubicBezTo>
                <a:cubicBezTo>
                  <a:pt x="855730" y="1201318"/>
                  <a:pt x="873228" y="1204837"/>
                  <a:pt x="619240" y="1200329"/>
                </a:cubicBezTo>
                <a:cubicBezTo>
                  <a:pt x="365252" y="1195821"/>
                  <a:pt x="285772" y="1193854"/>
                  <a:pt x="0" y="1200329"/>
                </a:cubicBezTo>
                <a:cubicBezTo>
                  <a:pt x="-29217" y="961947"/>
                  <a:pt x="6623" y="763647"/>
                  <a:pt x="0" y="588161"/>
                </a:cubicBezTo>
                <a:cubicBezTo>
                  <a:pt x="-6623" y="412675"/>
                  <a:pt x="22213" y="209696"/>
                  <a:pt x="0" y="0"/>
                </a:cubicBezTo>
                <a:close/>
              </a:path>
              <a:path w="1803612" h="1200329" stroke="0" extrusionOk="0">
                <a:moveTo>
                  <a:pt x="0" y="0"/>
                </a:moveTo>
                <a:cubicBezTo>
                  <a:pt x="135388" y="20261"/>
                  <a:pt x="374178" y="26527"/>
                  <a:pt x="601204" y="0"/>
                </a:cubicBezTo>
                <a:cubicBezTo>
                  <a:pt x="828230" y="-26527"/>
                  <a:pt x="941089" y="-22061"/>
                  <a:pt x="1202408" y="0"/>
                </a:cubicBezTo>
                <a:cubicBezTo>
                  <a:pt x="1463727" y="22061"/>
                  <a:pt x="1637275" y="24406"/>
                  <a:pt x="1803612" y="0"/>
                </a:cubicBezTo>
                <a:cubicBezTo>
                  <a:pt x="1792725" y="304179"/>
                  <a:pt x="1777753" y="430279"/>
                  <a:pt x="1803612" y="612168"/>
                </a:cubicBezTo>
                <a:cubicBezTo>
                  <a:pt x="1829471" y="794057"/>
                  <a:pt x="1815194" y="960017"/>
                  <a:pt x="1803612" y="1200329"/>
                </a:cubicBezTo>
                <a:cubicBezTo>
                  <a:pt x="1600668" y="1224486"/>
                  <a:pt x="1447881" y="1171150"/>
                  <a:pt x="1184372" y="1200329"/>
                </a:cubicBezTo>
                <a:cubicBezTo>
                  <a:pt x="920863" y="1229508"/>
                  <a:pt x="841981" y="1224394"/>
                  <a:pt x="547096" y="1200329"/>
                </a:cubicBezTo>
                <a:cubicBezTo>
                  <a:pt x="252211" y="1176264"/>
                  <a:pt x="187463" y="1180326"/>
                  <a:pt x="0" y="1200329"/>
                </a:cubicBezTo>
                <a:cubicBezTo>
                  <a:pt x="-8994" y="1074423"/>
                  <a:pt x="23339" y="737732"/>
                  <a:pt x="0" y="576158"/>
                </a:cubicBezTo>
                <a:cubicBezTo>
                  <a:pt x="-23339" y="414584"/>
                  <a:pt x="11304" y="229104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Ecossistemas de alta relevância ambiental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E3F33EC-E4A0-4DA5-D4F2-FFF280F43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6" t="8950" r="18365" b="15306"/>
          <a:stretch/>
        </p:blipFill>
        <p:spPr>
          <a:xfrm>
            <a:off x="2774187" y="4643445"/>
            <a:ext cx="2438677" cy="1662609"/>
          </a:xfrm>
          <a:prstGeom prst="rect">
            <a:avLst/>
          </a:prstGeom>
        </p:spPr>
      </p:pic>
      <p:sp>
        <p:nvSpPr>
          <p:cNvPr id="14" name="CaixaDeTexto 19">
            <a:extLst>
              <a:ext uri="{FF2B5EF4-FFF2-40B4-BE49-F238E27FC236}">
                <a16:creationId xmlns:a16="http://schemas.microsoft.com/office/drawing/2014/main" id="{AD2D2F4C-CFB7-37FC-78BD-D0F0F125C5D7}"/>
              </a:ext>
            </a:extLst>
          </p:cNvPr>
          <p:cNvSpPr txBox="1"/>
          <p:nvPr/>
        </p:nvSpPr>
        <p:spPr>
          <a:xfrm>
            <a:off x="3054333" y="6229542"/>
            <a:ext cx="172727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+mn-lt"/>
                <a:cs typeface="+mn-lt"/>
              </a:rPr>
              <a:t>Resort de Comandatuba - BA</a:t>
            </a:r>
            <a:endParaRPr lang="pt-PT" sz="1200" b="1">
              <a:cs typeface="Calibri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0F4420A-3DEA-AC4B-70B1-CCE5DB6D6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1" t="9499" r="19525" b="7746"/>
          <a:stretch/>
        </p:blipFill>
        <p:spPr>
          <a:xfrm>
            <a:off x="447383" y="1968381"/>
            <a:ext cx="2172554" cy="147955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3924B91-C0CA-C3DE-C734-7E8EF394BDC2}"/>
              </a:ext>
            </a:extLst>
          </p:cNvPr>
          <p:cNvSpPr txBox="1"/>
          <p:nvPr/>
        </p:nvSpPr>
        <p:spPr>
          <a:xfrm>
            <a:off x="1210432" y="874289"/>
            <a:ext cx="10904261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latin typeface="Verdana Pro Cond"/>
                <a:cs typeface="Calibri" panose="020F0502020204030204"/>
              </a:rPr>
              <a:t>Diferentes perfis de ocupação e utilização exigem diferentes tratamentos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8313CF-62FC-2CF5-47D8-0D2855590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587" y="3431217"/>
            <a:ext cx="2117087" cy="1200329"/>
          </a:xfrm>
          <a:custGeom>
            <a:avLst/>
            <a:gdLst>
              <a:gd name="connsiteX0" fmla="*/ 0 w 2117087"/>
              <a:gd name="connsiteY0" fmla="*/ 0 h 1200329"/>
              <a:gd name="connsiteX1" fmla="*/ 748037 w 2117087"/>
              <a:gd name="connsiteY1" fmla="*/ 0 h 1200329"/>
              <a:gd name="connsiteX2" fmla="*/ 1496074 w 2117087"/>
              <a:gd name="connsiteY2" fmla="*/ 0 h 1200329"/>
              <a:gd name="connsiteX3" fmla="*/ 2117087 w 2117087"/>
              <a:gd name="connsiteY3" fmla="*/ 0 h 1200329"/>
              <a:gd name="connsiteX4" fmla="*/ 2117087 w 2117087"/>
              <a:gd name="connsiteY4" fmla="*/ 612168 h 1200329"/>
              <a:gd name="connsiteX5" fmla="*/ 2117087 w 2117087"/>
              <a:gd name="connsiteY5" fmla="*/ 1200329 h 1200329"/>
              <a:gd name="connsiteX6" fmla="*/ 1369049 w 2117087"/>
              <a:gd name="connsiteY6" fmla="*/ 1200329 h 1200329"/>
              <a:gd name="connsiteX7" fmla="*/ 726866 w 2117087"/>
              <a:gd name="connsiteY7" fmla="*/ 1200329 h 1200329"/>
              <a:gd name="connsiteX8" fmla="*/ 0 w 2117087"/>
              <a:gd name="connsiteY8" fmla="*/ 1200329 h 1200329"/>
              <a:gd name="connsiteX9" fmla="*/ 0 w 2117087"/>
              <a:gd name="connsiteY9" fmla="*/ 588161 h 1200329"/>
              <a:gd name="connsiteX10" fmla="*/ 0 w 2117087"/>
              <a:gd name="connsiteY10" fmla="*/ 0 h 1200329"/>
              <a:gd name="connsiteX0" fmla="*/ 0 w 2117087"/>
              <a:gd name="connsiteY0" fmla="*/ 0 h 1200329"/>
              <a:gd name="connsiteX1" fmla="*/ 705695 w 2117087"/>
              <a:gd name="connsiteY1" fmla="*/ 0 h 1200329"/>
              <a:gd name="connsiteX2" fmla="*/ 1044429 w 2117087"/>
              <a:gd name="connsiteY2" fmla="*/ 0 h 1200329"/>
              <a:gd name="connsiteX3" fmla="*/ 1411391 w 2117087"/>
              <a:gd name="connsiteY3" fmla="*/ 0 h 1200329"/>
              <a:gd name="connsiteX4" fmla="*/ 1771296 w 2117087"/>
              <a:gd name="connsiteY4" fmla="*/ 0 h 1200329"/>
              <a:gd name="connsiteX5" fmla="*/ 2117087 w 2117087"/>
              <a:gd name="connsiteY5" fmla="*/ 0 h 1200329"/>
              <a:gd name="connsiteX6" fmla="*/ 2117087 w 2117087"/>
              <a:gd name="connsiteY6" fmla="*/ 612168 h 1200329"/>
              <a:gd name="connsiteX7" fmla="*/ 2117087 w 2117087"/>
              <a:gd name="connsiteY7" fmla="*/ 1200329 h 1200329"/>
              <a:gd name="connsiteX8" fmla="*/ 1390220 w 2117087"/>
              <a:gd name="connsiteY8" fmla="*/ 1200329 h 1200329"/>
              <a:gd name="connsiteX9" fmla="*/ 642182 w 2117087"/>
              <a:gd name="connsiteY9" fmla="*/ 1200329 h 1200329"/>
              <a:gd name="connsiteX10" fmla="*/ 0 w 2117087"/>
              <a:gd name="connsiteY10" fmla="*/ 1200329 h 1200329"/>
              <a:gd name="connsiteX11" fmla="*/ 0 w 2117087"/>
              <a:gd name="connsiteY11" fmla="*/ 576158 h 1200329"/>
              <a:gd name="connsiteX12" fmla="*/ 0 w 2117087"/>
              <a:gd name="connsiteY12" fmla="*/ 0 h 1200329"/>
              <a:gd name="connsiteX0" fmla="*/ 0 w 2117087"/>
              <a:gd name="connsiteY0" fmla="*/ 0 h 1200329"/>
              <a:gd name="connsiteX1" fmla="*/ 748037 w 2117087"/>
              <a:gd name="connsiteY1" fmla="*/ 0 h 1200329"/>
              <a:gd name="connsiteX2" fmla="*/ 1496074 w 2117087"/>
              <a:gd name="connsiteY2" fmla="*/ 0 h 1200329"/>
              <a:gd name="connsiteX3" fmla="*/ 2117087 w 2117087"/>
              <a:gd name="connsiteY3" fmla="*/ 0 h 1200329"/>
              <a:gd name="connsiteX4" fmla="*/ 2117087 w 2117087"/>
              <a:gd name="connsiteY4" fmla="*/ 612168 h 1200329"/>
              <a:gd name="connsiteX5" fmla="*/ 2117087 w 2117087"/>
              <a:gd name="connsiteY5" fmla="*/ 1200329 h 1200329"/>
              <a:gd name="connsiteX6" fmla="*/ 1369049 w 2117087"/>
              <a:gd name="connsiteY6" fmla="*/ 1200329 h 1200329"/>
              <a:gd name="connsiteX7" fmla="*/ 726866 w 2117087"/>
              <a:gd name="connsiteY7" fmla="*/ 1200329 h 1200329"/>
              <a:gd name="connsiteX8" fmla="*/ 0 w 2117087"/>
              <a:gd name="connsiteY8" fmla="*/ 1200329 h 1200329"/>
              <a:gd name="connsiteX9" fmla="*/ 0 w 2117087"/>
              <a:gd name="connsiteY9" fmla="*/ 588161 h 1200329"/>
              <a:gd name="connsiteX10" fmla="*/ 0 w 2117087"/>
              <a:gd name="connsiteY1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7087" h="1200329" fill="none" extrusionOk="0">
                <a:moveTo>
                  <a:pt x="0" y="0"/>
                </a:moveTo>
                <a:cubicBezTo>
                  <a:pt x="371126" y="-44591"/>
                  <a:pt x="472905" y="73582"/>
                  <a:pt x="748037" y="0"/>
                </a:cubicBezTo>
                <a:cubicBezTo>
                  <a:pt x="1014804" y="-9747"/>
                  <a:pt x="1237170" y="81707"/>
                  <a:pt x="1496074" y="0"/>
                </a:cubicBezTo>
                <a:cubicBezTo>
                  <a:pt x="1652758" y="-8613"/>
                  <a:pt x="1773267" y="-33660"/>
                  <a:pt x="2117087" y="0"/>
                </a:cubicBezTo>
                <a:cubicBezTo>
                  <a:pt x="2096584" y="276681"/>
                  <a:pt x="2147638" y="494377"/>
                  <a:pt x="2117087" y="612168"/>
                </a:cubicBezTo>
                <a:cubicBezTo>
                  <a:pt x="2098135" y="761939"/>
                  <a:pt x="2135304" y="1072794"/>
                  <a:pt x="2117087" y="1200329"/>
                </a:cubicBezTo>
                <a:cubicBezTo>
                  <a:pt x="1884195" y="1139900"/>
                  <a:pt x="1701034" y="1232916"/>
                  <a:pt x="1369049" y="1200329"/>
                </a:cubicBezTo>
                <a:cubicBezTo>
                  <a:pt x="996618" y="1189251"/>
                  <a:pt x="1021586" y="1176659"/>
                  <a:pt x="726866" y="1200329"/>
                </a:cubicBezTo>
                <a:cubicBezTo>
                  <a:pt x="409616" y="1235392"/>
                  <a:pt x="259702" y="1177184"/>
                  <a:pt x="0" y="1200329"/>
                </a:cubicBezTo>
                <a:cubicBezTo>
                  <a:pt x="24" y="984594"/>
                  <a:pt x="-49649" y="757853"/>
                  <a:pt x="0" y="588161"/>
                </a:cubicBezTo>
                <a:cubicBezTo>
                  <a:pt x="-54738" y="450654"/>
                  <a:pt x="36982" y="174779"/>
                  <a:pt x="0" y="0"/>
                </a:cubicBezTo>
                <a:close/>
              </a:path>
              <a:path w="2117087" h="1200329" stroke="0" extrusionOk="0">
                <a:moveTo>
                  <a:pt x="0" y="0"/>
                </a:moveTo>
                <a:cubicBezTo>
                  <a:pt x="326439" y="12501"/>
                  <a:pt x="360255" y="-25441"/>
                  <a:pt x="705695" y="0"/>
                </a:cubicBezTo>
                <a:cubicBezTo>
                  <a:pt x="867875" y="9613"/>
                  <a:pt x="911105" y="216"/>
                  <a:pt x="1044429" y="0"/>
                </a:cubicBezTo>
                <a:cubicBezTo>
                  <a:pt x="1177753" y="-216"/>
                  <a:pt x="1275566" y="10732"/>
                  <a:pt x="1411391" y="0"/>
                </a:cubicBezTo>
                <a:cubicBezTo>
                  <a:pt x="1565730" y="2925"/>
                  <a:pt x="1669043" y="-10357"/>
                  <a:pt x="1771296" y="0"/>
                </a:cubicBezTo>
                <a:cubicBezTo>
                  <a:pt x="1866543" y="-5340"/>
                  <a:pt x="1976576" y="-7492"/>
                  <a:pt x="2117087" y="0"/>
                </a:cubicBezTo>
                <a:cubicBezTo>
                  <a:pt x="2096597" y="291225"/>
                  <a:pt x="2120510" y="458085"/>
                  <a:pt x="2117087" y="612168"/>
                </a:cubicBezTo>
                <a:cubicBezTo>
                  <a:pt x="2195929" y="765837"/>
                  <a:pt x="2151814" y="983714"/>
                  <a:pt x="2117087" y="1200329"/>
                </a:cubicBezTo>
                <a:cubicBezTo>
                  <a:pt x="1983275" y="1173629"/>
                  <a:pt x="1739162" y="1190341"/>
                  <a:pt x="1390220" y="1200329"/>
                </a:cubicBezTo>
                <a:cubicBezTo>
                  <a:pt x="1061453" y="1222417"/>
                  <a:pt x="836136" y="1179069"/>
                  <a:pt x="642182" y="1200329"/>
                </a:cubicBezTo>
                <a:cubicBezTo>
                  <a:pt x="452763" y="1215637"/>
                  <a:pt x="141477" y="1260708"/>
                  <a:pt x="0" y="1200329"/>
                </a:cubicBezTo>
                <a:cubicBezTo>
                  <a:pt x="22938" y="1093672"/>
                  <a:pt x="54334" y="756592"/>
                  <a:pt x="0" y="576158"/>
                </a:cubicBezTo>
                <a:cubicBezTo>
                  <a:pt x="5276" y="395976"/>
                  <a:pt x="29307" y="227289"/>
                  <a:pt x="0" y="0"/>
                </a:cubicBezTo>
                <a:close/>
              </a:path>
              <a:path w="2117087" h="1200329" fill="none" stroke="0" extrusionOk="0">
                <a:moveTo>
                  <a:pt x="0" y="0"/>
                </a:moveTo>
                <a:cubicBezTo>
                  <a:pt x="311455" y="21533"/>
                  <a:pt x="462558" y="-18111"/>
                  <a:pt x="748037" y="0"/>
                </a:cubicBezTo>
                <a:cubicBezTo>
                  <a:pt x="958368" y="-35507"/>
                  <a:pt x="1332346" y="3916"/>
                  <a:pt x="1496074" y="0"/>
                </a:cubicBezTo>
                <a:cubicBezTo>
                  <a:pt x="1670116" y="-7850"/>
                  <a:pt x="1804824" y="-45379"/>
                  <a:pt x="2117087" y="0"/>
                </a:cubicBezTo>
                <a:cubicBezTo>
                  <a:pt x="2094752" y="304978"/>
                  <a:pt x="2133553" y="495292"/>
                  <a:pt x="2117087" y="612168"/>
                </a:cubicBezTo>
                <a:cubicBezTo>
                  <a:pt x="2042360" y="732082"/>
                  <a:pt x="2106278" y="1014590"/>
                  <a:pt x="2117087" y="1200329"/>
                </a:cubicBezTo>
                <a:cubicBezTo>
                  <a:pt x="1910187" y="1150478"/>
                  <a:pt x="1675620" y="1217100"/>
                  <a:pt x="1369049" y="1200329"/>
                </a:cubicBezTo>
                <a:cubicBezTo>
                  <a:pt x="999691" y="1192267"/>
                  <a:pt x="1019873" y="1172588"/>
                  <a:pt x="726866" y="1200329"/>
                </a:cubicBezTo>
                <a:cubicBezTo>
                  <a:pt x="443067" y="1194267"/>
                  <a:pt x="283683" y="1214181"/>
                  <a:pt x="0" y="1200329"/>
                </a:cubicBezTo>
                <a:cubicBezTo>
                  <a:pt x="-46395" y="949122"/>
                  <a:pt x="13548" y="763242"/>
                  <a:pt x="0" y="588161"/>
                </a:cubicBezTo>
                <a:cubicBezTo>
                  <a:pt x="7110" y="469016"/>
                  <a:pt x="31139" y="217604"/>
                  <a:pt x="0" y="0"/>
                </a:cubicBezTo>
                <a:close/>
              </a:path>
              <a:path w="2117087" h="1200329" fill="none" stroke="0" extrusionOk="0">
                <a:moveTo>
                  <a:pt x="0" y="0"/>
                </a:moveTo>
                <a:cubicBezTo>
                  <a:pt x="349838" y="-24573"/>
                  <a:pt x="473327" y="34843"/>
                  <a:pt x="748037" y="0"/>
                </a:cubicBezTo>
                <a:cubicBezTo>
                  <a:pt x="991130" y="-18297"/>
                  <a:pt x="1319745" y="38805"/>
                  <a:pt x="1496074" y="0"/>
                </a:cubicBezTo>
                <a:cubicBezTo>
                  <a:pt x="1673751" y="-42613"/>
                  <a:pt x="1800235" y="-36210"/>
                  <a:pt x="2117087" y="0"/>
                </a:cubicBezTo>
                <a:cubicBezTo>
                  <a:pt x="2095465" y="283935"/>
                  <a:pt x="2129917" y="503218"/>
                  <a:pt x="2117087" y="612168"/>
                </a:cubicBezTo>
                <a:cubicBezTo>
                  <a:pt x="2076609" y="765850"/>
                  <a:pt x="2107183" y="1052463"/>
                  <a:pt x="2117087" y="1200329"/>
                </a:cubicBezTo>
                <a:cubicBezTo>
                  <a:pt x="1890768" y="1141933"/>
                  <a:pt x="1691641" y="1221404"/>
                  <a:pt x="1369049" y="1200329"/>
                </a:cubicBezTo>
                <a:cubicBezTo>
                  <a:pt x="1002834" y="1195826"/>
                  <a:pt x="1020651" y="1175746"/>
                  <a:pt x="726866" y="1200329"/>
                </a:cubicBezTo>
                <a:cubicBezTo>
                  <a:pt x="458587" y="1228298"/>
                  <a:pt x="249414" y="1191525"/>
                  <a:pt x="0" y="1200329"/>
                </a:cubicBezTo>
                <a:cubicBezTo>
                  <a:pt x="-59718" y="959039"/>
                  <a:pt x="-28327" y="729557"/>
                  <a:pt x="0" y="588161"/>
                </a:cubicBezTo>
                <a:cubicBezTo>
                  <a:pt x="-33955" y="448658"/>
                  <a:pt x="42321" y="210933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custGeom>
                    <a:avLst/>
                    <a:gdLst>
                      <a:gd name="connsiteX0" fmla="*/ 0 w 2117087"/>
                      <a:gd name="connsiteY0" fmla="*/ 0 h 1200329"/>
                      <a:gd name="connsiteX1" fmla="*/ 748037 w 2117087"/>
                      <a:gd name="connsiteY1" fmla="*/ 0 h 1200329"/>
                      <a:gd name="connsiteX2" fmla="*/ 1496074 w 2117087"/>
                      <a:gd name="connsiteY2" fmla="*/ 0 h 1200329"/>
                      <a:gd name="connsiteX3" fmla="*/ 2117087 w 2117087"/>
                      <a:gd name="connsiteY3" fmla="*/ 0 h 1200329"/>
                      <a:gd name="connsiteX4" fmla="*/ 2117087 w 2117087"/>
                      <a:gd name="connsiteY4" fmla="*/ 612168 h 1200329"/>
                      <a:gd name="connsiteX5" fmla="*/ 2117087 w 2117087"/>
                      <a:gd name="connsiteY5" fmla="*/ 1200329 h 1200329"/>
                      <a:gd name="connsiteX6" fmla="*/ 1369049 w 2117087"/>
                      <a:gd name="connsiteY6" fmla="*/ 1200329 h 1200329"/>
                      <a:gd name="connsiteX7" fmla="*/ 726866 w 2117087"/>
                      <a:gd name="connsiteY7" fmla="*/ 1200329 h 1200329"/>
                      <a:gd name="connsiteX8" fmla="*/ 0 w 2117087"/>
                      <a:gd name="connsiteY8" fmla="*/ 1200329 h 1200329"/>
                      <a:gd name="connsiteX9" fmla="*/ 0 w 2117087"/>
                      <a:gd name="connsiteY9" fmla="*/ 588161 h 1200329"/>
                      <a:gd name="connsiteX10" fmla="*/ 0 w 2117087"/>
                      <a:gd name="connsiteY10" fmla="*/ 0 h 1200329"/>
                      <a:gd name="connsiteX0" fmla="*/ 0 w 2117087"/>
                      <a:gd name="connsiteY0" fmla="*/ 0 h 1200329"/>
                      <a:gd name="connsiteX1" fmla="*/ 705695 w 2117087"/>
                      <a:gd name="connsiteY1" fmla="*/ 0 h 1200329"/>
                      <a:gd name="connsiteX2" fmla="*/ 1411391 w 2117087"/>
                      <a:gd name="connsiteY2" fmla="*/ 0 h 1200329"/>
                      <a:gd name="connsiteX3" fmla="*/ 1771296 w 2117087"/>
                      <a:gd name="connsiteY3" fmla="*/ 0 h 1200329"/>
                      <a:gd name="connsiteX4" fmla="*/ 2117087 w 2117087"/>
                      <a:gd name="connsiteY4" fmla="*/ 0 h 1200329"/>
                      <a:gd name="connsiteX5" fmla="*/ 2117087 w 2117087"/>
                      <a:gd name="connsiteY5" fmla="*/ 612168 h 1200329"/>
                      <a:gd name="connsiteX6" fmla="*/ 2117087 w 2117087"/>
                      <a:gd name="connsiteY6" fmla="*/ 1200329 h 1200329"/>
                      <a:gd name="connsiteX7" fmla="*/ 1390220 w 2117087"/>
                      <a:gd name="connsiteY7" fmla="*/ 1200329 h 1200329"/>
                      <a:gd name="connsiteX8" fmla="*/ 642182 w 2117087"/>
                      <a:gd name="connsiteY8" fmla="*/ 1200329 h 1200329"/>
                      <a:gd name="connsiteX9" fmla="*/ 0 w 2117087"/>
                      <a:gd name="connsiteY9" fmla="*/ 1200329 h 1200329"/>
                      <a:gd name="connsiteX10" fmla="*/ 0 w 2117087"/>
                      <a:gd name="connsiteY10" fmla="*/ 576158 h 1200329"/>
                      <a:gd name="connsiteX11" fmla="*/ 0 w 2117087"/>
                      <a:gd name="connsiteY11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117087" h="1200329" fill="none" extrusionOk="0">
                        <a:moveTo>
                          <a:pt x="0" y="0"/>
                        </a:moveTo>
                        <a:cubicBezTo>
                          <a:pt x="332977" y="-31004"/>
                          <a:pt x="498071" y="43563"/>
                          <a:pt x="748037" y="0"/>
                        </a:cubicBezTo>
                        <a:cubicBezTo>
                          <a:pt x="994651" y="-7425"/>
                          <a:pt x="1274647" y="49527"/>
                          <a:pt x="1496074" y="0"/>
                        </a:cubicBezTo>
                        <a:cubicBezTo>
                          <a:pt x="1656254" y="-9868"/>
                          <a:pt x="1805373" y="-30304"/>
                          <a:pt x="2117087" y="0"/>
                        </a:cubicBezTo>
                        <a:cubicBezTo>
                          <a:pt x="2100639" y="276884"/>
                          <a:pt x="2139562" y="488056"/>
                          <a:pt x="2117087" y="612168"/>
                        </a:cubicBezTo>
                        <a:cubicBezTo>
                          <a:pt x="2102558" y="749874"/>
                          <a:pt x="2133642" y="1063467"/>
                          <a:pt x="2117087" y="1200329"/>
                        </a:cubicBezTo>
                        <a:cubicBezTo>
                          <a:pt x="1896374" y="1165471"/>
                          <a:pt x="1712354" y="1223918"/>
                          <a:pt x="1369049" y="1200329"/>
                        </a:cubicBezTo>
                        <a:cubicBezTo>
                          <a:pt x="999623" y="1193648"/>
                          <a:pt x="1024542" y="1179077"/>
                          <a:pt x="726866" y="1200329"/>
                        </a:cubicBezTo>
                        <a:cubicBezTo>
                          <a:pt x="424449" y="1224163"/>
                          <a:pt x="263976" y="1184268"/>
                          <a:pt x="0" y="1200329"/>
                        </a:cubicBezTo>
                        <a:cubicBezTo>
                          <a:pt x="-27910" y="964620"/>
                          <a:pt x="-36456" y="759198"/>
                          <a:pt x="0" y="588161"/>
                        </a:cubicBezTo>
                        <a:cubicBezTo>
                          <a:pt x="-37798" y="437127"/>
                          <a:pt x="29448" y="195137"/>
                          <a:pt x="0" y="0"/>
                        </a:cubicBezTo>
                        <a:close/>
                      </a:path>
                      <a:path w="2117087" h="1200329" stroke="0" extrusionOk="0">
                        <a:moveTo>
                          <a:pt x="0" y="0"/>
                        </a:moveTo>
                        <a:cubicBezTo>
                          <a:pt x="325757" y="21806"/>
                          <a:pt x="359054" y="-13800"/>
                          <a:pt x="705695" y="0"/>
                        </a:cubicBezTo>
                        <a:cubicBezTo>
                          <a:pt x="1060325" y="-1795"/>
                          <a:pt x="1143736" y="-1541"/>
                          <a:pt x="1411391" y="0"/>
                        </a:cubicBezTo>
                        <a:cubicBezTo>
                          <a:pt x="1559619" y="10300"/>
                          <a:pt x="1658593" y="-6769"/>
                          <a:pt x="1771296" y="0"/>
                        </a:cubicBezTo>
                        <a:cubicBezTo>
                          <a:pt x="1883999" y="6769"/>
                          <a:pt x="1973513" y="-11387"/>
                          <a:pt x="2117087" y="0"/>
                        </a:cubicBezTo>
                        <a:cubicBezTo>
                          <a:pt x="2092844" y="295543"/>
                          <a:pt x="2098085" y="441734"/>
                          <a:pt x="2117087" y="612168"/>
                        </a:cubicBezTo>
                        <a:cubicBezTo>
                          <a:pt x="2154727" y="782975"/>
                          <a:pt x="2152369" y="976596"/>
                          <a:pt x="2117087" y="1200329"/>
                        </a:cubicBezTo>
                        <a:cubicBezTo>
                          <a:pt x="1986728" y="1167494"/>
                          <a:pt x="1743800" y="1202751"/>
                          <a:pt x="1390220" y="1200329"/>
                        </a:cubicBezTo>
                        <a:cubicBezTo>
                          <a:pt x="1017356" y="1244200"/>
                          <a:pt x="837285" y="1152153"/>
                          <a:pt x="642182" y="1200329"/>
                        </a:cubicBezTo>
                        <a:cubicBezTo>
                          <a:pt x="448379" y="1201837"/>
                          <a:pt x="145959" y="1235342"/>
                          <a:pt x="0" y="1200329"/>
                        </a:cubicBezTo>
                        <a:cubicBezTo>
                          <a:pt x="-4876" y="1089744"/>
                          <a:pt x="23637" y="747032"/>
                          <a:pt x="0" y="576158"/>
                        </a:cubicBezTo>
                        <a:cubicBezTo>
                          <a:pt x="19193" y="420864"/>
                          <a:pt x="54630" y="242304"/>
                          <a:pt x="0" y="0"/>
                        </a:cubicBezTo>
                        <a:close/>
                      </a:path>
                      <a:path w="2117087" h="1200329" fill="none" stroke="0" extrusionOk="0">
                        <a:moveTo>
                          <a:pt x="0" y="0"/>
                        </a:moveTo>
                        <a:cubicBezTo>
                          <a:pt x="316929" y="-86"/>
                          <a:pt x="494205" y="-9066"/>
                          <a:pt x="748037" y="0"/>
                        </a:cubicBezTo>
                        <a:cubicBezTo>
                          <a:pt x="955458" y="-32917"/>
                          <a:pt x="1344999" y="10837"/>
                          <a:pt x="1496074" y="0"/>
                        </a:cubicBezTo>
                        <a:cubicBezTo>
                          <a:pt x="1687392" y="-29004"/>
                          <a:pt x="1809879" y="-52609"/>
                          <a:pt x="2117087" y="0"/>
                        </a:cubicBezTo>
                        <a:cubicBezTo>
                          <a:pt x="2099432" y="293306"/>
                          <a:pt x="2114948" y="503090"/>
                          <a:pt x="2117087" y="612168"/>
                        </a:cubicBezTo>
                        <a:cubicBezTo>
                          <a:pt x="2078321" y="760359"/>
                          <a:pt x="2095666" y="1007281"/>
                          <a:pt x="2117087" y="1200329"/>
                        </a:cubicBezTo>
                        <a:cubicBezTo>
                          <a:pt x="1895772" y="1147025"/>
                          <a:pt x="1712764" y="1201600"/>
                          <a:pt x="1369049" y="1200329"/>
                        </a:cubicBezTo>
                        <a:cubicBezTo>
                          <a:pt x="1003119" y="1197358"/>
                          <a:pt x="1019711" y="1174917"/>
                          <a:pt x="726866" y="1200329"/>
                        </a:cubicBezTo>
                        <a:cubicBezTo>
                          <a:pt x="453117" y="1224034"/>
                          <a:pt x="250938" y="1224406"/>
                          <a:pt x="0" y="1200329"/>
                        </a:cubicBezTo>
                        <a:cubicBezTo>
                          <a:pt x="-50396" y="958657"/>
                          <a:pt x="9706" y="754411"/>
                          <a:pt x="0" y="588161"/>
                        </a:cubicBezTo>
                        <a:cubicBezTo>
                          <a:pt x="5312" y="450137"/>
                          <a:pt x="34342" y="22231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/>
              <a:t>Ocupações de baixa renda e de comunidades tradicionais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4492E59-5D61-C02B-A2B3-DB678A70E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148" y="4647556"/>
            <a:ext cx="2119768" cy="1548104"/>
          </a:xfrm>
          <a:prstGeom prst="rect">
            <a:avLst/>
          </a:prstGeom>
        </p:spPr>
      </p:pic>
      <p:sp>
        <p:nvSpPr>
          <p:cNvPr id="22" name="CaixaDeTexto 19">
            <a:extLst>
              <a:ext uri="{FF2B5EF4-FFF2-40B4-BE49-F238E27FC236}">
                <a16:creationId xmlns:a16="http://schemas.microsoft.com/office/drawing/2014/main" id="{F5FE374A-2CD8-F6D9-2C0A-8430A8B4D9CE}"/>
              </a:ext>
            </a:extLst>
          </p:cNvPr>
          <p:cNvSpPr txBox="1"/>
          <p:nvPr/>
        </p:nvSpPr>
        <p:spPr>
          <a:xfrm>
            <a:off x="7904618" y="6154283"/>
            <a:ext cx="211976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/>
                <a:cs typeface="Calibri"/>
              </a:rPr>
              <a:t>Território Quilombola Alcântara São Luís - MA </a:t>
            </a:r>
            <a:endParaRPr lang="pt-PT" sz="1200" b="1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3786BB-BA44-2C57-1CE3-DD857300C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125" y="1971570"/>
            <a:ext cx="2125831" cy="1470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3E0A9-0A0D-BB3C-E09A-A43C386BD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4781" y="1961311"/>
            <a:ext cx="1801906" cy="1483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3066CA-A058-E80C-FDED-70056F073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988" y="1981123"/>
            <a:ext cx="2384612" cy="1452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473139-58E9-BE40-4435-F4544CFAD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788" y="1965242"/>
            <a:ext cx="2339789" cy="14752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F11D987-265E-C49D-5AC8-A7CCB215C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287" y="4640799"/>
            <a:ext cx="2550636" cy="1667604"/>
          </a:xfrm>
          <a:prstGeom prst="rect">
            <a:avLst/>
          </a:prstGeom>
        </p:spPr>
      </p:pic>
      <p:sp>
        <p:nvSpPr>
          <p:cNvPr id="31" name="CaixaDeTexto 19">
            <a:extLst>
              <a:ext uri="{FF2B5EF4-FFF2-40B4-BE49-F238E27FC236}">
                <a16:creationId xmlns:a16="http://schemas.microsoft.com/office/drawing/2014/main" id="{3759AB81-6849-ECBD-2463-C5DC6EE4A2CD}"/>
              </a:ext>
            </a:extLst>
          </p:cNvPr>
          <p:cNvSpPr txBox="1"/>
          <p:nvPr/>
        </p:nvSpPr>
        <p:spPr>
          <a:xfrm>
            <a:off x="5683121" y="6199855"/>
            <a:ext cx="172727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/>
                <a:cs typeface="Calibri"/>
              </a:rPr>
              <a:t>Parque Eólico Foz do Rio Choró - CE</a:t>
            </a:r>
            <a:endParaRPr lang="en-US" sz="1200" b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F65989-EBC6-0D77-8FC7-368A7325E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560" y="4638285"/>
            <a:ext cx="2194560" cy="1686070"/>
          </a:xfrm>
          <a:prstGeom prst="rect">
            <a:avLst/>
          </a:prstGeom>
        </p:spPr>
      </p:pic>
      <p:sp>
        <p:nvSpPr>
          <p:cNvPr id="21" name="CaixaDeTexto 18">
            <a:extLst>
              <a:ext uri="{FF2B5EF4-FFF2-40B4-BE49-F238E27FC236}">
                <a16:creationId xmlns:a16="http://schemas.microsoft.com/office/drawing/2014/main" id="{5834D597-D424-51E7-497C-B29B8D8FB694}"/>
              </a:ext>
            </a:extLst>
          </p:cNvPr>
          <p:cNvSpPr txBox="1"/>
          <p:nvPr/>
        </p:nvSpPr>
        <p:spPr>
          <a:xfrm>
            <a:off x="621819" y="6227586"/>
            <a:ext cx="169532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/>
              </a:rPr>
              <a:t>Região Central do Rio de Janeiro-RJ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A2B3AFF-ED2F-CF1F-5E3C-36106315E9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0000" y="4626393"/>
            <a:ext cx="1808480" cy="1516814"/>
          </a:xfrm>
          <a:prstGeom prst="rect">
            <a:avLst/>
          </a:prstGeom>
        </p:spPr>
      </p:pic>
      <p:sp>
        <p:nvSpPr>
          <p:cNvPr id="34" name="CaixaDeTexto 19">
            <a:extLst>
              <a:ext uri="{FF2B5EF4-FFF2-40B4-BE49-F238E27FC236}">
                <a16:creationId xmlns:a16="http://schemas.microsoft.com/office/drawing/2014/main" id="{458A5868-6406-3A64-3070-779573A33A90}"/>
              </a:ext>
            </a:extLst>
          </p:cNvPr>
          <p:cNvSpPr txBox="1"/>
          <p:nvPr/>
        </p:nvSpPr>
        <p:spPr>
          <a:xfrm>
            <a:off x="10169587" y="6154283"/>
            <a:ext cx="180551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/>
                <a:cs typeface="Calibri"/>
              </a:rPr>
              <a:t>APA do Arquipélago do Marajó - PA</a:t>
            </a:r>
            <a:endParaRPr lang="en-US" sz="1200" b="1"/>
          </a:p>
        </p:txBody>
      </p:sp>
      <p:sp>
        <p:nvSpPr>
          <p:cNvPr id="16" name="CaixaDeTexto 18">
            <a:extLst>
              <a:ext uri="{FF2B5EF4-FFF2-40B4-BE49-F238E27FC236}">
                <a16:creationId xmlns:a16="http://schemas.microsoft.com/office/drawing/2014/main" id="{1E443907-75B5-CBBD-780F-97F89930D82F}"/>
              </a:ext>
            </a:extLst>
          </p:cNvPr>
          <p:cNvSpPr txBox="1"/>
          <p:nvPr/>
        </p:nvSpPr>
        <p:spPr>
          <a:xfrm>
            <a:off x="750076" y="1553986"/>
            <a:ext cx="1567071" cy="41439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 panose="020B0604030504040204" pitchFamily="34" charset="0"/>
              </a:rPr>
              <a:t>Tibau do Sul - RN</a:t>
            </a:r>
            <a:endParaRPr lang="pt-BR" sz="1200" b="1">
              <a:ea typeface="Verdana" panose="020B060403050404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10978BC-0B74-BE2F-9A14-0E7B24324AE4}"/>
              </a:ext>
            </a:extLst>
          </p:cNvPr>
          <p:cNvSpPr txBox="1"/>
          <p:nvPr/>
        </p:nvSpPr>
        <p:spPr>
          <a:xfrm>
            <a:off x="8047370" y="1558228"/>
            <a:ext cx="173116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 panose="020B0604030504040204" pitchFamily="34" charset="0"/>
                <a:cs typeface="+mn-lt"/>
              </a:rPr>
              <a:t>Favela Vila da Barca</a:t>
            </a:r>
          </a:p>
          <a:p>
            <a:pPr algn="ctr"/>
            <a:r>
              <a:rPr lang="pt-PT" sz="1200" b="1">
                <a:ea typeface="Verdana" panose="020B0604030504040204" pitchFamily="34" charset="0"/>
                <a:cs typeface="+mn-lt"/>
              </a:rPr>
              <a:t>Belém - PA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5975D38-FAC3-B89D-3275-1704E4AA95F3}"/>
              </a:ext>
            </a:extLst>
          </p:cNvPr>
          <p:cNvSpPr txBox="1"/>
          <p:nvPr/>
        </p:nvSpPr>
        <p:spPr>
          <a:xfrm>
            <a:off x="10197331" y="1558229"/>
            <a:ext cx="173116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 panose="020B0604030504040204" pitchFamily="34" charset="0"/>
                <a:cs typeface="Calibri"/>
              </a:rPr>
              <a:t>Reserva Biológica de Guaratiba - RJ</a:t>
            </a:r>
            <a:endParaRPr lang="en-US" sz="1200" b="1">
              <a:ea typeface="Verdana" panose="020B0604030504040204" pitchFamily="34" charset="0"/>
            </a:endParaRPr>
          </a:p>
        </p:txBody>
      </p:sp>
      <p:sp>
        <p:nvSpPr>
          <p:cNvPr id="27" name="CaixaDeTexto 19">
            <a:extLst>
              <a:ext uri="{FF2B5EF4-FFF2-40B4-BE49-F238E27FC236}">
                <a16:creationId xmlns:a16="http://schemas.microsoft.com/office/drawing/2014/main" id="{FB081016-8CFD-C539-48EC-E0A8DDDA8A20}"/>
              </a:ext>
            </a:extLst>
          </p:cNvPr>
          <p:cNvSpPr txBox="1"/>
          <p:nvPr/>
        </p:nvSpPr>
        <p:spPr>
          <a:xfrm>
            <a:off x="3125746" y="1540298"/>
            <a:ext cx="173116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 panose="020B0604030504040204" pitchFamily="34" charset="0"/>
                <a:cs typeface="+mn-lt"/>
              </a:rPr>
              <a:t>Praia do Forte - BA</a:t>
            </a:r>
          </a:p>
        </p:txBody>
      </p:sp>
      <p:sp>
        <p:nvSpPr>
          <p:cNvPr id="30" name="CaixaDeTexto 19">
            <a:extLst>
              <a:ext uri="{FF2B5EF4-FFF2-40B4-BE49-F238E27FC236}">
                <a16:creationId xmlns:a16="http://schemas.microsoft.com/office/drawing/2014/main" id="{1E3756A5-E316-7319-20EE-771CD1C461AB}"/>
              </a:ext>
            </a:extLst>
          </p:cNvPr>
          <p:cNvSpPr txBox="1"/>
          <p:nvPr/>
        </p:nvSpPr>
        <p:spPr>
          <a:xfrm>
            <a:off x="5689651" y="1558228"/>
            <a:ext cx="173116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1200" b="1">
                <a:ea typeface="Verdana" panose="020B0604030504040204" pitchFamily="34" charset="0"/>
                <a:cs typeface="+mn-lt"/>
              </a:rPr>
              <a:t>TUP em São João da Barra - RJ</a:t>
            </a:r>
          </a:p>
        </p:txBody>
      </p:sp>
    </p:spTree>
    <p:extLst>
      <p:ext uri="{BB962C8B-B14F-4D97-AF65-F5344CB8AC3E}">
        <p14:creationId xmlns:p14="http://schemas.microsoft.com/office/powerpoint/2010/main" val="161712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4F3D11-E43B-30CA-E205-BE45519ECFE7}"/>
              </a:ext>
            </a:extLst>
          </p:cNvPr>
          <p:cNvSpPr txBox="1"/>
          <p:nvPr/>
        </p:nvSpPr>
        <p:spPr>
          <a:xfrm>
            <a:off x="536933" y="321787"/>
            <a:ext cx="792386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SITUAÇÃO DA DEMARCAÇÃO E OCUPAÇÃO EM TERRENOS DE MARINHA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3E72E9F-7A36-3C39-AD42-744DCEEEC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380" y="1785053"/>
            <a:ext cx="5510029" cy="646331"/>
          </a:xfrm>
          <a:custGeom>
            <a:avLst/>
            <a:gdLst>
              <a:gd name="connsiteX0" fmla="*/ 0 w 5510029"/>
              <a:gd name="connsiteY0" fmla="*/ 0 h 646331"/>
              <a:gd name="connsiteX1" fmla="*/ 523453 w 5510029"/>
              <a:gd name="connsiteY1" fmla="*/ 0 h 646331"/>
              <a:gd name="connsiteX2" fmla="*/ 1102006 w 5510029"/>
              <a:gd name="connsiteY2" fmla="*/ 0 h 646331"/>
              <a:gd name="connsiteX3" fmla="*/ 1900960 w 5510029"/>
              <a:gd name="connsiteY3" fmla="*/ 0 h 646331"/>
              <a:gd name="connsiteX4" fmla="*/ 2424413 w 5510029"/>
              <a:gd name="connsiteY4" fmla="*/ 0 h 646331"/>
              <a:gd name="connsiteX5" fmla="*/ 3168267 w 5510029"/>
              <a:gd name="connsiteY5" fmla="*/ 0 h 646331"/>
              <a:gd name="connsiteX6" fmla="*/ 3691719 w 5510029"/>
              <a:gd name="connsiteY6" fmla="*/ 0 h 646331"/>
              <a:gd name="connsiteX7" fmla="*/ 4215172 w 5510029"/>
              <a:gd name="connsiteY7" fmla="*/ 0 h 646331"/>
              <a:gd name="connsiteX8" fmla="*/ 5510029 w 5510029"/>
              <a:gd name="connsiteY8" fmla="*/ 0 h 646331"/>
              <a:gd name="connsiteX9" fmla="*/ 5510029 w 5510029"/>
              <a:gd name="connsiteY9" fmla="*/ 646331 h 646331"/>
              <a:gd name="connsiteX10" fmla="*/ 4766175 w 5510029"/>
              <a:gd name="connsiteY10" fmla="*/ 646331 h 646331"/>
              <a:gd name="connsiteX11" fmla="*/ 4077421 w 5510029"/>
              <a:gd name="connsiteY11" fmla="*/ 646331 h 646331"/>
              <a:gd name="connsiteX12" fmla="*/ 3498868 w 5510029"/>
              <a:gd name="connsiteY12" fmla="*/ 646331 h 646331"/>
              <a:gd name="connsiteX13" fmla="*/ 2865215 w 5510029"/>
              <a:gd name="connsiteY13" fmla="*/ 646331 h 646331"/>
              <a:gd name="connsiteX14" fmla="*/ 2231562 w 5510029"/>
              <a:gd name="connsiteY14" fmla="*/ 646331 h 646331"/>
              <a:gd name="connsiteX15" fmla="*/ 1487708 w 5510029"/>
              <a:gd name="connsiteY15" fmla="*/ 646331 h 646331"/>
              <a:gd name="connsiteX16" fmla="*/ 854054 w 5510029"/>
              <a:gd name="connsiteY16" fmla="*/ 646331 h 646331"/>
              <a:gd name="connsiteX17" fmla="*/ 0 w 5510029"/>
              <a:gd name="connsiteY17" fmla="*/ 646331 h 646331"/>
              <a:gd name="connsiteX18" fmla="*/ 0 w 5510029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10029" h="646331" fill="none" extrusionOk="0">
                <a:moveTo>
                  <a:pt x="0" y="0"/>
                </a:moveTo>
                <a:cubicBezTo>
                  <a:pt x="119784" y="-16625"/>
                  <a:pt x="312506" y="3634"/>
                  <a:pt x="523453" y="0"/>
                </a:cubicBezTo>
                <a:cubicBezTo>
                  <a:pt x="734400" y="-3634"/>
                  <a:pt x="829949" y="-3986"/>
                  <a:pt x="1102006" y="0"/>
                </a:cubicBezTo>
                <a:cubicBezTo>
                  <a:pt x="1374063" y="3986"/>
                  <a:pt x="1529721" y="-18203"/>
                  <a:pt x="1900960" y="0"/>
                </a:cubicBezTo>
                <a:cubicBezTo>
                  <a:pt x="2272199" y="18203"/>
                  <a:pt x="2188620" y="-16390"/>
                  <a:pt x="2424413" y="0"/>
                </a:cubicBezTo>
                <a:cubicBezTo>
                  <a:pt x="2660206" y="16390"/>
                  <a:pt x="2848658" y="18030"/>
                  <a:pt x="3168267" y="0"/>
                </a:cubicBezTo>
                <a:cubicBezTo>
                  <a:pt x="3487876" y="-18030"/>
                  <a:pt x="3543749" y="-6721"/>
                  <a:pt x="3691719" y="0"/>
                </a:cubicBezTo>
                <a:cubicBezTo>
                  <a:pt x="3839689" y="6721"/>
                  <a:pt x="3974529" y="-12769"/>
                  <a:pt x="4215172" y="0"/>
                </a:cubicBezTo>
                <a:cubicBezTo>
                  <a:pt x="4455815" y="12769"/>
                  <a:pt x="5080088" y="27686"/>
                  <a:pt x="5510029" y="0"/>
                </a:cubicBezTo>
                <a:cubicBezTo>
                  <a:pt x="5529761" y="297014"/>
                  <a:pt x="5522043" y="438771"/>
                  <a:pt x="5510029" y="646331"/>
                </a:cubicBezTo>
                <a:cubicBezTo>
                  <a:pt x="5272420" y="677964"/>
                  <a:pt x="5071242" y="664048"/>
                  <a:pt x="4766175" y="646331"/>
                </a:cubicBezTo>
                <a:cubicBezTo>
                  <a:pt x="4461108" y="628614"/>
                  <a:pt x="4284781" y="649844"/>
                  <a:pt x="4077421" y="646331"/>
                </a:cubicBezTo>
                <a:cubicBezTo>
                  <a:pt x="3870061" y="642818"/>
                  <a:pt x="3746806" y="652991"/>
                  <a:pt x="3498868" y="646331"/>
                </a:cubicBezTo>
                <a:cubicBezTo>
                  <a:pt x="3250930" y="639671"/>
                  <a:pt x="3178066" y="644559"/>
                  <a:pt x="2865215" y="646331"/>
                </a:cubicBezTo>
                <a:cubicBezTo>
                  <a:pt x="2552364" y="648103"/>
                  <a:pt x="2459960" y="630022"/>
                  <a:pt x="2231562" y="646331"/>
                </a:cubicBezTo>
                <a:cubicBezTo>
                  <a:pt x="2003164" y="662640"/>
                  <a:pt x="1652193" y="675277"/>
                  <a:pt x="1487708" y="646331"/>
                </a:cubicBezTo>
                <a:cubicBezTo>
                  <a:pt x="1323223" y="617385"/>
                  <a:pt x="999328" y="615495"/>
                  <a:pt x="854054" y="646331"/>
                </a:cubicBezTo>
                <a:cubicBezTo>
                  <a:pt x="708780" y="677167"/>
                  <a:pt x="363284" y="604530"/>
                  <a:pt x="0" y="646331"/>
                </a:cubicBezTo>
                <a:cubicBezTo>
                  <a:pt x="18137" y="352283"/>
                  <a:pt x="-10700" y="220356"/>
                  <a:pt x="0" y="0"/>
                </a:cubicBezTo>
                <a:close/>
              </a:path>
              <a:path w="5510029" h="646331" stroke="0" extrusionOk="0">
                <a:moveTo>
                  <a:pt x="0" y="0"/>
                </a:moveTo>
                <a:cubicBezTo>
                  <a:pt x="158035" y="-12897"/>
                  <a:pt x="495334" y="-11804"/>
                  <a:pt x="688754" y="0"/>
                </a:cubicBezTo>
                <a:cubicBezTo>
                  <a:pt x="882174" y="11804"/>
                  <a:pt x="1228678" y="12173"/>
                  <a:pt x="1377507" y="0"/>
                </a:cubicBezTo>
                <a:cubicBezTo>
                  <a:pt x="1526336" y="-12173"/>
                  <a:pt x="1876224" y="26768"/>
                  <a:pt x="2121361" y="0"/>
                </a:cubicBezTo>
                <a:cubicBezTo>
                  <a:pt x="2366498" y="-26768"/>
                  <a:pt x="2588384" y="12040"/>
                  <a:pt x="2865215" y="0"/>
                </a:cubicBezTo>
                <a:cubicBezTo>
                  <a:pt x="3142046" y="-12040"/>
                  <a:pt x="3294937" y="10848"/>
                  <a:pt x="3498868" y="0"/>
                </a:cubicBezTo>
                <a:cubicBezTo>
                  <a:pt x="3702799" y="-10848"/>
                  <a:pt x="3908871" y="-16675"/>
                  <a:pt x="4077421" y="0"/>
                </a:cubicBezTo>
                <a:cubicBezTo>
                  <a:pt x="4245971" y="16675"/>
                  <a:pt x="4683023" y="37926"/>
                  <a:pt x="4876376" y="0"/>
                </a:cubicBezTo>
                <a:cubicBezTo>
                  <a:pt x="5069729" y="-37926"/>
                  <a:pt x="5244454" y="-30545"/>
                  <a:pt x="5510029" y="0"/>
                </a:cubicBezTo>
                <a:cubicBezTo>
                  <a:pt x="5529706" y="240490"/>
                  <a:pt x="5495669" y="432179"/>
                  <a:pt x="5510029" y="646331"/>
                </a:cubicBezTo>
                <a:cubicBezTo>
                  <a:pt x="5367707" y="648849"/>
                  <a:pt x="5112692" y="674394"/>
                  <a:pt x="4821275" y="646331"/>
                </a:cubicBezTo>
                <a:cubicBezTo>
                  <a:pt x="4529858" y="618268"/>
                  <a:pt x="4348720" y="629088"/>
                  <a:pt x="4132522" y="646331"/>
                </a:cubicBezTo>
                <a:cubicBezTo>
                  <a:pt x="3916324" y="663574"/>
                  <a:pt x="3715109" y="656315"/>
                  <a:pt x="3609069" y="646331"/>
                </a:cubicBezTo>
                <a:cubicBezTo>
                  <a:pt x="3503029" y="636347"/>
                  <a:pt x="3070443" y="683597"/>
                  <a:pt x="2810115" y="646331"/>
                </a:cubicBezTo>
                <a:cubicBezTo>
                  <a:pt x="2549787" y="609065"/>
                  <a:pt x="2364999" y="613834"/>
                  <a:pt x="2011161" y="646331"/>
                </a:cubicBezTo>
                <a:cubicBezTo>
                  <a:pt x="1657323" y="678828"/>
                  <a:pt x="1687316" y="650267"/>
                  <a:pt x="1487708" y="646331"/>
                </a:cubicBezTo>
                <a:cubicBezTo>
                  <a:pt x="1288100" y="642395"/>
                  <a:pt x="953344" y="666451"/>
                  <a:pt x="743854" y="646331"/>
                </a:cubicBezTo>
                <a:cubicBezTo>
                  <a:pt x="534364" y="626211"/>
                  <a:pt x="288659" y="621892"/>
                  <a:pt x="0" y="646331"/>
                </a:cubicBezTo>
                <a:cubicBezTo>
                  <a:pt x="-8580" y="388786"/>
                  <a:pt x="-25956" y="2458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>
                <a:ea typeface="Calibri"/>
                <a:cs typeface="Calibri"/>
              </a:rPr>
              <a:t>~48 mil km lineares estimados</a:t>
            </a:r>
          </a:p>
          <a:p>
            <a:pPr algn="ctr"/>
            <a:r>
              <a:rPr lang="pt-BR" b="1">
                <a:ea typeface="Calibri"/>
                <a:cs typeface="Calibri"/>
              </a:rPr>
              <a:t>~15 mil km lineares demarcados</a:t>
            </a:r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F2E7D6F8-D828-9304-47F5-E77EA5F86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594" y="1355911"/>
            <a:ext cx="5961285" cy="533400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96A04AC0-CED8-5FCB-627C-73560911A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78" y="2706998"/>
            <a:ext cx="5510029" cy="1666610"/>
          </a:xfrm>
          <a:custGeom>
            <a:avLst/>
            <a:gdLst>
              <a:gd name="connsiteX0" fmla="*/ 0 w 5510029"/>
              <a:gd name="connsiteY0" fmla="*/ 0 h 1666610"/>
              <a:gd name="connsiteX1" fmla="*/ 743854 w 5510029"/>
              <a:gd name="connsiteY1" fmla="*/ 0 h 1666610"/>
              <a:gd name="connsiteX2" fmla="*/ 1487708 w 5510029"/>
              <a:gd name="connsiteY2" fmla="*/ 0 h 1666610"/>
              <a:gd name="connsiteX3" fmla="*/ 2011161 w 5510029"/>
              <a:gd name="connsiteY3" fmla="*/ 0 h 1666610"/>
              <a:gd name="connsiteX4" fmla="*/ 2534613 w 5510029"/>
              <a:gd name="connsiteY4" fmla="*/ 0 h 1666610"/>
              <a:gd name="connsiteX5" fmla="*/ 3278467 w 5510029"/>
              <a:gd name="connsiteY5" fmla="*/ 0 h 1666610"/>
              <a:gd name="connsiteX6" fmla="*/ 4022321 w 5510029"/>
              <a:gd name="connsiteY6" fmla="*/ 0 h 1666610"/>
              <a:gd name="connsiteX7" fmla="*/ 4766175 w 5510029"/>
              <a:gd name="connsiteY7" fmla="*/ 0 h 1666610"/>
              <a:gd name="connsiteX8" fmla="*/ 5510029 w 5510029"/>
              <a:gd name="connsiteY8" fmla="*/ 0 h 1666610"/>
              <a:gd name="connsiteX9" fmla="*/ 5510029 w 5510029"/>
              <a:gd name="connsiteY9" fmla="*/ 538871 h 1666610"/>
              <a:gd name="connsiteX10" fmla="*/ 5510029 w 5510029"/>
              <a:gd name="connsiteY10" fmla="*/ 1094407 h 1666610"/>
              <a:gd name="connsiteX11" fmla="*/ 5510029 w 5510029"/>
              <a:gd name="connsiteY11" fmla="*/ 1666610 h 1666610"/>
              <a:gd name="connsiteX12" fmla="*/ 4821275 w 5510029"/>
              <a:gd name="connsiteY12" fmla="*/ 1666610 h 1666610"/>
              <a:gd name="connsiteX13" fmla="*/ 4187622 w 5510029"/>
              <a:gd name="connsiteY13" fmla="*/ 1666610 h 1666610"/>
              <a:gd name="connsiteX14" fmla="*/ 3443768 w 5510029"/>
              <a:gd name="connsiteY14" fmla="*/ 1666610 h 1666610"/>
              <a:gd name="connsiteX15" fmla="*/ 2644814 w 5510029"/>
              <a:gd name="connsiteY15" fmla="*/ 1666610 h 1666610"/>
              <a:gd name="connsiteX16" fmla="*/ 2011161 w 5510029"/>
              <a:gd name="connsiteY16" fmla="*/ 1666610 h 1666610"/>
              <a:gd name="connsiteX17" fmla="*/ 1212206 w 5510029"/>
              <a:gd name="connsiteY17" fmla="*/ 1666610 h 1666610"/>
              <a:gd name="connsiteX18" fmla="*/ 688754 w 5510029"/>
              <a:gd name="connsiteY18" fmla="*/ 1666610 h 1666610"/>
              <a:gd name="connsiteX19" fmla="*/ 0 w 5510029"/>
              <a:gd name="connsiteY19" fmla="*/ 1666610 h 1666610"/>
              <a:gd name="connsiteX20" fmla="*/ 0 w 5510029"/>
              <a:gd name="connsiteY20" fmla="*/ 1127739 h 1666610"/>
              <a:gd name="connsiteX21" fmla="*/ 0 w 5510029"/>
              <a:gd name="connsiteY21" fmla="*/ 538871 h 1666610"/>
              <a:gd name="connsiteX22" fmla="*/ 0 w 5510029"/>
              <a:gd name="connsiteY22" fmla="*/ 0 h 166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10029" h="1666610" fill="none" extrusionOk="0">
                <a:moveTo>
                  <a:pt x="0" y="0"/>
                </a:moveTo>
                <a:cubicBezTo>
                  <a:pt x="274053" y="-12299"/>
                  <a:pt x="524730" y="-18839"/>
                  <a:pt x="743854" y="0"/>
                </a:cubicBezTo>
                <a:cubicBezTo>
                  <a:pt x="962978" y="18839"/>
                  <a:pt x="1168099" y="18030"/>
                  <a:pt x="1487708" y="0"/>
                </a:cubicBezTo>
                <a:cubicBezTo>
                  <a:pt x="1807317" y="-18030"/>
                  <a:pt x="1861043" y="-8446"/>
                  <a:pt x="2011161" y="0"/>
                </a:cubicBezTo>
                <a:cubicBezTo>
                  <a:pt x="2161279" y="8446"/>
                  <a:pt x="2298418" y="-6120"/>
                  <a:pt x="2534613" y="0"/>
                </a:cubicBezTo>
                <a:cubicBezTo>
                  <a:pt x="2770808" y="6120"/>
                  <a:pt x="2912186" y="11260"/>
                  <a:pt x="3278467" y="0"/>
                </a:cubicBezTo>
                <a:cubicBezTo>
                  <a:pt x="3644748" y="-11260"/>
                  <a:pt x="3820972" y="-10163"/>
                  <a:pt x="4022321" y="0"/>
                </a:cubicBezTo>
                <a:cubicBezTo>
                  <a:pt x="4223670" y="10163"/>
                  <a:pt x="4525998" y="11956"/>
                  <a:pt x="4766175" y="0"/>
                </a:cubicBezTo>
                <a:cubicBezTo>
                  <a:pt x="5006352" y="-11956"/>
                  <a:pt x="5279899" y="-32225"/>
                  <a:pt x="5510029" y="0"/>
                </a:cubicBezTo>
                <a:cubicBezTo>
                  <a:pt x="5520974" y="261579"/>
                  <a:pt x="5494893" y="359994"/>
                  <a:pt x="5510029" y="538871"/>
                </a:cubicBezTo>
                <a:cubicBezTo>
                  <a:pt x="5525165" y="717748"/>
                  <a:pt x="5517154" y="880348"/>
                  <a:pt x="5510029" y="1094407"/>
                </a:cubicBezTo>
                <a:cubicBezTo>
                  <a:pt x="5502904" y="1308466"/>
                  <a:pt x="5508610" y="1479679"/>
                  <a:pt x="5510029" y="1666610"/>
                </a:cubicBezTo>
                <a:cubicBezTo>
                  <a:pt x="5345499" y="1659759"/>
                  <a:pt x="5018509" y="1680197"/>
                  <a:pt x="4821275" y="1666610"/>
                </a:cubicBezTo>
                <a:cubicBezTo>
                  <a:pt x="4624041" y="1653023"/>
                  <a:pt x="4326852" y="1697029"/>
                  <a:pt x="4187622" y="1666610"/>
                </a:cubicBezTo>
                <a:cubicBezTo>
                  <a:pt x="4048392" y="1636191"/>
                  <a:pt x="3716033" y="1667758"/>
                  <a:pt x="3443768" y="1666610"/>
                </a:cubicBezTo>
                <a:cubicBezTo>
                  <a:pt x="3171503" y="1665462"/>
                  <a:pt x="2887434" y="1670148"/>
                  <a:pt x="2644814" y="1666610"/>
                </a:cubicBezTo>
                <a:cubicBezTo>
                  <a:pt x="2402194" y="1663072"/>
                  <a:pt x="2194966" y="1656816"/>
                  <a:pt x="2011161" y="1666610"/>
                </a:cubicBezTo>
                <a:cubicBezTo>
                  <a:pt x="1827356" y="1676404"/>
                  <a:pt x="1519439" y="1693663"/>
                  <a:pt x="1212206" y="1666610"/>
                </a:cubicBezTo>
                <a:cubicBezTo>
                  <a:pt x="904974" y="1639557"/>
                  <a:pt x="906242" y="1648000"/>
                  <a:pt x="688754" y="1666610"/>
                </a:cubicBezTo>
                <a:cubicBezTo>
                  <a:pt x="471266" y="1685220"/>
                  <a:pt x="334063" y="1633357"/>
                  <a:pt x="0" y="1666610"/>
                </a:cubicBezTo>
                <a:cubicBezTo>
                  <a:pt x="-13026" y="1485914"/>
                  <a:pt x="6045" y="1346275"/>
                  <a:pt x="0" y="1127739"/>
                </a:cubicBezTo>
                <a:cubicBezTo>
                  <a:pt x="-6045" y="909203"/>
                  <a:pt x="-25559" y="747392"/>
                  <a:pt x="0" y="538871"/>
                </a:cubicBezTo>
                <a:cubicBezTo>
                  <a:pt x="25559" y="330350"/>
                  <a:pt x="25718" y="178076"/>
                  <a:pt x="0" y="0"/>
                </a:cubicBezTo>
                <a:close/>
              </a:path>
              <a:path w="5510029" h="1666610" stroke="0" extrusionOk="0">
                <a:moveTo>
                  <a:pt x="0" y="0"/>
                </a:moveTo>
                <a:cubicBezTo>
                  <a:pt x="158035" y="-12897"/>
                  <a:pt x="495334" y="-11804"/>
                  <a:pt x="688754" y="0"/>
                </a:cubicBezTo>
                <a:cubicBezTo>
                  <a:pt x="882174" y="11804"/>
                  <a:pt x="1228678" y="12173"/>
                  <a:pt x="1377507" y="0"/>
                </a:cubicBezTo>
                <a:cubicBezTo>
                  <a:pt x="1526336" y="-12173"/>
                  <a:pt x="1876224" y="26768"/>
                  <a:pt x="2121361" y="0"/>
                </a:cubicBezTo>
                <a:cubicBezTo>
                  <a:pt x="2366498" y="-26768"/>
                  <a:pt x="2588384" y="12040"/>
                  <a:pt x="2865215" y="0"/>
                </a:cubicBezTo>
                <a:cubicBezTo>
                  <a:pt x="3142046" y="-12040"/>
                  <a:pt x="3294937" y="10848"/>
                  <a:pt x="3498868" y="0"/>
                </a:cubicBezTo>
                <a:cubicBezTo>
                  <a:pt x="3702799" y="-10848"/>
                  <a:pt x="3908871" y="-16675"/>
                  <a:pt x="4077421" y="0"/>
                </a:cubicBezTo>
                <a:cubicBezTo>
                  <a:pt x="4245971" y="16675"/>
                  <a:pt x="4683023" y="37926"/>
                  <a:pt x="4876376" y="0"/>
                </a:cubicBezTo>
                <a:cubicBezTo>
                  <a:pt x="5069729" y="-37926"/>
                  <a:pt x="5244454" y="-30545"/>
                  <a:pt x="5510029" y="0"/>
                </a:cubicBezTo>
                <a:cubicBezTo>
                  <a:pt x="5519889" y="181616"/>
                  <a:pt x="5503632" y="358730"/>
                  <a:pt x="5510029" y="505538"/>
                </a:cubicBezTo>
                <a:cubicBezTo>
                  <a:pt x="5516426" y="652346"/>
                  <a:pt x="5530785" y="935035"/>
                  <a:pt x="5510029" y="1061075"/>
                </a:cubicBezTo>
                <a:cubicBezTo>
                  <a:pt x="5489273" y="1187115"/>
                  <a:pt x="5481039" y="1499419"/>
                  <a:pt x="5510029" y="1666610"/>
                </a:cubicBezTo>
                <a:cubicBezTo>
                  <a:pt x="5125441" y="1645574"/>
                  <a:pt x="5068563" y="1700566"/>
                  <a:pt x="4711075" y="1666610"/>
                </a:cubicBezTo>
                <a:cubicBezTo>
                  <a:pt x="4353587" y="1632654"/>
                  <a:pt x="4172449" y="1703876"/>
                  <a:pt x="3912121" y="1666610"/>
                </a:cubicBezTo>
                <a:cubicBezTo>
                  <a:pt x="3651793" y="1629344"/>
                  <a:pt x="3471024" y="1639118"/>
                  <a:pt x="3113166" y="1666610"/>
                </a:cubicBezTo>
                <a:cubicBezTo>
                  <a:pt x="2755308" y="1694102"/>
                  <a:pt x="2786899" y="1664928"/>
                  <a:pt x="2589714" y="1666610"/>
                </a:cubicBezTo>
                <a:cubicBezTo>
                  <a:pt x="2392529" y="1668292"/>
                  <a:pt x="2055350" y="1686730"/>
                  <a:pt x="1845860" y="1666610"/>
                </a:cubicBezTo>
                <a:cubicBezTo>
                  <a:pt x="1636370" y="1646490"/>
                  <a:pt x="1524358" y="1658352"/>
                  <a:pt x="1267307" y="1666610"/>
                </a:cubicBezTo>
                <a:cubicBezTo>
                  <a:pt x="1010256" y="1674868"/>
                  <a:pt x="587216" y="1611443"/>
                  <a:pt x="0" y="1666610"/>
                </a:cubicBezTo>
                <a:cubicBezTo>
                  <a:pt x="12742" y="1488689"/>
                  <a:pt x="-21675" y="1206011"/>
                  <a:pt x="0" y="1077741"/>
                </a:cubicBezTo>
                <a:cubicBezTo>
                  <a:pt x="21675" y="949471"/>
                  <a:pt x="-134" y="735154"/>
                  <a:pt x="0" y="488872"/>
                </a:cubicBezTo>
                <a:cubicBezTo>
                  <a:pt x="134" y="242590"/>
                  <a:pt x="14283" y="1559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1831 a 2019 – 4.000 km demarcados </a:t>
            </a: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2020 a 2023 – 11.100 km demarcados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Tempo médio atual por Estado – 2 anos</a:t>
            </a:r>
            <a:b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EA75DA0-F5CD-D6A4-0906-A4DCDDF5D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78" y="4649222"/>
            <a:ext cx="5510029" cy="1897122"/>
          </a:xfrm>
          <a:custGeom>
            <a:avLst/>
            <a:gdLst>
              <a:gd name="connsiteX0" fmla="*/ 0 w 5510029"/>
              <a:gd name="connsiteY0" fmla="*/ 0 h 1897122"/>
              <a:gd name="connsiteX1" fmla="*/ 743854 w 5510029"/>
              <a:gd name="connsiteY1" fmla="*/ 0 h 1897122"/>
              <a:gd name="connsiteX2" fmla="*/ 1487708 w 5510029"/>
              <a:gd name="connsiteY2" fmla="*/ 0 h 1897122"/>
              <a:gd name="connsiteX3" fmla="*/ 2011161 w 5510029"/>
              <a:gd name="connsiteY3" fmla="*/ 0 h 1897122"/>
              <a:gd name="connsiteX4" fmla="*/ 2534613 w 5510029"/>
              <a:gd name="connsiteY4" fmla="*/ 0 h 1897122"/>
              <a:gd name="connsiteX5" fmla="*/ 3278467 w 5510029"/>
              <a:gd name="connsiteY5" fmla="*/ 0 h 1897122"/>
              <a:gd name="connsiteX6" fmla="*/ 4022321 w 5510029"/>
              <a:gd name="connsiteY6" fmla="*/ 0 h 1897122"/>
              <a:gd name="connsiteX7" fmla="*/ 4766175 w 5510029"/>
              <a:gd name="connsiteY7" fmla="*/ 0 h 1897122"/>
              <a:gd name="connsiteX8" fmla="*/ 5510029 w 5510029"/>
              <a:gd name="connsiteY8" fmla="*/ 0 h 1897122"/>
              <a:gd name="connsiteX9" fmla="*/ 5510029 w 5510029"/>
              <a:gd name="connsiteY9" fmla="*/ 613403 h 1897122"/>
              <a:gd name="connsiteX10" fmla="*/ 5510029 w 5510029"/>
              <a:gd name="connsiteY10" fmla="*/ 1245777 h 1897122"/>
              <a:gd name="connsiteX11" fmla="*/ 5510029 w 5510029"/>
              <a:gd name="connsiteY11" fmla="*/ 1897122 h 1897122"/>
              <a:gd name="connsiteX12" fmla="*/ 4821275 w 5510029"/>
              <a:gd name="connsiteY12" fmla="*/ 1897122 h 1897122"/>
              <a:gd name="connsiteX13" fmla="*/ 4187622 w 5510029"/>
              <a:gd name="connsiteY13" fmla="*/ 1897122 h 1897122"/>
              <a:gd name="connsiteX14" fmla="*/ 3443768 w 5510029"/>
              <a:gd name="connsiteY14" fmla="*/ 1897122 h 1897122"/>
              <a:gd name="connsiteX15" fmla="*/ 2644814 w 5510029"/>
              <a:gd name="connsiteY15" fmla="*/ 1897122 h 1897122"/>
              <a:gd name="connsiteX16" fmla="*/ 2011161 w 5510029"/>
              <a:gd name="connsiteY16" fmla="*/ 1897122 h 1897122"/>
              <a:gd name="connsiteX17" fmla="*/ 1212206 w 5510029"/>
              <a:gd name="connsiteY17" fmla="*/ 1897122 h 1897122"/>
              <a:gd name="connsiteX18" fmla="*/ 688754 w 5510029"/>
              <a:gd name="connsiteY18" fmla="*/ 1897122 h 1897122"/>
              <a:gd name="connsiteX19" fmla="*/ 0 w 5510029"/>
              <a:gd name="connsiteY19" fmla="*/ 1897122 h 1897122"/>
              <a:gd name="connsiteX20" fmla="*/ 0 w 5510029"/>
              <a:gd name="connsiteY20" fmla="*/ 1283719 h 1897122"/>
              <a:gd name="connsiteX21" fmla="*/ 0 w 5510029"/>
              <a:gd name="connsiteY21" fmla="*/ 613403 h 1897122"/>
              <a:gd name="connsiteX22" fmla="*/ 0 w 5510029"/>
              <a:gd name="connsiteY22" fmla="*/ 0 h 1897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10029" h="1897122" fill="none" extrusionOk="0">
                <a:moveTo>
                  <a:pt x="0" y="0"/>
                </a:moveTo>
                <a:cubicBezTo>
                  <a:pt x="274053" y="-12299"/>
                  <a:pt x="524730" y="-18839"/>
                  <a:pt x="743854" y="0"/>
                </a:cubicBezTo>
                <a:cubicBezTo>
                  <a:pt x="962978" y="18839"/>
                  <a:pt x="1168099" y="18030"/>
                  <a:pt x="1487708" y="0"/>
                </a:cubicBezTo>
                <a:cubicBezTo>
                  <a:pt x="1807317" y="-18030"/>
                  <a:pt x="1861043" y="-8446"/>
                  <a:pt x="2011161" y="0"/>
                </a:cubicBezTo>
                <a:cubicBezTo>
                  <a:pt x="2161279" y="8446"/>
                  <a:pt x="2298418" y="-6120"/>
                  <a:pt x="2534613" y="0"/>
                </a:cubicBezTo>
                <a:cubicBezTo>
                  <a:pt x="2770808" y="6120"/>
                  <a:pt x="2912186" y="11260"/>
                  <a:pt x="3278467" y="0"/>
                </a:cubicBezTo>
                <a:cubicBezTo>
                  <a:pt x="3644748" y="-11260"/>
                  <a:pt x="3820972" y="-10163"/>
                  <a:pt x="4022321" y="0"/>
                </a:cubicBezTo>
                <a:cubicBezTo>
                  <a:pt x="4223670" y="10163"/>
                  <a:pt x="4525998" y="11956"/>
                  <a:pt x="4766175" y="0"/>
                </a:cubicBezTo>
                <a:cubicBezTo>
                  <a:pt x="5006352" y="-11956"/>
                  <a:pt x="5279899" y="-32225"/>
                  <a:pt x="5510029" y="0"/>
                </a:cubicBezTo>
                <a:cubicBezTo>
                  <a:pt x="5484096" y="297802"/>
                  <a:pt x="5533700" y="415374"/>
                  <a:pt x="5510029" y="613403"/>
                </a:cubicBezTo>
                <a:cubicBezTo>
                  <a:pt x="5486358" y="811432"/>
                  <a:pt x="5508769" y="1058159"/>
                  <a:pt x="5510029" y="1245777"/>
                </a:cubicBezTo>
                <a:cubicBezTo>
                  <a:pt x="5511289" y="1433395"/>
                  <a:pt x="5541778" y="1698610"/>
                  <a:pt x="5510029" y="1897122"/>
                </a:cubicBezTo>
                <a:cubicBezTo>
                  <a:pt x="5345499" y="1890271"/>
                  <a:pt x="5018509" y="1910709"/>
                  <a:pt x="4821275" y="1897122"/>
                </a:cubicBezTo>
                <a:cubicBezTo>
                  <a:pt x="4624041" y="1883535"/>
                  <a:pt x="4326852" y="1927541"/>
                  <a:pt x="4187622" y="1897122"/>
                </a:cubicBezTo>
                <a:cubicBezTo>
                  <a:pt x="4048392" y="1866703"/>
                  <a:pt x="3716033" y="1898270"/>
                  <a:pt x="3443768" y="1897122"/>
                </a:cubicBezTo>
                <a:cubicBezTo>
                  <a:pt x="3171503" y="1895974"/>
                  <a:pt x="2887434" y="1900660"/>
                  <a:pt x="2644814" y="1897122"/>
                </a:cubicBezTo>
                <a:cubicBezTo>
                  <a:pt x="2402194" y="1893584"/>
                  <a:pt x="2194966" y="1887328"/>
                  <a:pt x="2011161" y="1897122"/>
                </a:cubicBezTo>
                <a:cubicBezTo>
                  <a:pt x="1827356" y="1906916"/>
                  <a:pt x="1519439" y="1924175"/>
                  <a:pt x="1212206" y="1897122"/>
                </a:cubicBezTo>
                <a:cubicBezTo>
                  <a:pt x="904974" y="1870069"/>
                  <a:pt x="906242" y="1878512"/>
                  <a:pt x="688754" y="1897122"/>
                </a:cubicBezTo>
                <a:cubicBezTo>
                  <a:pt x="471266" y="1915732"/>
                  <a:pt x="334063" y="1863869"/>
                  <a:pt x="0" y="1897122"/>
                </a:cubicBezTo>
                <a:cubicBezTo>
                  <a:pt x="12680" y="1630124"/>
                  <a:pt x="6412" y="1510867"/>
                  <a:pt x="0" y="1283719"/>
                </a:cubicBezTo>
                <a:cubicBezTo>
                  <a:pt x="-6412" y="1056571"/>
                  <a:pt x="-20631" y="819005"/>
                  <a:pt x="0" y="613403"/>
                </a:cubicBezTo>
                <a:cubicBezTo>
                  <a:pt x="20631" y="407801"/>
                  <a:pt x="-19179" y="172501"/>
                  <a:pt x="0" y="0"/>
                </a:cubicBezTo>
                <a:close/>
              </a:path>
              <a:path w="5510029" h="1897122" stroke="0" extrusionOk="0">
                <a:moveTo>
                  <a:pt x="0" y="0"/>
                </a:moveTo>
                <a:cubicBezTo>
                  <a:pt x="158035" y="-12897"/>
                  <a:pt x="495334" y="-11804"/>
                  <a:pt x="688754" y="0"/>
                </a:cubicBezTo>
                <a:cubicBezTo>
                  <a:pt x="882174" y="11804"/>
                  <a:pt x="1228678" y="12173"/>
                  <a:pt x="1377507" y="0"/>
                </a:cubicBezTo>
                <a:cubicBezTo>
                  <a:pt x="1526336" y="-12173"/>
                  <a:pt x="1876224" y="26768"/>
                  <a:pt x="2121361" y="0"/>
                </a:cubicBezTo>
                <a:cubicBezTo>
                  <a:pt x="2366498" y="-26768"/>
                  <a:pt x="2588384" y="12040"/>
                  <a:pt x="2865215" y="0"/>
                </a:cubicBezTo>
                <a:cubicBezTo>
                  <a:pt x="3142046" y="-12040"/>
                  <a:pt x="3294937" y="10848"/>
                  <a:pt x="3498868" y="0"/>
                </a:cubicBezTo>
                <a:cubicBezTo>
                  <a:pt x="3702799" y="-10848"/>
                  <a:pt x="3908871" y="-16675"/>
                  <a:pt x="4077421" y="0"/>
                </a:cubicBezTo>
                <a:cubicBezTo>
                  <a:pt x="4245971" y="16675"/>
                  <a:pt x="4683023" y="37926"/>
                  <a:pt x="4876376" y="0"/>
                </a:cubicBezTo>
                <a:cubicBezTo>
                  <a:pt x="5069729" y="-37926"/>
                  <a:pt x="5244454" y="-30545"/>
                  <a:pt x="5510029" y="0"/>
                </a:cubicBezTo>
                <a:cubicBezTo>
                  <a:pt x="5520834" y="204757"/>
                  <a:pt x="5514221" y="401498"/>
                  <a:pt x="5510029" y="575460"/>
                </a:cubicBezTo>
                <a:cubicBezTo>
                  <a:pt x="5505837" y="749422"/>
                  <a:pt x="5530403" y="992772"/>
                  <a:pt x="5510029" y="1207834"/>
                </a:cubicBezTo>
                <a:cubicBezTo>
                  <a:pt x="5489655" y="1422896"/>
                  <a:pt x="5518130" y="1651060"/>
                  <a:pt x="5510029" y="1897122"/>
                </a:cubicBezTo>
                <a:cubicBezTo>
                  <a:pt x="5125441" y="1876086"/>
                  <a:pt x="5068563" y="1931078"/>
                  <a:pt x="4711075" y="1897122"/>
                </a:cubicBezTo>
                <a:cubicBezTo>
                  <a:pt x="4353587" y="1863166"/>
                  <a:pt x="4172449" y="1934388"/>
                  <a:pt x="3912121" y="1897122"/>
                </a:cubicBezTo>
                <a:cubicBezTo>
                  <a:pt x="3651793" y="1859856"/>
                  <a:pt x="3471024" y="1869630"/>
                  <a:pt x="3113166" y="1897122"/>
                </a:cubicBezTo>
                <a:cubicBezTo>
                  <a:pt x="2755308" y="1924614"/>
                  <a:pt x="2786899" y="1895440"/>
                  <a:pt x="2589714" y="1897122"/>
                </a:cubicBezTo>
                <a:cubicBezTo>
                  <a:pt x="2392529" y="1898804"/>
                  <a:pt x="2055350" y="1917242"/>
                  <a:pt x="1845860" y="1897122"/>
                </a:cubicBezTo>
                <a:cubicBezTo>
                  <a:pt x="1636370" y="1877002"/>
                  <a:pt x="1524358" y="1888864"/>
                  <a:pt x="1267307" y="1897122"/>
                </a:cubicBezTo>
                <a:cubicBezTo>
                  <a:pt x="1010256" y="1905380"/>
                  <a:pt x="587216" y="1841955"/>
                  <a:pt x="0" y="1897122"/>
                </a:cubicBezTo>
                <a:cubicBezTo>
                  <a:pt x="-26434" y="1628624"/>
                  <a:pt x="13529" y="1557881"/>
                  <a:pt x="0" y="1226806"/>
                </a:cubicBezTo>
                <a:cubicBezTo>
                  <a:pt x="-13529" y="895731"/>
                  <a:pt x="31363" y="741896"/>
                  <a:pt x="0" y="556489"/>
                </a:cubicBezTo>
                <a:cubicBezTo>
                  <a:pt x="-31363" y="371082"/>
                  <a:pt x="3227" y="2584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Estima-se que haja cerca de 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2,9 milhões de imóveis 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 Terrenos de Marinha, sendo que hoje estão cadastrados na SPU cerca 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565 mil </a:t>
            </a:r>
            <a:b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(Base da estimativa: coordenadas geográficas do Censo 2022 x perfil arbitrado de Terrenos de Marinha para toda a costa brasileira)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745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FA45A5E-FFBF-9BAC-963B-8E39E1A7CB44}"/>
              </a:ext>
            </a:extLst>
          </p:cNvPr>
          <p:cNvSpPr>
            <a:spLocks/>
          </p:cNvSpPr>
          <p:nvPr/>
        </p:nvSpPr>
        <p:spPr>
          <a:xfrm>
            <a:off x="3836323" y="1419260"/>
            <a:ext cx="4233034" cy="5216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000" b="1">
                <a:solidFill>
                  <a:srgbClr val="1D45FF"/>
                </a:solidFill>
              </a:rPr>
              <a:t>Destinação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55E3DC8-1447-59B1-4CA4-521D43F822CE}"/>
              </a:ext>
            </a:extLst>
          </p:cNvPr>
          <p:cNvSpPr/>
          <p:nvPr/>
        </p:nvSpPr>
        <p:spPr>
          <a:xfrm>
            <a:off x="418380" y="1422399"/>
            <a:ext cx="3252181" cy="30003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000" b="1">
                <a:solidFill>
                  <a:srgbClr val="1D45FF"/>
                </a:solidFill>
              </a:rPr>
              <a:t>Demarcação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4F3D11-E43B-30CA-E205-BE45519ECFE7}"/>
              </a:ext>
            </a:extLst>
          </p:cNvPr>
          <p:cNvSpPr txBox="1"/>
          <p:nvPr/>
        </p:nvSpPr>
        <p:spPr>
          <a:xfrm>
            <a:off x="536933" y="321787"/>
            <a:ext cx="1152267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GESTÃO DA UNIÃO EM TERRENOS DE MARINHA</a:t>
            </a:r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91F0F7D-95FB-96BE-76EC-399B193B1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23" y="2210722"/>
            <a:ext cx="3014061" cy="646331"/>
          </a:xfrm>
          <a:custGeom>
            <a:avLst/>
            <a:gdLst>
              <a:gd name="connsiteX0" fmla="*/ 0 w 3014061"/>
              <a:gd name="connsiteY0" fmla="*/ 0 h 646331"/>
              <a:gd name="connsiteX1" fmla="*/ 602812 w 3014061"/>
              <a:gd name="connsiteY1" fmla="*/ 0 h 646331"/>
              <a:gd name="connsiteX2" fmla="*/ 1235765 w 3014061"/>
              <a:gd name="connsiteY2" fmla="*/ 0 h 646331"/>
              <a:gd name="connsiteX3" fmla="*/ 1838577 w 3014061"/>
              <a:gd name="connsiteY3" fmla="*/ 0 h 646331"/>
              <a:gd name="connsiteX4" fmla="*/ 2350968 w 3014061"/>
              <a:gd name="connsiteY4" fmla="*/ 0 h 646331"/>
              <a:gd name="connsiteX5" fmla="*/ 3014061 w 3014061"/>
              <a:gd name="connsiteY5" fmla="*/ 0 h 646331"/>
              <a:gd name="connsiteX6" fmla="*/ 3014061 w 3014061"/>
              <a:gd name="connsiteY6" fmla="*/ 646331 h 646331"/>
              <a:gd name="connsiteX7" fmla="*/ 2441389 w 3014061"/>
              <a:gd name="connsiteY7" fmla="*/ 646331 h 646331"/>
              <a:gd name="connsiteX8" fmla="*/ 1808437 w 3014061"/>
              <a:gd name="connsiteY8" fmla="*/ 646331 h 646331"/>
              <a:gd name="connsiteX9" fmla="*/ 1175484 w 3014061"/>
              <a:gd name="connsiteY9" fmla="*/ 646331 h 646331"/>
              <a:gd name="connsiteX10" fmla="*/ 663093 w 3014061"/>
              <a:gd name="connsiteY10" fmla="*/ 646331 h 646331"/>
              <a:gd name="connsiteX11" fmla="*/ 0 w 3014061"/>
              <a:gd name="connsiteY11" fmla="*/ 646331 h 646331"/>
              <a:gd name="connsiteX12" fmla="*/ 0 w 3014061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4061" h="646331" fill="none" extrusionOk="0">
                <a:moveTo>
                  <a:pt x="0" y="0"/>
                </a:moveTo>
                <a:cubicBezTo>
                  <a:pt x="232239" y="-14326"/>
                  <a:pt x="302826" y="24383"/>
                  <a:pt x="602812" y="0"/>
                </a:cubicBezTo>
                <a:cubicBezTo>
                  <a:pt x="902798" y="-24383"/>
                  <a:pt x="922059" y="-23513"/>
                  <a:pt x="1235765" y="0"/>
                </a:cubicBezTo>
                <a:cubicBezTo>
                  <a:pt x="1549471" y="23513"/>
                  <a:pt x="1560559" y="-22400"/>
                  <a:pt x="1838577" y="0"/>
                </a:cubicBezTo>
                <a:cubicBezTo>
                  <a:pt x="2116595" y="22400"/>
                  <a:pt x="2232934" y="-14964"/>
                  <a:pt x="2350968" y="0"/>
                </a:cubicBezTo>
                <a:cubicBezTo>
                  <a:pt x="2469002" y="14964"/>
                  <a:pt x="2689690" y="5045"/>
                  <a:pt x="3014061" y="0"/>
                </a:cubicBezTo>
                <a:cubicBezTo>
                  <a:pt x="2993841" y="159721"/>
                  <a:pt x="3019422" y="458375"/>
                  <a:pt x="3014061" y="646331"/>
                </a:cubicBezTo>
                <a:cubicBezTo>
                  <a:pt x="2839369" y="658967"/>
                  <a:pt x="2712456" y="629594"/>
                  <a:pt x="2441389" y="646331"/>
                </a:cubicBezTo>
                <a:cubicBezTo>
                  <a:pt x="2170322" y="663068"/>
                  <a:pt x="2063894" y="638334"/>
                  <a:pt x="1808437" y="646331"/>
                </a:cubicBezTo>
                <a:cubicBezTo>
                  <a:pt x="1552980" y="654328"/>
                  <a:pt x="1390349" y="624889"/>
                  <a:pt x="1175484" y="646331"/>
                </a:cubicBezTo>
                <a:cubicBezTo>
                  <a:pt x="960619" y="667773"/>
                  <a:pt x="772599" y="666074"/>
                  <a:pt x="663093" y="646331"/>
                </a:cubicBezTo>
                <a:cubicBezTo>
                  <a:pt x="553587" y="626588"/>
                  <a:pt x="232874" y="636435"/>
                  <a:pt x="0" y="646331"/>
                </a:cubicBezTo>
                <a:cubicBezTo>
                  <a:pt x="-8179" y="507223"/>
                  <a:pt x="-20395" y="254033"/>
                  <a:pt x="0" y="0"/>
                </a:cubicBezTo>
                <a:close/>
              </a:path>
              <a:path w="3014061" h="646331" stroke="0" extrusionOk="0">
                <a:moveTo>
                  <a:pt x="0" y="0"/>
                </a:moveTo>
                <a:cubicBezTo>
                  <a:pt x="192307" y="29874"/>
                  <a:pt x="425474" y="26552"/>
                  <a:pt x="602812" y="0"/>
                </a:cubicBezTo>
                <a:cubicBezTo>
                  <a:pt x="780150" y="-26552"/>
                  <a:pt x="1030386" y="26659"/>
                  <a:pt x="1205624" y="0"/>
                </a:cubicBezTo>
                <a:cubicBezTo>
                  <a:pt x="1380862" y="-26659"/>
                  <a:pt x="1530667" y="19195"/>
                  <a:pt x="1838577" y="0"/>
                </a:cubicBezTo>
                <a:cubicBezTo>
                  <a:pt x="2146487" y="-19195"/>
                  <a:pt x="2296197" y="-9006"/>
                  <a:pt x="2471530" y="0"/>
                </a:cubicBezTo>
                <a:cubicBezTo>
                  <a:pt x="2646863" y="9006"/>
                  <a:pt x="2815478" y="11818"/>
                  <a:pt x="3014061" y="0"/>
                </a:cubicBezTo>
                <a:cubicBezTo>
                  <a:pt x="2995411" y="295044"/>
                  <a:pt x="3037174" y="458428"/>
                  <a:pt x="3014061" y="646331"/>
                </a:cubicBezTo>
                <a:cubicBezTo>
                  <a:pt x="2737531" y="669219"/>
                  <a:pt x="2588396" y="672747"/>
                  <a:pt x="2441389" y="646331"/>
                </a:cubicBezTo>
                <a:cubicBezTo>
                  <a:pt x="2294382" y="619915"/>
                  <a:pt x="2134035" y="628835"/>
                  <a:pt x="1898858" y="646331"/>
                </a:cubicBezTo>
                <a:cubicBezTo>
                  <a:pt x="1663681" y="663827"/>
                  <a:pt x="1384886" y="670410"/>
                  <a:pt x="1235765" y="646331"/>
                </a:cubicBezTo>
                <a:cubicBezTo>
                  <a:pt x="1086644" y="622252"/>
                  <a:pt x="807827" y="654337"/>
                  <a:pt x="632953" y="646331"/>
                </a:cubicBezTo>
                <a:cubicBezTo>
                  <a:pt x="458079" y="638325"/>
                  <a:pt x="248589" y="643103"/>
                  <a:pt x="0" y="646331"/>
                </a:cubicBezTo>
                <a:cubicBezTo>
                  <a:pt x="30265" y="358681"/>
                  <a:pt x="-20074" y="287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Cerca de 30% dos terrenos de marinha estão demarcados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EFBD30E-AF06-0CCA-36A3-08EE370EF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890" y="4139934"/>
            <a:ext cx="3863798" cy="1062330"/>
          </a:xfrm>
          <a:custGeom>
            <a:avLst/>
            <a:gdLst>
              <a:gd name="connsiteX0" fmla="*/ 0 w 3863798"/>
              <a:gd name="connsiteY0" fmla="*/ 0 h 1062330"/>
              <a:gd name="connsiteX1" fmla="*/ 528052 w 3863798"/>
              <a:gd name="connsiteY1" fmla="*/ 0 h 1062330"/>
              <a:gd name="connsiteX2" fmla="*/ 1210657 w 3863798"/>
              <a:gd name="connsiteY2" fmla="*/ 0 h 1062330"/>
              <a:gd name="connsiteX3" fmla="*/ 1893261 w 3863798"/>
              <a:gd name="connsiteY3" fmla="*/ 0 h 1062330"/>
              <a:gd name="connsiteX4" fmla="*/ 2459951 w 3863798"/>
              <a:gd name="connsiteY4" fmla="*/ 0 h 1062330"/>
              <a:gd name="connsiteX5" fmla="*/ 3181194 w 3863798"/>
              <a:gd name="connsiteY5" fmla="*/ 0 h 1062330"/>
              <a:gd name="connsiteX6" fmla="*/ 3863798 w 3863798"/>
              <a:gd name="connsiteY6" fmla="*/ 0 h 1062330"/>
              <a:gd name="connsiteX7" fmla="*/ 3863798 w 3863798"/>
              <a:gd name="connsiteY7" fmla="*/ 541788 h 1062330"/>
              <a:gd name="connsiteX8" fmla="*/ 3863798 w 3863798"/>
              <a:gd name="connsiteY8" fmla="*/ 1062330 h 1062330"/>
              <a:gd name="connsiteX9" fmla="*/ 3297108 w 3863798"/>
              <a:gd name="connsiteY9" fmla="*/ 1062330 h 1062330"/>
              <a:gd name="connsiteX10" fmla="*/ 2575865 w 3863798"/>
              <a:gd name="connsiteY10" fmla="*/ 1062330 h 1062330"/>
              <a:gd name="connsiteX11" fmla="*/ 1893261 w 3863798"/>
              <a:gd name="connsiteY11" fmla="*/ 1062330 h 1062330"/>
              <a:gd name="connsiteX12" fmla="*/ 1172019 w 3863798"/>
              <a:gd name="connsiteY12" fmla="*/ 1062330 h 1062330"/>
              <a:gd name="connsiteX13" fmla="*/ 0 w 3863798"/>
              <a:gd name="connsiteY13" fmla="*/ 1062330 h 1062330"/>
              <a:gd name="connsiteX14" fmla="*/ 0 w 3863798"/>
              <a:gd name="connsiteY14" fmla="*/ 552412 h 1062330"/>
              <a:gd name="connsiteX15" fmla="*/ 0 w 3863798"/>
              <a:gd name="connsiteY15" fmla="*/ 0 h 1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3798" h="1062330" fill="none" extrusionOk="0">
                <a:moveTo>
                  <a:pt x="0" y="0"/>
                </a:moveTo>
                <a:cubicBezTo>
                  <a:pt x="176340" y="6580"/>
                  <a:pt x="321512" y="25575"/>
                  <a:pt x="528052" y="0"/>
                </a:cubicBezTo>
                <a:cubicBezTo>
                  <a:pt x="734592" y="-25575"/>
                  <a:pt x="982759" y="27374"/>
                  <a:pt x="1210657" y="0"/>
                </a:cubicBezTo>
                <a:cubicBezTo>
                  <a:pt x="1438556" y="-27374"/>
                  <a:pt x="1717131" y="627"/>
                  <a:pt x="1893261" y="0"/>
                </a:cubicBezTo>
                <a:cubicBezTo>
                  <a:pt x="2069391" y="-627"/>
                  <a:pt x="2188748" y="-5086"/>
                  <a:pt x="2459951" y="0"/>
                </a:cubicBezTo>
                <a:cubicBezTo>
                  <a:pt x="2731154" y="5086"/>
                  <a:pt x="2943043" y="7023"/>
                  <a:pt x="3181194" y="0"/>
                </a:cubicBezTo>
                <a:cubicBezTo>
                  <a:pt x="3419345" y="-7023"/>
                  <a:pt x="3711087" y="-25738"/>
                  <a:pt x="3863798" y="0"/>
                </a:cubicBezTo>
                <a:cubicBezTo>
                  <a:pt x="3859020" y="253766"/>
                  <a:pt x="3865070" y="410389"/>
                  <a:pt x="3863798" y="541788"/>
                </a:cubicBezTo>
                <a:cubicBezTo>
                  <a:pt x="3862526" y="673187"/>
                  <a:pt x="3869614" y="945763"/>
                  <a:pt x="3863798" y="1062330"/>
                </a:cubicBezTo>
                <a:cubicBezTo>
                  <a:pt x="3728852" y="1060792"/>
                  <a:pt x="3547516" y="1068839"/>
                  <a:pt x="3297108" y="1062330"/>
                </a:cubicBezTo>
                <a:cubicBezTo>
                  <a:pt x="3046700" y="1055822"/>
                  <a:pt x="2795388" y="1075703"/>
                  <a:pt x="2575865" y="1062330"/>
                </a:cubicBezTo>
                <a:cubicBezTo>
                  <a:pt x="2356342" y="1048957"/>
                  <a:pt x="2150729" y="1086244"/>
                  <a:pt x="1893261" y="1062330"/>
                </a:cubicBezTo>
                <a:cubicBezTo>
                  <a:pt x="1635793" y="1038416"/>
                  <a:pt x="1320342" y="1060629"/>
                  <a:pt x="1172019" y="1062330"/>
                </a:cubicBezTo>
                <a:cubicBezTo>
                  <a:pt x="1023696" y="1064031"/>
                  <a:pt x="363021" y="1013562"/>
                  <a:pt x="0" y="1062330"/>
                </a:cubicBezTo>
                <a:cubicBezTo>
                  <a:pt x="7557" y="817117"/>
                  <a:pt x="24441" y="698351"/>
                  <a:pt x="0" y="552412"/>
                </a:cubicBezTo>
                <a:cubicBezTo>
                  <a:pt x="-24441" y="406473"/>
                  <a:pt x="-16510" y="240609"/>
                  <a:pt x="0" y="0"/>
                </a:cubicBezTo>
                <a:close/>
              </a:path>
              <a:path w="3863798" h="1062330" stroke="0" extrusionOk="0">
                <a:moveTo>
                  <a:pt x="0" y="0"/>
                </a:moveTo>
                <a:cubicBezTo>
                  <a:pt x="180542" y="18982"/>
                  <a:pt x="401444" y="-6186"/>
                  <a:pt x="643966" y="0"/>
                </a:cubicBezTo>
                <a:cubicBezTo>
                  <a:pt x="886488" y="6186"/>
                  <a:pt x="1063197" y="14247"/>
                  <a:pt x="1287933" y="0"/>
                </a:cubicBezTo>
                <a:cubicBezTo>
                  <a:pt x="1512669" y="-14247"/>
                  <a:pt x="1743365" y="-7758"/>
                  <a:pt x="1970537" y="0"/>
                </a:cubicBezTo>
                <a:cubicBezTo>
                  <a:pt x="2197709" y="7758"/>
                  <a:pt x="2456387" y="-2138"/>
                  <a:pt x="2653141" y="0"/>
                </a:cubicBezTo>
                <a:cubicBezTo>
                  <a:pt x="2849895" y="2138"/>
                  <a:pt x="3021826" y="27658"/>
                  <a:pt x="3258470" y="0"/>
                </a:cubicBezTo>
                <a:cubicBezTo>
                  <a:pt x="3495114" y="-27658"/>
                  <a:pt x="3583781" y="21587"/>
                  <a:pt x="3863798" y="0"/>
                </a:cubicBezTo>
                <a:cubicBezTo>
                  <a:pt x="3871083" y="266088"/>
                  <a:pt x="3888747" y="438166"/>
                  <a:pt x="3863798" y="552412"/>
                </a:cubicBezTo>
                <a:cubicBezTo>
                  <a:pt x="3838849" y="666658"/>
                  <a:pt x="3888366" y="841735"/>
                  <a:pt x="3863798" y="1062330"/>
                </a:cubicBezTo>
                <a:cubicBezTo>
                  <a:pt x="3591207" y="1034510"/>
                  <a:pt x="3420828" y="1096252"/>
                  <a:pt x="3181194" y="1062330"/>
                </a:cubicBezTo>
                <a:cubicBezTo>
                  <a:pt x="2941560" y="1028408"/>
                  <a:pt x="2746956" y="1061313"/>
                  <a:pt x="2537227" y="1062330"/>
                </a:cubicBezTo>
                <a:cubicBezTo>
                  <a:pt x="2327498" y="1063347"/>
                  <a:pt x="2060386" y="1052969"/>
                  <a:pt x="1893261" y="1062330"/>
                </a:cubicBezTo>
                <a:cubicBezTo>
                  <a:pt x="1726136" y="1071691"/>
                  <a:pt x="1513360" y="1074031"/>
                  <a:pt x="1365209" y="1062330"/>
                </a:cubicBezTo>
                <a:cubicBezTo>
                  <a:pt x="1217058" y="1050629"/>
                  <a:pt x="894477" y="1053895"/>
                  <a:pt x="643966" y="1062330"/>
                </a:cubicBezTo>
                <a:cubicBezTo>
                  <a:pt x="393455" y="1070765"/>
                  <a:pt x="211213" y="1092984"/>
                  <a:pt x="0" y="1062330"/>
                </a:cubicBezTo>
                <a:cubicBezTo>
                  <a:pt x="8535" y="945292"/>
                  <a:pt x="20786" y="744386"/>
                  <a:pt x="0" y="563035"/>
                </a:cubicBezTo>
                <a:cubicBezTo>
                  <a:pt x="-20786" y="381685"/>
                  <a:pt x="-20518" y="1255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b="1"/>
          </a:p>
          <a:p>
            <a:pPr algn="ctr"/>
            <a:r>
              <a:rPr lang="pt-BR" b="1"/>
              <a:t>Inscrição de Ocupação - </a:t>
            </a:r>
            <a:r>
              <a:rPr lang="pt-BR" sz="1600"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 </a:t>
            </a:r>
            <a:r>
              <a:rPr lang="pt-BR" b="1">
                <a:solidFill>
                  <a:srgbClr val="0157E5"/>
                </a:solidFill>
                <a:cs typeface="Calibri"/>
              </a:rPr>
              <a:t>54,3%</a:t>
            </a:r>
            <a:endParaRPr lang="pt-BR">
              <a:solidFill>
                <a:srgbClr val="0157E5"/>
              </a:solidFill>
              <a:cs typeface="Calibri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B4F3820-4C1B-7F65-D32A-AEA299059AC8}"/>
              </a:ext>
            </a:extLst>
          </p:cNvPr>
          <p:cNvSpPr/>
          <p:nvPr/>
        </p:nvSpPr>
        <p:spPr>
          <a:xfrm>
            <a:off x="8226194" y="1422401"/>
            <a:ext cx="3686455" cy="52132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pt-BR" sz="2000" b="1">
                <a:solidFill>
                  <a:srgbClr val="1D45FF"/>
                </a:solidFill>
              </a:rPr>
              <a:t>Arrecadação*</a:t>
            </a:r>
            <a:endParaRPr lang="pt-BR" sz="2000" b="1">
              <a:solidFill>
                <a:srgbClr val="FF0000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634B13C-3CF7-2D51-9C80-E1C0FC5AC130}"/>
              </a:ext>
            </a:extLst>
          </p:cNvPr>
          <p:cNvSpPr/>
          <p:nvPr/>
        </p:nvSpPr>
        <p:spPr>
          <a:xfrm>
            <a:off x="418381" y="4867275"/>
            <a:ext cx="3201424" cy="17715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000" b="1">
                <a:solidFill>
                  <a:srgbClr val="1D45FF"/>
                </a:solidFill>
              </a:rPr>
              <a:t>Avaliação Patrimonial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B68B4BC1-F3A5-EC50-59C9-3919A8EAD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91" y="3227849"/>
            <a:ext cx="2973957" cy="646331"/>
          </a:xfrm>
          <a:custGeom>
            <a:avLst/>
            <a:gdLst>
              <a:gd name="connsiteX0" fmla="*/ 0 w 2973957"/>
              <a:gd name="connsiteY0" fmla="*/ 0 h 646331"/>
              <a:gd name="connsiteX1" fmla="*/ 594791 w 2973957"/>
              <a:gd name="connsiteY1" fmla="*/ 0 h 646331"/>
              <a:gd name="connsiteX2" fmla="*/ 1219322 w 2973957"/>
              <a:gd name="connsiteY2" fmla="*/ 0 h 646331"/>
              <a:gd name="connsiteX3" fmla="*/ 1814114 w 2973957"/>
              <a:gd name="connsiteY3" fmla="*/ 0 h 646331"/>
              <a:gd name="connsiteX4" fmla="*/ 2319686 w 2973957"/>
              <a:gd name="connsiteY4" fmla="*/ 0 h 646331"/>
              <a:gd name="connsiteX5" fmla="*/ 2973957 w 2973957"/>
              <a:gd name="connsiteY5" fmla="*/ 0 h 646331"/>
              <a:gd name="connsiteX6" fmla="*/ 2973957 w 2973957"/>
              <a:gd name="connsiteY6" fmla="*/ 646331 h 646331"/>
              <a:gd name="connsiteX7" fmla="*/ 2408905 w 2973957"/>
              <a:gd name="connsiteY7" fmla="*/ 646331 h 646331"/>
              <a:gd name="connsiteX8" fmla="*/ 1784374 w 2973957"/>
              <a:gd name="connsiteY8" fmla="*/ 646331 h 646331"/>
              <a:gd name="connsiteX9" fmla="*/ 1159843 w 2973957"/>
              <a:gd name="connsiteY9" fmla="*/ 646331 h 646331"/>
              <a:gd name="connsiteX10" fmla="*/ 654271 w 2973957"/>
              <a:gd name="connsiteY10" fmla="*/ 646331 h 646331"/>
              <a:gd name="connsiteX11" fmla="*/ 0 w 2973957"/>
              <a:gd name="connsiteY11" fmla="*/ 646331 h 646331"/>
              <a:gd name="connsiteX12" fmla="*/ 0 w 2973957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3957" h="646331" fill="none" extrusionOk="0">
                <a:moveTo>
                  <a:pt x="0" y="0"/>
                </a:moveTo>
                <a:cubicBezTo>
                  <a:pt x="259538" y="7146"/>
                  <a:pt x="332308" y="-4165"/>
                  <a:pt x="594791" y="0"/>
                </a:cubicBezTo>
                <a:cubicBezTo>
                  <a:pt x="857274" y="4165"/>
                  <a:pt x="1068339" y="-8008"/>
                  <a:pt x="1219322" y="0"/>
                </a:cubicBezTo>
                <a:cubicBezTo>
                  <a:pt x="1370305" y="8008"/>
                  <a:pt x="1587778" y="-4206"/>
                  <a:pt x="1814114" y="0"/>
                </a:cubicBezTo>
                <a:cubicBezTo>
                  <a:pt x="2040450" y="4206"/>
                  <a:pt x="2080797" y="-15041"/>
                  <a:pt x="2319686" y="0"/>
                </a:cubicBezTo>
                <a:cubicBezTo>
                  <a:pt x="2558575" y="15041"/>
                  <a:pt x="2805110" y="29115"/>
                  <a:pt x="2973957" y="0"/>
                </a:cubicBezTo>
                <a:cubicBezTo>
                  <a:pt x="2953737" y="159721"/>
                  <a:pt x="2979318" y="458375"/>
                  <a:pt x="2973957" y="646331"/>
                </a:cubicBezTo>
                <a:cubicBezTo>
                  <a:pt x="2846527" y="629274"/>
                  <a:pt x="2670234" y="625265"/>
                  <a:pt x="2408905" y="646331"/>
                </a:cubicBezTo>
                <a:cubicBezTo>
                  <a:pt x="2147576" y="667397"/>
                  <a:pt x="1946527" y="667238"/>
                  <a:pt x="1784374" y="646331"/>
                </a:cubicBezTo>
                <a:cubicBezTo>
                  <a:pt x="1622221" y="625424"/>
                  <a:pt x="1308498" y="647093"/>
                  <a:pt x="1159843" y="646331"/>
                </a:cubicBezTo>
                <a:cubicBezTo>
                  <a:pt x="1011188" y="645569"/>
                  <a:pt x="776068" y="621693"/>
                  <a:pt x="654271" y="646331"/>
                </a:cubicBezTo>
                <a:cubicBezTo>
                  <a:pt x="532474" y="670969"/>
                  <a:pt x="186120" y="646445"/>
                  <a:pt x="0" y="646331"/>
                </a:cubicBezTo>
                <a:cubicBezTo>
                  <a:pt x="-8179" y="507223"/>
                  <a:pt x="-20395" y="254033"/>
                  <a:pt x="0" y="0"/>
                </a:cubicBezTo>
                <a:close/>
              </a:path>
              <a:path w="2973957" h="646331" stroke="0" extrusionOk="0">
                <a:moveTo>
                  <a:pt x="0" y="0"/>
                </a:moveTo>
                <a:cubicBezTo>
                  <a:pt x="148011" y="27708"/>
                  <a:pt x="386760" y="-15081"/>
                  <a:pt x="594791" y="0"/>
                </a:cubicBezTo>
                <a:cubicBezTo>
                  <a:pt x="802822" y="15081"/>
                  <a:pt x="1027493" y="-1939"/>
                  <a:pt x="1189583" y="0"/>
                </a:cubicBezTo>
                <a:cubicBezTo>
                  <a:pt x="1351673" y="1939"/>
                  <a:pt x="1588219" y="-9205"/>
                  <a:pt x="1814114" y="0"/>
                </a:cubicBezTo>
                <a:cubicBezTo>
                  <a:pt x="2040009" y="9205"/>
                  <a:pt x="2292001" y="7569"/>
                  <a:pt x="2438645" y="0"/>
                </a:cubicBezTo>
                <a:cubicBezTo>
                  <a:pt x="2585289" y="-7569"/>
                  <a:pt x="2822224" y="-6193"/>
                  <a:pt x="2973957" y="0"/>
                </a:cubicBezTo>
                <a:cubicBezTo>
                  <a:pt x="2955307" y="295044"/>
                  <a:pt x="2997070" y="458428"/>
                  <a:pt x="2973957" y="646331"/>
                </a:cubicBezTo>
                <a:cubicBezTo>
                  <a:pt x="2738643" y="673920"/>
                  <a:pt x="2624150" y="633887"/>
                  <a:pt x="2408905" y="646331"/>
                </a:cubicBezTo>
                <a:cubicBezTo>
                  <a:pt x="2193660" y="658775"/>
                  <a:pt x="1982470" y="654483"/>
                  <a:pt x="1873593" y="646331"/>
                </a:cubicBezTo>
                <a:cubicBezTo>
                  <a:pt x="1764716" y="638179"/>
                  <a:pt x="1441912" y="625511"/>
                  <a:pt x="1219322" y="646331"/>
                </a:cubicBezTo>
                <a:cubicBezTo>
                  <a:pt x="996732" y="667151"/>
                  <a:pt x="911663" y="654009"/>
                  <a:pt x="624531" y="646331"/>
                </a:cubicBezTo>
                <a:cubicBezTo>
                  <a:pt x="337399" y="638653"/>
                  <a:pt x="198069" y="624734"/>
                  <a:pt x="0" y="646331"/>
                </a:cubicBezTo>
                <a:cubicBezTo>
                  <a:pt x="30265" y="358681"/>
                  <a:pt x="-20074" y="2870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279 municípios defrontantes com o mar, sendo 11 capitais</a:t>
            </a:r>
            <a:endParaRPr lang="pt-BR">
              <a:cs typeface="Calibri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B648B14-DBCD-327F-F0B5-48712416ED21}"/>
              </a:ext>
            </a:extLst>
          </p:cNvPr>
          <p:cNvSpPr txBox="1"/>
          <p:nvPr/>
        </p:nvSpPr>
        <p:spPr>
          <a:xfrm>
            <a:off x="1210432" y="874289"/>
            <a:ext cx="968988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latin typeface="Verdana Pro Cond"/>
              </a:rPr>
              <a:t>Regulada por normas infraconstitucionais</a:t>
            </a:r>
            <a:endParaRPr lang="pt-BR">
              <a:cs typeface="Calibri" panose="020F0502020204030204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E9D38CE-3820-805F-298F-0526E4DD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536" y="5579856"/>
            <a:ext cx="2973957" cy="646331"/>
          </a:xfrm>
          <a:custGeom>
            <a:avLst/>
            <a:gdLst>
              <a:gd name="connsiteX0" fmla="*/ 0 w 2973957"/>
              <a:gd name="connsiteY0" fmla="*/ 0 h 646331"/>
              <a:gd name="connsiteX1" fmla="*/ 594791 w 2973957"/>
              <a:gd name="connsiteY1" fmla="*/ 0 h 646331"/>
              <a:gd name="connsiteX2" fmla="*/ 1219322 w 2973957"/>
              <a:gd name="connsiteY2" fmla="*/ 0 h 646331"/>
              <a:gd name="connsiteX3" fmla="*/ 1814114 w 2973957"/>
              <a:gd name="connsiteY3" fmla="*/ 0 h 646331"/>
              <a:gd name="connsiteX4" fmla="*/ 2319686 w 2973957"/>
              <a:gd name="connsiteY4" fmla="*/ 0 h 646331"/>
              <a:gd name="connsiteX5" fmla="*/ 2973957 w 2973957"/>
              <a:gd name="connsiteY5" fmla="*/ 0 h 646331"/>
              <a:gd name="connsiteX6" fmla="*/ 2973957 w 2973957"/>
              <a:gd name="connsiteY6" fmla="*/ 646331 h 646331"/>
              <a:gd name="connsiteX7" fmla="*/ 2408905 w 2973957"/>
              <a:gd name="connsiteY7" fmla="*/ 646331 h 646331"/>
              <a:gd name="connsiteX8" fmla="*/ 1784374 w 2973957"/>
              <a:gd name="connsiteY8" fmla="*/ 646331 h 646331"/>
              <a:gd name="connsiteX9" fmla="*/ 1159843 w 2973957"/>
              <a:gd name="connsiteY9" fmla="*/ 646331 h 646331"/>
              <a:gd name="connsiteX10" fmla="*/ 654271 w 2973957"/>
              <a:gd name="connsiteY10" fmla="*/ 646331 h 646331"/>
              <a:gd name="connsiteX11" fmla="*/ 0 w 2973957"/>
              <a:gd name="connsiteY11" fmla="*/ 646331 h 646331"/>
              <a:gd name="connsiteX12" fmla="*/ 0 w 2973957"/>
              <a:gd name="connsiteY12" fmla="*/ 0 h 646331"/>
              <a:gd name="connsiteX0" fmla="*/ 0 w 2973957"/>
              <a:gd name="connsiteY0" fmla="*/ 0 h 646331"/>
              <a:gd name="connsiteX1" fmla="*/ 594791 w 2973957"/>
              <a:gd name="connsiteY1" fmla="*/ 0 h 646331"/>
              <a:gd name="connsiteX2" fmla="*/ 1189583 w 2973957"/>
              <a:gd name="connsiteY2" fmla="*/ 0 h 646331"/>
              <a:gd name="connsiteX3" fmla="*/ 1814114 w 2973957"/>
              <a:gd name="connsiteY3" fmla="*/ 0 h 646331"/>
              <a:gd name="connsiteX4" fmla="*/ 2438645 w 2973957"/>
              <a:gd name="connsiteY4" fmla="*/ 0 h 646331"/>
              <a:gd name="connsiteX5" fmla="*/ 2973957 w 2973957"/>
              <a:gd name="connsiteY5" fmla="*/ 0 h 646331"/>
              <a:gd name="connsiteX6" fmla="*/ 2973957 w 2973957"/>
              <a:gd name="connsiteY6" fmla="*/ 646331 h 646331"/>
              <a:gd name="connsiteX7" fmla="*/ 2408905 w 2973957"/>
              <a:gd name="connsiteY7" fmla="*/ 646331 h 646331"/>
              <a:gd name="connsiteX8" fmla="*/ 1873593 w 2973957"/>
              <a:gd name="connsiteY8" fmla="*/ 646331 h 646331"/>
              <a:gd name="connsiteX9" fmla="*/ 1219322 w 2973957"/>
              <a:gd name="connsiteY9" fmla="*/ 646331 h 646331"/>
              <a:gd name="connsiteX10" fmla="*/ 624531 w 2973957"/>
              <a:gd name="connsiteY10" fmla="*/ 646331 h 646331"/>
              <a:gd name="connsiteX11" fmla="*/ 0 w 2973957"/>
              <a:gd name="connsiteY11" fmla="*/ 646331 h 646331"/>
              <a:gd name="connsiteX12" fmla="*/ 0 w 2973957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3957" h="646331" fill="none" extrusionOk="0">
                <a:moveTo>
                  <a:pt x="0" y="0"/>
                </a:moveTo>
                <a:cubicBezTo>
                  <a:pt x="248781" y="11006"/>
                  <a:pt x="315494" y="-5923"/>
                  <a:pt x="594791" y="0"/>
                </a:cubicBezTo>
                <a:cubicBezTo>
                  <a:pt x="822183" y="2407"/>
                  <a:pt x="1073025" y="-4340"/>
                  <a:pt x="1219322" y="0"/>
                </a:cubicBezTo>
                <a:cubicBezTo>
                  <a:pt x="1368121" y="13966"/>
                  <a:pt x="1590025" y="8406"/>
                  <a:pt x="1814114" y="0"/>
                </a:cubicBezTo>
                <a:cubicBezTo>
                  <a:pt x="2035680" y="-5809"/>
                  <a:pt x="2075893" y="-11143"/>
                  <a:pt x="2319686" y="0"/>
                </a:cubicBezTo>
                <a:cubicBezTo>
                  <a:pt x="2545410" y="-4220"/>
                  <a:pt x="2784379" y="12160"/>
                  <a:pt x="2973957" y="0"/>
                </a:cubicBezTo>
                <a:cubicBezTo>
                  <a:pt x="2929749" y="177881"/>
                  <a:pt x="2956568" y="420663"/>
                  <a:pt x="2973957" y="646331"/>
                </a:cubicBezTo>
                <a:cubicBezTo>
                  <a:pt x="2873103" y="648277"/>
                  <a:pt x="2642186" y="622405"/>
                  <a:pt x="2408905" y="646331"/>
                </a:cubicBezTo>
                <a:cubicBezTo>
                  <a:pt x="2143322" y="670794"/>
                  <a:pt x="1951711" y="653231"/>
                  <a:pt x="1784374" y="646331"/>
                </a:cubicBezTo>
                <a:cubicBezTo>
                  <a:pt x="1624408" y="595592"/>
                  <a:pt x="1309672" y="635717"/>
                  <a:pt x="1159843" y="646331"/>
                </a:cubicBezTo>
                <a:cubicBezTo>
                  <a:pt x="1023592" y="625574"/>
                  <a:pt x="785962" y="619134"/>
                  <a:pt x="654271" y="646331"/>
                </a:cubicBezTo>
                <a:cubicBezTo>
                  <a:pt x="543575" y="656685"/>
                  <a:pt x="183156" y="663710"/>
                  <a:pt x="0" y="646331"/>
                </a:cubicBezTo>
                <a:cubicBezTo>
                  <a:pt x="1562" y="495468"/>
                  <a:pt x="14764" y="241960"/>
                  <a:pt x="0" y="0"/>
                </a:cubicBezTo>
                <a:close/>
              </a:path>
              <a:path w="2973957" h="646331" stroke="0" extrusionOk="0">
                <a:moveTo>
                  <a:pt x="0" y="0"/>
                </a:moveTo>
                <a:cubicBezTo>
                  <a:pt x="133488" y="17634"/>
                  <a:pt x="394775" y="-4888"/>
                  <a:pt x="594791" y="0"/>
                </a:cubicBezTo>
                <a:cubicBezTo>
                  <a:pt x="828958" y="-14994"/>
                  <a:pt x="1036673" y="4755"/>
                  <a:pt x="1189583" y="0"/>
                </a:cubicBezTo>
                <a:cubicBezTo>
                  <a:pt x="1367102" y="-4479"/>
                  <a:pt x="1584781" y="34895"/>
                  <a:pt x="1814114" y="0"/>
                </a:cubicBezTo>
                <a:cubicBezTo>
                  <a:pt x="2038347" y="12157"/>
                  <a:pt x="2281933" y="-19368"/>
                  <a:pt x="2438645" y="0"/>
                </a:cubicBezTo>
                <a:cubicBezTo>
                  <a:pt x="2589305" y="-9553"/>
                  <a:pt x="2821987" y="-633"/>
                  <a:pt x="2973957" y="0"/>
                </a:cubicBezTo>
                <a:cubicBezTo>
                  <a:pt x="2958742" y="305859"/>
                  <a:pt x="2993791" y="476986"/>
                  <a:pt x="2973957" y="646331"/>
                </a:cubicBezTo>
                <a:cubicBezTo>
                  <a:pt x="2741993" y="674393"/>
                  <a:pt x="2645380" y="640499"/>
                  <a:pt x="2408905" y="646331"/>
                </a:cubicBezTo>
                <a:cubicBezTo>
                  <a:pt x="2187070" y="646989"/>
                  <a:pt x="1961622" y="642121"/>
                  <a:pt x="1873593" y="646331"/>
                </a:cubicBezTo>
                <a:cubicBezTo>
                  <a:pt x="1754139" y="679953"/>
                  <a:pt x="1389765" y="610607"/>
                  <a:pt x="1219322" y="646331"/>
                </a:cubicBezTo>
                <a:cubicBezTo>
                  <a:pt x="1011335" y="654151"/>
                  <a:pt x="896285" y="645597"/>
                  <a:pt x="624531" y="646331"/>
                </a:cubicBezTo>
                <a:cubicBezTo>
                  <a:pt x="327335" y="650977"/>
                  <a:pt x="182329" y="647248"/>
                  <a:pt x="0" y="646331"/>
                </a:cubicBezTo>
                <a:cubicBezTo>
                  <a:pt x="25143" y="371457"/>
                  <a:pt x="-881" y="278993"/>
                  <a:pt x="0" y="0"/>
                </a:cubicBezTo>
                <a:close/>
              </a:path>
              <a:path w="2973957" h="646331" fill="none" stroke="0" extrusionOk="0">
                <a:moveTo>
                  <a:pt x="0" y="0"/>
                </a:moveTo>
                <a:cubicBezTo>
                  <a:pt x="275542" y="13250"/>
                  <a:pt x="318726" y="-8952"/>
                  <a:pt x="594791" y="0"/>
                </a:cubicBezTo>
                <a:cubicBezTo>
                  <a:pt x="849070" y="-21164"/>
                  <a:pt x="1090157" y="-13195"/>
                  <a:pt x="1219322" y="0"/>
                </a:cubicBezTo>
                <a:cubicBezTo>
                  <a:pt x="1388077" y="-25251"/>
                  <a:pt x="1569605" y="-25099"/>
                  <a:pt x="1814114" y="0"/>
                </a:cubicBezTo>
                <a:cubicBezTo>
                  <a:pt x="2039764" y="5140"/>
                  <a:pt x="2079782" y="-13446"/>
                  <a:pt x="2319686" y="0"/>
                </a:cubicBezTo>
                <a:cubicBezTo>
                  <a:pt x="2542316" y="25051"/>
                  <a:pt x="2766276" y="12964"/>
                  <a:pt x="2973957" y="0"/>
                </a:cubicBezTo>
                <a:cubicBezTo>
                  <a:pt x="2943115" y="115121"/>
                  <a:pt x="2950592" y="454889"/>
                  <a:pt x="2973957" y="646331"/>
                </a:cubicBezTo>
                <a:cubicBezTo>
                  <a:pt x="2866574" y="642869"/>
                  <a:pt x="2663431" y="619442"/>
                  <a:pt x="2408905" y="646331"/>
                </a:cubicBezTo>
                <a:cubicBezTo>
                  <a:pt x="2157699" y="668623"/>
                  <a:pt x="1938876" y="671051"/>
                  <a:pt x="1784374" y="646331"/>
                </a:cubicBezTo>
                <a:cubicBezTo>
                  <a:pt x="1591393" y="620015"/>
                  <a:pt x="1314883" y="623810"/>
                  <a:pt x="1159843" y="646331"/>
                </a:cubicBezTo>
                <a:cubicBezTo>
                  <a:pt x="1018417" y="667260"/>
                  <a:pt x="780020" y="626542"/>
                  <a:pt x="654271" y="646331"/>
                </a:cubicBezTo>
                <a:cubicBezTo>
                  <a:pt x="542113" y="667536"/>
                  <a:pt x="181729" y="651683"/>
                  <a:pt x="0" y="646331"/>
                </a:cubicBezTo>
                <a:cubicBezTo>
                  <a:pt x="14317" y="504631"/>
                  <a:pt x="-47344" y="27717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custGeom>
                    <a:avLst/>
                    <a:gdLst>
                      <a:gd name="connsiteX0" fmla="*/ 0 w 2973957"/>
                      <a:gd name="connsiteY0" fmla="*/ 0 h 646331"/>
                      <a:gd name="connsiteX1" fmla="*/ 594791 w 2973957"/>
                      <a:gd name="connsiteY1" fmla="*/ 0 h 646331"/>
                      <a:gd name="connsiteX2" fmla="*/ 1219322 w 2973957"/>
                      <a:gd name="connsiteY2" fmla="*/ 0 h 646331"/>
                      <a:gd name="connsiteX3" fmla="*/ 1814114 w 2973957"/>
                      <a:gd name="connsiteY3" fmla="*/ 0 h 646331"/>
                      <a:gd name="connsiteX4" fmla="*/ 2319686 w 2973957"/>
                      <a:gd name="connsiteY4" fmla="*/ 0 h 646331"/>
                      <a:gd name="connsiteX5" fmla="*/ 2973957 w 2973957"/>
                      <a:gd name="connsiteY5" fmla="*/ 0 h 646331"/>
                      <a:gd name="connsiteX6" fmla="*/ 2973957 w 2973957"/>
                      <a:gd name="connsiteY6" fmla="*/ 646331 h 646331"/>
                      <a:gd name="connsiteX7" fmla="*/ 2408905 w 2973957"/>
                      <a:gd name="connsiteY7" fmla="*/ 646331 h 646331"/>
                      <a:gd name="connsiteX8" fmla="*/ 1784374 w 2973957"/>
                      <a:gd name="connsiteY8" fmla="*/ 646331 h 646331"/>
                      <a:gd name="connsiteX9" fmla="*/ 1159843 w 2973957"/>
                      <a:gd name="connsiteY9" fmla="*/ 646331 h 646331"/>
                      <a:gd name="connsiteX10" fmla="*/ 654271 w 2973957"/>
                      <a:gd name="connsiteY10" fmla="*/ 646331 h 646331"/>
                      <a:gd name="connsiteX11" fmla="*/ 0 w 2973957"/>
                      <a:gd name="connsiteY11" fmla="*/ 646331 h 646331"/>
                      <a:gd name="connsiteX12" fmla="*/ 0 w 2973957"/>
                      <a:gd name="connsiteY12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73957" h="646331" fill="none" extrusionOk="0">
                        <a:moveTo>
                          <a:pt x="0" y="0"/>
                        </a:moveTo>
                        <a:cubicBezTo>
                          <a:pt x="259538" y="7146"/>
                          <a:pt x="332308" y="-4165"/>
                          <a:pt x="594791" y="0"/>
                        </a:cubicBezTo>
                        <a:cubicBezTo>
                          <a:pt x="857274" y="4165"/>
                          <a:pt x="1068339" y="-8008"/>
                          <a:pt x="1219322" y="0"/>
                        </a:cubicBezTo>
                        <a:cubicBezTo>
                          <a:pt x="1370305" y="8008"/>
                          <a:pt x="1587778" y="-4206"/>
                          <a:pt x="1814114" y="0"/>
                        </a:cubicBezTo>
                        <a:cubicBezTo>
                          <a:pt x="2040450" y="4206"/>
                          <a:pt x="2080797" y="-15041"/>
                          <a:pt x="2319686" y="0"/>
                        </a:cubicBezTo>
                        <a:cubicBezTo>
                          <a:pt x="2558575" y="15041"/>
                          <a:pt x="2805110" y="29115"/>
                          <a:pt x="2973957" y="0"/>
                        </a:cubicBezTo>
                        <a:cubicBezTo>
                          <a:pt x="2953737" y="159721"/>
                          <a:pt x="2979318" y="458375"/>
                          <a:pt x="2973957" y="646331"/>
                        </a:cubicBezTo>
                        <a:cubicBezTo>
                          <a:pt x="2846527" y="629274"/>
                          <a:pt x="2670234" y="625265"/>
                          <a:pt x="2408905" y="646331"/>
                        </a:cubicBezTo>
                        <a:cubicBezTo>
                          <a:pt x="2147576" y="667397"/>
                          <a:pt x="1946527" y="667238"/>
                          <a:pt x="1784374" y="646331"/>
                        </a:cubicBezTo>
                        <a:cubicBezTo>
                          <a:pt x="1622221" y="625424"/>
                          <a:pt x="1308498" y="647093"/>
                          <a:pt x="1159843" y="646331"/>
                        </a:cubicBezTo>
                        <a:cubicBezTo>
                          <a:pt x="1011188" y="645569"/>
                          <a:pt x="776068" y="621693"/>
                          <a:pt x="654271" y="646331"/>
                        </a:cubicBezTo>
                        <a:cubicBezTo>
                          <a:pt x="532474" y="670969"/>
                          <a:pt x="186120" y="646445"/>
                          <a:pt x="0" y="646331"/>
                        </a:cubicBezTo>
                        <a:cubicBezTo>
                          <a:pt x="-8179" y="507223"/>
                          <a:pt x="-20395" y="254033"/>
                          <a:pt x="0" y="0"/>
                        </a:cubicBezTo>
                        <a:close/>
                      </a:path>
                      <a:path w="2973957" h="646331" stroke="0" extrusionOk="0">
                        <a:moveTo>
                          <a:pt x="0" y="0"/>
                        </a:moveTo>
                        <a:cubicBezTo>
                          <a:pt x="148011" y="27708"/>
                          <a:pt x="386760" y="-15081"/>
                          <a:pt x="594791" y="0"/>
                        </a:cubicBezTo>
                        <a:cubicBezTo>
                          <a:pt x="802822" y="15081"/>
                          <a:pt x="1027493" y="-1939"/>
                          <a:pt x="1189583" y="0"/>
                        </a:cubicBezTo>
                        <a:cubicBezTo>
                          <a:pt x="1351673" y="1939"/>
                          <a:pt x="1588219" y="-9205"/>
                          <a:pt x="1814114" y="0"/>
                        </a:cubicBezTo>
                        <a:cubicBezTo>
                          <a:pt x="2040009" y="9205"/>
                          <a:pt x="2292001" y="7569"/>
                          <a:pt x="2438645" y="0"/>
                        </a:cubicBezTo>
                        <a:cubicBezTo>
                          <a:pt x="2585289" y="-7569"/>
                          <a:pt x="2822224" y="-6193"/>
                          <a:pt x="2973957" y="0"/>
                        </a:cubicBezTo>
                        <a:cubicBezTo>
                          <a:pt x="2955307" y="295044"/>
                          <a:pt x="2997070" y="458428"/>
                          <a:pt x="2973957" y="646331"/>
                        </a:cubicBezTo>
                        <a:cubicBezTo>
                          <a:pt x="2738643" y="673920"/>
                          <a:pt x="2624150" y="633887"/>
                          <a:pt x="2408905" y="646331"/>
                        </a:cubicBezTo>
                        <a:cubicBezTo>
                          <a:pt x="2193660" y="658775"/>
                          <a:pt x="1982470" y="654483"/>
                          <a:pt x="1873593" y="646331"/>
                        </a:cubicBezTo>
                        <a:cubicBezTo>
                          <a:pt x="1764716" y="638179"/>
                          <a:pt x="1441912" y="625511"/>
                          <a:pt x="1219322" y="646331"/>
                        </a:cubicBezTo>
                        <a:cubicBezTo>
                          <a:pt x="996732" y="667151"/>
                          <a:pt x="911663" y="654009"/>
                          <a:pt x="624531" y="646331"/>
                        </a:cubicBezTo>
                        <a:cubicBezTo>
                          <a:pt x="337399" y="638653"/>
                          <a:pt x="198069" y="624734"/>
                          <a:pt x="0" y="646331"/>
                        </a:cubicBezTo>
                        <a:cubicBezTo>
                          <a:pt x="30265" y="358681"/>
                          <a:pt x="-20074" y="287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/>
              <a:t>R$ 213 bilhões no Balanço Geral da União </a:t>
            </a:r>
          </a:p>
        </p:txBody>
      </p:sp>
      <p:sp>
        <p:nvSpPr>
          <p:cNvPr id="6" name="Retângulo 19">
            <a:extLst>
              <a:ext uri="{FF2B5EF4-FFF2-40B4-BE49-F238E27FC236}">
                <a16:creationId xmlns:a16="http://schemas.microsoft.com/office/drawing/2014/main" id="{D1B4F598-8002-DE91-7635-F388C8A48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890" y="5451258"/>
            <a:ext cx="3863798" cy="935387"/>
          </a:xfrm>
          <a:custGeom>
            <a:avLst/>
            <a:gdLst>
              <a:gd name="connsiteX0" fmla="*/ 0 w 3863798"/>
              <a:gd name="connsiteY0" fmla="*/ 0 h 935387"/>
              <a:gd name="connsiteX1" fmla="*/ 528052 w 3863798"/>
              <a:gd name="connsiteY1" fmla="*/ 0 h 935387"/>
              <a:gd name="connsiteX2" fmla="*/ 1210656 w 3863798"/>
              <a:gd name="connsiteY2" fmla="*/ 0 h 935387"/>
              <a:gd name="connsiteX3" fmla="*/ 1893260 w 3863798"/>
              <a:gd name="connsiteY3" fmla="*/ 0 h 935387"/>
              <a:gd name="connsiteX4" fmla="*/ 2459951 w 3863798"/>
              <a:gd name="connsiteY4" fmla="*/ 0 h 935387"/>
              <a:gd name="connsiteX5" fmla="*/ 3181193 w 3863798"/>
              <a:gd name="connsiteY5" fmla="*/ 0 h 935387"/>
              <a:gd name="connsiteX6" fmla="*/ 3863798 w 3863798"/>
              <a:gd name="connsiteY6" fmla="*/ 0 h 935387"/>
              <a:gd name="connsiteX7" fmla="*/ 3863798 w 3863798"/>
              <a:gd name="connsiteY7" fmla="*/ 477047 h 935387"/>
              <a:gd name="connsiteX8" fmla="*/ 3863798 w 3863798"/>
              <a:gd name="connsiteY8" fmla="*/ 935387 h 935387"/>
              <a:gd name="connsiteX9" fmla="*/ 3297107 w 3863798"/>
              <a:gd name="connsiteY9" fmla="*/ 935387 h 935387"/>
              <a:gd name="connsiteX10" fmla="*/ 2575865 w 3863798"/>
              <a:gd name="connsiteY10" fmla="*/ 935387 h 935387"/>
              <a:gd name="connsiteX11" fmla="*/ 1893260 w 3863798"/>
              <a:gd name="connsiteY11" fmla="*/ 935387 h 935387"/>
              <a:gd name="connsiteX12" fmla="*/ 1172018 w 3863798"/>
              <a:gd name="connsiteY12" fmla="*/ 935387 h 935387"/>
              <a:gd name="connsiteX13" fmla="*/ 0 w 3863798"/>
              <a:gd name="connsiteY13" fmla="*/ 935387 h 935387"/>
              <a:gd name="connsiteX14" fmla="*/ 0 w 3863798"/>
              <a:gd name="connsiteY14" fmla="*/ 486401 h 935387"/>
              <a:gd name="connsiteX15" fmla="*/ 0 w 3863798"/>
              <a:gd name="connsiteY15" fmla="*/ 0 h 935387"/>
              <a:gd name="connsiteX0" fmla="*/ 0 w 3863798"/>
              <a:gd name="connsiteY0" fmla="*/ 0 h 935387"/>
              <a:gd name="connsiteX1" fmla="*/ 643966 w 3863798"/>
              <a:gd name="connsiteY1" fmla="*/ 0 h 935387"/>
              <a:gd name="connsiteX2" fmla="*/ 1287932 w 3863798"/>
              <a:gd name="connsiteY2" fmla="*/ 0 h 935387"/>
              <a:gd name="connsiteX3" fmla="*/ 1970537 w 3863798"/>
              <a:gd name="connsiteY3" fmla="*/ 0 h 935387"/>
              <a:gd name="connsiteX4" fmla="*/ 2653141 w 3863798"/>
              <a:gd name="connsiteY4" fmla="*/ 0 h 935387"/>
              <a:gd name="connsiteX5" fmla="*/ 3258469 w 3863798"/>
              <a:gd name="connsiteY5" fmla="*/ 0 h 935387"/>
              <a:gd name="connsiteX6" fmla="*/ 3863798 w 3863798"/>
              <a:gd name="connsiteY6" fmla="*/ 0 h 935387"/>
              <a:gd name="connsiteX7" fmla="*/ 3863798 w 3863798"/>
              <a:gd name="connsiteY7" fmla="*/ 486401 h 935387"/>
              <a:gd name="connsiteX8" fmla="*/ 3863798 w 3863798"/>
              <a:gd name="connsiteY8" fmla="*/ 935387 h 935387"/>
              <a:gd name="connsiteX9" fmla="*/ 3181193 w 3863798"/>
              <a:gd name="connsiteY9" fmla="*/ 935387 h 935387"/>
              <a:gd name="connsiteX10" fmla="*/ 2537227 w 3863798"/>
              <a:gd name="connsiteY10" fmla="*/ 935387 h 935387"/>
              <a:gd name="connsiteX11" fmla="*/ 1893260 w 3863798"/>
              <a:gd name="connsiteY11" fmla="*/ 935387 h 935387"/>
              <a:gd name="connsiteX12" fmla="*/ 1365208 w 3863798"/>
              <a:gd name="connsiteY12" fmla="*/ 935387 h 935387"/>
              <a:gd name="connsiteX13" fmla="*/ 643966 w 3863798"/>
              <a:gd name="connsiteY13" fmla="*/ 935387 h 935387"/>
              <a:gd name="connsiteX14" fmla="*/ 0 w 3863798"/>
              <a:gd name="connsiteY14" fmla="*/ 935387 h 935387"/>
              <a:gd name="connsiteX15" fmla="*/ 0 w 3863798"/>
              <a:gd name="connsiteY15" fmla="*/ 495755 h 935387"/>
              <a:gd name="connsiteX16" fmla="*/ 0 w 3863798"/>
              <a:gd name="connsiteY16" fmla="*/ 0 h 935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63798" h="935387" fill="none" extrusionOk="0">
                <a:moveTo>
                  <a:pt x="0" y="0"/>
                </a:moveTo>
                <a:cubicBezTo>
                  <a:pt x="229550" y="10857"/>
                  <a:pt x="266357" y="24805"/>
                  <a:pt x="528052" y="0"/>
                </a:cubicBezTo>
                <a:cubicBezTo>
                  <a:pt x="785039" y="-27470"/>
                  <a:pt x="1003321" y="-45020"/>
                  <a:pt x="1210656" y="0"/>
                </a:cubicBezTo>
                <a:cubicBezTo>
                  <a:pt x="1390012" y="47451"/>
                  <a:pt x="1730261" y="-54367"/>
                  <a:pt x="1893260" y="0"/>
                </a:cubicBezTo>
                <a:cubicBezTo>
                  <a:pt x="2070729" y="52236"/>
                  <a:pt x="2273846" y="-10984"/>
                  <a:pt x="2459951" y="0"/>
                </a:cubicBezTo>
                <a:cubicBezTo>
                  <a:pt x="2599536" y="27965"/>
                  <a:pt x="2979093" y="-57354"/>
                  <a:pt x="3181193" y="0"/>
                </a:cubicBezTo>
                <a:cubicBezTo>
                  <a:pt x="3398276" y="8582"/>
                  <a:pt x="3552897" y="27644"/>
                  <a:pt x="3863798" y="0"/>
                </a:cubicBezTo>
                <a:cubicBezTo>
                  <a:pt x="3875142" y="132661"/>
                  <a:pt x="3869861" y="377914"/>
                  <a:pt x="3863798" y="477047"/>
                </a:cubicBezTo>
                <a:cubicBezTo>
                  <a:pt x="3879194" y="551471"/>
                  <a:pt x="3858725" y="805524"/>
                  <a:pt x="3863798" y="935387"/>
                </a:cubicBezTo>
                <a:cubicBezTo>
                  <a:pt x="3671490" y="929950"/>
                  <a:pt x="3510181" y="923323"/>
                  <a:pt x="3297107" y="935387"/>
                </a:cubicBezTo>
                <a:cubicBezTo>
                  <a:pt x="3092596" y="928178"/>
                  <a:pt x="2801809" y="940189"/>
                  <a:pt x="2575865" y="935387"/>
                </a:cubicBezTo>
                <a:cubicBezTo>
                  <a:pt x="2385659" y="940665"/>
                  <a:pt x="2228030" y="932221"/>
                  <a:pt x="1893260" y="935387"/>
                </a:cubicBezTo>
                <a:cubicBezTo>
                  <a:pt x="1597063" y="934004"/>
                  <a:pt x="1365957" y="965580"/>
                  <a:pt x="1172018" y="935387"/>
                </a:cubicBezTo>
                <a:cubicBezTo>
                  <a:pt x="948405" y="999488"/>
                  <a:pt x="449256" y="884018"/>
                  <a:pt x="0" y="935387"/>
                </a:cubicBezTo>
                <a:cubicBezTo>
                  <a:pt x="19460" y="820910"/>
                  <a:pt x="-8945" y="722587"/>
                  <a:pt x="0" y="486401"/>
                </a:cubicBezTo>
                <a:cubicBezTo>
                  <a:pt x="15903" y="292528"/>
                  <a:pt x="10764" y="131379"/>
                  <a:pt x="0" y="0"/>
                </a:cubicBezTo>
                <a:close/>
              </a:path>
              <a:path w="3863798" h="935387" stroke="0" extrusionOk="0">
                <a:moveTo>
                  <a:pt x="0" y="0"/>
                </a:moveTo>
                <a:cubicBezTo>
                  <a:pt x="190912" y="-31382"/>
                  <a:pt x="356852" y="-8467"/>
                  <a:pt x="643966" y="0"/>
                </a:cubicBezTo>
                <a:cubicBezTo>
                  <a:pt x="954423" y="6473"/>
                  <a:pt x="1012480" y="6168"/>
                  <a:pt x="1287932" y="0"/>
                </a:cubicBezTo>
                <a:cubicBezTo>
                  <a:pt x="1540630" y="32725"/>
                  <a:pt x="1716503" y="18371"/>
                  <a:pt x="1970537" y="0"/>
                </a:cubicBezTo>
                <a:cubicBezTo>
                  <a:pt x="2226401" y="-45990"/>
                  <a:pt x="2444586" y="-27605"/>
                  <a:pt x="2653141" y="0"/>
                </a:cubicBezTo>
                <a:cubicBezTo>
                  <a:pt x="2852490" y="28428"/>
                  <a:pt x="3106898" y="41348"/>
                  <a:pt x="3258469" y="0"/>
                </a:cubicBezTo>
                <a:cubicBezTo>
                  <a:pt x="3394121" y="-11225"/>
                  <a:pt x="3692208" y="-19544"/>
                  <a:pt x="3863798" y="0"/>
                </a:cubicBezTo>
                <a:cubicBezTo>
                  <a:pt x="3847187" y="209311"/>
                  <a:pt x="3870096" y="368061"/>
                  <a:pt x="3863798" y="486401"/>
                </a:cubicBezTo>
                <a:cubicBezTo>
                  <a:pt x="3886470" y="620444"/>
                  <a:pt x="3827017" y="820364"/>
                  <a:pt x="3863798" y="935387"/>
                </a:cubicBezTo>
                <a:cubicBezTo>
                  <a:pt x="3694826" y="883551"/>
                  <a:pt x="3430143" y="896529"/>
                  <a:pt x="3181193" y="935387"/>
                </a:cubicBezTo>
                <a:cubicBezTo>
                  <a:pt x="2932805" y="952840"/>
                  <a:pt x="2852959" y="943988"/>
                  <a:pt x="2537227" y="935387"/>
                </a:cubicBezTo>
                <a:cubicBezTo>
                  <a:pt x="2239959" y="917982"/>
                  <a:pt x="2104682" y="934458"/>
                  <a:pt x="1893260" y="935387"/>
                </a:cubicBezTo>
                <a:cubicBezTo>
                  <a:pt x="1686312" y="957755"/>
                  <a:pt x="1566107" y="926704"/>
                  <a:pt x="1365208" y="935387"/>
                </a:cubicBezTo>
                <a:cubicBezTo>
                  <a:pt x="1155663" y="932592"/>
                  <a:pt x="998136" y="966311"/>
                  <a:pt x="643966" y="935387"/>
                </a:cubicBezTo>
                <a:cubicBezTo>
                  <a:pt x="304515" y="906065"/>
                  <a:pt x="299351" y="905302"/>
                  <a:pt x="0" y="935387"/>
                </a:cubicBezTo>
                <a:cubicBezTo>
                  <a:pt x="12672" y="814237"/>
                  <a:pt x="31705" y="623800"/>
                  <a:pt x="0" y="495755"/>
                </a:cubicBezTo>
                <a:cubicBezTo>
                  <a:pt x="-28453" y="364889"/>
                  <a:pt x="-8643" y="200576"/>
                  <a:pt x="0" y="0"/>
                </a:cubicBezTo>
                <a:close/>
              </a:path>
              <a:path w="3863798" h="935387" fill="none" stroke="0" extrusionOk="0">
                <a:moveTo>
                  <a:pt x="0" y="0"/>
                </a:moveTo>
                <a:cubicBezTo>
                  <a:pt x="231485" y="13387"/>
                  <a:pt x="266455" y="22693"/>
                  <a:pt x="528052" y="0"/>
                </a:cubicBezTo>
                <a:cubicBezTo>
                  <a:pt x="778786" y="-51387"/>
                  <a:pt x="1025625" y="-37755"/>
                  <a:pt x="1210656" y="0"/>
                </a:cubicBezTo>
                <a:cubicBezTo>
                  <a:pt x="1423975" y="1803"/>
                  <a:pt x="1733997" y="-43348"/>
                  <a:pt x="1893260" y="0"/>
                </a:cubicBezTo>
                <a:cubicBezTo>
                  <a:pt x="2029228" y="51227"/>
                  <a:pt x="2276282" y="22674"/>
                  <a:pt x="2459951" y="0"/>
                </a:cubicBezTo>
                <a:cubicBezTo>
                  <a:pt x="2587223" y="31135"/>
                  <a:pt x="2929881" y="-33467"/>
                  <a:pt x="3181193" y="0"/>
                </a:cubicBezTo>
                <a:cubicBezTo>
                  <a:pt x="3392883" y="-548"/>
                  <a:pt x="3525237" y="29056"/>
                  <a:pt x="3863798" y="0"/>
                </a:cubicBezTo>
                <a:cubicBezTo>
                  <a:pt x="3868956" y="149289"/>
                  <a:pt x="3854076" y="367553"/>
                  <a:pt x="3863798" y="477047"/>
                </a:cubicBezTo>
                <a:cubicBezTo>
                  <a:pt x="3890457" y="579070"/>
                  <a:pt x="3838920" y="810445"/>
                  <a:pt x="3863798" y="935387"/>
                </a:cubicBezTo>
                <a:cubicBezTo>
                  <a:pt x="3636624" y="954304"/>
                  <a:pt x="3492516" y="907429"/>
                  <a:pt x="3297107" y="935387"/>
                </a:cubicBezTo>
                <a:cubicBezTo>
                  <a:pt x="3119613" y="972907"/>
                  <a:pt x="2784610" y="918141"/>
                  <a:pt x="2575865" y="935387"/>
                </a:cubicBezTo>
                <a:cubicBezTo>
                  <a:pt x="2395156" y="948884"/>
                  <a:pt x="2198768" y="947833"/>
                  <a:pt x="1893260" y="935387"/>
                </a:cubicBezTo>
                <a:cubicBezTo>
                  <a:pt x="1591140" y="943267"/>
                  <a:pt x="1347584" y="936332"/>
                  <a:pt x="1172018" y="935387"/>
                </a:cubicBezTo>
                <a:cubicBezTo>
                  <a:pt x="923177" y="971801"/>
                  <a:pt x="361579" y="898145"/>
                  <a:pt x="0" y="935387"/>
                </a:cubicBezTo>
                <a:cubicBezTo>
                  <a:pt x="-6117" y="831171"/>
                  <a:pt x="-222" y="710827"/>
                  <a:pt x="0" y="486401"/>
                </a:cubicBezTo>
                <a:cubicBezTo>
                  <a:pt x="-162" y="290945"/>
                  <a:pt x="17369" y="1239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custGeom>
                    <a:avLst/>
                    <a:gdLst>
                      <a:gd name="connsiteX0" fmla="*/ 0 w 4021160"/>
                      <a:gd name="connsiteY0" fmla="*/ 0 h 935387"/>
                      <a:gd name="connsiteX1" fmla="*/ 549559 w 4021160"/>
                      <a:gd name="connsiteY1" fmla="*/ 0 h 935387"/>
                      <a:gd name="connsiteX2" fmla="*/ 1259963 w 4021160"/>
                      <a:gd name="connsiteY2" fmla="*/ 0 h 935387"/>
                      <a:gd name="connsiteX3" fmla="*/ 1970368 w 4021160"/>
                      <a:gd name="connsiteY3" fmla="*/ 0 h 935387"/>
                      <a:gd name="connsiteX4" fmla="*/ 2560139 w 4021160"/>
                      <a:gd name="connsiteY4" fmla="*/ 0 h 935387"/>
                      <a:gd name="connsiteX5" fmla="*/ 3310755 w 4021160"/>
                      <a:gd name="connsiteY5" fmla="*/ 0 h 935387"/>
                      <a:gd name="connsiteX6" fmla="*/ 4021160 w 4021160"/>
                      <a:gd name="connsiteY6" fmla="*/ 0 h 935387"/>
                      <a:gd name="connsiteX7" fmla="*/ 4021160 w 4021160"/>
                      <a:gd name="connsiteY7" fmla="*/ 477047 h 935387"/>
                      <a:gd name="connsiteX8" fmla="*/ 4021160 w 4021160"/>
                      <a:gd name="connsiteY8" fmla="*/ 935387 h 935387"/>
                      <a:gd name="connsiteX9" fmla="*/ 3431390 w 4021160"/>
                      <a:gd name="connsiteY9" fmla="*/ 935387 h 935387"/>
                      <a:gd name="connsiteX10" fmla="*/ 2680773 w 4021160"/>
                      <a:gd name="connsiteY10" fmla="*/ 935387 h 935387"/>
                      <a:gd name="connsiteX11" fmla="*/ 1970368 w 4021160"/>
                      <a:gd name="connsiteY11" fmla="*/ 935387 h 935387"/>
                      <a:gd name="connsiteX12" fmla="*/ 1219752 w 4021160"/>
                      <a:gd name="connsiteY12" fmla="*/ 935387 h 935387"/>
                      <a:gd name="connsiteX13" fmla="*/ 0 w 4021160"/>
                      <a:gd name="connsiteY13" fmla="*/ 935387 h 935387"/>
                      <a:gd name="connsiteX14" fmla="*/ 0 w 4021160"/>
                      <a:gd name="connsiteY14" fmla="*/ 486401 h 935387"/>
                      <a:gd name="connsiteX15" fmla="*/ 0 w 4021160"/>
                      <a:gd name="connsiteY15" fmla="*/ 0 h 935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21160" h="935387" fill="none" extrusionOk="0">
                        <a:moveTo>
                          <a:pt x="0" y="0"/>
                        </a:moveTo>
                        <a:cubicBezTo>
                          <a:pt x="239985" y="13047"/>
                          <a:pt x="279152" y="23318"/>
                          <a:pt x="549559" y="0"/>
                        </a:cubicBezTo>
                        <a:cubicBezTo>
                          <a:pt x="819966" y="-23318"/>
                          <a:pt x="1056574" y="-35283"/>
                          <a:pt x="1259963" y="0"/>
                        </a:cubicBezTo>
                        <a:cubicBezTo>
                          <a:pt x="1463352" y="35283"/>
                          <a:pt x="1814505" y="-32426"/>
                          <a:pt x="1970368" y="0"/>
                        </a:cubicBezTo>
                        <a:cubicBezTo>
                          <a:pt x="2126231" y="32426"/>
                          <a:pt x="2389760" y="-8700"/>
                          <a:pt x="2560139" y="0"/>
                        </a:cubicBezTo>
                        <a:cubicBezTo>
                          <a:pt x="2730518" y="8700"/>
                          <a:pt x="3085620" y="-18916"/>
                          <a:pt x="3310755" y="0"/>
                        </a:cubicBezTo>
                        <a:cubicBezTo>
                          <a:pt x="3535890" y="18916"/>
                          <a:pt x="3697092" y="32354"/>
                          <a:pt x="4021160" y="0"/>
                        </a:cubicBezTo>
                        <a:cubicBezTo>
                          <a:pt x="4023504" y="147318"/>
                          <a:pt x="4024529" y="378645"/>
                          <a:pt x="4021160" y="477047"/>
                        </a:cubicBezTo>
                        <a:cubicBezTo>
                          <a:pt x="4017791" y="575449"/>
                          <a:pt x="4016848" y="800112"/>
                          <a:pt x="4021160" y="935387"/>
                        </a:cubicBezTo>
                        <a:cubicBezTo>
                          <a:pt x="3798078" y="956554"/>
                          <a:pt x="3627838" y="931671"/>
                          <a:pt x="3431390" y="935387"/>
                        </a:cubicBezTo>
                        <a:cubicBezTo>
                          <a:pt x="3234942" y="939104"/>
                          <a:pt x="2893921" y="913307"/>
                          <a:pt x="2680773" y="935387"/>
                        </a:cubicBezTo>
                        <a:cubicBezTo>
                          <a:pt x="2467625" y="957467"/>
                          <a:pt x="2308325" y="924902"/>
                          <a:pt x="1970368" y="935387"/>
                        </a:cubicBezTo>
                        <a:cubicBezTo>
                          <a:pt x="1632412" y="945872"/>
                          <a:pt x="1425504" y="917325"/>
                          <a:pt x="1219752" y="935387"/>
                        </a:cubicBezTo>
                        <a:cubicBezTo>
                          <a:pt x="1014000" y="953449"/>
                          <a:pt x="476983" y="908257"/>
                          <a:pt x="0" y="935387"/>
                        </a:cubicBezTo>
                        <a:cubicBezTo>
                          <a:pt x="-1826" y="831390"/>
                          <a:pt x="-8510" y="704601"/>
                          <a:pt x="0" y="486401"/>
                        </a:cubicBezTo>
                        <a:cubicBezTo>
                          <a:pt x="8510" y="268201"/>
                          <a:pt x="15308" y="109058"/>
                          <a:pt x="0" y="0"/>
                        </a:cubicBezTo>
                        <a:close/>
                      </a:path>
                      <a:path w="4021160" h="935387" stroke="0" extrusionOk="0">
                        <a:moveTo>
                          <a:pt x="0" y="0"/>
                        </a:moveTo>
                        <a:cubicBezTo>
                          <a:pt x="188121" y="-32816"/>
                          <a:pt x="340564" y="-17690"/>
                          <a:pt x="670193" y="0"/>
                        </a:cubicBezTo>
                        <a:cubicBezTo>
                          <a:pt x="999822" y="17690"/>
                          <a:pt x="1065395" y="12822"/>
                          <a:pt x="1340387" y="0"/>
                        </a:cubicBezTo>
                        <a:cubicBezTo>
                          <a:pt x="1615379" y="-12822"/>
                          <a:pt x="1809412" y="24687"/>
                          <a:pt x="2050792" y="0"/>
                        </a:cubicBezTo>
                        <a:cubicBezTo>
                          <a:pt x="2292172" y="-24687"/>
                          <a:pt x="2550288" y="-24377"/>
                          <a:pt x="2761197" y="0"/>
                        </a:cubicBezTo>
                        <a:cubicBezTo>
                          <a:pt x="2972107" y="24377"/>
                          <a:pt x="3242810" y="28461"/>
                          <a:pt x="3391178" y="0"/>
                        </a:cubicBezTo>
                        <a:cubicBezTo>
                          <a:pt x="3539546" y="-28461"/>
                          <a:pt x="3796902" y="-1148"/>
                          <a:pt x="4021160" y="0"/>
                        </a:cubicBezTo>
                        <a:cubicBezTo>
                          <a:pt x="4021212" y="222411"/>
                          <a:pt x="4007411" y="354625"/>
                          <a:pt x="4021160" y="486401"/>
                        </a:cubicBezTo>
                        <a:cubicBezTo>
                          <a:pt x="4034909" y="618177"/>
                          <a:pt x="4007745" y="810395"/>
                          <a:pt x="4021160" y="935387"/>
                        </a:cubicBezTo>
                        <a:cubicBezTo>
                          <a:pt x="3876371" y="927885"/>
                          <a:pt x="3568458" y="915651"/>
                          <a:pt x="3310755" y="935387"/>
                        </a:cubicBezTo>
                        <a:cubicBezTo>
                          <a:pt x="3053053" y="955123"/>
                          <a:pt x="2951465" y="949295"/>
                          <a:pt x="2640562" y="935387"/>
                        </a:cubicBezTo>
                        <a:cubicBezTo>
                          <a:pt x="2329659" y="921479"/>
                          <a:pt x="2187160" y="927300"/>
                          <a:pt x="1970368" y="935387"/>
                        </a:cubicBezTo>
                        <a:cubicBezTo>
                          <a:pt x="1753576" y="943474"/>
                          <a:pt x="1643224" y="945538"/>
                          <a:pt x="1420810" y="935387"/>
                        </a:cubicBezTo>
                        <a:cubicBezTo>
                          <a:pt x="1198396" y="925236"/>
                          <a:pt x="1023287" y="965368"/>
                          <a:pt x="670193" y="935387"/>
                        </a:cubicBezTo>
                        <a:cubicBezTo>
                          <a:pt x="317099" y="905406"/>
                          <a:pt x="311731" y="905235"/>
                          <a:pt x="0" y="935387"/>
                        </a:cubicBezTo>
                        <a:cubicBezTo>
                          <a:pt x="16798" y="840494"/>
                          <a:pt x="7300" y="617002"/>
                          <a:pt x="0" y="495755"/>
                        </a:cubicBezTo>
                        <a:cubicBezTo>
                          <a:pt x="-7300" y="374508"/>
                          <a:pt x="-9339" y="184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b="1"/>
          </a:p>
          <a:p>
            <a:pPr algn="ctr"/>
            <a:r>
              <a:rPr lang="pt-BR" b="1"/>
              <a:t>Outros (Cessão, CDRU) – </a:t>
            </a:r>
            <a:r>
              <a:rPr lang="pt-BR" b="1">
                <a:solidFill>
                  <a:srgbClr val="0157E5"/>
                </a:solidFill>
              </a:rPr>
              <a:t>1%</a:t>
            </a:r>
            <a:r>
              <a:rPr lang="pt-BR" b="1"/>
              <a:t> </a:t>
            </a:r>
            <a:endParaRPr lang="pt-BR" b="1">
              <a:cs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55BAE73-CC55-1730-209F-C1CBF31FCEE3}"/>
              </a:ext>
            </a:extLst>
          </p:cNvPr>
          <p:cNvSpPr txBox="1"/>
          <p:nvPr/>
        </p:nvSpPr>
        <p:spPr>
          <a:xfrm>
            <a:off x="8470500" y="5625875"/>
            <a:ext cx="32738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cs typeface="Calibri"/>
              </a:rPr>
              <a:t>*</a:t>
            </a:r>
            <a:r>
              <a:rPr lang="pt-BR" sz="1600" b="1" dirty="0">
                <a:cs typeface="Calibri"/>
              </a:rPr>
              <a:t>Valores lançados referem-se aos 565.311 imóveis. Estima-se que esse </a:t>
            </a:r>
            <a:r>
              <a:rPr lang="pt-BR" sz="1600" b="1">
                <a:cs typeface="Calibri"/>
              </a:rPr>
              <a:t>valor possa ser </a:t>
            </a:r>
            <a:r>
              <a:rPr lang="pt-BR" sz="1600" b="1" dirty="0">
                <a:cs typeface="Calibri"/>
              </a:rPr>
              <a:t>até 5x maior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8A6596C-AADF-EDD9-6105-66A900E5E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036" y="1898619"/>
            <a:ext cx="3197841" cy="830997"/>
          </a:xfrm>
          <a:custGeom>
            <a:avLst/>
            <a:gdLst>
              <a:gd name="connsiteX0" fmla="*/ 0 w 3197841"/>
              <a:gd name="connsiteY0" fmla="*/ 0 h 830997"/>
              <a:gd name="connsiteX1" fmla="*/ 575611 w 3197841"/>
              <a:gd name="connsiteY1" fmla="*/ 0 h 830997"/>
              <a:gd name="connsiteX2" fmla="*/ 1215180 w 3197841"/>
              <a:gd name="connsiteY2" fmla="*/ 0 h 830997"/>
              <a:gd name="connsiteX3" fmla="*/ 1758813 w 3197841"/>
              <a:gd name="connsiteY3" fmla="*/ 0 h 830997"/>
              <a:gd name="connsiteX4" fmla="*/ 2462338 w 3197841"/>
              <a:gd name="connsiteY4" fmla="*/ 0 h 830997"/>
              <a:gd name="connsiteX5" fmla="*/ 3197841 w 3197841"/>
              <a:gd name="connsiteY5" fmla="*/ 0 h 830997"/>
              <a:gd name="connsiteX6" fmla="*/ 3197841 w 3197841"/>
              <a:gd name="connsiteY6" fmla="*/ 423808 h 830997"/>
              <a:gd name="connsiteX7" fmla="*/ 3197841 w 3197841"/>
              <a:gd name="connsiteY7" fmla="*/ 830997 h 830997"/>
              <a:gd name="connsiteX8" fmla="*/ 2622230 w 3197841"/>
              <a:gd name="connsiteY8" fmla="*/ 830997 h 830997"/>
              <a:gd name="connsiteX9" fmla="*/ 2078597 w 3197841"/>
              <a:gd name="connsiteY9" fmla="*/ 830997 h 830997"/>
              <a:gd name="connsiteX10" fmla="*/ 1502985 w 3197841"/>
              <a:gd name="connsiteY10" fmla="*/ 830997 h 830997"/>
              <a:gd name="connsiteX11" fmla="*/ 927374 w 3197841"/>
              <a:gd name="connsiteY11" fmla="*/ 830997 h 830997"/>
              <a:gd name="connsiteX12" fmla="*/ 0 w 3197841"/>
              <a:gd name="connsiteY12" fmla="*/ 830997 h 830997"/>
              <a:gd name="connsiteX13" fmla="*/ 0 w 3197841"/>
              <a:gd name="connsiteY13" fmla="*/ 398879 h 830997"/>
              <a:gd name="connsiteX14" fmla="*/ 0 w 3197841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7841" h="830997" fill="none" extrusionOk="0">
                <a:moveTo>
                  <a:pt x="0" y="0"/>
                </a:moveTo>
                <a:cubicBezTo>
                  <a:pt x="211464" y="-22289"/>
                  <a:pt x="428052" y="-17327"/>
                  <a:pt x="575611" y="0"/>
                </a:cubicBezTo>
                <a:cubicBezTo>
                  <a:pt x="723170" y="17327"/>
                  <a:pt x="1033674" y="-14536"/>
                  <a:pt x="1215180" y="0"/>
                </a:cubicBezTo>
                <a:cubicBezTo>
                  <a:pt x="1396686" y="14536"/>
                  <a:pt x="1585363" y="-25186"/>
                  <a:pt x="1758813" y="0"/>
                </a:cubicBezTo>
                <a:cubicBezTo>
                  <a:pt x="1932263" y="25186"/>
                  <a:pt x="2177416" y="-5343"/>
                  <a:pt x="2462338" y="0"/>
                </a:cubicBezTo>
                <a:cubicBezTo>
                  <a:pt x="2747261" y="5343"/>
                  <a:pt x="2977518" y="4165"/>
                  <a:pt x="3197841" y="0"/>
                </a:cubicBezTo>
                <a:cubicBezTo>
                  <a:pt x="3198476" y="177982"/>
                  <a:pt x="3200473" y="268415"/>
                  <a:pt x="3197841" y="423808"/>
                </a:cubicBezTo>
                <a:cubicBezTo>
                  <a:pt x="3195209" y="579201"/>
                  <a:pt x="3199503" y="736792"/>
                  <a:pt x="3197841" y="830997"/>
                </a:cubicBezTo>
                <a:cubicBezTo>
                  <a:pt x="2927787" y="845133"/>
                  <a:pt x="2796987" y="833536"/>
                  <a:pt x="2622230" y="830997"/>
                </a:cubicBezTo>
                <a:cubicBezTo>
                  <a:pt x="2447473" y="828458"/>
                  <a:pt x="2343400" y="831693"/>
                  <a:pt x="2078597" y="830997"/>
                </a:cubicBezTo>
                <a:cubicBezTo>
                  <a:pt x="1813794" y="830301"/>
                  <a:pt x="1695371" y="810326"/>
                  <a:pt x="1502985" y="830997"/>
                </a:cubicBezTo>
                <a:cubicBezTo>
                  <a:pt x="1310599" y="851668"/>
                  <a:pt x="1125803" y="840262"/>
                  <a:pt x="927374" y="830997"/>
                </a:cubicBezTo>
                <a:cubicBezTo>
                  <a:pt x="728945" y="821732"/>
                  <a:pt x="189144" y="849952"/>
                  <a:pt x="0" y="830997"/>
                </a:cubicBezTo>
                <a:cubicBezTo>
                  <a:pt x="11228" y="675473"/>
                  <a:pt x="16664" y="494847"/>
                  <a:pt x="0" y="398879"/>
                </a:cubicBezTo>
                <a:cubicBezTo>
                  <a:pt x="-16664" y="302911"/>
                  <a:pt x="-14954" y="151488"/>
                  <a:pt x="0" y="0"/>
                </a:cubicBezTo>
                <a:close/>
              </a:path>
              <a:path w="3197841" h="830997" stroke="0" extrusionOk="0">
                <a:moveTo>
                  <a:pt x="0" y="0"/>
                </a:moveTo>
                <a:cubicBezTo>
                  <a:pt x="229582" y="-15618"/>
                  <a:pt x="422728" y="-20925"/>
                  <a:pt x="639568" y="0"/>
                </a:cubicBezTo>
                <a:cubicBezTo>
                  <a:pt x="856408" y="20925"/>
                  <a:pt x="1109660" y="13267"/>
                  <a:pt x="1279136" y="0"/>
                </a:cubicBezTo>
                <a:cubicBezTo>
                  <a:pt x="1448612" y="-13267"/>
                  <a:pt x="1753900" y="-9882"/>
                  <a:pt x="1950683" y="0"/>
                </a:cubicBezTo>
                <a:cubicBezTo>
                  <a:pt x="2147466" y="9882"/>
                  <a:pt x="2388257" y="-16466"/>
                  <a:pt x="2622230" y="0"/>
                </a:cubicBezTo>
                <a:cubicBezTo>
                  <a:pt x="2856203" y="16466"/>
                  <a:pt x="2951895" y="-10999"/>
                  <a:pt x="3197841" y="0"/>
                </a:cubicBezTo>
                <a:cubicBezTo>
                  <a:pt x="3192395" y="113548"/>
                  <a:pt x="3194609" y="275737"/>
                  <a:pt x="3197841" y="398879"/>
                </a:cubicBezTo>
                <a:cubicBezTo>
                  <a:pt x="3201073" y="522021"/>
                  <a:pt x="3207845" y="678702"/>
                  <a:pt x="3197841" y="830997"/>
                </a:cubicBezTo>
                <a:cubicBezTo>
                  <a:pt x="2892114" y="852387"/>
                  <a:pt x="2741571" y="802775"/>
                  <a:pt x="2494316" y="830997"/>
                </a:cubicBezTo>
                <a:cubicBezTo>
                  <a:pt x="2247061" y="859219"/>
                  <a:pt x="2042219" y="811987"/>
                  <a:pt x="1790791" y="830997"/>
                </a:cubicBezTo>
                <a:cubicBezTo>
                  <a:pt x="1539364" y="850007"/>
                  <a:pt x="1399616" y="827752"/>
                  <a:pt x="1151223" y="830997"/>
                </a:cubicBezTo>
                <a:cubicBezTo>
                  <a:pt x="902830" y="834242"/>
                  <a:pt x="438797" y="799013"/>
                  <a:pt x="0" y="830997"/>
                </a:cubicBezTo>
                <a:cubicBezTo>
                  <a:pt x="11944" y="680930"/>
                  <a:pt x="-3743" y="573803"/>
                  <a:pt x="0" y="440428"/>
                </a:cubicBezTo>
                <a:cubicBezTo>
                  <a:pt x="3743" y="307053"/>
                  <a:pt x="-3470" y="1041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rgbClr val="0157E5"/>
                </a:solidFill>
                <a:cs typeface="Calibri"/>
              </a:rPr>
              <a:t>R$ 1,1 Bilhão </a:t>
            </a:r>
            <a:r>
              <a:rPr lang="pt-BR" sz="1600" b="1" dirty="0">
                <a:solidFill>
                  <a:srgbClr val="000000"/>
                </a:solidFill>
                <a:cs typeface="Calibri"/>
              </a:rPr>
              <a:t>lançados* em 2023 em receitas patrimoniais de foro e taxa de ocupação</a:t>
            </a:r>
            <a:r>
              <a:rPr lang="pt-BR" sz="1600" dirty="0">
                <a:solidFill>
                  <a:srgbClr val="000000"/>
                </a:solidFill>
                <a:cs typeface="Calibri"/>
              </a:rPr>
              <a:t> </a:t>
            </a:r>
            <a:endParaRPr lang="pt-BR" sz="1600" dirty="0">
              <a:cs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DCEA4B-0B61-5FB5-2C98-DFA716B94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500" y="2897950"/>
            <a:ext cx="3197841" cy="830997"/>
          </a:xfrm>
          <a:custGeom>
            <a:avLst/>
            <a:gdLst>
              <a:gd name="connsiteX0" fmla="*/ 0 w 3197841"/>
              <a:gd name="connsiteY0" fmla="*/ 0 h 830997"/>
              <a:gd name="connsiteX1" fmla="*/ 575611 w 3197841"/>
              <a:gd name="connsiteY1" fmla="*/ 0 h 830997"/>
              <a:gd name="connsiteX2" fmla="*/ 1215180 w 3197841"/>
              <a:gd name="connsiteY2" fmla="*/ 0 h 830997"/>
              <a:gd name="connsiteX3" fmla="*/ 1758813 w 3197841"/>
              <a:gd name="connsiteY3" fmla="*/ 0 h 830997"/>
              <a:gd name="connsiteX4" fmla="*/ 2462338 w 3197841"/>
              <a:gd name="connsiteY4" fmla="*/ 0 h 830997"/>
              <a:gd name="connsiteX5" fmla="*/ 3197841 w 3197841"/>
              <a:gd name="connsiteY5" fmla="*/ 0 h 830997"/>
              <a:gd name="connsiteX6" fmla="*/ 3197841 w 3197841"/>
              <a:gd name="connsiteY6" fmla="*/ 423808 h 830997"/>
              <a:gd name="connsiteX7" fmla="*/ 3197841 w 3197841"/>
              <a:gd name="connsiteY7" fmla="*/ 830997 h 830997"/>
              <a:gd name="connsiteX8" fmla="*/ 2622230 w 3197841"/>
              <a:gd name="connsiteY8" fmla="*/ 830997 h 830997"/>
              <a:gd name="connsiteX9" fmla="*/ 2078597 w 3197841"/>
              <a:gd name="connsiteY9" fmla="*/ 830997 h 830997"/>
              <a:gd name="connsiteX10" fmla="*/ 1502985 w 3197841"/>
              <a:gd name="connsiteY10" fmla="*/ 830997 h 830997"/>
              <a:gd name="connsiteX11" fmla="*/ 927374 w 3197841"/>
              <a:gd name="connsiteY11" fmla="*/ 830997 h 830997"/>
              <a:gd name="connsiteX12" fmla="*/ 0 w 3197841"/>
              <a:gd name="connsiteY12" fmla="*/ 830997 h 830997"/>
              <a:gd name="connsiteX13" fmla="*/ 0 w 3197841"/>
              <a:gd name="connsiteY13" fmla="*/ 398879 h 830997"/>
              <a:gd name="connsiteX14" fmla="*/ 0 w 3197841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7841" h="830997" fill="none" extrusionOk="0">
                <a:moveTo>
                  <a:pt x="0" y="0"/>
                </a:moveTo>
                <a:cubicBezTo>
                  <a:pt x="211464" y="-22289"/>
                  <a:pt x="428052" y="-17327"/>
                  <a:pt x="575611" y="0"/>
                </a:cubicBezTo>
                <a:cubicBezTo>
                  <a:pt x="723170" y="17327"/>
                  <a:pt x="1033674" y="-14536"/>
                  <a:pt x="1215180" y="0"/>
                </a:cubicBezTo>
                <a:cubicBezTo>
                  <a:pt x="1396686" y="14536"/>
                  <a:pt x="1585363" y="-25186"/>
                  <a:pt x="1758813" y="0"/>
                </a:cubicBezTo>
                <a:cubicBezTo>
                  <a:pt x="1932263" y="25186"/>
                  <a:pt x="2177416" y="-5343"/>
                  <a:pt x="2462338" y="0"/>
                </a:cubicBezTo>
                <a:cubicBezTo>
                  <a:pt x="2747261" y="5343"/>
                  <a:pt x="2977518" y="4165"/>
                  <a:pt x="3197841" y="0"/>
                </a:cubicBezTo>
                <a:cubicBezTo>
                  <a:pt x="3198476" y="177982"/>
                  <a:pt x="3200473" y="268415"/>
                  <a:pt x="3197841" y="423808"/>
                </a:cubicBezTo>
                <a:cubicBezTo>
                  <a:pt x="3195209" y="579201"/>
                  <a:pt x="3199503" y="736792"/>
                  <a:pt x="3197841" y="830997"/>
                </a:cubicBezTo>
                <a:cubicBezTo>
                  <a:pt x="2927787" y="845133"/>
                  <a:pt x="2796987" y="833536"/>
                  <a:pt x="2622230" y="830997"/>
                </a:cubicBezTo>
                <a:cubicBezTo>
                  <a:pt x="2447473" y="828458"/>
                  <a:pt x="2343400" y="831693"/>
                  <a:pt x="2078597" y="830997"/>
                </a:cubicBezTo>
                <a:cubicBezTo>
                  <a:pt x="1813794" y="830301"/>
                  <a:pt x="1695371" y="810326"/>
                  <a:pt x="1502985" y="830997"/>
                </a:cubicBezTo>
                <a:cubicBezTo>
                  <a:pt x="1310599" y="851668"/>
                  <a:pt x="1125803" y="840262"/>
                  <a:pt x="927374" y="830997"/>
                </a:cubicBezTo>
                <a:cubicBezTo>
                  <a:pt x="728945" y="821732"/>
                  <a:pt x="189144" y="849952"/>
                  <a:pt x="0" y="830997"/>
                </a:cubicBezTo>
                <a:cubicBezTo>
                  <a:pt x="11228" y="675473"/>
                  <a:pt x="16664" y="494847"/>
                  <a:pt x="0" y="398879"/>
                </a:cubicBezTo>
                <a:cubicBezTo>
                  <a:pt x="-16664" y="302911"/>
                  <a:pt x="-14954" y="151488"/>
                  <a:pt x="0" y="0"/>
                </a:cubicBezTo>
                <a:close/>
              </a:path>
              <a:path w="3197841" h="830997" stroke="0" extrusionOk="0">
                <a:moveTo>
                  <a:pt x="0" y="0"/>
                </a:moveTo>
                <a:cubicBezTo>
                  <a:pt x="229582" y="-15618"/>
                  <a:pt x="422728" y="-20925"/>
                  <a:pt x="639568" y="0"/>
                </a:cubicBezTo>
                <a:cubicBezTo>
                  <a:pt x="856408" y="20925"/>
                  <a:pt x="1109660" y="13267"/>
                  <a:pt x="1279136" y="0"/>
                </a:cubicBezTo>
                <a:cubicBezTo>
                  <a:pt x="1448612" y="-13267"/>
                  <a:pt x="1753900" y="-9882"/>
                  <a:pt x="1950683" y="0"/>
                </a:cubicBezTo>
                <a:cubicBezTo>
                  <a:pt x="2147466" y="9882"/>
                  <a:pt x="2388257" y="-16466"/>
                  <a:pt x="2622230" y="0"/>
                </a:cubicBezTo>
                <a:cubicBezTo>
                  <a:pt x="2856203" y="16466"/>
                  <a:pt x="2951895" y="-10999"/>
                  <a:pt x="3197841" y="0"/>
                </a:cubicBezTo>
                <a:cubicBezTo>
                  <a:pt x="3192395" y="113548"/>
                  <a:pt x="3194609" y="275737"/>
                  <a:pt x="3197841" y="398879"/>
                </a:cubicBezTo>
                <a:cubicBezTo>
                  <a:pt x="3201073" y="522021"/>
                  <a:pt x="3207845" y="678702"/>
                  <a:pt x="3197841" y="830997"/>
                </a:cubicBezTo>
                <a:cubicBezTo>
                  <a:pt x="2892114" y="852387"/>
                  <a:pt x="2741571" y="802775"/>
                  <a:pt x="2494316" y="830997"/>
                </a:cubicBezTo>
                <a:cubicBezTo>
                  <a:pt x="2247061" y="859219"/>
                  <a:pt x="2042219" y="811987"/>
                  <a:pt x="1790791" y="830997"/>
                </a:cubicBezTo>
                <a:cubicBezTo>
                  <a:pt x="1539364" y="850007"/>
                  <a:pt x="1399616" y="827752"/>
                  <a:pt x="1151223" y="830997"/>
                </a:cubicBezTo>
                <a:cubicBezTo>
                  <a:pt x="902830" y="834242"/>
                  <a:pt x="438797" y="799013"/>
                  <a:pt x="0" y="830997"/>
                </a:cubicBezTo>
                <a:cubicBezTo>
                  <a:pt x="11944" y="680930"/>
                  <a:pt x="-3743" y="573803"/>
                  <a:pt x="0" y="440428"/>
                </a:cubicBezTo>
                <a:cubicBezTo>
                  <a:pt x="3743" y="307053"/>
                  <a:pt x="-3470" y="1041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rgbClr val="000000"/>
                </a:solidFill>
                <a:cs typeface="Calibri"/>
              </a:rPr>
              <a:t>Foro </a:t>
            </a:r>
            <a:r>
              <a:rPr lang="pt-BR" sz="1600" dirty="0">
                <a:solidFill>
                  <a:srgbClr val="000000"/>
                </a:solidFill>
                <a:cs typeface="Calibri"/>
              </a:rPr>
              <a:t> </a:t>
            </a:r>
            <a:endParaRPr lang="pt-BR" sz="1600" dirty="0"/>
          </a:p>
          <a:p>
            <a:pPr algn="ctr"/>
            <a:r>
              <a:rPr lang="pt-BR" sz="1400" b="1" dirty="0">
                <a:solidFill>
                  <a:srgbClr val="000000"/>
                </a:solidFill>
                <a:cs typeface="Calibri"/>
              </a:rPr>
              <a:t>0,6% do valor do terreno </a:t>
            </a:r>
            <a:r>
              <a:rPr lang="en-US" sz="1400" dirty="0">
                <a:solidFill>
                  <a:srgbClr val="000000"/>
                </a:solidFill>
                <a:cs typeface="Calibri"/>
              </a:rPr>
              <a:t> </a:t>
            </a:r>
            <a:endParaRPr lang="pt-BR" sz="1600" dirty="0"/>
          </a:p>
          <a:p>
            <a:pPr algn="ctr"/>
            <a:r>
              <a:rPr lang="pt-BR" sz="1600" b="1" dirty="0">
                <a:solidFill>
                  <a:srgbClr val="0157E5"/>
                </a:solidFill>
                <a:cs typeface="Calibri"/>
              </a:rPr>
              <a:t>R$ 334,3 milhões/ano</a:t>
            </a:r>
            <a:endParaRPr lang="pt-BR" sz="1400" dirty="0">
              <a:cs typeface="Calibri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B0F6950-A26A-9F5D-4C2B-9C14AFED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500" y="3883536"/>
            <a:ext cx="3197841" cy="830997"/>
          </a:xfrm>
          <a:custGeom>
            <a:avLst/>
            <a:gdLst>
              <a:gd name="connsiteX0" fmla="*/ 0 w 3197841"/>
              <a:gd name="connsiteY0" fmla="*/ 0 h 830997"/>
              <a:gd name="connsiteX1" fmla="*/ 575611 w 3197841"/>
              <a:gd name="connsiteY1" fmla="*/ 0 h 830997"/>
              <a:gd name="connsiteX2" fmla="*/ 1215180 w 3197841"/>
              <a:gd name="connsiteY2" fmla="*/ 0 h 830997"/>
              <a:gd name="connsiteX3" fmla="*/ 1758813 w 3197841"/>
              <a:gd name="connsiteY3" fmla="*/ 0 h 830997"/>
              <a:gd name="connsiteX4" fmla="*/ 2462338 w 3197841"/>
              <a:gd name="connsiteY4" fmla="*/ 0 h 830997"/>
              <a:gd name="connsiteX5" fmla="*/ 3197841 w 3197841"/>
              <a:gd name="connsiteY5" fmla="*/ 0 h 830997"/>
              <a:gd name="connsiteX6" fmla="*/ 3197841 w 3197841"/>
              <a:gd name="connsiteY6" fmla="*/ 423808 h 830997"/>
              <a:gd name="connsiteX7" fmla="*/ 3197841 w 3197841"/>
              <a:gd name="connsiteY7" fmla="*/ 830997 h 830997"/>
              <a:gd name="connsiteX8" fmla="*/ 2622230 w 3197841"/>
              <a:gd name="connsiteY8" fmla="*/ 830997 h 830997"/>
              <a:gd name="connsiteX9" fmla="*/ 2078597 w 3197841"/>
              <a:gd name="connsiteY9" fmla="*/ 830997 h 830997"/>
              <a:gd name="connsiteX10" fmla="*/ 1502985 w 3197841"/>
              <a:gd name="connsiteY10" fmla="*/ 830997 h 830997"/>
              <a:gd name="connsiteX11" fmla="*/ 927374 w 3197841"/>
              <a:gd name="connsiteY11" fmla="*/ 830997 h 830997"/>
              <a:gd name="connsiteX12" fmla="*/ 0 w 3197841"/>
              <a:gd name="connsiteY12" fmla="*/ 830997 h 830997"/>
              <a:gd name="connsiteX13" fmla="*/ 0 w 3197841"/>
              <a:gd name="connsiteY13" fmla="*/ 398879 h 830997"/>
              <a:gd name="connsiteX14" fmla="*/ 0 w 3197841"/>
              <a:gd name="connsiteY1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7841" h="830997" fill="none" extrusionOk="0">
                <a:moveTo>
                  <a:pt x="0" y="0"/>
                </a:moveTo>
                <a:cubicBezTo>
                  <a:pt x="211464" y="-22289"/>
                  <a:pt x="428052" y="-17327"/>
                  <a:pt x="575611" y="0"/>
                </a:cubicBezTo>
                <a:cubicBezTo>
                  <a:pt x="723170" y="17327"/>
                  <a:pt x="1033674" y="-14536"/>
                  <a:pt x="1215180" y="0"/>
                </a:cubicBezTo>
                <a:cubicBezTo>
                  <a:pt x="1396686" y="14536"/>
                  <a:pt x="1585363" y="-25186"/>
                  <a:pt x="1758813" y="0"/>
                </a:cubicBezTo>
                <a:cubicBezTo>
                  <a:pt x="1932263" y="25186"/>
                  <a:pt x="2177416" y="-5343"/>
                  <a:pt x="2462338" y="0"/>
                </a:cubicBezTo>
                <a:cubicBezTo>
                  <a:pt x="2747261" y="5343"/>
                  <a:pt x="2977518" y="4165"/>
                  <a:pt x="3197841" y="0"/>
                </a:cubicBezTo>
                <a:cubicBezTo>
                  <a:pt x="3198476" y="177982"/>
                  <a:pt x="3200473" y="268415"/>
                  <a:pt x="3197841" y="423808"/>
                </a:cubicBezTo>
                <a:cubicBezTo>
                  <a:pt x="3195209" y="579201"/>
                  <a:pt x="3199503" y="736792"/>
                  <a:pt x="3197841" y="830997"/>
                </a:cubicBezTo>
                <a:cubicBezTo>
                  <a:pt x="2927787" y="845133"/>
                  <a:pt x="2796987" y="833536"/>
                  <a:pt x="2622230" y="830997"/>
                </a:cubicBezTo>
                <a:cubicBezTo>
                  <a:pt x="2447473" y="828458"/>
                  <a:pt x="2343400" y="831693"/>
                  <a:pt x="2078597" y="830997"/>
                </a:cubicBezTo>
                <a:cubicBezTo>
                  <a:pt x="1813794" y="830301"/>
                  <a:pt x="1695371" y="810326"/>
                  <a:pt x="1502985" y="830997"/>
                </a:cubicBezTo>
                <a:cubicBezTo>
                  <a:pt x="1310599" y="851668"/>
                  <a:pt x="1125803" y="840262"/>
                  <a:pt x="927374" y="830997"/>
                </a:cubicBezTo>
                <a:cubicBezTo>
                  <a:pt x="728945" y="821732"/>
                  <a:pt x="189144" y="849952"/>
                  <a:pt x="0" y="830997"/>
                </a:cubicBezTo>
                <a:cubicBezTo>
                  <a:pt x="11228" y="675473"/>
                  <a:pt x="16664" y="494847"/>
                  <a:pt x="0" y="398879"/>
                </a:cubicBezTo>
                <a:cubicBezTo>
                  <a:pt x="-16664" y="302911"/>
                  <a:pt x="-14954" y="151488"/>
                  <a:pt x="0" y="0"/>
                </a:cubicBezTo>
                <a:close/>
              </a:path>
              <a:path w="3197841" h="830997" stroke="0" extrusionOk="0">
                <a:moveTo>
                  <a:pt x="0" y="0"/>
                </a:moveTo>
                <a:cubicBezTo>
                  <a:pt x="229582" y="-15618"/>
                  <a:pt x="422728" y="-20925"/>
                  <a:pt x="639568" y="0"/>
                </a:cubicBezTo>
                <a:cubicBezTo>
                  <a:pt x="856408" y="20925"/>
                  <a:pt x="1109660" y="13267"/>
                  <a:pt x="1279136" y="0"/>
                </a:cubicBezTo>
                <a:cubicBezTo>
                  <a:pt x="1448612" y="-13267"/>
                  <a:pt x="1753900" y="-9882"/>
                  <a:pt x="1950683" y="0"/>
                </a:cubicBezTo>
                <a:cubicBezTo>
                  <a:pt x="2147466" y="9882"/>
                  <a:pt x="2388257" y="-16466"/>
                  <a:pt x="2622230" y="0"/>
                </a:cubicBezTo>
                <a:cubicBezTo>
                  <a:pt x="2856203" y="16466"/>
                  <a:pt x="2951895" y="-10999"/>
                  <a:pt x="3197841" y="0"/>
                </a:cubicBezTo>
                <a:cubicBezTo>
                  <a:pt x="3192395" y="113548"/>
                  <a:pt x="3194609" y="275737"/>
                  <a:pt x="3197841" y="398879"/>
                </a:cubicBezTo>
                <a:cubicBezTo>
                  <a:pt x="3201073" y="522021"/>
                  <a:pt x="3207845" y="678702"/>
                  <a:pt x="3197841" y="830997"/>
                </a:cubicBezTo>
                <a:cubicBezTo>
                  <a:pt x="2892114" y="852387"/>
                  <a:pt x="2741571" y="802775"/>
                  <a:pt x="2494316" y="830997"/>
                </a:cubicBezTo>
                <a:cubicBezTo>
                  <a:pt x="2247061" y="859219"/>
                  <a:pt x="2042219" y="811987"/>
                  <a:pt x="1790791" y="830997"/>
                </a:cubicBezTo>
                <a:cubicBezTo>
                  <a:pt x="1539364" y="850007"/>
                  <a:pt x="1399616" y="827752"/>
                  <a:pt x="1151223" y="830997"/>
                </a:cubicBezTo>
                <a:cubicBezTo>
                  <a:pt x="902830" y="834242"/>
                  <a:pt x="438797" y="799013"/>
                  <a:pt x="0" y="830997"/>
                </a:cubicBezTo>
                <a:cubicBezTo>
                  <a:pt x="11944" y="680930"/>
                  <a:pt x="-3743" y="573803"/>
                  <a:pt x="0" y="440428"/>
                </a:cubicBezTo>
                <a:cubicBezTo>
                  <a:pt x="3743" y="307053"/>
                  <a:pt x="-3470" y="1041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rgbClr val="000000"/>
                </a:solidFill>
                <a:cs typeface="Calibri"/>
              </a:rPr>
              <a:t>Taxa de Ocupação</a:t>
            </a:r>
            <a:r>
              <a:rPr lang="pt-BR" sz="1600" dirty="0">
                <a:solidFill>
                  <a:srgbClr val="000000"/>
                </a:solidFill>
                <a:cs typeface="Calibri"/>
              </a:rPr>
              <a:t> </a:t>
            </a:r>
            <a:endParaRPr lang="pt-BR" sz="1600" dirty="0"/>
          </a:p>
          <a:p>
            <a:pPr algn="ctr"/>
            <a:r>
              <a:rPr lang="pt-BR" sz="1400" b="1" dirty="0">
                <a:solidFill>
                  <a:srgbClr val="000000"/>
                </a:solidFill>
                <a:cs typeface="Calibri"/>
              </a:rPr>
              <a:t>2% do valor do terreno</a:t>
            </a:r>
            <a:r>
              <a:rPr lang="en-US" sz="1400" dirty="0">
                <a:solidFill>
                  <a:srgbClr val="000000"/>
                </a:solidFill>
                <a:cs typeface="Calibri"/>
              </a:rPr>
              <a:t> </a:t>
            </a:r>
            <a:endParaRPr lang="pt-BR" sz="1600" dirty="0"/>
          </a:p>
          <a:p>
            <a:pPr algn="ctr"/>
            <a:r>
              <a:rPr lang="pt-BR" sz="1600" b="1" dirty="0">
                <a:solidFill>
                  <a:srgbClr val="0157E5"/>
                </a:solidFill>
                <a:cs typeface="Calibri"/>
              </a:rPr>
              <a:t>R$ 823,7 milhões/ano</a:t>
            </a:r>
            <a:endParaRPr lang="pt-BR" sz="16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083BEE4-9617-E964-5CD6-6744AA190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995" y="4846893"/>
            <a:ext cx="3197841" cy="604365"/>
          </a:xfrm>
          <a:custGeom>
            <a:avLst/>
            <a:gdLst>
              <a:gd name="connsiteX0" fmla="*/ 0 w 3197841"/>
              <a:gd name="connsiteY0" fmla="*/ 0 h 604365"/>
              <a:gd name="connsiteX1" fmla="*/ 639568 w 3197841"/>
              <a:gd name="connsiteY1" fmla="*/ 0 h 604365"/>
              <a:gd name="connsiteX2" fmla="*/ 1311115 w 3197841"/>
              <a:gd name="connsiteY2" fmla="*/ 0 h 604365"/>
              <a:gd name="connsiteX3" fmla="*/ 1950683 w 3197841"/>
              <a:gd name="connsiteY3" fmla="*/ 0 h 604365"/>
              <a:gd name="connsiteX4" fmla="*/ 2494316 w 3197841"/>
              <a:gd name="connsiteY4" fmla="*/ 0 h 604365"/>
              <a:gd name="connsiteX5" fmla="*/ 3197841 w 3197841"/>
              <a:gd name="connsiteY5" fmla="*/ 0 h 604365"/>
              <a:gd name="connsiteX6" fmla="*/ 3197841 w 3197841"/>
              <a:gd name="connsiteY6" fmla="*/ 604365 h 604365"/>
              <a:gd name="connsiteX7" fmla="*/ 2590251 w 3197841"/>
              <a:gd name="connsiteY7" fmla="*/ 604365 h 604365"/>
              <a:gd name="connsiteX8" fmla="*/ 1918705 w 3197841"/>
              <a:gd name="connsiteY8" fmla="*/ 604365 h 604365"/>
              <a:gd name="connsiteX9" fmla="*/ 1247158 w 3197841"/>
              <a:gd name="connsiteY9" fmla="*/ 604365 h 604365"/>
              <a:gd name="connsiteX10" fmla="*/ 703525 w 3197841"/>
              <a:gd name="connsiteY10" fmla="*/ 604365 h 604365"/>
              <a:gd name="connsiteX11" fmla="*/ 0 w 3197841"/>
              <a:gd name="connsiteY11" fmla="*/ 604365 h 604365"/>
              <a:gd name="connsiteX12" fmla="*/ 0 w 3197841"/>
              <a:gd name="connsiteY12" fmla="*/ 0 h 60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7841" h="604365" fill="none" extrusionOk="0">
                <a:moveTo>
                  <a:pt x="0" y="0"/>
                </a:moveTo>
                <a:cubicBezTo>
                  <a:pt x="157396" y="24021"/>
                  <a:pt x="365152" y="-12782"/>
                  <a:pt x="639568" y="0"/>
                </a:cubicBezTo>
                <a:cubicBezTo>
                  <a:pt x="913984" y="12782"/>
                  <a:pt x="1171933" y="25237"/>
                  <a:pt x="1311115" y="0"/>
                </a:cubicBezTo>
                <a:cubicBezTo>
                  <a:pt x="1450297" y="-25237"/>
                  <a:pt x="1775600" y="-11081"/>
                  <a:pt x="1950683" y="0"/>
                </a:cubicBezTo>
                <a:cubicBezTo>
                  <a:pt x="2125766" y="11081"/>
                  <a:pt x="2320866" y="-25186"/>
                  <a:pt x="2494316" y="0"/>
                </a:cubicBezTo>
                <a:cubicBezTo>
                  <a:pt x="2667766" y="25186"/>
                  <a:pt x="2912919" y="-5343"/>
                  <a:pt x="3197841" y="0"/>
                </a:cubicBezTo>
                <a:cubicBezTo>
                  <a:pt x="3207097" y="184318"/>
                  <a:pt x="3216671" y="457284"/>
                  <a:pt x="3197841" y="604365"/>
                </a:cubicBezTo>
                <a:cubicBezTo>
                  <a:pt x="2985522" y="608662"/>
                  <a:pt x="2748753" y="581748"/>
                  <a:pt x="2590251" y="604365"/>
                </a:cubicBezTo>
                <a:cubicBezTo>
                  <a:pt x="2431749" y="626983"/>
                  <a:pt x="2231305" y="595635"/>
                  <a:pt x="1918705" y="604365"/>
                </a:cubicBezTo>
                <a:cubicBezTo>
                  <a:pt x="1606105" y="613095"/>
                  <a:pt x="1556582" y="583553"/>
                  <a:pt x="1247158" y="604365"/>
                </a:cubicBezTo>
                <a:cubicBezTo>
                  <a:pt x="937734" y="625177"/>
                  <a:pt x="968328" y="605061"/>
                  <a:pt x="703525" y="604365"/>
                </a:cubicBezTo>
                <a:cubicBezTo>
                  <a:pt x="438722" y="603669"/>
                  <a:pt x="235206" y="624979"/>
                  <a:pt x="0" y="604365"/>
                </a:cubicBezTo>
                <a:cubicBezTo>
                  <a:pt x="2982" y="387034"/>
                  <a:pt x="9193" y="182341"/>
                  <a:pt x="0" y="0"/>
                </a:cubicBezTo>
                <a:close/>
              </a:path>
              <a:path w="3197841" h="604365" stroke="0" extrusionOk="0">
                <a:moveTo>
                  <a:pt x="0" y="0"/>
                </a:moveTo>
                <a:cubicBezTo>
                  <a:pt x="229582" y="-15618"/>
                  <a:pt x="422728" y="-20925"/>
                  <a:pt x="639568" y="0"/>
                </a:cubicBezTo>
                <a:cubicBezTo>
                  <a:pt x="856408" y="20925"/>
                  <a:pt x="1109660" y="13267"/>
                  <a:pt x="1279136" y="0"/>
                </a:cubicBezTo>
                <a:cubicBezTo>
                  <a:pt x="1448612" y="-13267"/>
                  <a:pt x="1753900" y="-9882"/>
                  <a:pt x="1950683" y="0"/>
                </a:cubicBezTo>
                <a:cubicBezTo>
                  <a:pt x="2147466" y="9882"/>
                  <a:pt x="2388257" y="-16466"/>
                  <a:pt x="2622230" y="0"/>
                </a:cubicBezTo>
                <a:cubicBezTo>
                  <a:pt x="2856203" y="16466"/>
                  <a:pt x="2951895" y="-10999"/>
                  <a:pt x="3197841" y="0"/>
                </a:cubicBezTo>
                <a:cubicBezTo>
                  <a:pt x="3185712" y="206991"/>
                  <a:pt x="3210275" y="475786"/>
                  <a:pt x="3197841" y="604365"/>
                </a:cubicBezTo>
                <a:cubicBezTo>
                  <a:pt x="2935094" y="612348"/>
                  <a:pt x="2857173" y="594089"/>
                  <a:pt x="2590251" y="604365"/>
                </a:cubicBezTo>
                <a:cubicBezTo>
                  <a:pt x="2323329" y="614642"/>
                  <a:pt x="2198979" y="611880"/>
                  <a:pt x="2014640" y="604365"/>
                </a:cubicBezTo>
                <a:cubicBezTo>
                  <a:pt x="1830301" y="596850"/>
                  <a:pt x="1562543" y="585355"/>
                  <a:pt x="1311115" y="604365"/>
                </a:cubicBezTo>
                <a:cubicBezTo>
                  <a:pt x="1059688" y="623375"/>
                  <a:pt x="919940" y="601120"/>
                  <a:pt x="671547" y="604365"/>
                </a:cubicBezTo>
                <a:cubicBezTo>
                  <a:pt x="423154" y="607610"/>
                  <a:pt x="151303" y="606419"/>
                  <a:pt x="0" y="604365"/>
                </a:cubicBezTo>
                <a:cubicBezTo>
                  <a:pt x="3035" y="326883"/>
                  <a:pt x="-3369" y="2183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srgbClr val="0157E5"/>
                </a:solidFill>
                <a:cs typeface="Calibri"/>
              </a:rPr>
              <a:t>20% </a:t>
            </a:r>
            <a:r>
              <a:rPr lang="pt-BR" sz="1600" b="1" dirty="0">
                <a:solidFill>
                  <a:srgbClr val="000000"/>
                </a:solidFill>
                <a:cs typeface="Calibri"/>
              </a:rPr>
              <a:t>dos valores arrecadados são repassados aos municípios</a:t>
            </a:r>
            <a:endParaRPr lang="pt-BR" sz="1600" dirty="0">
              <a:cs typeface="Calibri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7ACD24B-C443-C8BE-DB18-8DB3EEE1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732" y="1953251"/>
            <a:ext cx="3863798" cy="1062330"/>
          </a:xfrm>
          <a:custGeom>
            <a:avLst/>
            <a:gdLst>
              <a:gd name="connsiteX0" fmla="*/ 0 w 3863798"/>
              <a:gd name="connsiteY0" fmla="*/ 0 h 1062330"/>
              <a:gd name="connsiteX1" fmla="*/ 528052 w 3863798"/>
              <a:gd name="connsiteY1" fmla="*/ 0 h 1062330"/>
              <a:gd name="connsiteX2" fmla="*/ 1210657 w 3863798"/>
              <a:gd name="connsiteY2" fmla="*/ 0 h 1062330"/>
              <a:gd name="connsiteX3" fmla="*/ 1893261 w 3863798"/>
              <a:gd name="connsiteY3" fmla="*/ 0 h 1062330"/>
              <a:gd name="connsiteX4" fmla="*/ 2459951 w 3863798"/>
              <a:gd name="connsiteY4" fmla="*/ 0 h 1062330"/>
              <a:gd name="connsiteX5" fmla="*/ 3181194 w 3863798"/>
              <a:gd name="connsiteY5" fmla="*/ 0 h 1062330"/>
              <a:gd name="connsiteX6" fmla="*/ 3863798 w 3863798"/>
              <a:gd name="connsiteY6" fmla="*/ 0 h 1062330"/>
              <a:gd name="connsiteX7" fmla="*/ 3863798 w 3863798"/>
              <a:gd name="connsiteY7" fmla="*/ 541788 h 1062330"/>
              <a:gd name="connsiteX8" fmla="*/ 3863798 w 3863798"/>
              <a:gd name="connsiteY8" fmla="*/ 1062330 h 1062330"/>
              <a:gd name="connsiteX9" fmla="*/ 3297108 w 3863798"/>
              <a:gd name="connsiteY9" fmla="*/ 1062330 h 1062330"/>
              <a:gd name="connsiteX10" fmla="*/ 2575865 w 3863798"/>
              <a:gd name="connsiteY10" fmla="*/ 1062330 h 1062330"/>
              <a:gd name="connsiteX11" fmla="*/ 1893261 w 3863798"/>
              <a:gd name="connsiteY11" fmla="*/ 1062330 h 1062330"/>
              <a:gd name="connsiteX12" fmla="*/ 1172019 w 3863798"/>
              <a:gd name="connsiteY12" fmla="*/ 1062330 h 1062330"/>
              <a:gd name="connsiteX13" fmla="*/ 0 w 3863798"/>
              <a:gd name="connsiteY13" fmla="*/ 1062330 h 1062330"/>
              <a:gd name="connsiteX14" fmla="*/ 0 w 3863798"/>
              <a:gd name="connsiteY14" fmla="*/ 552412 h 1062330"/>
              <a:gd name="connsiteX15" fmla="*/ 0 w 3863798"/>
              <a:gd name="connsiteY15" fmla="*/ 0 h 1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3798" h="1062330" fill="none" extrusionOk="0">
                <a:moveTo>
                  <a:pt x="0" y="0"/>
                </a:moveTo>
                <a:cubicBezTo>
                  <a:pt x="176340" y="6580"/>
                  <a:pt x="321512" y="25575"/>
                  <a:pt x="528052" y="0"/>
                </a:cubicBezTo>
                <a:cubicBezTo>
                  <a:pt x="734592" y="-25575"/>
                  <a:pt x="982759" y="27374"/>
                  <a:pt x="1210657" y="0"/>
                </a:cubicBezTo>
                <a:cubicBezTo>
                  <a:pt x="1438556" y="-27374"/>
                  <a:pt x="1717131" y="627"/>
                  <a:pt x="1893261" y="0"/>
                </a:cubicBezTo>
                <a:cubicBezTo>
                  <a:pt x="2069391" y="-627"/>
                  <a:pt x="2188748" y="-5086"/>
                  <a:pt x="2459951" y="0"/>
                </a:cubicBezTo>
                <a:cubicBezTo>
                  <a:pt x="2731154" y="5086"/>
                  <a:pt x="2943043" y="7023"/>
                  <a:pt x="3181194" y="0"/>
                </a:cubicBezTo>
                <a:cubicBezTo>
                  <a:pt x="3419345" y="-7023"/>
                  <a:pt x="3711087" y="-25738"/>
                  <a:pt x="3863798" y="0"/>
                </a:cubicBezTo>
                <a:cubicBezTo>
                  <a:pt x="3859020" y="253766"/>
                  <a:pt x="3865070" y="410389"/>
                  <a:pt x="3863798" y="541788"/>
                </a:cubicBezTo>
                <a:cubicBezTo>
                  <a:pt x="3862526" y="673187"/>
                  <a:pt x="3869614" y="945763"/>
                  <a:pt x="3863798" y="1062330"/>
                </a:cubicBezTo>
                <a:cubicBezTo>
                  <a:pt x="3728852" y="1060792"/>
                  <a:pt x="3547516" y="1068839"/>
                  <a:pt x="3297108" y="1062330"/>
                </a:cubicBezTo>
                <a:cubicBezTo>
                  <a:pt x="3046700" y="1055822"/>
                  <a:pt x="2795388" y="1075703"/>
                  <a:pt x="2575865" y="1062330"/>
                </a:cubicBezTo>
                <a:cubicBezTo>
                  <a:pt x="2356342" y="1048957"/>
                  <a:pt x="2150729" y="1086244"/>
                  <a:pt x="1893261" y="1062330"/>
                </a:cubicBezTo>
                <a:cubicBezTo>
                  <a:pt x="1635793" y="1038416"/>
                  <a:pt x="1320342" y="1060629"/>
                  <a:pt x="1172019" y="1062330"/>
                </a:cubicBezTo>
                <a:cubicBezTo>
                  <a:pt x="1023696" y="1064031"/>
                  <a:pt x="363021" y="1013562"/>
                  <a:pt x="0" y="1062330"/>
                </a:cubicBezTo>
                <a:cubicBezTo>
                  <a:pt x="7557" y="817117"/>
                  <a:pt x="24441" y="698351"/>
                  <a:pt x="0" y="552412"/>
                </a:cubicBezTo>
                <a:cubicBezTo>
                  <a:pt x="-24441" y="406473"/>
                  <a:pt x="-16510" y="240609"/>
                  <a:pt x="0" y="0"/>
                </a:cubicBezTo>
                <a:close/>
              </a:path>
              <a:path w="3863798" h="1062330" stroke="0" extrusionOk="0">
                <a:moveTo>
                  <a:pt x="0" y="0"/>
                </a:moveTo>
                <a:cubicBezTo>
                  <a:pt x="180542" y="18982"/>
                  <a:pt x="401444" y="-6186"/>
                  <a:pt x="643966" y="0"/>
                </a:cubicBezTo>
                <a:cubicBezTo>
                  <a:pt x="886488" y="6186"/>
                  <a:pt x="1063197" y="14247"/>
                  <a:pt x="1287933" y="0"/>
                </a:cubicBezTo>
                <a:cubicBezTo>
                  <a:pt x="1512669" y="-14247"/>
                  <a:pt x="1743365" y="-7758"/>
                  <a:pt x="1970537" y="0"/>
                </a:cubicBezTo>
                <a:cubicBezTo>
                  <a:pt x="2197709" y="7758"/>
                  <a:pt x="2456387" y="-2138"/>
                  <a:pt x="2653141" y="0"/>
                </a:cubicBezTo>
                <a:cubicBezTo>
                  <a:pt x="2849895" y="2138"/>
                  <a:pt x="3021826" y="27658"/>
                  <a:pt x="3258470" y="0"/>
                </a:cubicBezTo>
                <a:cubicBezTo>
                  <a:pt x="3495114" y="-27658"/>
                  <a:pt x="3583781" y="21587"/>
                  <a:pt x="3863798" y="0"/>
                </a:cubicBezTo>
                <a:cubicBezTo>
                  <a:pt x="3871083" y="266088"/>
                  <a:pt x="3888747" y="438166"/>
                  <a:pt x="3863798" y="552412"/>
                </a:cubicBezTo>
                <a:cubicBezTo>
                  <a:pt x="3838849" y="666658"/>
                  <a:pt x="3888366" y="841735"/>
                  <a:pt x="3863798" y="1062330"/>
                </a:cubicBezTo>
                <a:cubicBezTo>
                  <a:pt x="3591207" y="1034510"/>
                  <a:pt x="3420828" y="1096252"/>
                  <a:pt x="3181194" y="1062330"/>
                </a:cubicBezTo>
                <a:cubicBezTo>
                  <a:pt x="2941560" y="1028408"/>
                  <a:pt x="2746956" y="1061313"/>
                  <a:pt x="2537227" y="1062330"/>
                </a:cubicBezTo>
                <a:cubicBezTo>
                  <a:pt x="2327498" y="1063347"/>
                  <a:pt x="2060386" y="1052969"/>
                  <a:pt x="1893261" y="1062330"/>
                </a:cubicBezTo>
                <a:cubicBezTo>
                  <a:pt x="1726136" y="1071691"/>
                  <a:pt x="1513360" y="1074031"/>
                  <a:pt x="1365209" y="1062330"/>
                </a:cubicBezTo>
                <a:cubicBezTo>
                  <a:pt x="1217058" y="1050629"/>
                  <a:pt x="894477" y="1053895"/>
                  <a:pt x="643966" y="1062330"/>
                </a:cubicBezTo>
                <a:cubicBezTo>
                  <a:pt x="393455" y="1070765"/>
                  <a:pt x="211213" y="1092984"/>
                  <a:pt x="0" y="1062330"/>
                </a:cubicBezTo>
                <a:cubicBezTo>
                  <a:pt x="8535" y="945292"/>
                  <a:pt x="20786" y="744386"/>
                  <a:pt x="0" y="563035"/>
                </a:cubicBezTo>
                <a:cubicBezTo>
                  <a:pt x="-20786" y="381685"/>
                  <a:pt x="-20518" y="12551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/>
              <a:t>565.311 imóveis em Terrenos de Marinha </a:t>
            </a:r>
          </a:p>
          <a:p>
            <a:pPr algn="ctr"/>
            <a:r>
              <a:rPr lang="pt-BR" b="1" dirty="0">
                <a:solidFill>
                  <a:srgbClr val="0157E5"/>
                </a:solidFill>
              </a:rPr>
              <a:t>75,4% da Carteira da SPU</a:t>
            </a:r>
            <a:endParaRPr lang="pt-BR" b="1" dirty="0">
              <a:solidFill>
                <a:srgbClr val="0157E5"/>
              </a:solidFill>
              <a:cs typeface="Calibri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E6B5119-AB7C-6D27-EF26-461173966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723" y="3154876"/>
            <a:ext cx="3863798" cy="792276"/>
          </a:xfrm>
          <a:custGeom>
            <a:avLst/>
            <a:gdLst>
              <a:gd name="connsiteX0" fmla="*/ 0 w 3863798"/>
              <a:gd name="connsiteY0" fmla="*/ 0 h 792276"/>
              <a:gd name="connsiteX1" fmla="*/ 528052 w 3863798"/>
              <a:gd name="connsiteY1" fmla="*/ 0 h 792276"/>
              <a:gd name="connsiteX2" fmla="*/ 1210657 w 3863798"/>
              <a:gd name="connsiteY2" fmla="*/ 0 h 792276"/>
              <a:gd name="connsiteX3" fmla="*/ 1893261 w 3863798"/>
              <a:gd name="connsiteY3" fmla="*/ 0 h 792276"/>
              <a:gd name="connsiteX4" fmla="*/ 2459951 w 3863798"/>
              <a:gd name="connsiteY4" fmla="*/ 0 h 792276"/>
              <a:gd name="connsiteX5" fmla="*/ 3181194 w 3863798"/>
              <a:gd name="connsiteY5" fmla="*/ 0 h 792276"/>
              <a:gd name="connsiteX6" fmla="*/ 3863798 w 3863798"/>
              <a:gd name="connsiteY6" fmla="*/ 0 h 792276"/>
              <a:gd name="connsiteX7" fmla="*/ 3863798 w 3863798"/>
              <a:gd name="connsiteY7" fmla="*/ 404061 h 792276"/>
              <a:gd name="connsiteX8" fmla="*/ 3863798 w 3863798"/>
              <a:gd name="connsiteY8" fmla="*/ 792276 h 792276"/>
              <a:gd name="connsiteX9" fmla="*/ 3297108 w 3863798"/>
              <a:gd name="connsiteY9" fmla="*/ 792276 h 792276"/>
              <a:gd name="connsiteX10" fmla="*/ 2575865 w 3863798"/>
              <a:gd name="connsiteY10" fmla="*/ 792276 h 792276"/>
              <a:gd name="connsiteX11" fmla="*/ 1893261 w 3863798"/>
              <a:gd name="connsiteY11" fmla="*/ 792276 h 792276"/>
              <a:gd name="connsiteX12" fmla="*/ 1172019 w 3863798"/>
              <a:gd name="connsiteY12" fmla="*/ 792276 h 792276"/>
              <a:gd name="connsiteX13" fmla="*/ 0 w 3863798"/>
              <a:gd name="connsiteY13" fmla="*/ 792276 h 792276"/>
              <a:gd name="connsiteX14" fmla="*/ 0 w 3863798"/>
              <a:gd name="connsiteY14" fmla="*/ 411984 h 792276"/>
              <a:gd name="connsiteX15" fmla="*/ 0 w 3863798"/>
              <a:gd name="connsiteY15" fmla="*/ 0 h 79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863798" h="792276" fill="none" extrusionOk="0">
                <a:moveTo>
                  <a:pt x="0" y="0"/>
                </a:moveTo>
                <a:cubicBezTo>
                  <a:pt x="176340" y="6580"/>
                  <a:pt x="321512" y="25575"/>
                  <a:pt x="528052" y="0"/>
                </a:cubicBezTo>
                <a:cubicBezTo>
                  <a:pt x="734592" y="-25575"/>
                  <a:pt x="982759" y="27374"/>
                  <a:pt x="1210657" y="0"/>
                </a:cubicBezTo>
                <a:cubicBezTo>
                  <a:pt x="1438556" y="-27374"/>
                  <a:pt x="1717131" y="627"/>
                  <a:pt x="1893261" y="0"/>
                </a:cubicBezTo>
                <a:cubicBezTo>
                  <a:pt x="2069391" y="-627"/>
                  <a:pt x="2188748" y="-5086"/>
                  <a:pt x="2459951" y="0"/>
                </a:cubicBezTo>
                <a:cubicBezTo>
                  <a:pt x="2731154" y="5086"/>
                  <a:pt x="2943043" y="7023"/>
                  <a:pt x="3181194" y="0"/>
                </a:cubicBezTo>
                <a:cubicBezTo>
                  <a:pt x="3419345" y="-7023"/>
                  <a:pt x="3711087" y="-25738"/>
                  <a:pt x="3863798" y="0"/>
                </a:cubicBezTo>
                <a:cubicBezTo>
                  <a:pt x="3871848" y="100015"/>
                  <a:pt x="3880776" y="260545"/>
                  <a:pt x="3863798" y="404061"/>
                </a:cubicBezTo>
                <a:cubicBezTo>
                  <a:pt x="3846820" y="547577"/>
                  <a:pt x="3878367" y="683356"/>
                  <a:pt x="3863798" y="792276"/>
                </a:cubicBezTo>
                <a:cubicBezTo>
                  <a:pt x="3728852" y="790738"/>
                  <a:pt x="3547516" y="798785"/>
                  <a:pt x="3297108" y="792276"/>
                </a:cubicBezTo>
                <a:cubicBezTo>
                  <a:pt x="3046700" y="785768"/>
                  <a:pt x="2795388" y="805649"/>
                  <a:pt x="2575865" y="792276"/>
                </a:cubicBezTo>
                <a:cubicBezTo>
                  <a:pt x="2356342" y="778903"/>
                  <a:pt x="2150729" y="816190"/>
                  <a:pt x="1893261" y="792276"/>
                </a:cubicBezTo>
                <a:cubicBezTo>
                  <a:pt x="1635793" y="768362"/>
                  <a:pt x="1320342" y="790575"/>
                  <a:pt x="1172019" y="792276"/>
                </a:cubicBezTo>
                <a:cubicBezTo>
                  <a:pt x="1023696" y="793977"/>
                  <a:pt x="363021" y="743508"/>
                  <a:pt x="0" y="792276"/>
                </a:cubicBezTo>
                <a:cubicBezTo>
                  <a:pt x="2202" y="681481"/>
                  <a:pt x="14218" y="497783"/>
                  <a:pt x="0" y="411984"/>
                </a:cubicBezTo>
                <a:cubicBezTo>
                  <a:pt x="-14218" y="326185"/>
                  <a:pt x="8941" y="151104"/>
                  <a:pt x="0" y="0"/>
                </a:cubicBezTo>
                <a:close/>
              </a:path>
              <a:path w="3863798" h="792276" stroke="0" extrusionOk="0">
                <a:moveTo>
                  <a:pt x="0" y="0"/>
                </a:moveTo>
                <a:cubicBezTo>
                  <a:pt x="180542" y="18982"/>
                  <a:pt x="401444" y="-6186"/>
                  <a:pt x="643966" y="0"/>
                </a:cubicBezTo>
                <a:cubicBezTo>
                  <a:pt x="886488" y="6186"/>
                  <a:pt x="1063197" y="14247"/>
                  <a:pt x="1287933" y="0"/>
                </a:cubicBezTo>
                <a:cubicBezTo>
                  <a:pt x="1512669" y="-14247"/>
                  <a:pt x="1743365" y="-7758"/>
                  <a:pt x="1970537" y="0"/>
                </a:cubicBezTo>
                <a:cubicBezTo>
                  <a:pt x="2197709" y="7758"/>
                  <a:pt x="2456387" y="-2138"/>
                  <a:pt x="2653141" y="0"/>
                </a:cubicBezTo>
                <a:cubicBezTo>
                  <a:pt x="2849895" y="2138"/>
                  <a:pt x="3021826" y="27658"/>
                  <a:pt x="3258470" y="0"/>
                </a:cubicBezTo>
                <a:cubicBezTo>
                  <a:pt x="3495114" y="-27658"/>
                  <a:pt x="3583781" y="21587"/>
                  <a:pt x="3863798" y="0"/>
                </a:cubicBezTo>
                <a:cubicBezTo>
                  <a:pt x="3844393" y="149841"/>
                  <a:pt x="3868322" y="295689"/>
                  <a:pt x="3863798" y="411984"/>
                </a:cubicBezTo>
                <a:cubicBezTo>
                  <a:pt x="3859274" y="528279"/>
                  <a:pt x="3877907" y="688298"/>
                  <a:pt x="3863798" y="792276"/>
                </a:cubicBezTo>
                <a:cubicBezTo>
                  <a:pt x="3591207" y="764456"/>
                  <a:pt x="3420828" y="826198"/>
                  <a:pt x="3181194" y="792276"/>
                </a:cubicBezTo>
                <a:cubicBezTo>
                  <a:pt x="2941560" y="758354"/>
                  <a:pt x="2746956" y="791259"/>
                  <a:pt x="2537227" y="792276"/>
                </a:cubicBezTo>
                <a:cubicBezTo>
                  <a:pt x="2327498" y="793293"/>
                  <a:pt x="2060386" y="782915"/>
                  <a:pt x="1893261" y="792276"/>
                </a:cubicBezTo>
                <a:cubicBezTo>
                  <a:pt x="1726136" y="801637"/>
                  <a:pt x="1513360" y="803977"/>
                  <a:pt x="1365209" y="792276"/>
                </a:cubicBezTo>
                <a:cubicBezTo>
                  <a:pt x="1217058" y="780575"/>
                  <a:pt x="894477" y="783841"/>
                  <a:pt x="643966" y="792276"/>
                </a:cubicBezTo>
                <a:cubicBezTo>
                  <a:pt x="393455" y="800711"/>
                  <a:pt x="211213" y="822930"/>
                  <a:pt x="0" y="792276"/>
                </a:cubicBezTo>
                <a:cubicBezTo>
                  <a:pt x="7735" y="625628"/>
                  <a:pt x="-7684" y="512135"/>
                  <a:pt x="0" y="419906"/>
                </a:cubicBezTo>
                <a:cubicBezTo>
                  <a:pt x="7684" y="327677"/>
                  <a:pt x="-543" y="16856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b="1" dirty="0"/>
          </a:p>
          <a:p>
            <a:pPr algn="ctr"/>
            <a:r>
              <a:rPr lang="pt-BR" b="1" dirty="0"/>
              <a:t>Aforamento - </a:t>
            </a:r>
            <a:r>
              <a:rPr lang="pt-BR" b="1" dirty="0">
                <a:solidFill>
                  <a:srgbClr val="0157E5"/>
                </a:solidFill>
                <a:cs typeface="Calibri"/>
              </a:rPr>
              <a:t>44,7%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9035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ixaDeTexto 50">
            <a:extLst>
              <a:ext uri="{FF2B5EF4-FFF2-40B4-BE49-F238E27FC236}">
                <a16:creationId xmlns:a16="http://schemas.microsoft.com/office/drawing/2014/main" id="{37051245-FAE3-E8ED-A0E0-B8EE90E5FDE5}"/>
              </a:ext>
            </a:extLst>
          </p:cNvPr>
          <p:cNvSpPr txBox="1"/>
          <p:nvPr/>
        </p:nvSpPr>
        <p:spPr>
          <a:xfrm>
            <a:off x="434256" y="1992394"/>
            <a:ext cx="3810719" cy="46782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  <a:cs typeface="Calibri" panose="020F0502020204030204"/>
              </a:rPr>
              <a:t>Art. 20. São bens da União: [...]</a:t>
            </a:r>
            <a:endParaRPr lang="pt-BR"/>
          </a:p>
          <a:p>
            <a:pPr>
              <a:spcAft>
                <a:spcPts val="600"/>
              </a:spcAft>
            </a:pPr>
            <a:r>
              <a:rPr lang="pt-BR" b="1">
                <a:solidFill>
                  <a:srgbClr val="FF0000"/>
                </a:solidFill>
                <a:cs typeface="Calibri" panose="020F0502020204030204"/>
              </a:rPr>
              <a:t>(REVOGA)</a:t>
            </a:r>
            <a:r>
              <a:rPr lang="pt-BR" strike="sngStrike">
                <a:solidFill>
                  <a:srgbClr val="FF0000"/>
                </a:solidFill>
                <a:cs typeface="Calibri" panose="020F0502020204030204"/>
              </a:rPr>
              <a:t> VII - os terrenos de marinha e seus acrescidos; [...]</a:t>
            </a:r>
            <a:endParaRPr lang="pt-BR"/>
          </a:p>
          <a:p>
            <a:pPr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  <a:cs typeface="Calibri" panose="020F0502020204030204"/>
              </a:rPr>
              <a:t>ADCT</a:t>
            </a:r>
            <a:endParaRPr lang="pt-BR"/>
          </a:p>
          <a:p>
            <a:pPr algn="just">
              <a:spcAft>
                <a:spcPts val="600"/>
              </a:spcAft>
            </a:pPr>
            <a:r>
              <a:rPr lang="pt-BR" b="1">
                <a:solidFill>
                  <a:srgbClr val="000000"/>
                </a:solidFill>
                <a:cs typeface="Calibri" panose="020F0502020204030204"/>
              </a:rPr>
              <a:t>Art. 49. A lei disporá sobre o instituto da enfiteuse em imóveis urbanos</a:t>
            </a:r>
            <a:r>
              <a:rPr lang="pt-BR" sz="1600">
                <a:solidFill>
                  <a:srgbClr val="000000"/>
                </a:solidFill>
                <a:cs typeface="Calibri" panose="020F0502020204030204"/>
              </a:rPr>
              <a:t>, sendo facultada aos foreiros, no caso de sua extinção, a remição dos aforamentos mediante aquisição do domínio direto, na conformidade do que dispuserem os respectivos contratos.</a:t>
            </a:r>
            <a:endParaRPr lang="pt-BR"/>
          </a:p>
          <a:p>
            <a:pPr>
              <a:spcAft>
                <a:spcPts val="600"/>
              </a:spcAft>
            </a:pPr>
            <a:r>
              <a:rPr lang="pt-BR" b="1">
                <a:solidFill>
                  <a:srgbClr val="FF0000"/>
                </a:solidFill>
                <a:cs typeface="Calibri" panose="020F0502020204030204"/>
              </a:rPr>
              <a:t>(REVOGA)</a:t>
            </a:r>
            <a:r>
              <a:rPr lang="pt-BR" strike="sngStrike">
                <a:solidFill>
                  <a:srgbClr val="FF0000"/>
                </a:solidFill>
                <a:cs typeface="Calibri" panose="020F0502020204030204"/>
              </a:rPr>
              <a:t> § 3º  A enfiteuse continuará sendo aplicada aos terrenos de marinha e seus acrescidos, situados na </a:t>
            </a:r>
            <a:r>
              <a:rPr lang="pt-BR" b="1" strike="sngStrike">
                <a:solidFill>
                  <a:srgbClr val="FF0000"/>
                </a:solidFill>
                <a:cs typeface="Calibri" panose="020F0502020204030204"/>
              </a:rPr>
              <a:t>faixa de segurança</a:t>
            </a:r>
            <a:r>
              <a:rPr lang="pt-BR" strike="sngStrike">
                <a:solidFill>
                  <a:srgbClr val="FF0000"/>
                </a:solidFill>
                <a:cs typeface="Calibri" panose="020F0502020204030204"/>
              </a:rPr>
              <a:t>, a partir da orla marítima.</a:t>
            </a:r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200" y="1113157"/>
            <a:ext cx="4797354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21787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B0507514-0C33-3435-215F-C95FCCE98C37}"/>
              </a:ext>
            </a:extLst>
          </p:cNvPr>
          <p:cNvSpPr/>
          <p:nvPr/>
        </p:nvSpPr>
        <p:spPr>
          <a:xfrm>
            <a:off x="4388632" y="2218517"/>
            <a:ext cx="5026798" cy="5501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áreas afetadas ao serviço público, utilizadas por concessionárias e permissionárias de serviços públicos 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4277D95A-AC4C-0C1D-C5C8-BDF5917D3CAF}"/>
              </a:ext>
            </a:extLst>
          </p:cNvPr>
          <p:cNvSpPr/>
          <p:nvPr/>
        </p:nvSpPr>
        <p:spPr>
          <a:xfrm>
            <a:off x="4380267" y="2875552"/>
            <a:ext cx="2379324" cy="5635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serviços públicos federais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8945774C-126A-AA26-5A32-72C257AC13BC}"/>
              </a:ext>
            </a:extLst>
          </p:cNvPr>
          <p:cNvSpPr/>
          <p:nvPr/>
        </p:nvSpPr>
        <p:spPr>
          <a:xfrm>
            <a:off x="4380267" y="3550806"/>
            <a:ext cx="2369589" cy="5493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unidades ambientais federais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8B735B40-D844-17AB-BB73-CB41A31D3288}"/>
              </a:ext>
            </a:extLst>
          </p:cNvPr>
          <p:cNvSpPr/>
          <p:nvPr/>
        </p:nvSpPr>
        <p:spPr>
          <a:xfrm>
            <a:off x="4380267" y="4220575"/>
            <a:ext cx="2353166" cy="7843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600">
                <a:solidFill>
                  <a:schemeClr val="tx1"/>
                </a:solidFill>
              </a:rPr>
              <a:t>áreas não ocupadas</a:t>
            </a:r>
          </a:p>
          <a:p>
            <a:pPr lvl="0" algn="ctr"/>
            <a:r>
              <a:rPr lang="pt-BR" sz="1600">
                <a:solidFill>
                  <a:srgbClr val="FF0000"/>
                </a:solidFill>
              </a:rPr>
              <a:t>*ATENÇÃO*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92C8CA05-0B0B-87C0-8B4C-45A94CDE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969" y="1567639"/>
            <a:ext cx="2361225" cy="561637"/>
          </a:xfrm>
          <a:custGeom>
            <a:avLst/>
            <a:gdLst>
              <a:gd name="connsiteX0" fmla="*/ 0 w 2361225"/>
              <a:gd name="connsiteY0" fmla="*/ 0 h 561637"/>
              <a:gd name="connsiteX1" fmla="*/ 637531 w 2361225"/>
              <a:gd name="connsiteY1" fmla="*/ 0 h 561637"/>
              <a:gd name="connsiteX2" fmla="*/ 1275062 w 2361225"/>
              <a:gd name="connsiteY2" fmla="*/ 0 h 561637"/>
              <a:gd name="connsiteX3" fmla="*/ 1818143 w 2361225"/>
              <a:gd name="connsiteY3" fmla="*/ 0 h 561637"/>
              <a:gd name="connsiteX4" fmla="*/ 2361225 w 2361225"/>
              <a:gd name="connsiteY4" fmla="*/ 0 h 561637"/>
              <a:gd name="connsiteX5" fmla="*/ 2361225 w 2361225"/>
              <a:gd name="connsiteY5" fmla="*/ 561637 h 561637"/>
              <a:gd name="connsiteX6" fmla="*/ 1723694 w 2361225"/>
              <a:gd name="connsiteY6" fmla="*/ 561637 h 561637"/>
              <a:gd name="connsiteX7" fmla="*/ 1204225 w 2361225"/>
              <a:gd name="connsiteY7" fmla="*/ 561637 h 561637"/>
              <a:gd name="connsiteX8" fmla="*/ 566694 w 2361225"/>
              <a:gd name="connsiteY8" fmla="*/ 561637 h 561637"/>
              <a:gd name="connsiteX9" fmla="*/ 0 w 2361225"/>
              <a:gd name="connsiteY9" fmla="*/ 561637 h 561637"/>
              <a:gd name="connsiteX10" fmla="*/ 0 w 2361225"/>
              <a:gd name="connsiteY10" fmla="*/ 0 h 5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1225" h="561637" fill="none" extrusionOk="0">
                <a:moveTo>
                  <a:pt x="0" y="0"/>
                </a:moveTo>
                <a:cubicBezTo>
                  <a:pt x="237862" y="21332"/>
                  <a:pt x="351164" y="-19511"/>
                  <a:pt x="637531" y="0"/>
                </a:cubicBezTo>
                <a:cubicBezTo>
                  <a:pt x="923898" y="19511"/>
                  <a:pt x="1117308" y="-23776"/>
                  <a:pt x="1275062" y="0"/>
                </a:cubicBezTo>
                <a:cubicBezTo>
                  <a:pt x="1432816" y="23776"/>
                  <a:pt x="1708180" y="2049"/>
                  <a:pt x="1818143" y="0"/>
                </a:cubicBezTo>
                <a:cubicBezTo>
                  <a:pt x="1928106" y="-2049"/>
                  <a:pt x="2226721" y="-8924"/>
                  <a:pt x="2361225" y="0"/>
                </a:cubicBezTo>
                <a:cubicBezTo>
                  <a:pt x="2349996" y="171054"/>
                  <a:pt x="2379934" y="391207"/>
                  <a:pt x="2361225" y="561637"/>
                </a:cubicBezTo>
                <a:cubicBezTo>
                  <a:pt x="2178225" y="566772"/>
                  <a:pt x="1976577" y="558772"/>
                  <a:pt x="1723694" y="561637"/>
                </a:cubicBezTo>
                <a:cubicBezTo>
                  <a:pt x="1470811" y="564502"/>
                  <a:pt x="1436500" y="573474"/>
                  <a:pt x="1204225" y="561637"/>
                </a:cubicBezTo>
                <a:cubicBezTo>
                  <a:pt x="971950" y="549800"/>
                  <a:pt x="821984" y="592603"/>
                  <a:pt x="566694" y="561637"/>
                </a:cubicBezTo>
                <a:cubicBezTo>
                  <a:pt x="311404" y="530671"/>
                  <a:pt x="131145" y="540775"/>
                  <a:pt x="0" y="561637"/>
                </a:cubicBezTo>
                <a:cubicBezTo>
                  <a:pt x="-7281" y="321457"/>
                  <a:pt x="-6227" y="263911"/>
                  <a:pt x="0" y="0"/>
                </a:cubicBezTo>
                <a:close/>
              </a:path>
              <a:path w="2361225" h="561637" stroke="0" extrusionOk="0">
                <a:moveTo>
                  <a:pt x="0" y="0"/>
                </a:moveTo>
                <a:cubicBezTo>
                  <a:pt x="187088" y="1296"/>
                  <a:pt x="328891" y="-18237"/>
                  <a:pt x="590306" y="0"/>
                </a:cubicBezTo>
                <a:cubicBezTo>
                  <a:pt x="851721" y="18237"/>
                  <a:pt x="905814" y="21734"/>
                  <a:pt x="1180613" y="0"/>
                </a:cubicBezTo>
                <a:cubicBezTo>
                  <a:pt x="1455412" y="-21734"/>
                  <a:pt x="1539153" y="30359"/>
                  <a:pt x="1794531" y="0"/>
                </a:cubicBezTo>
                <a:cubicBezTo>
                  <a:pt x="2049909" y="-30359"/>
                  <a:pt x="2168036" y="-3043"/>
                  <a:pt x="2361225" y="0"/>
                </a:cubicBezTo>
                <a:cubicBezTo>
                  <a:pt x="2367347" y="249065"/>
                  <a:pt x="2335261" y="384400"/>
                  <a:pt x="2361225" y="561637"/>
                </a:cubicBezTo>
                <a:cubicBezTo>
                  <a:pt x="2228527" y="580843"/>
                  <a:pt x="1937498" y="562913"/>
                  <a:pt x="1747307" y="561637"/>
                </a:cubicBezTo>
                <a:cubicBezTo>
                  <a:pt x="1557116" y="560361"/>
                  <a:pt x="1383964" y="553816"/>
                  <a:pt x="1109776" y="561637"/>
                </a:cubicBezTo>
                <a:cubicBezTo>
                  <a:pt x="835588" y="569458"/>
                  <a:pt x="705252" y="547248"/>
                  <a:pt x="566694" y="561637"/>
                </a:cubicBezTo>
                <a:cubicBezTo>
                  <a:pt x="428136" y="576026"/>
                  <a:pt x="165445" y="579148"/>
                  <a:pt x="0" y="561637"/>
                </a:cubicBezTo>
                <a:cubicBezTo>
                  <a:pt x="-26615" y="322006"/>
                  <a:pt x="-22142" y="195826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Transfere para Estados e Municípios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19029079-B4DB-76A9-4C9A-93CC173E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31" y="1567639"/>
            <a:ext cx="2361225" cy="550151"/>
          </a:xfrm>
          <a:custGeom>
            <a:avLst/>
            <a:gdLst>
              <a:gd name="connsiteX0" fmla="*/ 0 w 2361225"/>
              <a:gd name="connsiteY0" fmla="*/ 0 h 550151"/>
              <a:gd name="connsiteX1" fmla="*/ 637531 w 2361225"/>
              <a:gd name="connsiteY1" fmla="*/ 0 h 550151"/>
              <a:gd name="connsiteX2" fmla="*/ 1275062 w 2361225"/>
              <a:gd name="connsiteY2" fmla="*/ 0 h 550151"/>
              <a:gd name="connsiteX3" fmla="*/ 1818143 w 2361225"/>
              <a:gd name="connsiteY3" fmla="*/ 0 h 550151"/>
              <a:gd name="connsiteX4" fmla="*/ 2361225 w 2361225"/>
              <a:gd name="connsiteY4" fmla="*/ 0 h 550151"/>
              <a:gd name="connsiteX5" fmla="*/ 2361225 w 2361225"/>
              <a:gd name="connsiteY5" fmla="*/ 550151 h 550151"/>
              <a:gd name="connsiteX6" fmla="*/ 1723694 w 2361225"/>
              <a:gd name="connsiteY6" fmla="*/ 550151 h 550151"/>
              <a:gd name="connsiteX7" fmla="*/ 1204225 w 2361225"/>
              <a:gd name="connsiteY7" fmla="*/ 550151 h 550151"/>
              <a:gd name="connsiteX8" fmla="*/ 566694 w 2361225"/>
              <a:gd name="connsiteY8" fmla="*/ 550151 h 550151"/>
              <a:gd name="connsiteX9" fmla="*/ 0 w 2361225"/>
              <a:gd name="connsiteY9" fmla="*/ 550151 h 550151"/>
              <a:gd name="connsiteX10" fmla="*/ 0 w 2361225"/>
              <a:gd name="connsiteY10" fmla="*/ 0 h 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1225" h="550151" fill="none" extrusionOk="0">
                <a:moveTo>
                  <a:pt x="0" y="0"/>
                </a:moveTo>
                <a:cubicBezTo>
                  <a:pt x="237862" y="21332"/>
                  <a:pt x="351164" y="-19511"/>
                  <a:pt x="637531" y="0"/>
                </a:cubicBezTo>
                <a:cubicBezTo>
                  <a:pt x="923898" y="19511"/>
                  <a:pt x="1117308" y="-23776"/>
                  <a:pt x="1275062" y="0"/>
                </a:cubicBezTo>
                <a:cubicBezTo>
                  <a:pt x="1432816" y="23776"/>
                  <a:pt x="1708180" y="2049"/>
                  <a:pt x="1818143" y="0"/>
                </a:cubicBezTo>
                <a:cubicBezTo>
                  <a:pt x="1928106" y="-2049"/>
                  <a:pt x="2226721" y="-8924"/>
                  <a:pt x="2361225" y="0"/>
                </a:cubicBezTo>
                <a:cubicBezTo>
                  <a:pt x="2379018" y="165348"/>
                  <a:pt x="2355162" y="429777"/>
                  <a:pt x="2361225" y="550151"/>
                </a:cubicBezTo>
                <a:cubicBezTo>
                  <a:pt x="2178225" y="555286"/>
                  <a:pt x="1976577" y="547286"/>
                  <a:pt x="1723694" y="550151"/>
                </a:cubicBezTo>
                <a:cubicBezTo>
                  <a:pt x="1470811" y="553016"/>
                  <a:pt x="1436500" y="561988"/>
                  <a:pt x="1204225" y="550151"/>
                </a:cubicBezTo>
                <a:cubicBezTo>
                  <a:pt x="971950" y="538314"/>
                  <a:pt x="821984" y="581117"/>
                  <a:pt x="566694" y="550151"/>
                </a:cubicBezTo>
                <a:cubicBezTo>
                  <a:pt x="311404" y="519185"/>
                  <a:pt x="131145" y="529289"/>
                  <a:pt x="0" y="550151"/>
                </a:cubicBezTo>
                <a:cubicBezTo>
                  <a:pt x="9649" y="439646"/>
                  <a:pt x="-2329" y="256965"/>
                  <a:pt x="0" y="0"/>
                </a:cubicBezTo>
                <a:close/>
              </a:path>
              <a:path w="2361225" h="550151" stroke="0" extrusionOk="0">
                <a:moveTo>
                  <a:pt x="0" y="0"/>
                </a:moveTo>
                <a:cubicBezTo>
                  <a:pt x="187088" y="1296"/>
                  <a:pt x="328891" y="-18237"/>
                  <a:pt x="590306" y="0"/>
                </a:cubicBezTo>
                <a:cubicBezTo>
                  <a:pt x="851721" y="18237"/>
                  <a:pt x="905814" y="21734"/>
                  <a:pt x="1180613" y="0"/>
                </a:cubicBezTo>
                <a:cubicBezTo>
                  <a:pt x="1455412" y="-21734"/>
                  <a:pt x="1539153" y="30359"/>
                  <a:pt x="1794531" y="0"/>
                </a:cubicBezTo>
                <a:cubicBezTo>
                  <a:pt x="2049909" y="-30359"/>
                  <a:pt x="2168036" y="-3043"/>
                  <a:pt x="2361225" y="0"/>
                </a:cubicBezTo>
                <a:cubicBezTo>
                  <a:pt x="2362833" y="215369"/>
                  <a:pt x="2383294" y="424659"/>
                  <a:pt x="2361225" y="550151"/>
                </a:cubicBezTo>
                <a:cubicBezTo>
                  <a:pt x="2228527" y="569357"/>
                  <a:pt x="1937498" y="551427"/>
                  <a:pt x="1747307" y="550151"/>
                </a:cubicBezTo>
                <a:cubicBezTo>
                  <a:pt x="1557116" y="548875"/>
                  <a:pt x="1383964" y="542330"/>
                  <a:pt x="1109776" y="550151"/>
                </a:cubicBezTo>
                <a:cubicBezTo>
                  <a:pt x="835588" y="557972"/>
                  <a:pt x="705252" y="535762"/>
                  <a:pt x="566694" y="550151"/>
                </a:cubicBezTo>
                <a:cubicBezTo>
                  <a:pt x="428136" y="564540"/>
                  <a:pt x="165445" y="567662"/>
                  <a:pt x="0" y="550151"/>
                </a:cubicBezTo>
                <a:cubicBezTo>
                  <a:pt x="-23806" y="413060"/>
                  <a:pt x="23835" y="257143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Mantém com a União 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6AECAC32-48B3-A33B-FBC0-E86C1B2A0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35" y="1557387"/>
            <a:ext cx="2379562" cy="560824"/>
          </a:xfrm>
          <a:custGeom>
            <a:avLst/>
            <a:gdLst>
              <a:gd name="connsiteX0" fmla="*/ 0 w 2379562"/>
              <a:gd name="connsiteY0" fmla="*/ 0 h 560824"/>
              <a:gd name="connsiteX1" fmla="*/ 642482 w 2379562"/>
              <a:gd name="connsiteY1" fmla="*/ 0 h 560824"/>
              <a:gd name="connsiteX2" fmla="*/ 1284963 w 2379562"/>
              <a:gd name="connsiteY2" fmla="*/ 0 h 560824"/>
              <a:gd name="connsiteX3" fmla="*/ 1832263 w 2379562"/>
              <a:gd name="connsiteY3" fmla="*/ 0 h 560824"/>
              <a:gd name="connsiteX4" fmla="*/ 2379562 w 2379562"/>
              <a:gd name="connsiteY4" fmla="*/ 0 h 560824"/>
              <a:gd name="connsiteX5" fmla="*/ 2379562 w 2379562"/>
              <a:gd name="connsiteY5" fmla="*/ 560824 h 560824"/>
              <a:gd name="connsiteX6" fmla="*/ 1737080 w 2379562"/>
              <a:gd name="connsiteY6" fmla="*/ 560824 h 560824"/>
              <a:gd name="connsiteX7" fmla="*/ 1213577 w 2379562"/>
              <a:gd name="connsiteY7" fmla="*/ 560824 h 560824"/>
              <a:gd name="connsiteX8" fmla="*/ 571095 w 2379562"/>
              <a:gd name="connsiteY8" fmla="*/ 560824 h 560824"/>
              <a:gd name="connsiteX9" fmla="*/ 0 w 2379562"/>
              <a:gd name="connsiteY9" fmla="*/ 560824 h 560824"/>
              <a:gd name="connsiteX10" fmla="*/ 0 w 2379562"/>
              <a:gd name="connsiteY10" fmla="*/ 0 h 56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9562" h="560824" fill="none" extrusionOk="0">
                <a:moveTo>
                  <a:pt x="0" y="0"/>
                </a:moveTo>
                <a:cubicBezTo>
                  <a:pt x="312861" y="-3297"/>
                  <a:pt x="397255" y="18221"/>
                  <a:pt x="642482" y="0"/>
                </a:cubicBezTo>
                <a:cubicBezTo>
                  <a:pt x="887709" y="-18221"/>
                  <a:pt x="982353" y="-12065"/>
                  <a:pt x="1284963" y="0"/>
                </a:cubicBezTo>
                <a:cubicBezTo>
                  <a:pt x="1587573" y="12065"/>
                  <a:pt x="1688214" y="-21055"/>
                  <a:pt x="1832263" y="0"/>
                </a:cubicBezTo>
                <a:cubicBezTo>
                  <a:pt x="1976312" y="21055"/>
                  <a:pt x="2231666" y="22863"/>
                  <a:pt x="2379562" y="0"/>
                </a:cubicBezTo>
                <a:cubicBezTo>
                  <a:pt x="2366159" y="228242"/>
                  <a:pt x="2351705" y="302534"/>
                  <a:pt x="2379562" y="560824"/>
                </a:cubicBezTo>
                <a:cubicBezTo>
                  <a:pt x="2203305" y="588657"/>
                  <a:pt x="1895659" y="546731"/>
                  <a:pt x="1737080" y="560824"/>
                </a:cubicBezTo>
                <a:cubicBezTo>
                  <a:pt x="1578501" y="574917"/>
                  <a:pt x="1400547" y="578881"/>
                  <a:pt x="1213577" y="560824"/>
                </a:cubicBezTo>
                <a:cubicBezTo>
                  <a:pt x="1026607" y="542767"/>
                  <a:pt x="744034" y="536347"/>
                  <a:pt x="571095" y="560824"/>
                </a:cubicBezTo>
                <a:cubicBezTo>
                  <a:pt x="398156" y="585301"/>
                  <a:pt x="271346" y="587925"/>
                  <a:pt x="0" y="560824"/>
                </a:cubicBezTo>
                <a:cubicBezTo>
                  <a:pt x="-25180" y="409894"/>
                  <a:pt x="10232" y="244985"/>
                  <a:pt x="0" y="0"/>
                </a:cubicBezTo>
                <a:close/>
              </a:path>
              <a:path w="2379562" h="560824" stroke="0" extrusionOk="0">
                <a:moveTo>
                  <a:pt x="0" y="0"/>
                </a:moveTo>
                <a:cubicBezTo>
                  <a:pt x="144758" y="16179"/>
                  <a:pt x="417256" y="-20036"/>
                  <a:pt x="594891" y="0"/>
                </a:cubicBezTo>
                <a:cubicBezTo>
                  <a:pt x="772526" y="20036"/>
                  <a:pt x="899988" y="-27832"/>
                  <a:pt x="1189781" y="0"/>
                </a:cubicBezTo>
                <a:cubicBezTo>
                  <a:pt x="1479574" y="27832"/>
                  <a:pt x="1519889" y="-4041"/>
                  <a:pt x="1808467" y="0"/>
                </a:cubicBezTo>
                <a:cubicBezTo>
                  <a:pt x="2097045" y="4041"/>
                  <a:pt x="2229013" y="-23611"/>
                  <a:pt x="2379562" y="0"/>
                </a:cubicBezTo>
                <a:cubicBezTo>
                  <a:pt x="2389276" y="257777"/>
                  <a:pt x="2381360" y="319446"/>
                  <a:pt x="2379562" y="560824"/>
                </a:cubicBezTo>
                <a:cubicBezTo>
                  <a:pt x="2081956" y="540739"/>
                  <a:pt x="1996450" y="574620"/>
                  <a:pt x="1760876" y="560824"/>
                </a:cubicBezTo>
                <a:cubicBezTo>
                  <a:pt x="1525302" y="547028"/>
                  <a:pt x="1438926" y="589297"/>
                  <a:pt x="1118394" y="560824"/>
                </a:cubicBezTo>
                <a:cubicBezTo>
                  <a:pt x="797862" y="532351"/>
                  <a:pt x="690486" y="557141"/>
                  <a:pt x="571095" y="560824"/>
                </a:cubicBezTo>
                <a:cubicBezTo>
                  <a:pt x="451704" y="564507"/>
                  <a:pt x="132287" y="549813"/>
                  <a:pt x="0" y="560824"/>
                </a:cubicBezTo>
                <a:cubicBezTo>
                  <a:pt x="5521" y="282541"/>
                  <a:pt x="20799" y="207503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Transfere para particulares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BAD21E2F-7A09-FB3C-027D-E31F6CB0B489}"/>
              </a:ext>
            </a:extLst>
          </p:cNvPr>
          <p:cNvSpPr/>
          <p:nvPr/>
        </p:nvSpPr>
        <p:spPr>
          <a:xfrm>
            <a:off x="9619005" y="2210598"/>
            <a:ext cx="2375940" cy="121840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aforamentos e inscrições de ocupação ativos na data de publicação da EC, inclusive em faixas de segurança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12C6A835-1AD6-6834-600E-FA8DE13DD1A6}"/>
              </a:ext>
            </a:extLst>
          </p:cNvPr>
          <p:cNvSpPr/>
          <p:nvPr/>
        </p:nvSpPr>
        <p:spPr>
          <a:xfrm>
            <a:off x="9631385" y="3542135"/>
            <a:ext cx="2373212" cy="54794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cessionários de áreas da União</a:t>
            </a: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B96E7BE3-5796-A745-6F4F-EC435CD25F14}"/>
              </a:ext>
            </a:extLst>
          </p:cNvPr>
          <p:cNvSpPr/>
          <p:nvPr/>
        </p:nvSpPr>
        <p:spPr>
          <a:xfrm>
            <a:off x="9603730" y="4193752"/>
            <a:ext cx="2373212" cy="7735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áreas não inscritas ocupadas de boa-fé pelo menos 5 anos da EC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7047975-2D95-81BD-C569-815B9AA1FC61}"/>
              </a:ext>
            </a:extLst>
          </p:cNvPr>
          <p:cNvSpPr txBox="1"/>
          <p:nvPr/>
        </p:nvSpPr>
        <p:spPr>
          <a:xfrm>
            <a:off x="536932" y="321787"/>
            <a:ext cx="1165506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SÍNTESE DA PEC 03/2022</a:t>
            </a:r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B827DF5-B909-7FF4-0F5C-26A7E0A2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322" y="3540622"/>
            <a:ext cx="2341700" cy="561637"/>
          </a:xfrm>
          <a:custGeom>
            <a:avLst/>
            <a:gdLst>
              <a:gd name="connsiteX0" fmla="*/ 0 w 2341700"/>
              <a:gd name="connsiteY0" fmla="*/ 0 h 561637"/>
              <a:gd name="connsiteX1" fmla="*/ 632259 w 2341700"/>
              <a:gd name="connsiteY1" fmla="*/ 0 h 561637"/>
              <a:gd name="connsiteX2" fmla="*/ 1264518 w 2341700"/>
              <a:gd name="connsiteY2" fmla="*/ 0 h 561637"/>
              <a:gd name="connsiteX3" fmla="*/ 1803109 w 2341700"/>
              <a:gd name="connsiteY3" fmla="*/ 0 h 561637"/>
              <a:gd name="connsiteX4" fmla="*/ 2341700 w 2341700"/>
              <a:gd name="connsiteY4" fmla="*/ 0 h 561637"/>
              <a:gd name="connsiteX5" fmla="*/ 2341700 w 2341700"/>
              <a:gd name="connsiteY5" fmla="*/ 561637 h 561637"/>
              <a:gd name="connsiteX6" fmla="*/ 1709441 w 2341700"/>
              <a:gd name="connsiteY6" fmla="*/ 561637 h 561637"/>
              <a:gd name="connsiteX7" fmla="*/ 1194267 w 2341700"/>
              <a:gd name="connsiteY7" fmla="*/ 561637 h 561637"/>
              <a:gd name="connsiteX8" fmla="*/ 562008 w 2341700"/>
              <a:gd name="connsiteY8" fmla="*/ 561637 h 561637"/>
              <a:gd name="connsiteX9" fmla="*/ 0 w 2341700"/>
              <a:gd name="connsiteY9" fmla="*/ 561637 h 561637"/>
              <a:gd name="connsiteX10" fmla="*/ 0 w 2341700"/>
              <a:gd name="connsiteY10" fmla="*/ 0 h 5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1700" h="561637" fill="none" extrusionOk="0">
                <a:moveTo>
                  <a:pt x="0" y="0"/>
                </a:moveTo>
                <a:cubicBezTo>
                  <a:pt x="273765" y="-27657"/>
                  <a:pt x="448975" y="25590"/>
                  <a:pt x="632259" y="0"/>
                </a:cubicBezTo>
                <a:cubicBezTo>
                  <a:pt x="815543" y="-25590"/>
                  <a:pt x="1029124" y="-29698"/>
                  <a:pt x="1264518" y="0"/>
                </a:cubicBezTo>
                <a:cubicBezTo>
                  <a:pt x="1499912" y="29698"/>
                  <a:pt x="1631260" y="10744"/>
                  <a:pt x="1803109" y="0"/>
                </a:cubicBezTo>
                <a:cubicBezTo>
                  <a:pt x="1974958" y="-10744"/>
                  <a:pt x="2128536" y="-2190"/>
                  <a:pt x="2341700" y="0"/>
                </a:cubicBezTo>
                <a:cubicBezTo>
                  <a:pt x="2330471" y="171054"/>
                  <a:pt x="2360409" y="391207"/>
                  <a:pt x="2341700" y="561637"/>
                </a:cubicBezTo>
                <a:cubicBezTo>
                  <a:pt x="2149544" y="588304"/>
                  <a:pt x="1913875" y="581397"/>
                  <a:pt x="1709441" y="561637"/>
                </a:cubicBezTo>
                <a:cubicBezTo>
                  <a:pt x="1505007" y="541877"/>
                  <a:pt x="1349196" y="559087"/>
                  <a:pt x="1194267" y="561637"/>
                </a:cubicBezTo>
                <a:cubicBezTo>
                  <a:pt x="1039338" y="564187"/>
                  <a:pt x="691941" y="583520"/>
                  <a:pt x="562008" y="561637"/>
                </a:cubicBezTo>
                <a:cubicBezTo>
                  <a:pt x="432075" y="539754"/>
                  <a:pt x="197299" y="552210"/>
                  <a:pt x="0" y="561637"/>
                </a:cubicBezTo>
                <a:cubicBezTo>
                  <a:pt x="-7281" y="321457"/>
                  <a:pt x="-6227" y="263911"/>
                  <a:pt x="0" y="0"/>
                </a:cubicBezTo>
                <a:close/>
              </a:path>
              <a:path w="2341700" h="561637" stroke="0" extrusionOk="0">
                <a:moveTo>
                  <a:pt x="0" y="0"/>
                </a:moveTo>
                <a:cubicBezTo>
                  <a:pt x="162735" y="-22527"/>
                  <a:pt x="401771" y="-24102"/>
                  <a:pt x="585425" y="0"/>
                </a:cubicBezTo>
                <a:cubicBezTo>
                  <a:pt x="769079" y="24102"/>
                  <a:pt x="987741" y="-21157"/>
                  <a:pt x="1170850" y="0"/>
                </a:cubicBezTo>
                <a:cubicBezTo>
                  <a:pt x="1353960" y="21157"/>
                  <a:pt x="1512915" y="23633"/>
                  <a:pt x="1779692" y="0"/>
                </a:cubicBezTo>
                <a:cubicBezTo>
                  <a:pt x="2046469" y="-23633"/>
                  <a:pt x="2094993" y="-27947"/>
                  <a:pt x="2341700" y="0"/>
                </a:cubicBezTo>
                <a:cubicBezTo>
                  <a:pt x="2347822" y="249065"/>
                  <a:pt x="2315736" y="384400"/>
                  <a:pt x="2341700" y="561637"/>
                </a:cubicBezTo>
                <a:cubicBezTo>
                  <a:pt x="2175362" y="579648"/>
                  <a:pt x="1951363" y="578625"/>
                  <a:pt x="1732858" y="561637"/>
                </a:cubicBezTo>
                <a:cubicBezTo>
                  <a:pt x="1514353" y="544649"/>
                  <a:pt x="1319559" y="572842"/>
                  <a:pt x="1100599" y="561637"/>
                </a:cubicBezTo>
                <a:cubicBezTo>
                  <a:pt x="881639" y="550432"/>
                  <a:pt x="782918" y="554227"/>
                  <a:pt x="562008" y="561637"/>
                </a:cubicBezTo>
                <a:cubicBezTo>
                  <a:pt x="341098" y="569047"/>
                  <a:pt x="120574" y="553271"/>
                  <a:pt x="0" y="561637"/>
                </a:cubicBezTo>
                <a:cubicBezTo>
                  <a:pt x="-26615" y="322006"/>
                  <a:pt x="-22142" y="195826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Transfere para Municípios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3EEEA8-0CEE-76A5-DBCC-8ACF18437EBC}"/>
              </a:ext>
            </a:extLst>
          </p:cNvPr>
          <p:cNvSpPr txBox="1"/>
          <p:nvPr/>
        </p:nvSpPr>
        <p:spPr>
          <a:xfrm>
            <a:off x="1210432" y="874289"/>
            <a:ext cx="10904261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400">
                <a:latin typeface="Verdana Pro Cond"/>
              </a:rPr>
              <a:t>Transfere domínio da faixa costeira, altera destinação e veda arrecadação</a:t>
            </a:r>
            <a:endParaRPr lang="pt-BR">
              <a:cs typeface="Calibri" panose="020F0502020204030204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E4B798AE-E84B-73A9-5279-0295CFC22F55}"/>
              </a:ext>
            </a:extLst>
          </p:cNvPr>
          <p:cNvSpPr/>
          <p:nvPr/>
        </p:nvSpPr>
        <p:spPr>
          <a:xfrm>
            <a:off x="7037322" y="4216642"/>
            <a:ext cx="2344802" cy="7735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1600">
                <a:solidFill>
                  <a:schemeClr val="tx1"/>
                </a:solidFill>
              </a:rPr>
              <a:t>áreas não ocupadas para expansão urbana, a pedido</a:t>
            </a:r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AD4140EA-8439-7B31-DD09-96BA9114C67E}"/>
              </a:ext>
            </a:extLst>
          </p:cNvPr>
          <p:cNvCxnSpPr>
            <a:cxnSpLocks/>
            <a:stCxn id="40" idx="2"/>
            <a:endCxn id="48" idx="2"/>
          </p:cNvCxnSpPr>
          <p:nvPr/>
        </p:nvCxnSpPr>
        <p:spPr>
          <a:xfrm rot="5400000" flipH="1" flipV="1">
            <a:off x="8154774" y="2369345"/>
            <a:ext cx="37637" cy="5233486"/>
          </a:xfrm>
          <a:prstGeom prst="bentConnector3">
            <a:avLst>
              <a:gd name="adj1" fmla="val -60738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16">
            <a:extLst>
              <a:ext uri="{FF2B5EF4-FFF2-40B4-BE49-F238E27FC236}">
                <a16:creationId xmlns:a16="http://schemas.microsoft.com/office/drawing/2014/main" id="{B74A56DD-C2C6-EACA-4962-2C83CB04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631" y="5361868"/>
            <a:ext cx="2125441" cy="1311982"/>
          </a:xfrm>
          <a:custGeom>
            <a:avLst/>
            <a:gdLst>
              <a:gd name="connsiteX0" fmla="*/ 0 w 2125441"/>
              <a:gd name="connsiteY0" fmla="*/ 0 h 1311982"/>
              <a:gd name="connsiteX1" fmla="*/ 531360 w 2125441"/>
              <a:gd name="connsiteY1" fmla="*/ 0 h 1311982"/>
              <a:gd name="connsiteX2" fmla="*/ 1083975 w 2125441"/>
              <a:gd name="connsiteY2" fmla="*/ 0 h 1311982"/>
              <a:gd name="connsiteX3" fmla="*/ 1615335 w 2125441"/>
              <a:gd name="connsiteY3" fmla="*/ 0 h 1311982"/>
              <a:gd name="connsiteX4" fmla="*/ 2125441 w 2125441"/>
              <a:gd name="connsiteY4" fmla="*/ 0 h 1311982"/>
              <a:gd name="connsiteX5" fmla="*/ 2125441 w 2125441"/>
              <a:gd name="connsiteY5" fmla="*/ 682231 h 1311982"/>
              <a:gd name="connsiteX6" fmla="*/ 2125441 w 2125441"/>
              <a:gd name="connsiteY6" fmla="*/ 1311982 h 1311982"/>
              <a:gd name="connsiteX7" fmla="*/ 1615335 w 2125441"/>
              <a:gd name="connsiteY7" fmla="*/ 1311982 h 1311982"/>
              <a:gd name="connsiteX8" fmla="*/ 1062721 w 2125441"/>
              <a:gd name="connsiteY8" fmla="*/ 1311982 h 1311982"/>
              <a:gd name="connsiteX9" fmla="*/ 510106 w 2125441"/>
              <a:gd name="connsiteY9" fmla="*/ 1311982 h 1311982"/>
              <a:gd name="connsiteX10" fmla="*/ 0 w 2125441"/>
              <a:gd name="connsiteY10" fmla="*/ 1311982 h 1311982"/>
              <a:gd name="connsiteX11" fmla="*/ 0 w 2125441"/>
              <a:gd name="connsiteY11" fmla="*/ 682231 h 1311982"/>
              <a:gd name="connsiteX12" fmla="*/ 0 w 2125441"/>
              <a:gd name="connsiteY12" fmla="*/ 0 h 131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5441" h="1311982" fill="none" extrusionOk="0">
                <a:moveTo>
                  <a:pt x="0" y="0"/>
                </a:moveTo>
                <a:cubicBezTo>
                  <a:pt x="169504" y="-6263"/>
                  <a:pt x="328130" y="-19212"/>
                  <a:pt x="531360" y="0"/>
                </a:cubicBezTo>
                <a:cubicBezTo>
                  <a:pt x="734590" y="19212"/>
                  <a:pt x="885660" y="23114"/>
                  <a:pt x="1083975" y="0"/>
                </a:cubicBezTo>
                <a:cubicBezTo>
                  <a:pt x="1282291" y="-23114"/>
                  <a:pt x="1426175" y="9715"/>
                  <a:pt x="1615335" y="0"/>
                </a:cubicBezTo>
                <a:cubicBezTo>
                  <a:pt x="1804495" y="-9715"/>
                  <a:pt x="1988082" y="3169"/>
                  <a:pt x="2125441" y="0"/>
                </a:cubicBezTo>
                <a:cubicBezTo>
                  <a:pt x="2102611" y="265471"/>
                  <a:pt x="2098984" y="513919"/>
                  <a:pt x="2125441" y="682231"/>
                </a:cubicBezTo>
                <a:cubicBezTo>
                  <a:pt x="2151898" y="850543"/>
                  <a:pt x="2128289" y="1181442"/>
                  <a:pt x="2125441" y="1311982"/>
                </a:cubicBezTo>
                <a:cubicBezTo>
                  <a:pt x="1976465" y="1319264"/>
                  <a:pt x="1852515" y="1298062"/>
                  <a:pt x="1615335" y="1311982"/>
                </a:cubicBezTo>
                <a:cubicBezTo>
                  <a:pt x="1378155" y="1325902"/>
                  <a:pt x="1187171" y="1313952"/>
                  <a:pt x="1062721" y="1311982"/>
                </a:cubicBezTo>
                <a:cubicBezTo>
                  <a:pt x="938271" y="1310012"/>
                  <a:pt x="655850" y="1332709"/>
                  <a:pt x="510106" y="1311982"/>
                </a:cubicBezTo>
                <a:cubicBezTo>
                  <a:pt x="364362" y="1291255"/>
                  <a:pt x="161739" y="1307931"/>
                  <a:pt x="0" y="1311982"/>
                </a:cubicBezTo>
                <a:cubicBezTo>
                  <a:pt x="30735" y="1017868"/>
                  <a:pt x="-14113" y="821960"/>
                  <a:pt x="0" y="682231"/>
                </a:cubicBezTo>
                <a:cubicBezTo>
                  <a:pt x="14113" y="542502"/>
                  <a:pt x="16350" y="166207"/>
                  <a:pt x="0" y="0"/>
                </a:cubicBezTo>
                <a:close/>
              </a:path>
              <a:path w="2125441" h="1311982" stroke="0" extrusionOk="0">
                <a:moveTo>
                  <a:pt x="0" y="0"/>
                </a:moveTo>
                <a:cubicBezTo>
                  <a:pt x="187033" y="-13606"/>
                  <a:pt x="378625" y="-25753"/>
                  <a:pt x="531360" y="0"/>
                </a:cubicBezTo>
                <a:cubicBezTo>
                  <a:pt x="684095" y="25753"/>
                  <a:pt x="810905" y="21795"/>
                  <a:pt x="1062721" y="0"/>
                </a:cubicBezTo>
                <a:cubicBezTo>
                  <a:pt x="1314537" y="-21795"/>
                  <a:pt x="1504800" y="-9063"/>
                  <a:pt x="1615335" y="0"/>
                </a:cubicBezTo>
                <a:cubicBezTo>
                  <a:pt x="1725870" y="9063"/>
                  <a:pt x="1912989" y="-8936"/>
                  <a:pt x="2125441" y="0"/>
                </a:cubicBezTo>
                <a:cubicBezTo>
                  <a:pt x="2093572" y="310779"/>
                  <a:pt x="2132628" y="445828"/>
                  <a:pt x="2125441" y="642871"/>
                </a:cubicBezTo>
                <a:cubicBezTo>
                  <a:pt x="2118254" y="839914"/>
                  <a:pt x="2118905" y="1109331"/>
                  <a:pt x="2125441" y="1311982"/>
                </a:cubicBezTo>
                <a:cubicBezTo>
                  <a:pt x="1928125" y="1309509"/>
                  <a:pt x="1742801" y="1332763"/>
                  <a:pt x="1615335" y="1311982"/>
                </a:cubicBezTo>
                <a:cubicBezTo>
                  <a:pt x="1487869" y="1291201"/>
                  <a:pt x="1287737" y="1334932"/>
                  <a:pt x="1126484" y="1311982"/>
                </a:cubicBezTo>
                <a:cubicBezTo>
                  <a:pt x="965231" y="1289032"/>
                  <a:pt x="699081" y="1336738"/>
                  <a:pt x="552615" y="1311982"/>
                </a:cubicBezTo>
                <a:cubicBezTo>
                  <a:pt x="406149" y="1287226"/>
                  <a:pt x="187348" y="1316876"/>
                  <a:pt x="0" y="1311982"/>
                </a:cubicBezTo>
                <a:cubicBezTo>
                  <a:pt x="23668" y="1048548"/>
                  <a:pt x="-11184" y="927781"/>
                  <a:pt x="0" y="655991"/>
                </a:cubicBezTo>
                <a:cubicBezTo>
                  <a:pt x="11184" y="384201"/>
                  <a:pt x="-1068" y="277451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Transferência gratuita</a:t>
            </a:r>
          </a:p>
          <a:p>
            <a:pPr algn="ctr"/>
            <a:r>
              <a:rPr lang="pt-BR" sz="1600" b="1"/>
              <a:t>para Estados, Municípios e Habitação de Interesse Social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72F2D93-D76C-6D7A-8847-9F7655896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604" y="5361868"/>
            <a:ext cx="2461934" cy="1325876"/>
          </a:xfrm>
          <a:custGeom>
            <a:avLst/>
            <a:gdLst>
              <a:gd name="connsiteX0" fmla="*/ 0 w 2461934"/>
              <a:gd name="connsiteY0" fmla="*/ 0 h 1325876"/>
              <a:gd name="connsiteX1" fmla="*/ 615484 w 2461934"/>
              <a:gd name="connsiteY1" fmla="*/ 0 h 1325876"/>
              <a:gd name="connsiteX2" fmla="*/ 1255586 w 2461934"/>
              <a:gd name="connsiteY2" fmla="*/ 0 h 1325876"/>
              <a:gd name="connsiteX3" fmla="*/ 1871070 w 2461934"/>
              <a:gd name="connsiteY3" fmla="*/ 0 h 1325876"/>
              <a:gd name="connsiteX4" fmla="*/ 2461934 w 2461934"/>
              <a:gd name="connsiteY4" fmla="*/ 0 h 1325876"/>
              <a:gd name="connsiteX5" fmla="*/ 2461934 w 2461934"/>
              <a:gd name="connsiteY5" fmla="*/ 689456 h 1325876"/>
              <a:gd name="connsiteX6" fmla="*/ 2461934 w 2461934"/>
              <a:gd name="connsiteY6" fmla="*/ 1325876 h 1325876"/>
              <a:gd name="connsiteX7" fmla="*/ 1871070 w 2461934"/>
              <a:gd name="connsiteY7" fmla="*/ 1325876 h 1325876"/>
              <a:gd name="connsiteX8" fmla="*/ 1230967 w 2461934"/>
              <a:gd name="connsiteY8" fmla="*/ 1325876 h 1325876"/>
              <a:gd name="connsiteX9" fmla="*/ 590864 w 2461934"/>
              <a:gd name="connsiteY9" fmla="*/ 1325876 h 1325876"/>
              <a:gd name="connsiteX10" fmla="*/ 0 w 2461934"/>
              <a:gd name="connsiteY10" fmla="*/ 1325876 h 1325876"/>
              <a:gd name="connsiteX11" fmla="*/ 0 w 2461934"/>
              <a:gd name="connsiteY11" fmla="*/ 689456 h 1325876"/>
              <a:gd name="connsiteX12" fmla="*/ 0 w 2461934"/>
              <a:gd name="connsiteY12" fmla="*/ 0 h 132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1934" h="1325876" fill="none" extrusionOk="0">
                <a:moveTo>
                  <a:pt x="0" y="0"/>
                </a:moveTo>
                <a:cubicBezTo>
                  <a:pt x="293805" y="1158"/>
                  <a:pt x="446850" y="1532"/>
                  <a:pt x="615484" y="0"/>
                </a:cubicBezTo>
                <a:cubicBezTo>
                  <a:pt x="784118" y="-1532"/>
                  <a:pt x="944804" y="18840"/>
                  <a:pt x="1255586" y="0"/>
                </a:cubicBezTo>
                <a:cubicBezTo>
                  <a:pt x="1566368" y="-18840"/>
                  <a:pt x="1651595" y="-8277"/>
                  <a:pt x="1871070" y="0"/>
                </a:cubicBezTo>
                <a:cubicBezTo>
                  <a:pt x="2090545" y="8277"/>
                  <a:pt x="2229893" y="-21892"/>
                  <a:pt x="2461934" y="0"/>
                </a:cubicBezTo>
                <a:cubicBezTo>
                  <a:pt x="2478433" y="298541"/>
                  <a:pt x="2437775" y="428472"/>
                  <a:pt x="2461934" y="689456"/>
                </a:cubicBezTo>
                <a:cubicBezTo>
                  <a:pt x="2486093" y="950440"/>
                  <a:pt x="2493120" y="1189139"/>
                  <a:pt x="2461934" y="1325876"/>
                </a:cubicBezTo>
                <a:cubicBezTo>
                  <a:pt x="2278128" y="1328751"/>
                  <a:pt x="2075679" y="1325239"/>
                  <a:pt x="1871070" y="1325876"/>
                </a:cubicBezTo>
                <a:cubicBezTo>
                  <a:pt x="1666461" y="1326513"/>
                  <a:pt x="1492521" y="1343359"/>
                  <a:pt x="1230967" y="1325876"/>
                </a:cubicBezTo>
                <a:cubicBezTo>
                  <a:pt x="969413" y="1308393"/>
                  <a:pt x="771137" y="1303905"/>
                  <a:pt x="590864" y="1325876"/>
                </a:cubicBezTo>
                <a:cubicBezTo>
                  <a:pt x="410591" y="1347847"/>
                  <a:pt x="229764" y="1329525"/>
                  <a:pt x="0" y="1325876"/>
                </a:cubicBezTo>
                <a:cubicBezTo>
                  <a:pt x="5133" y="1047424"/>
                  <a:pt x="-25958" y="853561"/>
                  <a:pt x="0" y="689456"/>
                </a:cubicBezTo>
                <a:cubicBezTo>
                  <a:pt x="25958" y="525351"/>
                  <a:pt x="20087" y="200989"/>
                  <a:pt x="0" y="0"/>
                </a:cubicBezTo>
                <a:close/>
              </a:path>
              <a:path w="2461934" h="1325876" stroke="0" extrusionOk="0">
                <a:moveTo>
                  <a:pt x="0" y="0"/>
                </a:moveTo>
                <a:cubicBezTo>
                  <a:pt x="210959" y="-20664"/>
                  <a:pt x="417040" y="1530"/>
                  <a:pt x="615484" y="0"/>
                </a:cubicBezTo>
                <a:cubicBezTo>
                  <a:pt x="813928" y="-1530"/>
                  <a:pt x="1026887" y="24183"/>
                  <a:pt x="1230967" y="0"/>
                </a:cubicBezTo>
                <a:cubicBezTo>
                  <a:pt x="1435047" y="-24183"/>
                  <a:pt x="1672220" y="14938"/>
                  <a:pt x="1871070" y="0"/>
                </a:cubicBezTo>
                <a:cubicBezTo>
                  <a:pt x="2069920" y="-14938"/>
                  <a:pt x="2202729" y="1521"/>
                  <a:pt x="2461934" y="0"/>
                </a:cubicBezTo>
                <a:cubicBezTo>
                  <a:pt x="2478270" y="270928"/>
                  <a:pt x="2449988" y="408982"/>
                  <a:pt x="2461934" y="649679"/>
                </a:cubicBezTo>
                <a:cubicBezTo>
                  <a:pt x="2473880" y="890376"/>
                  <a:pt x="2453896" y="1047070"/>
                  <a:pt x="2461934" y="1325876"/>
                </a:cubicBezTo>
                <a:cubicBezTo>
                  <a:pt x="2313012" y="1300392"/>
                  <a:pt x="2131354" y="1351574"/>
                  <a:pt x="1871070" y="1325876"/>
                </a:cubicBezTo>
                <a:cubicBezTo>
                  <a:pt x="1610786" y="1300178"/>
                  <a:pt x="1533690" y="1309086"/>
                  <a:pt x="1304825" y="1325876"/>
                </a:cubicBezTo>
                <a:cubicBezTo>
                  <a:pt x="1075961" y="1342666"/>
                  <a:pt x="956573" y="1351368"/>
                  <a:pt x="640103" y="1325876"/>
                </a:cubicBezTo>
                <a:cubicBezTo>
                  <a:pt x="323633" y="1300384"/>
                  <a:pt x="217477" y="1349102"/>
                  <a:pt x="0" y="1325876"/>
                </a:cubicBezTo>
                <a:cubicBezTo>
                  <a:pt x="-3560" y="1084933"/>
                  <a:pt x="-24679" y="867656"/>
                  <a:pt x="0" y="662938"/>
                </a:cubicBezTo>
                <a:cubicBezTo>
                  <a:pt x="24679" y="458220"/>
                  <a:pt x="-17367" y="297902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Transferência onerosa nos demais casos, </a:t>
            </a:r>
            <a:r>
              <a:rPr lang="pt-BR" sz="1600" b="1" u="sng"/>
              <a:t>deduzidos foro e taxa de ocupação pagos nos últimos 5 anos</a:t>
            </a:r>
            <a:r>
              <a:rPr lang="pt-BR" sz="1600" b="1"/>
              <a:t>, corrigidos pela SELIC</a:t>
            </a:r>
          </a:p>
        </p:txBody>
      </p:sp>
      <p:sp>
        <p:nvSpPr>
          <p:cNvPr id="85" name="Retângulo: Cantos Arredondados 84">
            <a:extLst>
              <a:ext uri="{FF2B5EF4-FFF2-40B4-BE49-F238E27FC236}">
                <a16:creationId xmlns:a16="http://schemas.microsoft.com/office/drawing/2014/main" id="{3C202E36-3BE3-DCE5-0390-C50B061320EA}"/>
              </a:ext>
            </a:extLst>
          </p:cNvPr>
          <p:cNvSpPr/>
          <p:nvPr/>
        </p:nvSpPr>
        <p:spPr>
          <a:xfrm>
            <a:off x="7037323" y="2871540"/>
            <a:ext cx="2379324" cy="56752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</a:rPr>
              <a:t>serviços públicos estaduais e municipais</a:t>
            </a:r>
          </a:p>
        </p:txBody>
      </p:sp>
      <p:cxnSp>
        <p:nvCxnSpPr>
          <p:cNvPr id="87" name="Conector: Angulado 86">
            <a:extLst>
              <a:ext uri="{FF2B5EF4-FFF2-40B4-BE49-F238E27FC236}">
                <a16:creationId xmlns:a16="http://schemas.microsoft.com/office/drawing/2014/main" id="{1BC98B59-E147-C530-AE71-E708695F0D1E}"/>
              </a:ext>
            </a:extLst>
          </p:cNvPr>
          <p:cNvCxnSpPr>
            <a:cxnSpLocks/>
            <a:stCxn id="36" idx="2"/>
            <a:endCxn id="37" idx="3"/>
          </p:cNvCxnSpPr>
          <p:nvPr/>
        </p:nvCxnSpPr>
        <p:spPr>
          <a:xfrm rot="5400000">
            <a:off x="6636489" y="2891769"/>
            <a:ext cx="388644" cy="14244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: Angulado 88">
            <a:extLst>
              <a:ext uri="{FF2B5EF4-FFF2-40B4-BE49-F238E27FC236}">
                <a16:creationId xmlns:a16="http://schemas.microsoft.com/office/drawing/2014/main" id="{1DF682D1-797A-2E50-10AA-AE195C0DD8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77753" y="2895731"/>
            <a:ext cx="386635" cy="13250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E1B1E090-E188-DDF5-76DB-D6BED2C94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730" y="5361867"/>
            <a:ext cx="1504841" cy="1325875"/>
          </a:xfrm>
          <a:custGeom>
            <a:avLst/>
            <a:gdLst>
              <a:gd name="connsiteX0" fmla="*/ 0 w 1504841"/>
              <a:gd name="connsiteY0" fmla="*/ 0 h 1325875"/>
              <a:gd name="connsiteX1" fmla="*/ 531710 w 1504841"/>
              <a:gd name="connsiteY1" fmla="*/ 0 h 1325875"/>
              <a:gd name="connsiteX2" fmla="*/ 1063421 w 1504841"/>
              <a:gd name="connsiteY2" fmla="*/ 0 h 1325875"/>
              <a:gd name="connsiteX3" fmla="*/ 1504841 w 1504841"/>
              <a:gd name="connsiteY3" fmla="*/ 0 h 1325875"/>
              <a:gd name="connsiteX4" fmla="*/ 1504841 w 1504841"/>
              <a:gd name="connsiteY4" fmla="*/ 676196 h 1325875"/>
              <a:gd name="connsiteX5" fmla="*/ 1504841 w 1504841"/>
              <a:gd name="connsiteY5" fmla="*/ 1325875 h 1325875"/>
              <a:gd name="connsiteX6" fmla="*/ 973131 w 1504841"/>
              <a:gd name="connsiteY6" fmla="*/ 1325875 h 1325875"/>
              <a:gd name="connsiteX7" fmla="*/ 516662 w 1504841"/>
              <a:gd name="connsiteY7" fmla="*/ 1325875 h 1325875"/>
              <a:gd name="connsiteX8" fmla="*/ 0 w 1504841"/>
              <a:gd name="connsiteY8" fmla="*/ 1325875 h 1325875"/>
              <a:gd name="connsiteX9" fmla="*/ 0 w 1504841"/>
              <a:gd name="connsiteY9" fmla="*/ 649679 h 1325875"/>
              <a:gd name="connsiteX10" fmla="*/ 0 w 1504841"/>
              <a:gd name="connsiteY10" fmla="*/ 0 h 132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4841" h="1325875" fill="none" extrusionOk="0">
                <a:moveTo>
                  <a:pt x="0" y="0"/>
                </a:moveTo>
                <a:cubicBezTo>
                  <a:pt x="128478" y="-5389"/>
                  <a:pt x="325727" y="14280"/>
                  <a:pt x="531710" y="0"/>
                </a:cubicBezTo>
                <a:cubicBezTo>
                  <a:pt x="737693" y="-14280"/>
                  <a:pt x="956268" y="-11378"/>
                  <a:pt x="1063421" y="0"/>
                </a:cubicBezTo>
                <a:cubicBezTo>
                  <a:pt x="1170574" y="11378"/>
                  <a:pt x="1355654" y="11901"/>
                  <a:pt x="1504841" y="0"/>
                </a:cubicBezTo>
                <a:cubicBezTo>
                  <a:pt x="1485653" y="260769"/>
                  <a:pt x="1498860" y="358977"/>
                  <a:pt x="1504841" y="676196"/>
                </a:cubicBezTo>
                <a:cubicBezTo>
                  <a:pt x="1510822" y="993415"/>
                  <a:pt x="1509362" y="1162025"/>
                  <a:pt x="1504841" y="1325875"/>
                </a:cubicBezTo>
                <a:cubicBezTo>
                  <a:pt x="1364980" y="1334720"/>
                  <a:pt x="1193091" y="1336687"/>
                  <a:pt x="973131" y="1325875"/>
                </a:cubicBezTo>
                <a:cubicBezTo>
                  <a:pt x="753171" y="1315064"/>
                  <a:pt x="743008" y="1330397"/>
                  <a:pt x="516662" y="1325875"/>
                </a:cubicBezTo>
                <a:cubicBezTo>
                  <a:pt x="290316" y="1321353"/>
                  <a:pt x="179306" y="1304216"/>
                  <a:pt x="0" y="1325875"/>
                </a:cubicBezTo>
                <a:cubicBezTo>
                  <a:pt x="17383" y="1021165"/>
                  <a:pt x="370" y="809488"/>
                  <a:pt x="0" y="649679"/>
                </a:cubicBezTo>
                <a:cubicBezTo>
                  <a:pt x="-370" y="489870"/>
                  <a:pt x="-8514" y="228115"/>
                  <a:pt x="0" y="0"/>
                </a:cubicBezTo>
                <a:close/>
              </a:path>
              <a:path w="1504841" h="1325875" stroke="0" extrusionOk="0">
                <a:moveTo>
                  <a:pt x="0" y="0"/>
                </a:moveTo>
                <a:cubicBezTo>
                  <a:pt x="180251" y="-7743"/>
                  <a:pt x="272684" y="6826"/>
                  <a:pt x="501614" y="0"/>
                </a:cubicBezTo>
                <a:cubicBezTo>
                  <a:pt x="730544" y="-6826"/>
                  <a:pt x="795792" y="24947"/>
                  <a:pt x="1003227" y="0"/>
                </a:cubicBezTo>
                <a:cubicBezTo>
                  <a:pt x="1210662" y="-24947"/>
                  <a:pt x="1361088" y="-970"/>
                  <a:pt x="1504841" y="0"/>
                </a:cubicBezTo>
                <a:cubicBezTo>
                  <a:pt x="1533177" y="286703"/>
                  <a:pt x="1491895" y="497275"/>
                  <a:pt x="1504841" y="676196"/>
                </a:cubicBezTo>
                <a:cubicBezTo>
                  <a:pt x="1517787" y="855117"/>
                  <a:pt x="1492895" y="1085178"/>
                  <a:pt x="1504841" y="1325875"/>
                </a:cubicBezTo>
                <a:cubicBezTo>
                  <a:pt x="1332553" y="1345254"/>
                  <a:pt x="1239542" y="1310462"/>
                  <a:pt x="988179" y="1325875"/>
                </a:cubicBezTo>
                <a:cubicBezTo>
                  <a:pt x="736816" y="1341288"/>
                  <a:pt x="653861" y="1316884"/>
                  <a:pt x="456468" y="1325875"/>
                </a:cubicBezTo>
                <a:cubicBezTo>
                  <a:pt x="259075" y="1334866"/>
                  <a:pt x="221196" y="1330866"/>
                  <a:pt x="0" y="1325875"/>
                </a:cubicBezTo>
                <a:cubicBezTo>
                  <a:pt x="30322" y="1096414"/>
                  <a:pt x="7310" y="969139"/>
                  <a:pt x="0" y="636420"/>
                </a:cubicBezTo>
                <a:cubicBezTo>
                  <a:pt x="-7310" y="303701"/>
                  <a:pt x="-27280" y="231154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Veda cobrança de foro, taxa de ocupação e laudêmio após EC</a:t>
            </a:r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E01E83BE-14E1-B628-8471-B38320A77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0763" y="5361867"/>
            <a:ext cx="1162551" cy="1325875"/>
          </a:xfrm>
          <a:custGeom>
            <a:avLst/>
            <a:gdLst>
              <a:gd name="connsiteX0" fmla="*/ 0 w 1162551"/>
              <a:gd name="connsiteY0" fmla="*/ 0 h 1325875"/>
              <a:gd name="connsiteX1" fmla="*/ 569650 w 1162551"/>
              <a:gd name="connsiteY1" fmla="*/ 0 h 1325875"/>
              <a:gd name="connsiteX2" fmla="*/ 1162551 w 1162551"/>
              <a:gd name="connsiteY2" fmla="*/ 0 h 1325875"/>
              <a:gd name="connsiteX3" fmla="*/ 1162551 w 1162551"/>
              <a:gd name="connsiteY3" fmla="*/ 662938 h 1325875"/>
              <a:gd name="connsiteX4" fmla="*/ 1162551 w 1162551"/>
              <a:gd name="connsiteY4" fmla="*/ 1325875 h 1325875"/>
              <a:gd name="connsiteX5" fmla="*/ 616152 w 1162551"/>
              <a:gd name="connsiteY5" fmla="*/ 1325875 h 1325875"/>
              <a:gd name="connsiteX6" fmla="*/ 0 w 1162551"/>
              <a:gd name="connsiteY6" fmla="*/ 1325875 h 1325875"/>
              <a:gd name="connsiteX7" fmla="*/ 0 w 1162551"/>
              <a:gd name="connsiteY7" fmla="*/ 702714 h 1325875"/>
              <a:gd name="connsiteX8" fmla="*/ 0 w 1162551"/>
              <a:gd name="connsiteY8" fmla="*/ 0 h 132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551" h="1325875" fill="none" extrusionOk="0">
                <a:moveTo>
                  <a:pt x="0" y="0"/>
                </a:moveTo>
                <a:cubicBezTo>
                  <a:pt x="121377" y="-23663"/>
                  <a:pt x="366946" y="-16694"/>
                  <a:pt x="569650" y="0"/>
                </a:cubicBezTo>
                <a:cubicBezTo>
                  <a:pt x="772354" y="16694"/>
                  <a:pt x="1006492" y="-23217"/>
                  <a:pt x="1162551" y="0"/>
                </a:cubicBezTo>
                <a:cubicBezTo>
                  <a:pt x="1159951" y="234899"/>
                  <a:pt x="1146852" y="334588"/>
                  <a:pt x="1162551" y="662938"/>
                </a:cubicBezTo>
                <a:cubicBezTo>
                  <a:pt x="1178250" y="991288"/>
                  <a:pt x="1194467" y="1177959"/>
                  <a:pt x="1162551" y="1325875"/>
                </a:cubicBezTo>
                <a:cubicBezTo>
                  <a:pt x="1008720" y="1346062"/>
                  <a:pt x="747916" y="1350061"/>
                  <a:pt x="616152" y="1325875"/>
                </a:cubicBezTo>
                <a:cubicBezTo>
                  <a:pt x="484388" y="1301689"/>
                  <a:pt x="292928" y="1308680"/>
                  <a:pt x="0" y="1325875"/>
                </a:cubicBezTo>
                <a:cubicBezTo>
                  <a:pt x="15034" y="1175204"/>
                  <a:pt x="-25374" y="887515"/>
                  <a:pt x="0" y="702714"/>
                </a:cubicBezTo>
                <a:cubicBezTo>
                  <a:pt x="25374" y="517913"/>
                  <a:pt x="-14056" y="315417"/>
                  <a:pt x="0" y="0"/>
                </a:cubicBezTo>
                <a:close/>
              </a:path>
              <a:path w="1162551" h="1325875" stroke="0" extrusionOk="0">
                <a:moveTo>
                  <a:pt x="0" y="0"/>
                </a:moveTo>
                <a:cubicBezTo>
                  <a:pt x="174609" y="-26530"/>
                  <a:pt x="386024" y="-15566"/>
                  <a:pt x="581276" y="0"/>
                </a:cubicBezTo>
                <a:cubicBezTo>
                  <a:pt x="776528" y="15566"/>
                  <a:pt x="910553" y="9208"/>
                  <a:pt x="1162551" y="0"/>
                </a:cubicBezTo>
                <a:cubicBezTo>
                  <a:pt x="1133715" y="244546"/>
                  <a:pt x="1162982" y="462850"/>
                  <a:pt x="1162551" y="676196"/>
                </a:cubicBezTo>
                <a:cubicBezTo>
                  <a:pt x="1162120" y="889542"/>
                  <a:pt x="1169039" y="1180012"/>
                  <a:pt x="1162551" y="1325875"/>
                </a:cubicBezTo>
                <a:cubicBezTo>
                  <a:pt x="910674" y="1308481"/>
                  <a:pt x="855852" y="1317710"/>
                  <a:pt x="604527" y="1325875"/>
                </a:cubicBezTo>
                <a:cubicBezTo>
                  <a:pt x="353202" y="1334040"/>
                  <a:pt x="171633" y="1340999"/>
                  <a:pt x="0" y="1325875"/>
                </a:cubicBezTo>
                <a:cubicBezTo>
                  <a:pt x="11904" y="1022816"/>
                  <a:pt x="2564" y="816704"/>
                  <a:pt x="0" y="636420"/>
                </a:cubicBezTo>
                <a:cubicBezTo>
                  <a:pt x="-2564" y="456137"/>
                  <a:pt x="29826" y="268786"/>
                  <a:pt x="0" y="0"/>
                </a:cubicBezTo>
                <a:close/>
              </a:path>
            </a:pathLst>
          </a:custGeom>
          <a:solidFill>
            <a:srgbClr val="FFCF00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/>
              <a:t>DOIS anos para União efetivar medidas</a:t>
            </a:r>
          </a:p>
        </p:txBody>
      </p:sp>
    </p:spTree>
    <p:extLst>
      <p:ext uri="{BB962C8B-B14F-4D97-AF65-F5344CB8AC3E}">
        <p14:creationId xmlns:p14="http://schemas.microsoft.com/office/powerpoint/2010/main" val="301795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2D26B77-4D54-7CF3-6472-D5D03F352155}"/>
              </a:ext>
            </a:extLst>
          </p:cNvPr>
          <p:cNvSpPr txBox="1"/>
          <p:nvPr/>
        </p:nvSpPr>
        <p:spPr>
          <a:xfrm>
            <a:off x="838199" y="1101951"/>
            <a:ext cx="7951237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spc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08E967-C458-461B-DA29-7BD7992968A1}"/>
              </a:ext>
            </a:extLst>
          </p:cNvPr>
          <p:cNvSpPr/>
          <p:nvPr/>
        </p:nvSpPr>
        <p:spPr>
          <a:xfrm>
            <a:off x="418381" y="310581"/>
            <a:ext cx="707091" cy="1030369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4090FE4-7729-67D3-5322-8FA5529C1590}"/>
              </a:ext>
            </a:extLst>
          </p:cNvPr>
          <p:cNvSpPr txBox="1"/>
          <p:nvPr/>
        </p:nvSpPr>
        <p:spPr>
          <a:xfrm>
            <a:off x="413657" y="321787"/>
            <a:ext cx="117010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defRPr sz="4400" b="1" spc="-300">
                <a:solidFill>
                  <a:srgbClr val="042940"/>
                </a:solidFill>
                <a:latin typeface="HP Simplified" panose="020B0606020204020204" pitchFamily="34" charset="0"/>
              </a:defRPr>
            </a:lvl1pPr>
          </a:lstStyle>
          <a:p>
            <a:r>
              <a:rPr lang="pt-BR" sz="3200" spc="0">
                <a:solidFill>
                  <a:srgbClr val="183EFF"/>
                </a:solidFill>
                <a:latin typeface="Verdana Pro Cond Black"/>
              </a:rPr>
              <a:t>PROBLEMAS DA PEC 03/2022</a:t>
            </a:r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0976B94-D90E-2DB8-2EAF-B377B808E151}"/>
              </a:ext>
            </a:extLst>
          </p:cNvPr>
          <p:cNvSpPr/>
          <p:nvPr/>
        </p:nvSpPr>
        <p:spPr>
          <a:xfrm>
            <a:off x="366503" y="1542897"/>
            <a:ext cx="11370403" cy="48933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b="1">
              <a:solidFill>
                <a:srgbClr val="1D45FF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C2A0E69-0222-A8D1-5542-2A7A8B55D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152" y="1617086"/>
            <a:ext cx="5387129" cy="900246"/>
          </a:xfrm>
          <a:custGeom>
            <a:avLst/>
            <a:gdLst>
              <a:gd name="connsiteX0" fmla="*/ 0 w 5387129"/>
              <a:gd name="connsiteY0" fmla="*/ 0 h 900246"/>
              <a:gd name="connsiteX1" fmla="*/ 727262 w 5387129"/>
              <a:gd name="connsiteY1" fmla="*/ 0 h 900246"/>
              <a:gd name="connsiteX2" fmla="*/ 1239040 w 5387129"/>
              <a:gd name="connsiteY2" fmla="*/ 0 h 900246"/>
              <a:gd name="connsiteX3" fmla="*/ 1966302 w 5387129"/>
              <a:gd name="connsiteY3" fmla="*/ 0 h 900246"/>
              <a:gd name="connsiteX4" fmla="*/ 2478079 w 5387129"/>
              <a:gd name="connsiteY4" fmla="*/ 0 h 900246"/>
              <a:gd name="connsiteX5" fmla="*/ 2989857 w 5387129"/>
              <a:gd name="connsiteY5" fmla="*/ 0 h 900246"/>
              <a:gd name="connsiteX6" fmla="*/ 3717119 w 5387129"/>
              <a:gd name="connsiteY6" fmla="*/ 0 h 900246"/>
              <a:gd name="connsiteX7" fmla="*/ 4444381 w 5387129"/>
              <a:gd name="connsiteY7" fmla="*/ 0 h 900246"/>
              <a:gd name="connsiteX8" fmla="*/ 5387129 w 5387129"/>
              <a:gd name="connsiteY8" fmla="*/ 0 h 900246"/>
              <a:gd name="connsiteX9" fmla="*/ 5387129 w 5387129"/>
              <a:gd name="connsiteY9" fmla="*/ 450123 h 900246"/>
              <a:gd name="connsiteX10" fmla="*/ 5387129 w 5387129"/>
              <a:gd name="connsiteY10" fmla="*/ 900246 h 900246"/>
              <a:gd name="connsiteX11" fmla="*/ 4713738 w 5387129"/>
              <a:gd name="connsiteY11" fmla="*/ 900246 h 900246"/>
              <a:gd name="connsiteX12" fmla="*/ 4094218 w 5387129"/>
              <a:gd name="connsiteY12" fmla="*/ 900246 h 900246"/>
              <a:gd name="connsiteX13" fmla="*/ 3366956 w 5387129"/>
              <a:gd name="connsiteY13" fmla="*/ 900246 h 900246"/>
              <a:gd name="connsiteX14" fmla="*/ 2747436 w 5387129"/>
              <a:gd name="connsiteY14" fmla="*/ 900246 h 900246"/>
              <a:gd name="connsiteX15" fmla="*/ 2020173 w 5387129"/>
              <a:gd name="connsiteY15" fmla="*/ 900246 h 900246"/>
              <a:gd name="connsiteX16" fmla="*/ 1239040 w 5387129"/>
              <a:gd name="connsiteY16" fmla="*/ 900246 h 900246"/>
              <a:gd name="connsiteX17" fmla="*/ 619520 w 5387129"/>
              <a:gd name="connsiteY17" fmla="*/ 900246 h 900246"/>
              <a:gd name="connsiteX18" fmla="*/ 0 w 5387129"/>
              <a:gd name="connsiteY18" fmla="*/ 900246 h 900246"/>
              <a:gd name="connsiteX19" fmla="*/ 0 w 5387129"/>
              <a:gd name="connsiteY19" fmla="*/ 477130 h 900246"/>
              <a:gd name="connsiteX20" fmla="*/ 0 w 5387129"/>
              <a:gd name="connsiteY20" fmla="*/ 0 h 9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87129" h="900246" fill="none" extrusionOk="0">
                <a:moveTo>
                  <a:pt x="0" y="0"/>
                </a:moveTo>
                <a:cubicBezTo>
                  <a:pt x="289772" y="26420"/>
                  <a:pt x="528724" y="2619"/>
                  <a:pt x="727262" y="0"/>
                </a:cubicBezTo>
                <a:cubicBezTo>
                  <a:pt x="925800" y="-2619"/>
                  <a:pt x="1099209" y="5091"/>
                  <a:pt x="1239040" y="0"/>
                </a:cubicBezTo>
                <a:cubicBezTo>
                  <a:pt x="1378871" y="-5091"/>
                  <a:pt x="1803763" y="-16884"/>
                  <a:pt x="1966302" y="0"/>
                </a:cubicBezTo>
                <a:cubicBezTo>
                  <a:pt x="2128841" y="16884"/>
                  <a:pt x="2227249" y="-24938"/>
                  <a:pt x="2478079" y="0"/>
                </a:cubicBezTo>
                <a:cubicBezTo>
                  <a:pt x="2728909" y="24938"/>
                  <a:pt x="2781484" y="-15996"/>
                  <a:pt x="2989857" y="0"/>
                </a:cubicBezTo>
                <a:cubicBezTo>
                  <a:pt x="3198230" y="15996"/>
                  <a:pt x="3545606" y="17145"/>
                  <a:pt x="3717119" y="0"/>
                </a:cubicBezTo>
                <a:cubicBezTo>
                  <a:pt x="3888632" y="-17145"/>
                  <a:pt x="4123003" y="-35693"/>
                  <a:pt x="4444381" y="0"/>
                </a:cubicBezTo>
                <a:cubicBezTo>
                  <a:pt x="4765759" y="35693"/>
                  <a:pt x="5027286" y="25971"/>
                  <a:pt x="5387129" y="0"/>
                </a:cubicBezTo>
                <a:cubicBezTo>
                  <a:pt x="5366700" y="156025"/>
                  <a:pt x="5386271" y="226409"/>
                  <a:pt x="5387129" y="450123"/>
                </a:cubicBezTo>
                <a:cubicBezTo>
                  <a:pt x="5387987" y="673837"/>
                  <a:pt x="5403834" y="766338"/>
                  <a:pt x="5387129" y="900246"/>
                </a:cubicBezTo>
                <a:cubicBezTo>
                  <a:pt x="5150918" y="912480"/>
                  <a:pt x="4930216" y="919012"/>
                  <a:pt x="4713738" y="900246"/>
                </a:cubicBezTo>
                <a:cubicBezTo>
                  <a:pt x="4497260" y="881480"/>
                  <a:pt x="4343690" y="910836"/>
                  <a:pt x="4094218" y="900246"/>
                </a:cubicBezTo>
                <a:cubicBezTo>
                  <a:pt x="3844746" y="889656"/>
                  <a:pt x="3577080" y="903131"/>
                  <a:pt x="3366956" y="900246"/>
                </a:cubicBezTo>
                <a:cubicBezTo>
                  <a:pt x="3156832" y="897361"/>
                  <a:pt x="2969514" y="909654"/>
                  <a:pt x="2747436" y="900246"/>
                </a:cubicBezTo>
                <a:cubicBezTo>
                  <a:pt x="2525358" y="890838"/>
                  <a:pt x="2191495" y="934375"/>
                  <a:pt x="2020173" y="900246"/>
                </a:cubicBezTo>
                <a:cubicBezTo>
                  <a:pt x="1848851" y="866117"/>
                  <a:pt x="1495392" y="928189"/>
                  <a:pt x="1239040" y="900246"/>
                </a:cubicBezTo>
                <a:cubicBezTo>
                  <a:pt x="982688" y="872303"/>
                  <a:pt x="835848" y="895596"/>
                  <a:pt x="619520" y="900246"/>
                </a:cubicBezTo>
                <a:cubicBezTo>
                  <a:pt x="403192" y="904896"/>
                  <a:pt x="233671" y="921534"/>
                  <a:pt x="0" y="900246"/>
                </a:cubicBezTo>
                <a:cubicBezTo>
                  <a:pt x="358" y="753942"/>
                  <a:pt x="-2767" y="596873"/>
                  <a:pt x="0" y="477130"/>
                </a:cubicBezTo>
                <a:cubicBezTo>
                  <a:pt x="2767" y="357387"/>
                  <a:pt x="-21817" y="165213"/>
                  <a:pt x="0" y="0"/>
                </a:cubicBezTo>
                <a:close/>
              </a:path>
              <a:path w="5387129" h="900246" stroke="0" extrusionOk="0">
                <a:moveTo>
                  <a:pt x="0" y="0"/>
                </a:moveTo>
                <a:cubicBezTo>
                  <a:pt x="268328" y="23957"/>
                  <a:pt x="368161" y="-10677"/>
                  <a:pt x="673391" y="0"/>
                </a:cubicBezTo>
                <a:cubicBezTo>
                  <a:pt x="978621" y="10677"/>
                  <a:pt x="1064584" y="-19439"/>
                  <a:pt x="1346782" y="0"/>
                </a:cubicBezTo>
                <a:cubicBezTo>
                  <a:pt x="1628980" y="19439"/>
                  <a:pt x="1801461" y="25481"/>
                  <a:pt x="2074045" y="0"/>
                </a:cubicBezTo>
                <a:cubicBezTo>
                  <a:pt x="2346629" y="-25481"/>
                  <a:pt x="2481529" y="9072"/>
                  <a:pt x="2801307" y="0"/>
                </a:cubicBezTo>
                <a:cubicBezTo>
                  <a:pt x="3121085" y="-9072"/>
                  <a:pt x="3120801" y="-267"/>
                  <a:pt x="3420827" y="0"/>
                </a:cubicBezTo>
                <a:cubicBezTo>
                  <a:pt x="3720853" y="267"/>
                  <a:pt x="3834160" y="-560"/>
                  <a:pt x="3986475" y="0"/>
                </a:cubicBezTo>
                <a:cubicBezTo>
                  <a:pt x="4138790" y="560"/>
                  <a:pt x="4462226" y="-6751"/>
                  <a:pt x="4767609" y="0"/>
                </a:cubicBezTo>
                <a:cubicBezTo>
                  <a:pt x="5072992" y="6751"/>
                  <a:pt x="5208257" y="-27781"/>
                  <a:pt x="5387129" y="0"/>
                </a:cubicBezTo>
                <a:cubicBezTo>
                  <a:pt x="5398045" y="124874"/>
                  <a:pt x="5377421" y="315453"/>
                  <a:pt x="5387129" y="423116"/>
                </a:cubicBezTo>
                <a:cubicBezTo>
                  <a:pt x="5396837" y="530779"/>
                  <a:pt x="5398184" y="785525"/>
                  <a:pt x="5387129" y="900246"/>
                </a:cubicBezTo>
                <a:cubicBezTo>
                  <a:pt x="5193588" y="903797"/>
                  <a:pt x="4922160" y="875453"/>
                  <a:pt x="4767609" y="900246"/>
                </a:cubicBezTo>
                <a:cubicBezTo>
                  <a:pt x="4613058" y="925039"/>
                  <a:pt x="4478681" y="901017"/>
                  <a:pt x="4255832" y="900246"/>
                </a:cubicBezTo>
                <a:cubicBezTo>
                  <a:pt x="4032983" y="899475"/>
                  <a:pt x="3808274" y="870253"/>
                  <a:pt x="3474698" y="900246"/>
                </a:cubicBezTo>
                <a:cubicBezTo>
                  <a:pt x="3141122" y="930239"/>
                  <a:pt x="2888086" y="878141"/>
                  <a:pt x="2693565" y="900246"/>
                </a:cubicBezTo>
                <a:cubicBezTo>
                  <a:pt x="2499044" y="922351"/>
                  <a:pt x="2343200" y="923388"/>
                  <a:pt x="2181787" y="900246"/>
                </a:cubicBezTo>
                <a:cubicBezTo>
                  <a:pt x="2020374" y="877104"/>
                  <a:pt x="1646155" y="930205"/>
                  <a:pt x="1454525" y="900246"/>
                </a:cubicBezTo>
                <a:cubicBezTo>
                  <a:pt x="1262895" y="870287"/>
                  <a:pt x="1086051" y="926158"/>
                  <a:pt x="888876" y="900246"/>
                </a:cubicBezTo>
                <a:cubicBezTo>
                  <a:pt x="691701" y="874334"/>
                  <a:pt x="433677" y="883146"/>
                  <a:pt x="0" y="900246"/>
                </a:cubicBezTo>
                <a:cubicBezTo>
                  <a:pt x="1826" y="678483"/>
                  <a:pt x="-16488" y="581449"/>
                  <a:pt x="0" y="432118"/>
                </a:cubicBezTo>
                <a:cubicBezTo>
                  <a:pt x="16488" y="282787"/>
                  <a:pt x="-10406" y="1722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 b="1"/>
              <a:t>Restringe </a:t>
            </a:r>
            <a:r>
              <a:rPr lang="pt-BR" sz="1750"/>
              <a:t>as áreas da União que podem servir para a </a:t>
            </a:r>
            <a:r>
              <a:rPr lang="pt-BR" sz="1750" b="1"/>
              <a:t>ampliação de serviços e infraestruturas estratégicas</a:t>
            </a:r>
            <a:r>
              <a:rPr lang="pt-BR" sz="1750"/>
              <a:t> na costa brasileira, tornando mais caras novas intervenções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B32F1-4E8E-737E-72FA-630102B79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175" y="5162845"/>
            <a:ext cx="5371353" cy="361637"/>
          </a:xfrm>
          <a:custGeom>
            <a:avLst/>
            <a:gdLst>
              <a:gd name="connsiteX0" fmla="*/ 0 w 5371353"/>
              <a:gd name="connsiteY0" fmla="*/ 0 h 361637"/>
              <a:gd name="connsiteX1" fmla="*/ 510279 w 5371353"/>
              <a:gd name="connsiteY1" fmla="*/ 0 h 361637"/>
              <a:gd name="connsiteX2" fmla="*/ 1074271 w 5371353"/>
              <a:gd name="connsiteY2" fmla="*/ 0 h 361637"/>
              <a:gd name="connsiteX3" fmla="*/ 1853117 w 5371353"/>
              <a:gd name="connsiteY3" fmla="*/ 0 h 361637"/>
              <a:gd name="connsiteX4" fmla="*/ 2363395 w 5371353"/>
              <a:gd name="connsiteY4" fmla="*/ 0 h 361637"/>
              <a:gd name="connsiteX5" fmla="*/ 3088528 w 5371353"/>
              <a:gd name="connsiteY5" fmla="*/ 0 h 361637"/>
              <a:gd name="connsiteX6" fmla="*/ 3598807 w 5371353"/>
              <a:gd name="connsiteY6" fmla="*/ 0 h 361637"/>
              <a:gd name="connsiteX7" fmla="*/ 4109085 w 5371353"/>
              <a:gd name="connsiteY7" fmla="*/ 0 h 361637"/>
              <a:gd name="connsiteX8" fmla="*/ 5371353 w 5371353"/>
              <a:gd name="connsiteY8" fmla="*/ 0 h 361637"/>
              <a:gd name="connsiteX9" fmla="*/ 5371353 w 5371353"/>
              <a:gd name="connsiteY9" fmla="*/ 361637 h 361637"/>
              <a:gd name="connsiteX10" fmla="*/ 4646220 w 5371353"/>
              <a:gd name="connsiteY10" fmla="*/ 361637 h 361637"/>
              <a:gd name="connsiteX11" fmla="*/ 3974801 w 5371353"/>
              <a:gd name="connsiteY11" fmla="*/ 361637 h 361637"/>
              <a:gd name="connsiteX12" fmla="*/ 3410809 w 5371353"/>
              <a:gd name="connsiteY12" fmla="*/ 361637 h 361637"/>
              <a:gd name="connsiteX13" fmla="*/ 2793104 w 5371353"/>
              <a:gd name="connsiteY13" fmla="*/ 361637 h 361637"/>
              <a:gd name="connsiteX14" fmla="*/ 2175398 w 5371353"/>
              <a:gd name="connsiteY14" fmla="*/ 361637 h 361637"/>
              <a:gd name="connsiteX15" fmla="*/ 1450265 w 5371353"/>
              <a:gd name="connsiteY15" fmla="*/ 361637 h 361637"/>
              <a:gd name="connsiteX16" fmla="*/ 832560 w 5371353"/>
              <a:gd name="connsiteY16" fmla="*/ 361637 h 361637"/>
              <a:gd name="connsiteX17" fmla="*/ 0 w 5371353"/>
              <a:gd name="connsiteY17" fmla="*/ 361637 h 361637"/>
              <a:gd name="connsiteX18" fmla="*/ 0 w 5371353"/>
              <a:gd name="connsiteY18" fmla="*/ 0 h 3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1353" h="361637" fill="none" extrusionOk="0">
                <a:moveTo>
                  <a:pt x="0" y="0"/>
                </a:moveTo>
                <a:cubicBezTo>
                  <a:pt x="252399" y="-479"/>
                  <a:pt x="305276" y="-20328"/>
                  <a:pt x="510279" y="0"/>
                </a:cubicBezTo>
                <a:cubicBezTo>
                  <a:pt x="715282" y="20328"/>
                  <a:pt x="938233" y="-14913"/>
                  <a:pt x="1074271" y="0"/>
                </a:cubicBezTo>
                <a:cubicBezTo>
                  <a:pt x="1210309" y="14913"/>
                  <a:pt x="1518509" y="1418"/>
                  <a:pt x="1853117" y="0"/>
                </a:cubicBezTo>
                <a:cubicBezTo>
                  <a:pt x="2187725" y="-1418"/>
                  <a:pt x="2181704" y="-14824"/>
                  <a:pt x="2363395" y="0"/>
                </a:cubicBezTo>
                <a:cubicBezTo>
                  <a:pt x="2545086" y="14824"/>
                  <a:pt x="2940980" y="31432"/>
                  <a:pt x="3088528" y="0"/>
                </a:cubicBezTo>
                <a:cubicBezTo>
                  <a:pt x="3236076" y="-31432"/>
                  <a:pt x="3424454" y="16534"/>
                  <a:pt x="3598807" y="0"/>
                </a:cubicBezTo>
                <a:cubicBezTo>
                  <a:pt x="3773160" y="-16534"/>
                  <a:pt x="3988649" y="-19681"/>
                  <a:pt x="4109085" y="0"/>
                </a:cubicBezTo>
                <a:cubicBezTo>
                  <a:pt x="4229521" y="19681"/>
                  <a:pt x="4775722" y="-53638"/>
                  <a:pt x="5371353" y="0"/>
                </a:cubicBezTo>
                <a:cubicBezTo>
                  <a:pt x="5377407" y="163504"/>
                  <a:pt x="5359576" y="186385"/>
                  <a:pt x="5371353" y="361637"/>
                </a:cubicBezTo>
                <a:cubicBezTo>
                  <a:pt x="5161673" y="337403"/>
                  <a:pt x="4825660" y="383790"/>
                  <a:pt x="4646220" y="361637"/>
                </a:cubicBezTo>
                <a:cubicBezTo>
                  <a:pt x="4466780" y="339484"/>
                  <a:pt x="4199291" y="334093"/>
                  <a:pt x="3974801" y="361637"/>
                </a:cubicBezTo>
                <a:cubicBezTo>
                  <a:pt x="3750311" y="389181"/>
                  <a:pt x="3565230" y="381947"/>
                  <a:pt x="3410809" y="361637"/>
                </a:cubicBezTo>
                <a:cubicBezTo>
                  <a:pt x="3256388" y="341327"/>
                  <a:pt x="2993075" y="359127"/>
                  <a:pt x="2793104" y="361637"/>
                </a:cubicBezTo>
                <a:cubicBezTo>
                  <a:pt x="2593134" y="364147"/>
                  <a:pt x="2415250" y="390233"/>
                  <a:pt x="2175398" y="361637"/>
                </a:cubicBezTo>
                <a:cubicBezTo>
                  <a:pt x="1935546" y="333041"/>
                  <a:pt x="1725863" y="367774"/>
                  <a:pt x="1450265" y="361637"/>
                </a:cubicBezTo>
                <a:cubicBezTo>
                  <a:pt x="1174667" y="355500"/>
                  <a:pt x="1139460" y="345726"/>
                  <a:pt x="832560" y="361637"/>
                </a:cubicBezTo>
                <a:cubicBezTo>
                  <a:pt x="525661" y="377548"/>
                  <a:pt x="303824" y="383346"/>
                  <a:pt x="0" y="361637"/>
                </a:cubicBezTo>
                <a:cubicBezTo>
                  <a:pt x="12338" y="203271"/>
                  <a:pt x="-15932" y="101208"/>
                  <a:pt x="0" y="0"/>
                </a:cubicBezTo>
                <a:close/>
              </a:path>
              <a:path w="5371353" h="361637" stroke="0" extrusionOk="0">
                <a:moveTo>
                  <a:pt x="0" y="0"/>
                </a:moveTo>
                <a:cubicBezTo>
                  <a:pt x="297624" y="5331"/>
                  <a:pt x="414278" y="-7507"/>
                  <a:pt x="671419" y="0"/>
                </a:cubicBezTo>
                <a:cubicBezTo>
                  <a:pt x="928560" y="7507"/>
                  <a:pt x="1164141" y="-13959"/>
                  <a:pt x="1342838" y="0"/>
                </a:cubicBezTo>
                <a:cubicBezTo>
                  <a:pt x="1521535" y="13959"/>
                  <a:pt x="1819623" y="-20594"/>
                  <a:pt x="2067971" y="0"/>
                </a:cubicBezTo>
                <a:cubicBezTo>
                  <a:pt x="2316319" y="20594"/>
                  <a:pt x="2437233" y="-21756"/>
                  <a:pt x="2793104" y="0"/>
                </a:cubicBezTo>
                <a:cubicBezTo>
                  <a:pt x="3148975" y="21756"/>
                  <a:pt x="3118542" y="18821"/>
                  <a:pt x="3410809" y="0"/>
                </a:cubicBezTo>
                <a:cubicBezTo>
                  <a:pt x="3703077" y="-18821"/>
                  <a:pt x="3727948" y="6905"/>
                  <a:pt x="3974801" y="0"/>
                </a:cubicBezTo>
                <a:cubicBezTo>
                  <a:pt x="4221654" y="-6905"/>
                  <a:pt x="4471246" y="25097"/>
                  <a:pt x="4753647" y="0"/>
                </a:cubicBezTo>
                <a:cubicBezTo>
                  <a:pt x="5036048" y="-25097"/>
                  <a:pt x="5237530" y="278"/>
                  <a:pt x="5371353" y="0"/>
                </a:cubicBezTo>
                <a:cubicBezTo>
                  <a:pt x="5355881" y="76456"/>
                  <a:pt x="5367378" y="279618"/>
                  <a:pt x="5371353" y="361637"/>
                </a:cubicBezTo>
                <a:cubicBezTo>
                  <a:pt x="5103900" y="378893"/>
                  <a:pt x="4848218" y="382685"/>
                  <a:pt x="4699934" y="361637"/>
                </a:cubicBezTo>
                <a:cubicBezTo>
                  <a:pt x="4551650" y="340589"/>
                  <a:pt x="4211854" y="329564"/>
                  <a:pt x="4028515" y="361637"/>
                </a:cubicBezTo>
                <a:cubicBezTo>
                  <a:pt x="3845176" y="393710"/>
                  <a:pt x="3711283" y="353737"/>
                  <a:pt x="3518236" y="361637"/>
                </a:cubicBezTo>
                <a:cubicBezTo>
                  <a:pt x="3325189" y="369537"/>
                  <a:pt x="2939753" y="331937"/>
                  <a:pt x="2739390" y="361637"/>
                </a:cubicBezTo>
                <a:cubicBezTo>
                  <a:pt x="2539027" y="391337"/>
                  <a:pt x="2332826" y="392382"/>
                  <a:pt x="1960544" y="361637"/>
                </a:cubicBezTo>
                <a:cubicBezTo>
                  <a:pt x="1588262" y="330892"/>
                  <a:pt x="1570889" y="343837"/>
                  <a:pt x="1450265" y="361637"/>
                </a:cubicBezTo>
                <a:cubicBezTo>
                  <a:pt x="1329641" y="379437"/>
                  <a:pt x="885698" y="325502"/>
                  <a:pt x="725133" y="361637"/>
                </a:cubicBezTo>
                <a:cubicBezTo>
                  <a:pt x="564568" y="397772"/>
                  <a:pt x="211972" y="359122"/>
                  <a:pt x="0" y="361637"/>
                </a:cubicBezTo>
                <a:cubicBezTo>
                  <a:pt x="-2791" y="235384"/>
                  <a:pt x="-1974" y="813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50" i="0" u="none" strike="noStrike" kern="1200" noProof="0"/>
              <a:t>Intensifica </a:t>
            </a:r>
            <a:r>
              <a:rPr lang="pt-PT" sz="1750" b="1" i="0" u="none" strike="noStrike" kern="1200" noProof="0"/>
              <a:t>conflitos fundiários</a:t>
            </a:r>
            <a:r>
              <a:rPr lang="pt-PT" sz="1750" i="0" u="none" strike="noStrike" kern="1200" noProof="0"/>
              <a:t>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5587D0-704D-C28E-AA8E-12421D2D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66" y="5616465"/>
            <a:ext cx="5485002" cy="615553"/>
          </a:xfrm>
          <a:custGeom>
            <a:avLst/>
            <a:gdLst>
              <a:gd name="connsiteX0" fmla="*/ 0 w 5485002"/>
              <a:gd name="connsiteY0" fmla="*/ 0 h 615553"/>
              <a:gd name="connsiteX1" fmla="*/ 521075 w 5485002"/>
              <a:gd name="connsiteY1" fmla="*/ 0 h 615553"/>
              <a:gd name="connsiteX2" fmla="*/ 1097000 w 5485002"/>
              <a:gd name="connsiteY2" fmla="*/ 0 h 615553"/>
              <a:gd name="connsiteX3" fmla="*/ 1892326 w 5485002"/>
              <a:gd name="connsiteY3" fmla="*/ 0 h 615553"/>
              <a:gd name="connsiteX4" fmla="*/ 2413401 w 5485002"/>
              <a:gd name="connsiteY4" fmla="*/ 0 h 615553"/>
              <a:gd name="connsiteX5" fmla="*/ 3153876 w 5485002"/>
              <a:gd name="connsiteY5" fmla="*/ 0 h 615553"/>
              <a:gd name="connsiteX6" fmla="*/ 3674951 w 5485002"/>
              <a:gd name="connsiteY6" fmla="*/ 0 h 615553"/>
              <a:gd name="connsiteX7" fmla="*/ 4196027 w 5485002"/>
              <a:gd name="connsiteY7" fmla="*/ 0 h 615553"/>
              <a:gd name="connsiteX8" fmla="*/ 5485002 w 5485002"/>
              <a:gd name="connsiteY8" fmla="*/ 0 h 615553"/>
              <a:gd name="connsiteX9" fmla="*/ 5485002 w 5485002"/>
              <a:gd name="connsiteY9" fmla="*/ 615553 h 615553"/>
              <a:gd name="connsiteX10" fmla="*/ 4744527 w 5485002"/>
              <a:gd name="connsiteY10" fmla="*/ 615553 h 615553"/>
              <a:gd name="connsiteX11" fmla="*/ 4058901 w 5485002"/>
              <a:gd name="connsiteY11" fmla="*/ 615553 h 615553"/>
              <a:gd name="connsiteX12" fmla="*/ 3482976 w 5485002"/>
              <a:gd name="connsiteY12" fmla="*/ 615553 h 615553"/>
              <a:gd name="connsiteX13" fmla="*/ 2852201 w 5485002"/>
              <a:gd name="connsiteY13" fmla="*/ 615553 h 615553"/>
              <a:gd name="connsiteX14" fmla="*/ 2221426 w 5485002"/>
              <a:gd name="connsiteY14" fmla="*/ 615553 h 615553"/>
              <a:gd name="connsiteX15" fmla="*/ 1480951 w 5485002"/>
              <a:gd name="connsiteY15" fmla="*/ 615553 h 615553"/>
              <a:gd name="connsiteX16" fmla="*/ 850175 w 5485002"/>
              <a:gd name="connsiteY16" fmla="*/ 615553 h 615553"/>
              <a:gd name="connsiteX17" fmla="*/ 0 w 5485002"/>
              <a:gd name="connsiteY17" fmla="*/ 615553 h 615553"/>
              <a:gd name="connsiteX18" fmla="*/ 0 w 5485002"/>
              <a:gd name="connsiteY18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5002" h="615553" fill="none" extrusionOk="0">
                <a:moveTo>
                  <a:pt x="0" y="0"/>
                </a:moveTo>
                <a:cubicBezTo>
                  <a:pt x="182376" y="17322"/>
                  <a:pt x="288254" y="17963"/>
                  <a:pt x="521075" y="0"/>
                </a:cubicBezTo>
                <a:cubicBezTo>
                  <a:pt x="753896" y="-17963"/>
                  <a:pt x="945099" y="9447"/>
                  <a:pt x="1097000" y="0"/>
                </a:cubicBezTo>
                <a:cubicBezTo>
                  <a:pt x="1248901" y="-9447"/>
                  <a:pt x="1693397" y="35202"/>
                  <a:pt x="1892326" y="0"/>
                </a:cubicBezTo>
                <a:cubicBezTo>
                  <a:pt x="2091255" y="-35202"/>
                  <a:pt x="2261116" y="-633"/>
                  <a:pt x="2413401" y="0"/>
                </a:cubicBezTo>
                <a:cubicBezTo>
                  <a:pt x="2565687" y="633"/>
                  <a:pt x="2999758" y="-32280"/>
                  <a:pt x="3153876" y="0"/>
                </a:cubicBezTo>
                <a:cubicBezTo>
                  <a:pt x="3307994" y="32280"/>
                  <a:pt x="3473864" y="-21581"/>
                  <a:pt x="3674951" y="0"/>
                </a:cubicBezTo>
                <a:cubicBezTo>
                  <a:pt x="3876038" y="21581"/>
                  <a:pt x="4053872" y="4608"/>
                  <a:pt x="4196027" y="0"/>
                </a:cubicBezTo>
                <a:cubicBezTo>
                  <a:pt x="4338182" y="-4608"/>
                  <a:pt x="4908713" y="-59531"/>
                  <a:pt x="5485002" y="0"/>
                </a:cubicBezTo>
                <a:cubicBezTo>
                  <a:pt x="5499012" y="143706"/>
                  <a:pt x="5484069" y="378197"/>
                  <a:pt x="5485002" y="615553"/>
                </a:cubicBezTo>
                <a:cubicBezTo>
                  <a:pt x="5126764" y="603762"/>
                  <a:pt x="5045930" y="625978"/>
                  <a:pt x="4744527" y="615553"/>
                </a:cubicBezTo>
                <a:cubicBezTo>
                  <a:pt x="4443125" y="605128"/>
                  <a:pt x="4202570" y="607749"/>
                  <a:pt x="4058901" y="615553"/>
                </a:cubicBezTo>
                <a:cubicBezTo>
                  <a:pt x="3915232" y="623357"/>
                  <a:pt x="3716492" y="598600"/>
                  <a:pt x="3482976" y="615553"/>
                </a:cubicBezTo>
                <a:cubicBezTo>
                  <a:pt x="3249460" y="632506"/>
                  <a:pt x="3108894" y="592191"/>
                  <a:pt x="2852201" y="615553"/>
                </a:cubicBezTo>
                <a:cubicBezTo>
                  <a:pt x="2595509" y="638915"/>
                  <a:pt x="2454013" y="591975"/>
                  <a:pt x="2221426" y="615553"/>
                </a:cubicBezTo>
                <a:cubicBezTo>
                  <a:pt x="1988839" y="639131"/>
                  <a:pt x="1786720" y="638054"/>
                  <a:pt x="1480951" y="615553"/>
                </a:cubicBezTo>
                <a:cubicBezTo>
                  <a:pt x="1175183" y="593052"/>
                  <a:pt x="1012053" y="631096"/>
                  <a:pt x="850175" y="615553"/>
                </a:cubicBezTo>
                <a:cubicBezTo>
                  <a:pt x="688297" y="600010"/>
                  <a:pt x="189229" y="574613"/>
                  <a:pt x="0" y="615553"/>
                </a:cubicBezTo>
                <a:cubicBezTo>
                  <a:pt x="-4180" y="391996"/>
                  <a:pt x="26684" y="176184"/>
                  <a:pt x="0" y="0"/>
                </a:cubicBezTo>
                <a:close/>
              </a:path>
              <a:path w="5485002" h="615553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511035" y="151875"/>
                  <a:pt x="5456016" y="473374"/>
                  <a:pt x="5485002" y="615553"/>
                </a:cubicBezTo>
                <a:cubicBezTo>
                  <a:pt x="5192449" y="633163"/>
                  <a:pt x="4998038" y="601368"/>
                  <a:pt x="4799377" y="615553"/>
                </a:cubicBezTo>
                <a:cubicBezTo>
                  <a:pt x="4600717" y="629738"/>
                  <a:pt x="4407360" y="608021"/>
                  <a:pt x="4113752" y="615553"/>
                </a:cubicBezTo>
                <a:cubicBezTo>
                  <a:pt x="3820144" y="623085"/>
                  <a:pt x="3848392" y="625030"/>
                  <a:pt x="3592676" y="615553"/>
                </a:cubicBezTo>
                <a:cubicBezTo>
                  <a:pt x="3336960" y="606076"/>
                  <a:pt x="3071799" y="590371"/>
                  <a:pt x="2797351" y="615553"/>
                </a:cubicBezTo>
                <a:cubicBezTo>
                  <a:pt x="2522903" y="640735"/>
                  <a:pt x="2323245" y="632672"/>
                  <a:pt x="2002026" y="615553"/>
                </a:cubicBezTo>
                <a:cubicBezTo>
                  <a:pt x="1680808" y="598434"/>
                  <a:pt x="1702635" y="599286"/>
                  <a:pt x="1480951" y="615553"/>
                </a:cubicBezTo>
                <a:cubicBezTo>
                  <a:pt x="1259268" y="631820"/>
                  <a:pt x="992983" y="641507"/>
                  <a:pt x="740475" y="615553"/>
                </a:cubicBezTo>
                <a:cubicBezTo>
                  <a:pt x="487967" y="589599"/>
                  <a:pt x="225960" y="642884"/>
                  <a:pt x="0" y="615553"/>
                </a:cubicBezTo>
                <a:cubicBezTo>
                  <a:pt x="-15494" y="354071"/>
                  <a:pt x="20136" y="22926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i="0" u="none" strike="noStrike" kern="1200" noProof="0"/>
              <a:t>Traz </a:t>
            </a:r>
            <a:r>
              <a:rPr lang="pt-PT" sz="1700" b="1" i="0" u="none" strike="noStrike" kern="1200" noProof="0"/>
              <a:t>perda de receita </a:t>
            </a:r>
            <a:r>
              <a:rPr lang="pt-PT" sz="1700" i="0" u="none" strike="noStrike" kern="1200" noProof="0"/>
              <a:t>anual para a União e para </a:t>
            </a:r>
            <a:r>
              <a:rPr lang="pt-PT" sz="1700"/>
              <a:t>Municípios</a:t>
            </a:r>
            <a:r>
              <a:rPr lang="pt-PT" sz="1700" i="0" u="none" strike="noStrike" kern="1200" noProof="0"/>
              <a:t> (1</a:t>
            </a:r>
            <a:r>
              <a:rPr lang="pt-PT" sz="1700"/>
              <a:t>64 </a:t>
            </a:r>
            <a:r>
              <a:rPr lang="pt-PT" sz="1700" i="0" u="none" strike="noStrike" kern="1200" noProof="0"/>
              <a:t>milhões/ano) e </a:t>
            </a:r>
            <a:r>
              <a:rPr lang="pt-PT" sz="1700" b="1" i="0" u="none" strike="noStrike" kern="1200" noProof="0"/>
              <a:t>impacto no BGU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6E8D0E-9C84-4217-592F-74797DC4F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29" y="2638269"/>
            <a:ext cx="5485002" cy="630942"/>
          </a:xfrm>
          <a:custGeom>
            <a:avLst/>
            <a:gdLst>
              <a:gd name="connsiteX0" fmla="*/ 0 w 5485002"/>
              <a:gd name="connsiteY0" fmla="*/ 0 h 630942"/>
              <a:gd name="connsiteX1" fmla="*/ 521075 w 5485002"/>
              <a:gd name="connsiteY1" fmla="*/ 0 h 630942"/>
              <a:gd name="connsiteX2" fmla="*/ 1097000 w 5485002"/>
              <a:gd name="connsiteY2" fmla="*/ 0 h 630942"/>
              <a:gd name="connsiteX3" fmla="*/ 1892326 w 5485002"/>
              <a:gd name="connsiteY3" fmla="*/ 0 h 630942"/>
              <a:gd name="connsiteX4" fmla="*/ 2413401 w 5485002"/>
              <a:gd name="connsiteY4" fmla="*/ 0 h 630942"/>
              <a:gd name="connsiteX5" fmla="*/ 3153876 w 5485002"/>
              <a:gd name="connsiteY5" fmla="*/ 0 h 630942"/>
              <a:gd name="connsiteX6" fmla="*/ 3674951 w 5485002"/>
              <a:gd name="connsiteY6" fmla="*/ 0 h 630942"/>
              <a:gd name="connsiteX7" fmla="*/ 4196027 w 5485002"/>
              <a:gd name="connsiteY7" fmla="*/ 0 h 630942"/>
              <a:gd name="connsiteX8" fmla="*/ 5485002 w 5485002"/>
              <a:gd name="connsiteY8" fmla="*/ 0 h 630942"/>
              <a:gd name="connsiteX9" fmla="*/ 5485002 w 5485002"/>
              <a:gd name="connsiteY9" fmla="*/ 630942 h 630942"/>
              <a:gd name="connsiteX10" fmla="*/ 4744527 w 5485002"/>
              <a:gd name="connsiteY10" fmla="*/ 630942 h 630942"/>
              <a:gd name="connsiteX11" fmla="*/ 4058901 w 5485002"/>
              <a:gd name="connsiteY11" fmla="*/ 630942 h 630942"/>
              <a:gd name="connsiteX12" fmla="*/ 3482976 w 5485002"/>
              <a:gd name="connsiteY12" fmla="*/ 630942 h 630942"/>
              <a:gd name="connsiteX13" fmla="*/ 2852201 w 5485002"/>
              <a:gd name="connsiteY13" fmla="*/ 630942 h 630942"/>
              <a:gd name="connsiteX14" fmla="*/ 2221426 w 5485002"/>
              <a:gd name="connsiteY14" fmla="*/ 630942 h 630942"/>
              <a:gd name="connsiteX15" fmla="*/ 1480951 w 5485002"/>
              <a:gd name="connsiteY15" fmla="*/ 630942 h 630942"/>
              <a:gd name="connsiteX16" fmla="*/ 850175 w 5485002"/>
              <a:gd name="connsiteY16" fmla="*/ 630942 h 630942"/>
              <a:gd name="connsiteX17" fmla="*/ 0 w 5485002"/>
              <a:gd name="connsiteY17" fmla="*/ 630942 h 630942"/>
              <a:gd name="connsiteX18" fmla="*/ 0 w 5485002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5002" h="630942" fill="none" extrusionOk="0">
                <a:moveTo>
                  <a:pt x="0" y="0"/>
                </a:moveTo>
                <a:cubicBezTo>
                  <a:pt x="182376" y="17322"/>
                  <a:pt x="288254" y="17963"/>
                  <a:pt x="521075" y="0"/>
                </a:cubicBezTo>
                <a:cubicBezTo>
                  <a:pt x="753896" y="-17963"/>
                  <a:pt x="945099" y="9447"/>
                  <a:pt x="1097000" y="0"/>
                </a:cubicBezTo>
                <a:cubicBezTo>
                  <a:pt x="1248901" y="-9447"/>
                  <a:pt x="1693397" y="35202"/>
                  <a:pt x="1892326" y="0"/>
                </a:cubicBezTo>
                <a:cubicBezTo>
                  <a:pt x="2091255" y="-35202"/>
                  <a:pt x="2261116" y="-633"/>
                  <a:pt x="2413401" y="0"/>
                </a:cubicBezTo>
                <a:cubicBezTo>
                  <a:pt x="2565687" y="633"/>
                  <a:pt x="2999758" y="-32280"/>
                  <a:pt x="3153876" y="0"/>
                </a:cubicBezTo>
                <a:cubicBezTo>
                  <a:pt x="3307994" y="32280"/>
                  <a:pt x="3473864" y="-21581"/>
                  <a:pt x="3674951" y="0"/>
                </a:cubicBezTo>
                <a:cubicBezTo>
                  <a:pt x="3876038" y="21581"/>
                  <a:pt x="4053872" y="4608"/>
                  <a:pt x="4196027" y="0"/>
                </a:cubicBezTo>
                <a:cubicBezTo>
                  <a:pt x="4338182" y="-4608"/>
                  <a:pt x="4908713" y="-59531"/>
                  <a:pt x="5485002" y="0"/>
                </a:cubicBezTo>
                <a:cubicBezTo>
                  <a:pt x="5454181" y="229586"/>
                  <a:pt x="5515191" y="334605"/>
                  <a:pt x="5485002" y="630942"/>
                </a:cubicBezTo>
                <a:cubicBezTo>
                  <a:pt x="5126764" y="619151"/>
                  <a:pt x="5045930" y="641367"/>
                  <a:pt x="4744527" y="630942"/>
                </a:cubicBezTo>
                <a:cubicBezTo>
                  <a:pt x="4443125" y="620517"/>
                  <a:pt x="4202570" y="623138"/>
                  <a:pt x="4058901" y="630942"/>
                </a:cubicBezTo>
                <a:cubicBezTo>
                  <a:pt x="3915232" y="638746"/>
                  <a:pt x="3716492" y="613989"/>
                  <a:pt x="3482976" y="630942"/>
                </a:cubicBezTo>
                <a:cubicBezTo>
                  <a:pt x="3249460" y="647895"/>
                  <a:pt x="3108894" y="607580"/>
                  <a:pt x="2852201" y="630942"/>
                </a:cubicBezTo>
                <a:cubicBezTo>
                  <a:pt x="2595509" y="654304"/>
                  <a:pt x="2454013" y="607364"/>
                  <a:pt x="2221426" y="630942"/>
                </a:cubicBezTo>
                <a:cubicBezTo>
                  <a:pt x="1988839" y="654520"/>
                  <a:pt x="1786720" y="653443"/>
                  <a:pt x="1480951" y="630942"/>
                </a:cubicBezTo>
                <a:cubicBezTo>
                  <a:pt x="1175183" y="608441"/>
                  <a:pt x="1012053" y="646485"/>
                  <a:pt x="850175" y="630942"/>
                </a:cubicBezTo>
                <a:cubicBezTo>
                  <a:pt x="688297" y="615399"/>
                  <a:pt x="189229" y="590002"/>
                  <a:pt x="0" y="630942"/>
                </a:cubicBezTo>
                <a:cubicBezTo>
                  <a:pt x="-14575" y="335210"/>
                  <a:pt x="-1266" y="295233"/>
                  <a:pt x="0" y="0"/>
                </a:cubicBezTo>
                <a:close/>
              </a:path>
              <a:path w="5485002" h="630942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464785" y="270041"/>
                  <a:pt x="5495655" y="429678"/>
                  <a:pt x="5485002" y="630942"/>
                </a:cubicBezTo>
                <a:cubicBezTo>
                  <a:pt x="5192449" y="648552"/>
                  <a:pt x="4998038" y="616757"/>
                  <a:pt x="4799377" y="630942"/>
                </a:cubicBezTo>
                <a:cubicBezTo>
                  <a:pt x="4600717" y="645127"/>
                  <a:pt x="4407360" y="623410"/>
                  <a:pt x="4113752" y="630942"/>
                </a:cubicBezTo>
                <a:cubicBezTo>
                  <a:pt x="3820144" y="638474"/>
                  <a:pt x="3848392" y="640419"/>
                  <a:pt x="3592676" y="630942"/>
                </a:cubicBezTo>
                <a:cubicBezTo>
                  <a:pt x="3336960" y="621465"/>
                  <a:pt x="3071799" y="605760"/>
                  <a:pt x="2797351" y="630942"/>
                </a:cubicBezTo>
                <a:cubicBezTo>
                  <a:pt x="2522903" y="656124"/>
                  <a:pt x="2323245" y="648061"/>
                  <a:pt x="2002026" y="630942"/>
                </a:cubicBezTo>
                <a:cubicBezTo>
                  <a:pt x="1680808" y="613823"/>
                  <a:pt x="1702635" y="614675"/>
                  <a:pt x="1480951" y="630942"/>
                </a:cubicBezTo>
                <a:cubicBezTo>
                  <a:pt x="1259268" y="647209"/>
                  <a:pt x="992983" y="656896"/>
                  <a:pt x="740475" y="630942"/>
                </a:cubicBezTo>
                <a:cubicBezTo>
                  <a:pt x="487967" y="604988"/>
                  <a:pt x="225960" y="658273"/>
                  <a:pt x="0" y="630942"/>
                </a:cubicBezTo>
                <a:cubicBezTo>
                  <a:pt x="12576" y="376056"/>
                  <a:pt x="-2928" y="2514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Permite a alienação dos TM inclusive da </a:t>
            </a:r>
            <a:r>
              <a:rPr lang="pt-BR" sz="1750" b="1"/>
              <a:t>faixa de segurança</a:t>
            </a:r>
            <a:r>
              <a:rPr lang="pt-BR" sz="1750"/>
              <a:t>, impactando a legislação de gestão costeira</a:t>
            </a:r>
            <a:endParaRPr lang="pt-BR" sz="1750">
              <a:solidFill>
                <a:srgbClr val="FF000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823ACA8-EE39-BFD2-882E-FDC0A9CA3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175" y="4133107"/>
            <a:ext cx="5371354" cy="900246"/>
          </a:xfrm>
          <a:custGeom>
            <a:avLst/>
            <a:gdLst>
              <a:gd name="connsiteX0" fmla="*/ 0 w 5371354"/>
              <a:gd name="connsiteY0" fmla="*/ 0 h 900246"/>
              <a:gd name="connsiteX1" fmla="*/ 725133 w 5371354"/>
              <a:gd name="connsiteY1" fmla="*/ 0 h 900246"/>
              <a:gd name="connsiteX2" fmla="*/ 1235411 w 5371354"/>
              <a:gd name="connsiteY2" fmla="*/ 0 h 900246"/>
              <a:gd name="connsiteX3" fmla="*/ 1960544 w 5371354"/>
              <a:gd name="connsiteY3" fmla="*/ 0 h 900246"/>
              <a:gd name="connsiteX4" fmla="*/ 2470823 w 5371354"/>
              <a:gd name="connsiteY4" fmla="*/ 0 h 900246"/>
              <a:gd name="connsiteX5" fmla="*/ 2981101 w 5371354"/>
              <a:gd name="connsiteY5" fmla="*/ 0 h 900246"/>
              <a:gd name="connsiteX6" fmla="*/ 3706234 w 5371354"/>
              <a:gd name="connsiteY6" fmla="*/ 0 h 900246"/>
              <a:gd name="connsiteX7" fmla="*/ 4431367 w 5371354"/>
              <a:gd name="connsiteY7" fmla="*/ 0 h 900246"/>
              <a:gd name="connsiteX8" fmla="*/ 5371354 w 5371354"/>
              <a:gd name="connsiteY8" fmla="*/ 0 h 900246"/>
              <a:gd name="connsiteX9" fmla="*/ 5371354 w 5371354"/>
              <a:gd name="connsiteY9" fmla="*/ 450123 h 900246"/>
              <a:gd name="connsiteX10" fmla="*/ 5371354 w 5371354"/>
              <a:gd name="connsiteY10" fmla="*/ 900246 h 900246"/>
              <a:gd name="connsiteX11" fmla="*/ 4699935 w 5371354"/>
              <a:gd name="connsiteY11" fmla="*/ 900246 h 900246"/>
              <a:gd name="connsiteX12" fmla="*/ 4082229 w 5371354"/>
              <a:gd name="connsiteY12" fmla="*/ 900246 h 900246"/>
              <a:gd name="connsiteX13" fmla="*/ 3357096 w 5371354"/>
              <a:gd name="connsiteY13" fmla="*/ 900246 h 900246"/>
              <a:gd name="connsiteX14" fmla="*/ 2739391 w 5371354"/>
              <a:gd name="connsiteY14" fmla="*/ 900246 h 900246"/>
              <a:gd name="connsiteX15" fmla="*/ 2014258 w 5371354"/>
              <a:gd name="connsiteY15" fmla="*/ 900246 h 900246"/>
              <a:gd name="connsiteX16" fmla="*/ 1235411 w 5371354"/>
              <a:gd name="connsiteY16" fmla="*/ 900246 h 900246"/>
              <a:gd name="connsiteX17" fmla="*/ 617706 w 5371354"/>
              <a:gd name="connsiteY17" fmla="*/ 900246 h 900246"/>
              <a:gd name="connsiteX18" fmla="*/ 0 w 5371354"/>
              <a:gd name="connsiteY18" fmla="*/ 900246 h 900246"/>
              <a:gd name="connsiteX19" fmla="*/ 0 w 5371354"/>
              <a:gd name="connsiteY19" fmla="*/ 477130 h 900246"/>
              <a:gd name="connsiteX20" fmla="*/ 0 w 5371354"/>
              <a:gd name="connsiteY20" fmla="*/ 0 h 9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1354" h="900246" fill="none" extrusionOk="0">
                <a:moveTo>
                  <a:pt x="0" y="0"/>
                </a:moveTo>
                <a:cubicBezTo>
                  <a:pt x="222424" y="7076"/>
                  <a:pt x="391115" y="18023"/>
                  <a:pt x="725133" y="0"/>
                </a:cubicBezTo>
                <a:cubicBezTo>
                  <a:pt x="1059151" y="-18023"/>
                  <a:pt x="1053720" y="-14824"/>
                  <a:pt x="1235411" y="0"/>
                </a:cubicBezTo>
                <a:cubicBezTo>
                  <a:pt x="1417102" y="14824"/>
                  <a:pt x="1812996" y="31432"/>
                  <a:pt x="1960544" y="0"/>
                </a:cubicBezTo>
                <a:cubicBezTo>
                  <a:pt x="2108092" y="-31432"/>
                  <a:pt x="2296470" y="16534"/>
                  <a:pt x="2470823" y="0"/>
                </a:cubicBezTo>
                <a:cubicBezTo>
                  <a:pt x="2645176" y="-16534"/>
                  <a:pt x="2860665" y="-19681"/>
                  <a:pt x="2981101" y="0"/>
                </a:cubicBezTo>
                <a:cubicBezTo>
                  <a:pt x="3101537" y="19681"/>
                  <a:pt x="3396689" y="6542"/>
                  <a:pt x="3706234" y="0"/>
                </a:cubicBezTo>
                <a:cubicBezTo>
                  <a:pt x="4015779" y="-6542"/>
                  <a:pt x="4234203" y="-10045"/>
                  <a:pt x="4431367" y="0"/>
                </a:cubicBezTo>
                <a:cubicBezTo>
                  <a:pt x="4628531" y="10045"/>
                  <a:pt x="4931701" y="44874"/>
                  <a:pt x="5371354" y="0"/>
                </a:cubicBezTo>
                <a:cubicBezTo>
                  <a:pt x="5350925" y="156025"/>
                  <a:pt x="5370496" y="226409"/>
                  <a:pt x="5371354" y="450123"/>
                </a:cubicBezTo>
                <a:cubicBezTo>
                  <a:pt x="5372212" y="673837"/>
                  <a:pt x="5388059" y="766338"/>
                  <a:pt x="5371354" y="900246"/>
                </a:cubicBezTo>
                <a:cubicBezTo>
                  <a:pt x="5080607" y="903676"/>
                  <a:pt x="5024171" y="879285"/>
                  <a:pt x="4699935" y="900246"/>
                </a:cubicBezTo>
                <a:cubicBezTo>
                  <a:pt x="4375699" y="921207"/>
                  <a:pt x="4322081" y="928842"/>
                  <a:pt x="4082229" y="900246"/>
                </a:cubicBezTo>
                <a:cubicBezTo>
                  <a:pt x="3842377" y="871650"/>
                  <a:pt x="3632694" y="906383"/>
                  <a:pt x="3357096" y="900246"/>
                </a:cubicBezTo>
                <a:cubicBezTo>
                  <a:pt x="3081498" y="894109"/>
                  <a:pt x="3046291" y="884335"/>
                  <a:pt x="2739391" y="900246"/>
                </a:cubicBezTo>
                <a:cubicBezTo>
                  <a:pt x="2432492" y="916157"/>
                  <a:pt x="2356084" y="898096"/>
                  <a:pt x="2014258" y="900246"/>
                </a:cubicBezTo>
                <a:cubicBezTo>
                  <a:pt x="1672432" y="902396"/>
                  <a:pt x="1456438" y="918761"/>
                  <a:pt x="1235411" y="900246"/>
                </a:cubicBezTo>
                <a:cubicBezTo>
                  <a:pt x="1014384" y="881731"/>
                  <a:pt x="820298" y="913474"/>
                  <a:pt x="617706" y="900246"/>
                </a:cubicBezTo>
                <a:cubicBezTo>
                  <a:pt x="415114" y="887018"/>
                  <a:pt x="275903" y="912516"/>
                  <a:pt x="0" y="900246"/>
                </a:cubicBezTo>
                <a:cubicBezTo>
                  <a:pt x="358" y="753942"/>
                  <a:pt x="-2767" y="596873"/>
                  <a:pt x="0" y="477130"/>
                </a:cubicBezTo>
                <a:cubicBezTo>
                  <a:pt x="2767" y="357387"/>
                  <a:pt x="-21817" y="165213"/>
                  <a:pt x="0" y="0"/>
                </a:cubicBezTo>
                <a:close/>
              </a:path>
              <a:path w="5371354" h="900246" stroke="0" extrusionOk="0">
                <a:moveTo>
                  <a:pt x="0" y="0"/>
                </a:moveTo>
                <a:cubicBezTo>
                  <a:pt x="297624" y="5331"/>
                  <a:pt x="414278" y="-7507"/>
                  <a:pt x="671419" y="0"/>
                </a:cubicBezTo>
                <a:cubicBezTo>
                  <a:pt x="928560" y="7507"/>
                  <a:pt x="1158148" y="-20108"/>
                  <a:pt x="1342839" y="0"/>
                </a:cubicBezTo>
                <a:cubicBezTo>
                  <a:pt x="1527530" y="20108"/>
                  <a:pt x="1825166" y="-16655"/>
                  <a:pt x="2067971" y="0"/>
                </a:cubicBezTo>
                <a:cubicBezTo>
                  <a:pt x="2310776" y="16655"/>
                  <a:pt x="2437233" y="-21756"/>
                  <a:pt x="2793104" y="0"/>
                </a:cubicBezTo>
                <a:cubicBezTo>
                  <a:pt x="3148975" y="21756"/>
                  <a:pt x="3113828" y="12427"/>
                  <a:pt x="3410810" y="0"/>
                </a:cubicBezTo>
                <a:cubicBezTo>
                  <a:pt x="3707792" y="-12427"/>
                  <a:pt x="3727949" y="6905"/>
                  <a:pt x="3974802" y="0"/>
                </a:cubicBezTo>
                <a:cubicBezTo>
                  <a:pt x="4221655" y="-6905"/>
                  <a:pt x="4471247" y="25097"/>
                  <a:pt x="4753648" y="0"/>
                </a:cubicBezTo>
                <a:cubicBezTo>
                  <a:pt x="5036049" y="-25097"/>
                  <a:pt x="5237531" y="278"/>
                  <a:pt x="5371354" y="0"/>
                </a:cubicBezTo>
                <a:cubicBezTo>
                  <a:pt x="5382270" y="124874"/>
                  <a:pt x="5361646" y="315453"/>
                  <a:pt x="5371354" y="423116"/>
                </a:cubicBezTo>
                <a:cubicBezTo>
                  <a:pt x="5381062" y="530779"/>
                  <a:pt x="5382409" y="785525"/>
                  <a:pt x="5371354" y="900246"/>
                </a:cubicBezTo>
                <a:cubicBezTo>
                  <a:pt x="5186841" y="919698"/>
                  <a:pt x="4883072" y="901442"/>
                  <a:pt x="4753648" y="900246"/>
                </a:cubicBezTo>
                <a:cubicBezTo>
                  <a:pt x="4624224" y="899050"/>
                  <a:pt x="4435064" y="890119"/>
                  <a:pt x="4243370" y="900246"/>
                </a:cubicBezTo>
                <a:cubicBezTo>
                  <a:pt x="4051676" y="910373"/>
                  <a:pt x="3668119" y="874745"/>
                  <a:pt x="3464523" y="900246"/>
                </a:cubicBezTo>
                <a:cubicBezTo>
                  <a:pt x="3260927" y="925747"/>
                  <a:pt x="3057959" y="930991"/>
                  <a:pt x="2685677" y="900246"/>
                </a:cubicBezTo>
                <a:cubicBezTo>
                  <a:pt x="2313395" y="869501"/>
                  <a:pt x="2296022" y="882446"/>
                  <a:pt x="2175398" y="900246"/>
                </a:cubicBezTo>
                <a:cubicBezTo>
                  <a:pt x="2054774" y="918046"/>
                  <a:pt x="1610831" y="864111"/>
                  <a:pt x="1450266" y="900246"/>
                </a:cubicBezTo>
                <a:cubicBezTo>
                  <a:pt x="1289701" y="936381"/>
                  <a:pt x="1069346" y="915989"/>
                  <a:pt x="886273" y="900246"/>
                </a:cubicBezTo>
                <a:cubicBezTo>
                  <a:pt x="703200" y="884503"/>
                  <a:pt x="336268" y="913238"/>
                  <a:pt x="0" y="900246"/>
                </a:cubicBezTo>
                <a:cubicBezTo>
                  <a:pt x="1826" y="678483"/>
                  <a:pt x="-16488" y="581449"/>
                  <a:pt x="0" y="432118"/>
                </a:cubicBezTo>
                <a:cubicBezTo>
                  <a:pt x="16488" y="282787"/>
                  <a:pt x="-10406" y="1722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Implica em </a:t>
            </a:r>
            <a:r>
              <a:rPr lang="pt-BR" sz="1750" b="1"/>
              <a:t>custos não previstos na atividade portuária</a:t>
            </a:r>
            <a:r>
              <a:rPr lang="pt-BR" sz="1750"/>
              <a:t>, que poderão afetar o equilíbrio dos contratos e ser repassados aos usuários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82E20F8-5593-23F1-F9BF-5D9E0DCFA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29" y="3346738"/>
            <a:ext cx="5485002" cy="900246"/>
          </a:xfrm>
          <a:custGeom>
            <a:avLst/>
            <a:gdLst>
              <a:gd name="connsiteX0" fmla="*/ 0 w 5485002"/>
              <a:gd name="connsiteY0" fmla="*/ 0 h 900246"/>
              <a:gd name="connsiteX1" fmla="*/ 740475 w 5485002"/>
              <a:gd name="connsiteY1" fmla="*/ 0 h 900246"/>
              <a:gd name="connsiteX2" fmla="*/ 1261550 w 5485002"/>
              <a:gd name="connsiteY2" fmla="*/ 0 h 900246"/>
              <a:gd name="connsiteX3" fmla="*/ 2002026 w 5485002"/>
              <a:gd name="connsiteY3" fmla="*/ 0 h 900246"/>
              <a:gd name="connsiteX4" fmla="*/ 2523101 w 5485002"/>
              <a:gd name="connsiteY4" fmla="*/ 0 h 900246"/>
              <a:gd name="connsiteX5" fmla="*/ 3044176 w 5485002"/>
              <a:gd name="connsiteY5" fmla="*/ 0 h 900246"/>
              <a:gd name="connsiteX6" fmla="*/ 3784651 w 5485002"/>
              <a:gd name="connsiteY6" fmla="*/ 0 h 900246"/>
              <a:gd name="connsiteX7" fmla="*/ 4525127 w 5485002"/>
              <a:gd name="connsiteY7" fmla="*/ 0 h 900246"/>
              <a:gd name="connsiteX8" fmla="*/ 5485002 w 5485002"/>
              <a:gd name="connsiteY8" fmla="*/ 0 h 900246"/>
              <a:gd name="connsiteX9" fmla="*/ 5485002 w 5485002"/>
              <a:gd name="connsiteY9" fmla="*/ 450123 h 900246"/>
              <a:gd name="connsiteX10" fmla="*/ 5485002 w 5485002"/>
              <a:gd name="connsiteY10" fmla="*/ 900246 h 900246"/>
              <a:gd name="connsiteX11" fmla="*/ 4799377 w 5485002"/>
              <a:gd name="connsiteY11" fmla="*/ 900246 h 900246"/>
              <a:gd name="connsiteX12" fmla="*/ 4168602 w 5485002"/>
              <a:gd name="connsiteY12" fmla="*/ 900246 h 900246"/>
              <a:gd name="connsiteX13" fmla="*/ 3428126 w 5485002"/>
              <a:gd name="connsiteY13" fmla="*/ 900246 h 900246"/>
              <a:gd name="connsiteX14" fmla="*/ 2797351 w 5485002"/>
              <a:gd name="connsiteY14" fmla="*/ 900246 h 900246"/>
              <a:gd name="connsiteX15" fmla="*/ 2056876 w 5485002"/>
              <a:gd name="connsiteY15" fmla="*/ 900246 h 900246"/>
              <a:gd name="connsiteX16" fmla="*/ 1261550 w 5485002"/>
              <a:gd name="connsiteY16" fmla="*/ 900246 h 900246"/>
              <a:gd name="connsiteX17" fmla="*/ 630775 w 5485002"/>
              <a:gd name="connsiteY17" fmla="*/ 900246 h 900246"/>
              <a:gd name="connsiteX18" fmla="*/ 0 w 5485002"/>
              <a:gd name="connsiteY18" fmla="*/ 900246 h 900246"/>
              <a:gd name="connsiteX19" fmla="*/ 0 w 5485002"/>
              <a:gd name="connsiteY19" fmla="*/ 477130 h 900246"/>
              <a:gd name="connsiteX20" fmla="*/ 0 w 5485002"/>
              <a:gd name="connsiteY20" fmla="*/ 0 h 9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5002" h="900246" fill="none" extrusionOk="0">
                <a:moveTo>
                  <a:pt x="0" y="0"/>
                </a:moveTo>
                <a:cubicBezTo>
                  <a:pt x="188511" y="-1851"/>
                  <a:pt x="455712" y="8903"/>
                  <a:pt x="740475" y="0"/>
                </a:cubicBezTo>
                <a:cubicBezTo>
                  <a:pt x="1025238" y="-8903"/>
                  <a:pt x="1109265" y="-633"/>
                  <a:pt x="1261550" y="0"/>
                </a:cubicBezTo>
                <a:cubicBezTo>
                  <a:pt x="1413836" y="633"/>
                  <a:pt x="1847199" y="-36249"/>
                  <a:pt x="2002026" y="0"/>
                </a:cubicBezTo>
                <a:cubicBezTo>
                  <a:pt x="2156853" y="36249"/>
                  <a:pt x="2322014" y="-21581"/>
                  <a:pt x="2523101" y="0"/>
                </a:cubicBezTo>
                <a:cubicBezTo>
                  <a:pt x="2724188" y="21581"/>
                  <a:pt x="2906489" y="11288"/>
                  <a:pt x="3044176" y="0"/>
                </a:cubicBezTo>
                <a:cubicBezTo>
                  <a:pt x="3181863" y="-11288"/>
                  <a:pt x="3592479" y="-15651"/>
                  <a:pt x="3784651" y="0"/>
                </a:cubicBezTo>
                <a:cubicBezTo>
                  <a:pt x="3976824" y="15651"/>
                  <a:pt x="4297426" y="-2455"/>
                  <a:pt x="4525127" y="0"/>
                </a:cubicBezTo>
                <a:cubicBezTo>
                  <a:pt x="4752828" y="2455"/>
                  <a:pt x="5005203" y="-37218"/>
                  <a:pt x="5485002" y="0"/>
                </a:cubicBezTo>
                <a:cubicBezTo>
                  <a:pt x="5464573" y="156025"/>
                  <a:pt x="5484144" y="226409"/>
                  <a:pt x="5485002" y="450123"/>
                </a:cubicBezTo>
                <a:cubicBezTo>
                  <a:pt x="5485860" y="673837"/>
                  <a:pt x="5501707" y="766338"/>
                  <a:pt x="5485002" y="900246"/>
                </a:cubicBezTo>
                <a:cubicBezTo>
                  <a:pt x="5297935" y="923190"/>
                  <a:pt x="5033244" y="920764"/>
                  <a:pt x="4799377" y="900246"/>
                </a:cubicBezTo>
                <a:cubicBezTo>
                  <a:pt x="4565511" y="879728"/>
                  <a:pt x="4401189" y="876668"/>
                  <a:pt x="4168602" y="900246"/>
                </a:cubicBezTo>
                <a:cubicBezTo>
                  <a:pt x="3936015" y="923824"/>
                  <a:pt x="3738079" y="926425"/>
                  <a:pt x="3428126" y="900246"/>
                </a:cubicBezTo>
                <a:cubicBezTo>
                  <a:pt x="3118173" y="874067"/>
                  <a:pt x="2953158" y="913669"/>
                  <a:pt x="2797351" y="900246"/>
                </a:cubicBezTo>
                <a:cubicBezTo>
                  <a:pt x="2641544" y="886823"/>
                  <a:pt x="2350047" y="936096"/>
                  <a:pt x="2056876" y="900246"/>
                </a:cubicBezTo>
                <a:cubicBezTo>
                  <a:pt x="1763706" y="864396"/>
                  <a:pt x="1508228" y="926360"/>
                  <a:pt x="1261550" y="900246"/>
                </a:cubicBezTo>
                <a:cubicBezTo>
                  <a:pt x="1014872" y="874132"/>
                  <a:pt x="783075" y="929052"/>
                  <a:pt x="630775" y="900246"/>
                </a:cubicBezTo>
                <a:cubicBezTo>
                  <a:pt x="478476" y="871440"/>
                  <a:pt x="256819" y="874710"/>
                  <a:pt x="0" y="900246"/>
                </a:cubicBezTo>
                <a:cubicBezTo>
                  <a:pt x="358" y="753942"/>
                  <a:pt x="-2767" y="596873"/>
                  <a:pt x="0" y="477130"/>
                </a:cubicBezTo>
                <a:cubicBezTo>
                  <a:pt x="2767" y="357387"/>
                  <a:pt x="-21817" y="165213"/>
                  <a:pt x="0" y="0"/>
                </a:cubicBezTo>
                <a:close/>
              </a:path>
              <a:path w="5485002" h="900246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495918" y="124874"/>
                  <a:pt x="5475294" y="315453"/>
                  <a:pt x="5485002" y="423116"/>
                </a:cubicBezTo>
                <a:cubicBezTo>
                  <a:pt x="5494710" y="530779"/>
                  <a:pt x="5496057" y="785525"/>
                  <a:pt x="5485002" y="900246"/>
                </a:cubicBezTo>
                <a:cubicBezTo>
                  <a:pt x="5355449" y="921811"/>
                  <a:pt x="5138581" y="870774"/>
                  <a:pt x="4854227" y="900246"/>
                </a:cubicBezTo>
                <a:cubicBezTo>
                  <a:pt x="4569873" y="929718"/>
                  <a:pt x="4587544" y="907542"/>
                  <a:pt x="4333152" y="900246"/>
                </a:cubicBezTo>
                <a:cubicBezTo>
                  <a:pt x="4078760" y="892950"/>
                  <a:pt x="3815440" y="879176"/>
                  <a:pt x="3537826" y="900246"/>
                </a:cubicBezTo>
                <a:cubicBezTo>
                  <a:pt x="3260212" y="921316"/>
                  <a:pt x="3063720" y="917365"/>
                  <a:pt x="2742501" y="900246"/>
                </a:cubicBezTo>
                <a:cubicBezTo>
                  <a:pt x="2421283" y="883127"/>
                  <a:pt x="2443110" y="883979"/>
                  <a:pt x="2221426" y="900246"/>
                </a:cubicBezTo>
                <a:cubicBezTo>
                  <a:pt x="1999743" y="916513"/>
                  <a:pt x="1730235" y="920653"/>
                  <a:pt x="1480951" y="900246"/>
                </a:cubicBezTo>
                <a:cubicBezTo>
                  <a:pt x="1231668" y="879839"/>
                  <a:pt x="1151472" y="889590"/>
                  <a:pt x="905025" y="900246"/>
                </a:cubicBezTo>
                <a:cubicBezTo>
                  <a:pt x="658578" y="910902"/>
                  <a:pt x="356474" y="933713"/>
                  <a:pt x="0" y="900246"/>
                </a:cubicBezTo>
                <a:cubicBezTo>
                  <a:pt x="1826" y="678483"/>
                  <a:pt x="-16488" y="581449"/>
                  <a:pt x="0" y="432118"/>
                </a:cubicBezTo>
                <a:cubicBezTo>
                  <a:pt x="16488" y="282787"/>
                  <a:pt x="-10406" y="1722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Favorece a </a:t>
            </a:r>
            <a:r>
              <a:rPr lang="pt-BR" sz="1750" b="1"/>
              <a:t>ocupação desordenada, ameaça ecossistemas costeiros</a:t>
            </a:r>
            <a:r>
              <a:rPr lang="pt-BR" sz="1750"/>
              <a:t>, tornando esses territórios mais vulneráveis aos eventos climáticos extremos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0E366AB-48E6-C3C3-75D5-6CB406D15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66" y="5127410"/>
            <a:ext cx="5485002" cy="361637"/>
          </a:xfrm>
          <a:custGeom>
            <a:avLst/>
            <a:gdLst>
              <a:gd name="connsiteX0" fmla="*/ 0 w 5485002"/>
              <a:gd name="connsiteY0" fmla="*/ 0 h 361637"/>
              <a:gd name="connsiteX1" fmla="*/ 521075 w 5485002"/>
              <a:gd name="connsiteY1" fmla="*/ 0 h 361637"/>
              <a:gd name="connsiteX2" fmla="*/ 1097000 w 5485002"/>
              <a:gd name="connsiteY2" fmla="*/ 0 h 361637"/>
              <a:gd name="connsiteX3" fmla="*/ 1892326 w 5485002"/>
              <a:gd name="connsiteY3" fmla="*/ 0 h 361637"/>
              <a:gd name="connsiteX4" fmla="*/ 2413401 w 5485002"/>
              <a:gd name="connsiteY4" fmla="*/ 0 h 361637"/>
              <a:gd name="connsiteX5" fmla="*/ 3153876 w 5485002"/>
              <a:gd name="connsiteY5" fmla="*/ 0 h 361637"/>
              <a:gd name="connsiteX6" fmla="*/ 3674951 w 5485002"/>
              <a:gd name="connsiteY6" fmla="*/ 0 h 361637"/>
              <a:gd name="connsiteX7" fmla="*/ 4196027 w 5485002"/>
              <a:gd name="connsiteY7" fmla="*/ 0 h 361637"/>
              <a:gd name="connsiteX8" fmla="*/ 5485002 w 5485002"/>
              <a:gd name="connsiteY8" fmla="*/ 0 h 361637"/>
              <a:gd name="connsiteX9" fmla="*/ 5485002 w 5485002"/>
              <a:gd name="connsiteY9" fmla="*/ 361637 h 361637"/>
              <a:gd name="connsiteX10" fmla="*/ 4744527 w 5485002"/>
              <a:gd name="connsiteY10" fmla="*/ 361637 h 361637"/>
              <a:gd name="connsiteX11" fmla="*/ 4058901 w 5485002"/>
              <a:gd name="connsiteY11" fmla="*/ 361637 h 361637"/>
              <a:gd name="connsiteX12" fmla="*/ 3482976 w 5485002"/>
              <a:gd name="connsiteY12" fmla="*/ 361637 h 361637"/>
              <a:gd name="connsiteX13" fmla="*/ 2852201 w 5485002"/>
              <a:gd name="connsiteY13" fmla="*/ 361637 h 361637"/>
              <a:gd name="connsiteX14" fmla="*/ 2221426 w 5485002"/>
              <a:gd name="connsiteY14" fmla="*/ 361637 h 361637"/>
              <a:gd name="connsiteX15" fmla="*/ 1480951 w 5485002"/>
              <a:gd name="connsiteY15" fmla="*/ 361637 h 361637"/>
              <a:gd name="connsiteX16" fmla="*/ 850175 w 5485002"/>
              <a:gd name="connsiteY16" fmla="*/ 361637 h 361637"/>
              <a:gd name="connsiteX17" fmla="*/ 0 w 5485002"/>
              <a:gd name="connsiteY17" fmla="*/ 361637 h 361637"/>
              <a:gd name="connsiteX18" fmla="*/ 0 w 5485002"/>
              <a:gd name="connsiteY18" fmla="*/ 0 h 36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5002" h="361637" fill="none" extrusionOk="0">
                <a:moveTo>
                  <a:pt x="0" y="0"/>
                </a:moveTo>
                <a:cubicBezTo>
                  <a:pt x="182376" y="17322"/>
                  <a:pt x="288254" y="17963"/>
                  <a:pt x="521075" y="0"/>
                </a:cubicBezTo>
                <a:cubicBezTo>
                  <a:pt x="753896" y="-17963"/>
                  <a:pt x="945099" y="9447"/>
                  <a:pt x="1097000" y="0"/>
                </a:cubicBezTo>
                <a:cubicBezTo>
                  <a:pt x="1248901" y="-9447"/>
                  <a:pt x="1693397" y="35202"/>
                  <a:pt x="1892326" y="0"/>
                </a:cubicBezTo>
                <a:cubicBezTo>
                  <a:pt x="2091255" y="-35202"/>
                  <a:pt x="2261116" y="-633"/>
                  <a:pt x="2413401" y="0"/>
                </a:cubicBezTo>
                <a:cubicBezTo>
                  <a:pt x="2565687" y="633"/>
                  <a:pt x="2999758" y="-32280"/>
                  <a:pt x="3153876" y="0"/>
                </a:cubicBezTo>
                <a:cubicBezTo>
                  <a:pt x="3307994" y="32280"/>
                  <a:pt x="3473864" y="-21581"/>
                  <a:pt x="3674951" y="0"/>
                </a:cubicBezTo>
                <a:cubicBezTo>
                  <a:pt x="3876038" y="21581"/>
                  <a:pt x="4053872" y="4608"/>
                  <a:pt x="4196027" y="0"/>
                </a:cubicBezTo>
                <a:cubicBezTo>
                  <a:pt x="4338182" y="-4608"/>
                  <a:pt x="4908713" y="-59531"/>
                  <a:pt x="5485002" y="0"/>
                </a:cubicBezTo>
                <a:cubicBezTo>
                  <a:pt x="5491056" y="163504"/>
                  <a:pt x="5473225" y="186385"/>
                  <a:pt x="5485002" y="361637"/>
                </a:cubicBezTo>
                <a:cubicBezTo>
                  <a:pt x="5126764" y="349846"/>
                  <a:pt x="5045930" y="372062"/>
                  <a:pt x="4744527" y="361637"/>
                </a:cubicBezTo>
                <a:cubicBezTo>
                  <a:pt x="4443125" y="351212"/>
                  <a:pt x="4202570" y="353833"/>
                  <a:pt x="4058901" y="361637"/>
                </a:cubicBezTo>
                <a:cubicBezTo>
                  <a:pt x="3915232" y="369441"/>
                  <a:pt x="3716492" y="344684"/>
                  <a:pt x="3482976" y="361637"/>
                </a:cubicBezTo>
                <a:cubicBezTo>
                  <a:pt x="3249460" y="378590"/>
                  <a:pt x="3108894" y="338275"/>
                  <a:pt x="2852201" y="361637"/>
                </a:cubicBezTo>
                <a:cubicBezTo>
                  <a:pt x="2595509" y="384999"/>
                  <a:pt x="2454013" y="338059"/>
                  <a:pt x="2221426" y="361637"/>
                </a:cubicBezTo>
                <a:cubicBezTo>
                  <a:pt x="1988839" y="385215"/>
                  <a:pt x="1786720" y="384138"/>
                  <a:pt x="1480951" y="361637"/>
                </a:cubicBezTo>
                <a:cubicBezTo>
                  <a:pt x="1175183" y="339136"/>
                  <a:pt x="1012053" y="377180"/>
                  <a:pt x="850175" y="361637"/>
                </a:cubicBezTo>
                <a:cubicBezTo>
                  <a:pt x="688297" y="346094"/>
                  <a:pt x="189229" y="320697"/>
                  <a:pt x="0" y="361637"/>
                </a:cubicBezTo>
                <a:cubicBezTo>
                  <a:pt x="12338" y="203271"/>
                  <a:pt x="-15932" y="101208"/>
                  <a:pt x="0" y="0"/>
                </a:cubicBezTo>
                <a:close/>
              </a:path>
              <a:path w="5485002" h="361637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469530" y="76456"/>
                  <a:pt x="5481027" y="279618"/>
                  <a:pt x="5485002" y="361637"/>
                </a:cubicBezTo>
                <a:cubicBezTo>
                  <a:pt x="5192449" y="379247"/>
                  <a:pt x="4998038" y="347452"/>
                  <a:pt x="4799377" y="361637"/>
                </a:cubicBezTo>
                <a:cubicBezTo>
                  <a:pt x="4600717" y="375822"/>
                  <a:pt x="4407360" y="354105"/>
                  <a:pt x="4113752" y="361637"/>
                </a:cubicBezTo>
                <a:cubicBezTo>
                  <a:pt x="3820144" y="369169"/>
                  <a:pt x="3848392" y="371114"/>
                  <a:pt x="3592676" y="361637"/>
                </a:cubicBezTo>
                <a:cubicBezTo>
                  <a:pt x="3336960" y="352160"/>
                  <a:pt x="3071799" y="336455"/>
                  <a:pt x="2797351" y="361637"/>
                </a:cubicBezTo>
                <a:cubicBezTo>
                  <a:pt x="2522903" y="386819"/>
                  <a:pt x="2323245" y="378756"/>
                  <a:pt x="2002026" y="361637"/>
                </a:cubicBezTo>
                <a:cubicBezTo>
                  <a:pt x="1680808" y="344518"/>
                  <a:pt x="1702635" y="345370"/>
                  <a:pt x="1480951" y="361637"/>
                </a:cubicBezTo>
                <a:cubicBezTo>
                  <a:pt x="1259268" y="377904"/>
                  <a:pt x="992983" y="387591"/>
                  <a:pt x="740475" y="361637"/>
                </a:cubicBezTo>
                <a:cubicBezTo>
                  <a:pt x="487967" y="335683"/>
                  <a:pt x="225960" y="388968"/>
                  <a:pt x="0" y="361637"/>
                </a:cubicBezTo>
                <a:cubicBezTo>
                  <a:pt x="-2791" y="235384"/>
                  <a:pt x="-1974" y="813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Favorece a </a:t>
            </a:r>
            <a:r>
              <a:rPr lang="pt-BR" sz="1750" b="1"/>
              <a:t>privatização e o cercamento das praias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98C7BF6-BF0D-E245-1A1E-A28E6392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3" y="4372459"/>
            <a:ext cx="5485002" cy="630942"/>
          </a:xfrm>
          <a:custGeom>
            <a:avLst/>
            <a:gdLst>
              <a:gd name="connsiteX0" fmla="*/ 0 w 5485002"/>
              <a:gd name="connsiteY0" fmla="*/ 0 h 630942"/>
              <a:gd name="connsiteX1" fmla="*/ 521075 w 5485002"/>
              <a:gd name="connsiteY1" fmla="*/ 0 h 630942"/>
              <a:gd name="connsiteX2" fmla="*/ 1097000 w 5485002"/>
              <a:gd name="connsiteY2" fmla="*/ 0 h 630942"/>
              <a:gd name="connsiteX3" fmla="*/ 1892326 w 5485002"/>
              <a:gd name="connsiteY3" fmla="*/ 0 h 630942"/>
              <a:gd name="connsiteX4" fmla="*/ 2413401 w 5485002"/>
              <a:gd name="connsiteY4" fmla="*/ 0 h 630942"/>
              <a:gd name="connsiteX5" fmla="*/ 3153876 w 5485002"/>
              <a:gd name="connsiteY5" fmla="*/ 0 h 630942"/>
              <a:gd name="connsiteX6" fmla="*/ 3674951 w 5485002"/>
              <a:gd name="connsiteY6" fmla="*/ 0 h 630942"/>
              <a:gd name="connsiteX7" fmla="*/ 4196027 w 5485002"/>
              <a:gd name="connsiteY7" fmla="*/ 0 h 630942"/>
              <a:gd name="connsiteX8" fmla="*/ 5485002 w 5485002"/>
              <a:gd name="connsiteY8" fmla="*/ 0 h 630942"/>
              <a:gd name="connsiteX9" fmla="*/ 5485002 w 5485002"/>
              <a:gd name="connsiteY9" fmla="*/ 630942 h 630942"/>
              <a:gd name="connsiteX10" fmla="*/ 4744527 w 5485002"/>
              <a:gd name="connsiteY10" fmla="*/ 630942 h 630942"/>
              <a:gd name="connsiteX11" fmla="*/ 4058901 w 5485002"/>
              <a:gd name="connsiteY11" fmla="*/ 630942 h 630942"/>
              <a:gd name="connsiteX12" fmla="*/ 3482976 w 5485002"/>
              <a:gd name="connsiteY12" fmla="*/ 630942 h 630942"/>
              <a:gd name="connsiteX13" fmla="*/ 2852201 w 5485002"/>
              <a:gd name="connsiteY13" fmla="*/ 630942 h 630942"/>
              <a:gd name="connsiteX14" fmla="*/ 2221426 w 5485002"/>
              <a:gd name="connsiteY14" fmla="*/ 630942 h 630942"/>
              <a:gd name="connsiteX15" fmla="*/ 1480951 w 5485002"/>
              <a:gd name="connsiteY15" fmla="*/ 630942 h 630942"/>
              <a:gd name="connsiteX16" fmla="*/ 850175 w 5485002"/>
              <a:gd name="connsiteY16" fmla="*/ 630942 h 630942"/>
              <a:gd name="connsiteX17" fmla="*/ 0 w 5485002"/>
              <a:gd name="connsiteY17" fmla="*/ 630942 h 630942"/>
              <a:gd name="connsiteX18" fmla="*/ 0 w 5485002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5002" h="630942" fill="none" extrusionOk="0">
                <a:moveTo>
                  <a:pt x="0" y="0"/>
                </a:moveTo>
                <a:cubicBezTo>
                  <a:pt x="182376" y="17322"/>
                  <a:pt x="288254" y="17963"/>
                  <a:pt x="521075" y="0"/>
                </a:cubicBezTo>
                <a:cubicBezTo>
                  <a:pt x="753896" y="-17963"/>
                  <a:pt x="945099" y="9447"/>
                  <a:pt x="1097000" y="0"/>
                </a:cubicBezTo>
                <a:cubicBezTo>
                  <a:pt x="1248901" y="-9447"/>
                  <a:pt x="1693397" y="35202"/>
                  <a:pt x="1892326" y="0"/>
                </a:cubicBezTo>
                <a:cubicBezTo>
                  <a:pt x="2091255" y="-35202"/>
                  <a:pt x="2261116" y="-633"/>
                  <a:pt x="2413401" y="0"/>
                </a:cubicBezTo>
                <a:cubicBezTo>
                  <a:pt x="2565687" y="633"/>
                  <a:pt x="2999758" y="-32280"/>
                  <a:pt x="3153876" y="0"/>
                </a:cubicBezTo>
                <a:cubicBezTo>
                  <a:pt x="3307994" y="32280"/>
                  <a:pt x="3473864" y="-21581"/>
                  <a:pt x="3674951" y="0"/>
                </a:cubicBezTo>
                <a:cubicBezTo>
                  <a:pt x="3876038" y="21581"/>
                  <a:pt x="4053872" y="4608"/>
                  <a:pt x="4196027" y="0"/>
                </a:cubicBezTo>
                <a:cubicBezTo>
                  <a:pt x="4338182" y="-4608"/>
                  <a:pt x="4908713" y="-59531"/>
                  <a:pt x="5485002" y="0"/>
                </a:cubicBezTo>
                <a:cubicBezTo>
                  <a:pt x="5454181" y="229586"/>
                  <a:pt x="5515191" y="334605"/>
                  <a:pt x="5485002" y="630942"/>
                </a:cubicBezTo>
                <a:cubicBezTo>
                  <a:pt x="5126764" y="619151"/>
                  <a:pt x="5045930" y="641367"/>
                  <a:pt x="4744527" y="630942"/>
                </a:cubicBezTo>
                <a:cubicBezTo>
                  <a:pt x="4443125" y="620517"/>
                  <a:pt x="4202570" y="623138"/>
                  <a:pt x="4058901" y="630942"/>
                </a:cubicBezTo>
                <a:cubicBezTo>
                  <a:pt x="3915232" y="638746"/>
                  <a:pt x="3716492" y="613989"/>
                  <a:pt x="3482976" y="630942"/>
                </a:cubicBezTo>
                <a:cubicBezTo>
                  <a:pt x="3249460" y="647895"/>
                  <a:pt x="3108894" y="607580"/>
                  <a:pt x="2852201" y="630942"/>
                </a:cubicBezTo>
                <a:cubicBezTo>
                  <a:pt x="2595509" y="654304"/>
                  <a:pt x="2454013" y="607364"/>
                  <a:pt x="2221426" y="630942"/>
                </a:cubicBezTo>
                <a:cubicBezTo>
                  <a:pt x="1988839" y="654520"/>
                  <a:pt x="1786720" y="653443"/>
                  <a:pt x="1480951" y="630942"/>
                </a:cubicBezTo>
                <a:cubicBezTo>
                  <a:pt x="1175183" y="608441"/>
                  <a:pt x="1012053" y="646485"/>
                  <a:pt x="850175" y="630942"/>
                </a:cubicBezTo>
                <a:cubicBezTo>
                  <a:pt x="688297" y="615399"/>
                  <a:pt x="189229" y="590002"/>
                  <a:pt x="0" y="630942"/>
                </a:cubicBezTo>
                <a:cubicBezTo>
                  <a:pt x="-14575" y="335210"/>
                  <a:pt x="-1266" y="295233"/>
                  <a:pt x="0" y="0"/>
                </a:cubicBezTo>
                <a:close/>
              </a:path>
              <a:path w="5485002" h="630942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464785" y="270041"/>
                  <a:pt x="5495655" y="429678"/>
                  <a:pt x="5485002" y="630942"/>
                </a:cubicBezTo>
                <a:cubicBezTo>
                  <a:pt x="5192449" y="648552"/>
                  <a:pt x="4998038" y="616757"/>
                  <a:pt x="4799377" y="630942"/>
                </a:cubicBezTo>
                <a:cubicBezTo>
                  <a:pt x="4600717" y="645127"/>
                  <a:pt x="4407360" y="623410"/>
                  <a:pt x="4113752" y="630942"/>
                </a:cubicBezTo>
                <a:cubicBezTo>
                  <a:pt x="3820144" y="638474"/>
                  <a:pt x="3848392" y="640419"/>
                  <a:pt x="3592676" y="630942"/>
                </a:cubicBezTo>
                <a:cubicBezTo>
                  <a:pt x="3336960" y="621465"/>
                  <a:pt x="3071799" y="605760"/>
                  <a:pt x="2797351" y="630942"/>
                </a:cubicBezTo>
                <a:cubicBezTo>
                  <a:pt x="2522903" y="656124"/>
                  <a:pt x="2323245" y="648061"/>
                  <a:pt x="2002026" y="630942"/>
                </a:cubicBezTo>
                <a:cubicBezTo>
                  <a:pt x="1680808" y="613823"/>
                  <a:pt x="1702635" y="614675"/>
                  <a:pt x="1480951" y="630942"/>
                </a:cubicBezTo>
                <a:cubicBezTo>
                  <a:pt x="1259268" y="647209"/>
                  <a:pt x="992983" y="656896"/>
                  <a:pt x="740475" y="630942"/>
                </a:cubicBezTo>
                <a:cubicBezTo>
                  <a:pt x="487967" y="604988"/>
                  <a:pt x="225960" y="658273"/>
                  <a:pt x="0" y="630942"/>
                </a:cubicBezTo>
                <a:cubicBezTo>
                  <a:pt x="12576" y="376056"/>
                  <a:pt x="-2928" y="2514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 b="1"/>
              <a:t>Contraria legislação de outros países costeiros, </a:t>
            </a:r>
            <a:r>
              <a:rPr lang="pt-BR" sz="1750"/>
              <a:t>que estão desapropriando áreas para proteção socioambiental.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02BA873-0A4F-9522-09C6-5B7AD0C8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29" y="1617086"/>
            <a:ext cx="5485002" cy="900246"/>
          </a:xfrm>
          <a:custGeom>
            <a:avLst/>
            <a:gdLst>
              <a:gd name="connsiteX0" fmla="*/ 0 w 5485002"/>
              <a:gd name="connsiteY0" fmla="*/ 0 h 900246"/>
              <a:gd name="connsiteX1" fmla="*/ 740475 w 5485002"/>
              <a:gd name="connsiteY1" fmla="*/ 0 h 900246"/>
              <a:gd name="connsiteX2" fmla="*/ 1261550 w 5485002"/>
              <a:gd name="connsiteY2" fmla="*/ 0 h 900246"/>
              <a:gd name="connsiteX3" fmla="*/ 2002026 w 5485002"/>
              <a:gd name="connsiteY3" fmla="*/ 0 h 900246"/>
              <a:gd name="connsiteX4" fmla="*/ 2523101 w 5485002"/>
              <a:gd name="connsiteY4" fmla="*/ 0 h 900246"/>
              <a:gd name="connsiteX5" fmla="*/ 3044176 w 5485002"/>
              <a:gd name="connsiteY5" fmla="*/ 0 h 900246"/>
              <a:gd name="connsiteX6" fmla="*/ 3784651 w 5485002"/>
              <a:gd name="connsiteY6" fmla="*/ 0 h 900246"/>
              <a:gd name="connsiteX7" fmla="*/ 4525127 w 5485002"/>
              <a:gd name="connsiteY7" fmla="*/ 0 h 900246"/>
              <a:gd name="connsiteX8" fmla="*/ 5485002 w 5485002"/>
              <a:gd name="connsiteY8" fmla="*/ 0 h 900246"/>
              <a:gd name="connsiteX9" fmla="*/ 5485002 w 5485002"/>
              <a:gd name="connsiteY9" fmla="*/ 450123 h 900246"/>
              <a:gd name="connsiteX10" fmla="*/ 5485002 w 5485002"/>
              <a:gd name="connsiteY10" fmla="*/ 900246 h 900246"/>
              <a:gd name="connsiteX11" fmla="*/ 4799377 w 5485002"/>
              <a:gd name="connsiteY11" fmla="*/ 900246 h 900246"/>
              <a:gd name="connsiteX12" fmla="*/ 4168602 w 5485002"/>
              <a:gd name="connsiteY12" fmla="*/ 900246 h 900246"/>
              <a:gd name="connsiteX13" fmla="*/ 3428126 w 5485002"/>
              <a:gd name="connsiteY13" fmla="*/ 900246 h 900246"/>
              <a:gd name="connsiteX14" fmla="*/ 2797351 w 5485002"/>
              <a:gd name="connsiteY14" fmla="*/ 900246 h 900246"/>
              <a:gd name="connsiteX15" fmla="*/ 2056876 w 5485002"/>
              <a:gd name="connsiteY15" fmla="*/ 900246 h 900246"/>
              <a:gd name="connsiteX16" fmla="*/ 1261550 w 5485002"/>
              <a:gd name="connsiteY16" fmla="*/ 900246 h 900246"/>
              <a:gd name="connsiteX17" fmla="*/ 630775 w 5485002"/>
              <a:gd name="connsiteY17" fmla="*/ 900246 h 900246"/>
              <a:gd name="connsiteX18" fmla="*/ 0 w 5485002"/>
              <a:gd name="connsiteY18" fmla="*/ 900246 h 900246"/>
              <a:gd name="connsiteX19" fmla="*/ 0 w 5485002"/>
              <a:gd name="connsiteY19" fmla="*/ 477130 h 900246"/>
              <a:gd name="connsiteX20" fmla="*/ 0 w 5485002"/>
              <a:gd name="connsiteY20" fmla="*/ 0 h 900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5002" h="900246" fill="none" extrusionOk="0">
                <a:moveTo>
                  <a:pt x="0" y="0"/>
                </a:moveTo>
                <a:cubicBezTo>
                  <a:pt x="188511" y="-1851"/>
                  <a:pt x="455712" y="8903"/>
                  <a:pt x="740475" y="0"/>
                </a:cubicBezTo>
                <a:cubicBezTo>
                  <a:pt x="1025238" y="-8903"/>
                  <a:pt x="1109265" y="-633"/>
                  <a:pt x="1261550" y="0"/>
                </a:cubicBezTo>
                <a:cubicBezTo>
                  <a:pt x="1413836" y="633"/>
                  <a:pt x="1847199" y="-36249"/>
                  <a:pt x="2002026" y="0"/>
                </a:cubicBezTo>
                <a:cubicBezTo>
                  <a:pt x="2156853" y="36249"/>
                  <a:pt x="2322014" y="-21581"/>
                  <a:pt x="2523101" y="0"/>
                </a:cubicBezTo>
                <a:cubicBezTo>
                  <a:pt x="2724188" y="21581"/>
                  <a:pt x="2906489" y="11288"/>
                  <a:pt x="3044176" y="0"/>
                </a:cubicBezTo>
                <a:cubicBezTo>
                  <a:pt x="3181863" y="-11288"/>
                  <a:pt x="3592479" y="-15651"/>
                  <a:pt x="3784651" y="0"/>
                </a:cubicBezTo>
                <a:cubicBezTo>
                  <a:pt x="3976824" y="15651"/>
                  <a:pt x="4297426" y="-2455"/>
                  <a:pt x="4525127" y="0"/>
                </a:cubicBezTo>
                <a:cubicBezTo>
                  <a:pt x="4752828" y="2455"/>
                  <a:pt x="5005203" y="-37218"/>
                  <a:pt x="5485002" y="0"/>
                </a:cubicBezTo>
                <a:cubicBezTo>
                  <a:pt x="5464573" y="156025"/>
                  <a:pt x="5484144" y="226409"/>
                  <a:pt x="5485002" y="450123"/>
                </a:cubicBezTo>
                <a:cubicBezTo>
                  <a:pt x="5485860" y="673837"/>
                  <a:pt x="5501707" y="766338"/>
                  <a:pt x="5485002" y="900246"/>
                </a:cubicBezTo>
                <a:cubicBezTo>
                  <a:pt x="5297935" y="923190"/>
                  <a:pt x="5033244" y="920764"/>
                  <a:pt x="4799377" y="900246"/>
                </a:cubicBezTo>
                <a:cubicBezTo>
                  <a:pt x="4565511" y="879728"/>
                  <a:pt x="4401189" y="876668"/>
                  <a:pt x="4168602" y="900246"/>
                </a:cubicBezTo>
                <a:cubicBezTo>
                  <a:pt x="3936015" y="923824"/>
                  <a:pt x="3738079" y="926425"/>
                  <a:pt x="3428126" y="900246"/>
                </a:cubicBezTo>
                <a:cubicBezTo>
                  <a:pt x="3118173" y="874067"/>
                  <a:pt x="2953158" y="913669"/>
                  <a:pt x="2797351" y="900246"/>
                </a:cubicBezTo>
                <a:cubicBezTo>
                  <a:pt x="2641544" y="886823"/>
                  <a:pt x="2350047" y="936096"/>
                  <a:pt x="2056876" y="900246"/>
                </a:cubicBezTo>
                <a:cubicBezTo>
                  <a:pt x="1763706" y="864396"/>
                  <a:pt x="1508228" y="926360"/>
                  <a:pt x="1261550" y="900246"/>
                </a:cubicBezTo>
                <a:cubicBezTo>
                  <a:pt x="1014872" y="874132"/>
                  <a:pt x="783075" y="929052"/>
                  <a:pt x="630775" y="900246"/>
                </a:cubicBezTo>
                <a:cubicBezTo>
                  <a:pt x="478476" y="871440"/>
                  <a:pt x="256819" y="874710"/>
                  <a:pt x="0" y="900246"/>
                </a:cubicBezTo>
                <a:cubicBezTo>
                  <a:pt x="358" y="753942"/>
                  <a:pt x="-2767" y="596873"/>
                  <a:pt x="0" y="477130"/>
                </a:cubicBezTo>
                <a:cubicBezTo>
                  <a:pt x="2767" y="357387"/>
                  <a:pt x="-21817" y="165213"/>
                  <a:pt x="0" y="0"/>
                </a:cubicBezTo>
                <a:close/>
              </a:path>
              <a:path w="5485002" h="900246" stroke="0" extrusionOk="0">
                <a:moveTo>
                  <a:pt x="0" y="0"/>
                </a:moveTo>
                <a:cubicBezTo>
                  <a:pt x="223430" y="9565"/>
                  <a:pt x="471067" y="-21997"/>
                  <a:pt x="685625" y="0"/>
                </a:cubicBezTo>
                <a:cubicBezTo>
                  <a:pt x="900183" y="21997"/>
                  <a:pt x="1188118" y="-29022"/>
                  <a:pt x="1371251" y="0"/>
                </a:cubicBezTo>
                <a:cubicBezTo>
                  <a:pt x="1554384" y="29022"/>
                  <a:pt x="1908235" y="-30739"/>
                  <a:pt x="2111726" y="0"/>
                </a:cubicBezTo>
                <a:cubicBezTo>
                  <a:pt x="2315217" y="30739"/>
                  <a:pt x="2612509" y="27752"/>
                  <a:pt x="2852201" y="0"/>
                </a:cubicBezTo>
                <a:cubicBezTo>
                  <a:pt x="3091893" y="-27752"/>
                  <a:pt x="3259701" y="-28961"/>
                  <a:pt x="3482976" y="0"/>
                </a:cubicBezTo>
                <a:cubicBezTo>
                  <a:pt x="3706252" y="28961"/>
                  <a:pt x="3893855" y="9783"/>
                  <a:pt x="4058901" y="0"/>
                </a:cubicBezTo>
                <a:cubicBezTo>
                  <a:pt x="4223947" y="-9783"/>
                  <a:pt x="4590474" y="29047"/>
                  <a:pt x="4854227" y="0"/>
                </a:cubicBezTo>
                <a:cubicBezTo>
                  <a:pt x="5117980" y="-29047"/>
                  <a:pt x="5237268" y="-29658"/>
                  <a:pt x="5485002" y="0"/>
                </a:cubicBezTo>
                <a:cubicBezTo>
                  <a:pt x="5495918" y="124874"/>
                  <a:pt x="5475294" y="315453"/>
                  <a:pt x="5485002" y="423116"/>
                </a:cubicBezTo>
                <a:cubicBezTo>
                  <a:pt x="5494710" y="530779"/>
                  <a:pt x="5496057" y="785525"/>
                  <a:pt x="5485002" y="900246"/>
                </a:cubicBezTo>
                <a:cubicBezTo>
                  <a:pt x="5355449" y="921811"/>
                  <a:pt x="5138581" y="870774"/>
                  <a:pt x="4854227" y="900246"/>
                </a:cubicBezTo>
                <a:cubicBezTo>
                  <a:pt x="4569873" y="929718"/>
                  <a:pt x="4587544" y="907542"/>
                  <a:pt x="4333152" y="900246"/>
                </a:cubicBezTo>
                <a:cubicBezTo>
                  <a:pt x="4078760" y="892950"/>
                  <a:pt x="3815440" y="879176"/>
                  <a:pt x="3537826" y="900246"/>
                </a:cubicBezTo>
                <a:cubicBezTo>
                  <a:pt x="3260212" y="921316"/>
                  <a:pt x="3063720" y="917365"/>
                  <a:pt x="2742501" y="900246"/>
                </a:cubicBezTo>
                <a:cubicBezTo>
                  <a:pt x="2421283" y="883127"/>
                  <a:pt x="2443110" y="883979"/>
                  <a:pt x="2221426" y="900246"/>
                </a:cubicBezTo>
                <a:cubicBezTo>
                  <a:pt x="1999743" y="916513"/>
                  <a:pt x="1730235" y="920653"/>
                  <a:pt x="1480951" y="900246"/>
                </a:cubicBezTo>
                <a:cubicBezTo>
                  <a:pt x="1231668" y="879839"/>
                  <a:pt x="1151472" y="889590"/>
                  <a:pt x="905025" y="900246"/>
                </a:cubicBezTo>
                <a:cubicBezTo>
                  <a:pt x="658578" y="910902"/>
                  <a:pt x="356474" y="933713"/>
                  <a:pt x="0" y="900246"/>
                </a:cubicBezTo>
                <a:cubicBezTo>
                  <a:pt x="1826" y="678483"/>
                  <a:pt x="-16488" y="581449"/>
                  <a:pt x="0" y="432118"/>
                </a:cubicBezTo>
                <a:cubicBezTo>
                  <a:pt x="16488" y="282787"/>
                  <a:pt x="-10406" y="1722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 b="1">
                <a:solidFill>
                  <a:srgbClr val="000000"/>
                </a:solidFill>
              </a:rPr>
              <a:t>Restringe o exercício das</a:t>
            </a:r>
            <a:r>
              <a:rPr lang="pt-BR" sz="1750" b="1" i="0">
                <a:solidFill>
                  <a:srgbClr val="000000"/>
                </a:solidFill>
                <a:effectLst/>
              </a:rPr>
              <a:t> competências constitucionais da União </a:t>
            </a:r>
            <a:r>
              <a:rPr lang="pt-BR" sz="1750" b="0" i="0">
                <a:solidFill>
                  <a:srgbClr val="000000"/>
                </a:solidFill>
                <a:effectLst/>
              </a:rPr>
              <a:t>de prover, </a:t>
            </a:r>
            <a:r>
              <a:rPr lang="pt-BR" sz="1750">
                <a:solidFill>
                  <a:srgbClr val="000000"/>
                </a:solidFill>
              </a:rPr>
              <a:t>coordenar</a:t>
            </a:r>
            <a:r>
              <a:rPr lang="pt-BR" sz="1750" b="0" i="0">
                <a:solidFill>
                  <a:srgbClr val="000000"/>
                </a:solidFill>
                <a:effectLst/>
              </a:rPr>
              <a:t> e implementar um conjunto de políticas públicas e programas prioritários</a:t>
            </a:r>
            <a:endParaRPr lang="pt-BR" sz="175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7C9FC92-2EAF-5B95-9213-8F116D3DF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841" y="2591521"/>
            <a:ext cx="5371440" cy="630942"/>
          </a:xfrm>
          <a:custGeom>
            <a:avLst/>
            <a:gdLst>
              <a:gd name="connsiteX0" fmla="*/ 0 w 5371440"/>
              <a:gd name="connsiteY0" fmla="*/ 0 h 630942"/>
              <a:gd name="connsiteX1" fmla="*/ 510287 w 5371440"/>
              <a:gd name="connsiteY1" fmla="*/ 0 h 630942"/>
              <a:gd name="connsiteX2" fmla="*/ 1074288 w 5371440"/>
              <a:gd name="connsiteY2" fmla="*/ 0 h 630942"/>
              <a:gd name="connsiteX3" fmla="*/ 1853147 w 5371440"/>
              <a:gd name="connsiteY3" fmla="*/ 0 h 630942"/>
              <a:gd name="connsiteX4" fmla="*/ 2363434 w 5371440"/>
              <a:gd name="connsiteY4" fmla="*/ 0 h 630942"/>
              <a:gd name="connsiteX5" fmla="*/ 3088578 w 5371440"/>
              <a:gd name="connsiteY5" fmla="*/ 0 h 630942"/>
              <a:gd name="connsiteX6" fmla="*/ 3598865 w 5371440"/>
              <a:gd name="connsiteY6" fmla="*/ 0 h 630942"/>
              <a:gd name="connsiteX7" fmla="*/ 4109152 w 5371440"/>
              <a:gd name="connsiteY7" fmla="*/ 0 h 630942"/>
              <a:gd name="connsiteX8" fmla="*/ 5371440 w 5371440"/>
              <a:gd name="connsiteY8" fmla="*/ 0 h 630942"/>
              <a:gd name="connsiteX9" fmla="*/ 5371440 w 5371440"/>
              <a:gd name="connsiteY9" fmla="*/ 630942 h 630942"/>
              <a:gd name="connsiteX10" fmla="*/ 4646296 w 5371440"/>
              <a:gd name="connsiteY10" fmla="*/ 630942 h 630942"/>
              <a:gd name="connsiteX11" fmla="*/ 3974866 w 5371440"/>
              <a:gd name="connsiteY11" fmla="*/ 630942 h 630942"/>
              <a:gd name="connsiteX12" fmla="*/ 3410864 w 5371440"/>
              <a:gd name="connsiteY12" fmla="*/ 630942 h 630942"/>
              <a:gd name="connsiteX13" fmla="*/ 2793149 w 5371440"/>
              <a:gd name="connsiteY13" fmla="*/ 630942 h 630942"/>
              <a:gd name="connsiteX14" fmla="*/ 2175433 w 5371440"/>
              <a:gd name="connsiteY14" fmla="*/ 630942 h 630942"/>
              <a:gd name="connsiteX15" fmla="*/ 1450289 w 5371440"/>
              <a:gd name="connsiteY15" fmla="*/ 630942 h 630942"/>
              <a:gd name="connsiteX16" fmla="*/ 832573 w 5371440"/>
              <a:gd name="connsiteY16" fmla="*/ 630942 h 630942"/>
              <a:gd name="connsiteX17" fmla="*/ 0 w 5371440"/>
              <a:gd name="connsiteY17" fmla="*/ 630942 h 630942"/>
              <a:gd name="connsiteX18" fmla="*/ 0 w 5371440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1440" h="630942" fill="none" extrusionOk="0">
                <a:moveTo>
                  <a:pt x="0" y="0"/>
                </a:moveTo>
                <a:cubicBezTo>
                  <a:pt x="210646" y="24539"/>
                  <a:pt x="392091" y="-7652"/>
                  <a:pt x="510287" y="0"/>
                </a:cubicBezTo>
                <a:cubicBezTo>
                  <a:pt x="628483" y="7652"/>
                  <a:pt x="928726" y="-9142"/>
                  <a:pt x="1074288" y="0"/>
                </a:cubicBezTo>
                <a:cubicBezTo>
                  <a:pt x="1219850" y="9142"/>
                  <a:pt x="1484579" y="27948"/>
                  <a:pt x="1853147" y="0"/>
                </a:cubicBezTo>
                <a:cubicBezTo>
                  <a:pt x="2221715" y="-27948"/>
                  <a:pt x="2158964" y="20971"/>
                  <a:pt x="2363434" y="0"/>
                </a:cubicBezTo>
                <a:cubicBezTo>
                  <a:pt x="2567904" y="-20971"/>
                  <a:pt x="2933061" y="-13157"/>
                  <a:pt x="3088578" y="0"/>
                </a:cubicBezTo>
                <a:cubicBezTo>
                  <a:pt x="3244095" y="13157"/>
                  <a:pt x="3406885" y="2374"/>
                  <a:pt x="3598865" y="0"/>
                </a:cubicBezTo>
                <a:cubicBezTo>
                  <a:pt x="3790845" y="-2374"/>
                  <a:pt x="3947655" y="20986"/>
                  <a:pt x="4109152" y="0"/>
                </a:cubicBezTo>
                <a:cubicBezTo>
                  <a:pt x="4270649" y="-20986"/>
                  <a:pt x="5110495" y="15346"/>
                  <a:pt x="5371440" y="0"/>
                </a:cubicBezTo>
                <a:cubicBezTo>
                  <a:pt x="5340619" y="229586"/>
                  <a:pt x="5401629" y="334605"/>
                  <a:pt x="5371440" y="630942"/>
                </a:cubicBezTo>
                <a:cubicBezTo>
                  <a:pt x="5205931" y="649137"/>
                  <a:pt x="4868031" y="615718"/>
                  <a:pt x="4646296" y="630942"/>
                </a:cubicBezTo>
                <a:cubicBezTo>
                  <a:pt x="4424561" y="646166"/>
                  <a:pt x="4249300" y="629904"/>
                  <a:pt x="3974866" y="630942"/>
                </a:cubicBezTo>
                <a:cubicBezTo>
                  <a:pt x="3700432" y="631981"/>
                  <a:pt x="3584898" y="613180"/>
                  <a:pt x="3410864" y="630942"/>
                </a:cubicBezTo>
                <a:cubicBezTo>
                  <a:pt x="3236830" y="648704"/>
                  <a:pt x="3027043" y="635703"/>
                  <a:pt x="2793149" y="630942"/>
                </a:cubicBezTo>
                <a:cubicBezTo>
                  <a:pt x="2559256" y="626181"/>
                  <a:pt x="2436854" y="625672"/>
                  <a:pt x="2175433" y="630942"/>
                </a:cubicBezTo>
                <a:cubicBezTo>
                  <a:pt x="1914012" y="636212"/>
                  <a:pt x="1772895" y="605881"/>
                  <a:pt x="1450289" y="630942"/>
                </a:cubicBezTo>
                <a:cubicBezTo>
                  <a:pt x="1127683" y="656003"/>
                  <a:pt x="1022353" y="638839"/>
                  <a:pt x="832573" y="630942"/>
                </a:cubicBezTo>
                <a:cubicBezTo>
                  <a:pt x="642793" y="623045"/>
                  <a:pt x="370185" y="605927"/>
                  <a:pt x="0" y="630942"/>
                </a:cubicBezTo>
                <a:cubicBezTo>
                  <a:pt x="-14575" y="335210"/>
                  <a:pt x="-1266" y="295233"/>
                  <a:pt x="0" y="0"/>
                </a:cubicBezTo>
                <a:close/>
              </a:path>
              <a:path w="5371440" h="630942" stroke="0" extrusionOk="0">
                <a:moveTo>
                  <a:pt x="0" y="0"/>
                </a:moveTo>
                <a:cubicBezTo>
                  <a:pt x="262527" y="-18981"/>
                  <a:pt x="382468" y="-4614"/>
                  <a:pt x="671430" y="0"/>
                </a:cubicBezTo>
                <a:cubicBezTo>
                  <a:pt x="960392" y="4614"/>
                  <a:pt x="1098227" y="-14459"/>
                  <a:pt x="1342860" y="0"/>
                </a:cubicBezTo>
                <a:cubicBezTo>
                  <a:pt x="1587493" y="14459"/>
                  <a:pt x="1758686" y="8591"/>
                  <a:pt x="2068004" y="0"/>
                </a:cubicBezTo>
                <a:cubicBezTo>
                  <a:pt x="2377322" y="-8591"/>
                  <a:pt x="2597228" y="-8916"/>
                  <a:pt x="2793149" y="0"/>
                </a:cubicBezTo>
                <a:cubicBezTo>
                  <a:pt x="2989071" y="8916"/>
                  <a:pt x="3256765" y="16658"/>
                  <a:pt x="3410864" y="0"/>
                </a:cubicBezTo>
                <a:cubicBezTo>
                  <a:pt x="3564963" y="-16658"/>
                  <a:pt x="3709114" y="-6461"/>
                  <a:pt x="3974866" y="0"/>
                </a:cubicBezTo>
                <a:cubicBezTo>
                  <a:pt x="4240618" y="6461"/>
                  <a:pt x="4434330" y="-36113"/>
                  <a:pt x="4753724" y="0"/>
                </a:cubicBezTo>
                <a:cubicBezTo>
                  <a:pt x="5073118" y="36113"/>
                  <a:pt x="5198435" y="-6751"/>
                  <a:pt x="5371440" y="0"/>
                </a:cubicBezTo>
                <a:cubicBezTo>
                  <a:pt x="5351223" y="270041"/>
                  <a:pt x="5382093" y="429678"/>
                  <a:pt x="5371440" y="630942"/>
                </a:cubicBezTo>
                <a:cubicBezTo>
                  <a:pt x="5118620" y="615617"/>
                  <a:pt x="4915385" y="648050"/>
                  <a:pt x="4700010" y="630942"/>
                </a:cubicBezTo>
                <a:cubicBezTo>
                  <a:pt x="4484635" y="613835"/>
                  <a:pt x="4278420" y="619116"/>
                  <a:pt x="4028580" y="630942"/>
                </a:cubicBezTo>
                <a:cubicBezTo>
                  <a:pt x="3778740" y="642769"/>
                  <a:pt x="3722158" y="640853"/>
                  <a:pt x="3518293" y="630942"/>
                </a:cubicBezTo>
                <a:cubicBezTo>
                  <a:pt x="3314428" y="621031"/>
                  <a:pt x="2981830" y="655831"/>
                  <a:pt x="2739434" y="630942"/>
                </a:cubicBezTo>
                <a:cubicBezTo>
                  <a:pt x="2497038" y="606053"/>
                  <a:pt x="2148681" y="645414"/>
                  <a:pt x="1960576" y="630942"/>
                </a:cubicBezTo>
                <a:cubicBezTo>
                  <a:pt x="1772471" y="616470"/>
                  <a:pt x="1590796" y="608218"/>
                  <a:pt x="1450289" y="630942"/>
                </a:cubicBezTo>
                <a:cubicBezTo>
                  <a:pt x="1309782" y="653666"/>
                  <a:pt x="928510" y="595934"/>
                  <a:pt x="725144" y="630942"/>
                </a:cubicBezTo>
                <a:cubicBezTo>
                  <a:pt x="521778" y="665950"/>
                  <a:pt x="232210" y="655949"/>
                  <a:pt x="0" y="630942"/>
                </a:cubicBezTo>
                <a:cubicBezTo>
                  <a:pt x="12576" y="376056"/>
                  <a:pt x="-2928" y="2514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750"/>
              <a:t>Limita projetos turísticos sustentáveis e a diversificação do setor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E7B6A7-A5A1-C6DD-60E1-9FDBCF3AB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086" y="5617958"/>
            <a:ext cx="5371441" cy="630942"/>
          </a:xfrm>
          <a:custGeom>
            <a:avLst/>
            <a:gdLst>
              <a:gd name="connsiteX0" fmla="*/ 0 w 5371441"/>
              <a:gd name="connsiteY0" fmla="*/ 0 h 630942"/>
              <a:gd name="connsiteX1" fmla="*/ 510287 w 5371441"/>
              <a:gd name="connsiteY1" fmla="*/ 0 h 630942"/>
              <a:gd name="connsiteX2" fmla="*/ 1074288 w 5371441"/>
              <a:gd name="connsiteY2" fmla="*/ 0 h 630942"/>
              <a:gd name="connsiteX3" fmla="*/ 1853147 w 5371441"/>
              <a:gd name="connsiteY3" fmla="*/ 0 h 630942"/>
              <a:gd name="connsiteX4" fmla="*/ 2363434 w 5371441"/>
              <a:gd name="connsiteY4" fmla="*/ 0 h 630942"/>
              <a:gd name="connsiteX5" fmla="*/ 3088579 w 5371441"/>
              <a:gd name="connsiteY5" fmla="*/ 0 h 630942"/>
              <a:gd name="connsiteX6" fmla="*/ 3598865 w 5371441"/>
              <a:gd name="connsiteY6" fmla="*/ 0 h 630942"/>
              <a:gd name="connsiteX7" fmla="*/ 4109152 w 5371441"/>
              <a:gd name="connsiteY7" fmla="*/ 0 h 630942"/>
              <a:gd name="connsiteX8" fmla="*/ 5371441 w 5371441"/>
              <a:gd name="connsiteY8" fmla="*/ 0 h 630942"/>
              <a:gd name="connsiteX9" fmla="*/ 5371441 w 5371441"/>
              <a:gd name="connsiteY9" fmla="*/ 630942 h 630942"/>
              <a:gd name="connsiteX10" fmla="*/ 4646296 w 5371441"/>
              <a:gd name="connsiteY10" fmla="*/ 630942 h 630942"/>
              <a:gd name="connsiteX11" fmla="*/ 3974866 w 5371441"/>
              <a:gd name="connsiteY11" fmla="*/ 630942 h 630942"/>
              <a:gd name="connsiteX12" fmla="*/ 3410865 w 5371441"/>
              <a:gd name="connsiteY12" fmla="*/ 630942 h 630942"/>
              <a:gd name="connsiteX13" fmla="*/ 2793149 w 5371441"/>
              <a:gd name="connsiteY13" fmla="*/ 630942 h 630942"/>
              <a:gd name="connsiteX14" fmla="*/ 2175434 w 5371441"/>
              <a:gd name="connsiteY14" fmla="*/ 630942 h 630942"/>
              <a:gd name="connsiteX15" fmla="*/ 1450289 w 5371441"/>
              <a:gd name="connsiteY15" fmla="*/ 630942 h 630942"/>
              <a:gd name="connsiteX16" fmla="*/ 832573 w 5371441"/>
              <a:gd name="connsiteY16" fmla="*/ 630942 h 630942"/>
              <a:gd name="connsiteX17" fmla="*/ 0 w 5371441"/>
              <a:gd name="connsiteY17" fmla="*/ 630942 h 630942"/>
              <a:gd name="connsiteX18" fmla="*/ 0 w 5371441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1441" h="630942" fill="none" extrusionOk="0">
                <a:moveTo>
                  <a:pt x="0" y="0"/>
                </a:moveTo>
                <a:cubicBezTo>
                  <a:pt x="210646" y="24539"/>
                  <a:pt x="392091" y="-7652"/>
                  <a:pt x="510287" y="0"/>
                </a:cubicBezTo>
                <a:cubicBezTo>
                  <a:pt x="628483" y="7652"/>
                  <a:pt x="928726" y="-9142"/>
                  <a:pt x="1074288" y="0"/>
                </a:cubicBezTo>
                <a:cubicBezTo>
                  <a:pt x="1219850" y="9142"/>
                  <a:pt x="1484579" y="27948"/>
                  <a:pt x="1853147" y="0"/>
                </a:cubicBezTo>
                <a:cubicBezTo>
                  <a:pt x="2221715" y="-27948"/>
                  <a:pt x="2158964" y="20971"/>
                  <a:pt x="2363434" y="0"/>
                </a:cubicBezTo>
                <a:cubicBezTo>
                  <a:pt x="2567904" y="-20971"/>
                  <a:pt x="2932338" y="-17211"/>
                  <a:pt x="3088579" y="0"/>
                </a:cubicBezTo>
                <a:cubicBezTo>
                  <a:pt x="3244820" y="17211"/>
                  <a:pt x="3409089" y="4144"/>
                  <a:pt x="3598865" y="0"/>
                </a:cubicBezTo>
                <a:cubicBezTo>
                  <a:pt x="3788641" y="-4144"/>
                  <a:pt x="3947655" y="20986"/>
                  <a:pt x="4109152" y="0"/>
                </a:cubicBezTo>
                <a:cubicBezTo>
                  <a:pt x="4270649" y="-20986"/>
                  <a:pt x="5108296" y="12484"/>
                  <a:pt x="5371441" y="0"/>
                </a:cubicBezTo>
                <a:cubicBezTo>
                  <a:pt x="5340620" y="229586"/>
                  <a:pt x="5401630" y="334605"/>
                  <a:pt x="5371441" y="630942"/>
                </a:cubicBezTo>
                <a:cubicBezTo>
                  <a:pt x="5209948" y="652994"/>
                  <a:pt x="4871876" y="618912"/>
                  <a:pt x="4646296" y="630942"/>
                </a:cubicBezTo>
                <a:cubicBezTo>
                  <a:pt x="4420716" y="642972"/>
                  <a:pt x="4249300" y="629904"/>
                  <a:pt x="3974866" y="630942"/>
                </a:cubicBezTo>
                <a:cubicBezTo>
                  <a:pt x="3700432" y="631981"/>
                  <a:pt x="3582937" y="605708"/>
                  <a:pt x="3410865" y="630942"/>
                </a:cubicBezTo>
                <a:cubicBezTo>
                  <a:pt x="3238793" y="656176"/>
                  <a:pt x="3030435" y="636430"/>
                  <a:pt x="2793149" y="630942"/>
                </a:cubicBezTo>
                <a:cubicBezTo>
                  <a:pt x="2555863" y="625454"/>
                  <a:pt x="2434699" y="622882"/>
                  <a:pt x="2175434" y="630942"/>
                </a:cubicBezTo>
                <a:cubicBezTo>
                  <a:pt x="1916170" y="639002"/>
                  <a:pt x="1777168" y="609637"/>
                  <a:pt x="1450289" y="630942"/>
                </a:cubicBezTo>
                <a:cubicBezTo>
                  <a:pt x="1123410" y="652247"/>
                  <a:pt x="1022353" y="638839"/>
                  <a:pt x="832573" y="630942"/>
                </a:cubicBezTo>
                <a:cubicBezTo>
                  <a:pt x="642793" y="623045"/>
                  <a:pt x="370185" y="605927"/>
                  <a:pt x="0" y="630942"/>
                </a:cubicBezTo>
                <a:cubicBezTo>
                  <a:pt x="-14575" y="335210"/>
                  <a:pt x="-1266" y="295233"/>
                  <a:pt x="0" y="0"/>
                </a:cubicBezTo>
                <a:close/>
              </a:path>
              <a:path w="5371441" h="630942" stroke="0" extrusionOk="0">
                <a:moveTo>
                  <a:pt x="0" y="0"/>
                </a:moveTo>
                <a:cubicBezTo>
                  <a:pt x="262527" y="-18981"/>
                  <a:pt x="382468" y="-4614"/>
                  <a:pt x="671430" y="0"/>
                </a:cubicBezTo>
                <a:cubicBezTo>
                  <a:pt x="960392" y="4614"/>
                  <a:pt x="1098227" y="-14459"/>
                  <a:pt x="1342860" y="0"/>
                </a:cubicBezTo>
                <a:cubicBezTo>
                  <a:pt x="1587493" y="14459"/>
                  <a:pt x="1753145" y="4652"/>
                  <a:pt x="2068005" y="0"/>
                </a:cubicBezTo>
                <a:cubicBezTo>
                  <a:pt x="2382866" y="-4652"/>
                  <a:pt x="2602027" y="-3943"/>
                  <a:pt x="2793149" y="0"/>
                </a:cubicBezTo>
                <a:cubicBezTo>
                  <a:pt x="2984271" y="3943"/>
                  <a:pt x="3252052" y="10264"/>
                  <a:pt x="3410865" y="0"/>
                </a:cubicBezTo>
                <a:cubicBezTo>
                  <a:pt x="3569678" y="-10264"/>
                  <a:pt x="3711004" y="-5125"/>
                  <a:pt x="3974866" y="0"/>
                </a:cubicBezTo>
                <a:cubicBezTo>
                  <a:pt x="4238728" y="5125"/>
                  <a:pt x="4431249" y="36672"/>
                  <a:pt x="4753725" y="0"/>
                </a:cubicBezTo>
                <a:cubicBezTo>
                  <a:pt x="5076201" y="-36672"/>
                  <a:pt x="5198436" y="-6751"/>
                  <a:pt x="5371441" y="0"/>
                </a:cubicBezTo>
                <a:cubicBezTo>
                  <a:pt x="5351224" y="270041"/>
                  <a:pt x="5382094" y="429678"/>
                  <a:pt x="5371441" y="630942"/>
                </a:cubicBezTo>
                <a:cubicBezTo>
                  <a:pt x="5118621" y="615617"/>
                  <a:pt x="4915386" y="648050"/>
                  <a:pt x="4700011" y="630942"/>
                </a:cubicBezTo>
                <a:cubicBezTo>
                  <a:pt x="4484636" y="613835"/>
                  <a:pt x="4278421" y="619116"/>
                  <a:pt x="4028581" y="630942"/>
                </a:cubicBezTo>
                <a:cubicBezTo>
                  <a:pt x="3778741" y="642769"/>
                  <a:pt x="3722159" y="640853"/>
                  <a:pt x="3518294" y="630942"/>
                </a:cubicBezTo>
                <a:cubicBezTo>
                  <a:pt x="3314429" y="621031"/>
                  <a:pt x="2981831" y="655831"/>
                  <a:pt x="2739435" y="630942"/>
                </a:cubicBezTo>
                <a:cubicBezTo>
                  <a:pt x="2497039" y="606053"/>
                  <a:pt x="2152804" y="650548"/>
                  <a:pt x="1960576" y="630942"/>
                </a:cubicBezTo>
                <a:cubicBezTo>
                  <a:pt x="1768348" y="611336"/>
                  <a:pt x="1590796" y="608218"/>
                  <a:pt x="1450289" y="630942"/>
                </a:cubicBezTo>
                <a:cubicBezTo>
                  <a:pt x="1309782" y="653666"/>
                  <a:pt x="925219" y="662784"/>
                  <a:pt x="725145" y="630942"/>
                </a:cubicBezTo>
                <a:cubicBezTo>
                  <a:pt x="525071" y="599100"/>
                  <a:pt x="234050" y="658451"/>
                  <a:pt x="0" y="630942"/>
                </a:cubicBezTo>
                <a:cubicBezTo>
                  <a:pt x="12576" y="376056"/>
                  <a:pt x="-2928" y="2514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50" b="1"/>
              <a:t>Ameaça</a:t>
            </a:r>
            <a:r>
              <a:rPr lang="pt-PT" sz="1750" b="1" i="0" u="none" strike="noStrike" kern="1200" noProof="0"/>
              <a:t> a sobrevivência de povos e comunidades tradicionais </a:t>
            </a:r>
            <a:r>
              <a:rPr lang="pt-PT" sz="1750" i="0" u="none" strike="noStrike" kern="1200" noProof="0"/>
              <a:t>(racismo ambiental)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9D3CC84-F405-3661-151E-94E8EAEA9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717" y="3372673"/>
            <a:ext cx="5371353" cy="630942"/>
          </a:xfrm>
          <a:custGeom>
            <a:avLst/>
            <a:gdLst>
              <a:gd name="connsiteX0" fmla="*/ 0 w 5371353"/>
              <a:gd name="connsiteY0" fmla="*/ 0 h 630942"/>
              <a:gd name="connsiteX1" fmla="*/ 510279 w 5371353"/>
              <a:gd name="connsiteY1" fmla="*/ 0 h 630942"/>
              <a:gd name="connsiteX2" fmla="*/ 1074271 w 5371353"/>
              <a:gd name="connsiteY2" fmla="*/ 0 h 630942"/>
              <a:gd name="connsiteX3" fmla="*/ 1853117 w 5371353"/>
              <a:gd name="connsiteY3" fmla="*/ 0 h 630942"/>
              <a:gd name="connsiteX4" fmla="*/ 2363395 w 5371353"/>
              <a:gd name="connsiteY4" fmla="*/ 0 h 630942"/>
              <a:gd name="connsiteX5" fmla="*/ 3088528 w 5371353"/>
              <a:gd name="connsiteY5" fmla="*/ 0 h 630942"/>
              <a:gd name="connsiteX6" fmla="*/ 3598807 w 5371353"/>
              <a:gd name="connsiteY6" fmla="*/ 0 h 630942"/>
              <a:gd name="connsiteX7" fmla="*/ 4109085 w 5371353"/>
              <a:gd name="connsiteY7" fmla="*/ 0 h 630942"/>
              <a:gd name="connsiteX8" fmla="*/ 5371353 w 5371353"/>
              <a:gd name="connsiteY8" fmla="*/ 0 h 630942"/>
              <a:gd name="connsiteX9" fmla="*/ 5371353 w 5371353"/>
              <a:gd name="connsiteY9" fmla="*/ 630942 h 630942"/>
              <a:gd name="connsiteX10" fmla="*/ 4646220 w 5371353"/>
              <a:gd name="connsiteY10" fmla="*/ 630942 h 630942"/>
              <a:gd name="connsiteX11" fmla="*/ 3974801 w 5371353"/>
              <a:gd name="connsiteY11" fmla="*/ 630942 h 630942"/>
              <a:gd name="connsiteX12" fmla="*/ 3410809 w 5371353"/>
              <a:gd name="connsiteY12" fmla="*/ 630942 h 630942"/>
              <a:gd name="connsiteX13" fmla="*/ 2793104 w 5371353"/>
              <a:gd name="connsiteY13" fmla="*/ 630942 h 630942"/>
              <a:gd name="connsiteX14" fmla="*/ 2175398 w 5371353"/>
              <a:gd name="connsiteY14" fmla="*/ 630942 h 630942"/>
              <a:gd name="connsiteX15" fmla="*/ 1450265 w 5371353"/>
              <a:gd name="connsiteY15" fmla="*/ 630942 h 630942"/>
              <a:gd name="connsiteX16" fmla="*/ 832560 w 5371353"/>
              <a:gd name="connsiteY16" fmla="*/ 630942 h 630942"/>
              <a:gd name="connsiteX17" fmla="*/ 0 w 5371353"/>
              <a:gd name="connsiteY17" fmla="*/ 630942 h 630942"/>
              <a:gd name="connsiteX18" fmla="*/ 0 w 5371353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71353" h="630942" fill="none" extrusionOk="0">
                <a:moveTo>
                  <a:pt x="0" y="0"/>
                </a:moveTo>
                <a:cubicBezTo>
                  <a:pt x="252399" y="-479"/>
                  <a:pt x="305276" y="-20328"/>
                  <a:pt x="510279" y="0"/>
                </a:cubicBezTo>
                <a:cubicBezTo>
                  <a:pt x="715282" y="20328"/>
                  <a:pt x="938233" y="-14913"/>
                  <a:pt x="1074271" y="0"/>
                </a:cubicBezTo>
                <a:cubicBezTo>
                  <a:pt x="1210309" y="14913"/>
                  <a:pt x="1518509" y="1418"/>
                  <a:pt x="1853117" y="0"/>
                </a:cubicBezTo>
                <a:cubicBezTo>
                  <a:pt x="2187725" y="-1418"/>
                  <a:pt x="2181704" y="-14824"/>
                  <a:pt x="2363395" y="0"/>
                </a:cubicBezTo>
                <a:cubicBezTo>
                  <a:pt x="2545086" y="14824"/>
                  <a:pt x="2940980" y="31432"/>
                  <a:pt x="3088528" y="0"/>
                </a:cubicBezTo>
                <a:cubicBezTo>
                  <a:pt x="3236076" y="-31432"/>
                  <a:pt x="3424454" y="16534"/>
                  <a:pt x="3598807" y="0"/>
                </a:cubicBezTo>
                <a:cubicBezTo>
                  <a:pt x="3773160" y="-16534"/>
                  <a:pt x="3988649" y="-19681"/>
                  <a:pt x="4109085" y="0"/>
                </a:cubicBezTo>
                <a:cubicBezTo>
                  <a:pt x="4229521" y="19681"/>
                  <a:pt x="4775722" y="-53638"/>
                  <a:pt x="5371353" y="0"/>
                </a:cubicBezTo>
                <a:cubicBezTo>
                  <a:pt x="5340532" y="229586"/>
                  <a:pt x="5401542" y="334605"/>
                  <a:pt x="5371353" y="630942"/>
                </a:cubicBezTo>
                <a:cubicBezTo>
                  <a:pt x="5161673" y="606708"/>
                  <a:pt x="4825660" y="653095"/>
                  <a:pt x="4646220" y="630942"/>
                </a:cubicBezTo>
                <a:cubicBezTo>
                  <a:pt x="4466780" y="608789"/>
                  <a:pt x="4199291" y="603398"/>
                  <a:pt x="3974801" y="630942"/>
                </a:cubicBezTo>
                <a:cubicBezTo>
                  <a:pt x="3750311" y="658486"/>
                  <a:pt x="3565230" y="651252"/>
                  <a:pt x="3410809" y="630942"/>
                </a:cubicBezTo>
                <a:cubicBezTo>
                  <a:pt x="3256388" y="610632"/>
                  <a:pt x="2993075" y="628432"/>
                  <a:pt x="2793104" y="630942"/>
                </a:cubicBezTo>
                <a:cubicBezTo>
                  <a:pt x="2593134" y="633452"/>
                  <a:pt x="2415250" y="659538"/>
                  <a:pt x="2175398" y="630942"/>
                </a:cubicBezTo>
                <a:cubicBezTo>
                  <a:pt x="1935546" y="602346"/>
                  <a:pt x="1725863" y="637079"/>
                  <a:pt x="1450265" y="630942"/>
                </a:cubicBezTo>
                <a:cubicBezTo>
                  <a:pt x="1174667" y="624805"/>
                  <a:pt x="1139460" y="615031"/>
                  <a:pt x="832560" y="630942"/>
                </a:cubicBezTo>
                <a:cubicBezTo>
                  <a:pt x="525661" y="646853"/>
                  <a:pt x="303824" y="652651"/>
                  <a:pt x="0" y="630942"/>
                </a:cubicBezTo>
                <a:cubicBezTo>
                  <a:pt x="-14575" y="335210"/>
                  <a:pt x="-1266" y="295233"/>
                  <a:pt x="0" y="0"/>
                </a:cubicBezTo>
                <a:close/>
              </a:path>
              <a:path w="5371353" h="630942" stroke="0" extrusionOk="0">
                <a:moveTo>
                  <a:pt x="0" y="0"/>
                </a:moveTo>
                <a:cubicBezTo>
                  <a:pt x="297624" y="5331"/>
                  <a:pt x="414278" y="-7507"/>
                  <a:pt x="671419" y="0"/>
                </a:cubicBezTo>
                <a:cubicBezTo>
                  <a:pt x="928560" y="7507"/>
                  <a:pt x="1164141" y="-13959"/>
                  <a:pt x="1342838" y="0"/>
                </a:cubicBezTo>
                <a:cubicBezTo>
                  <a:pt x="1521535" y="13959"/>
                  <a:pt x="1819623" y="-20594"/>
                  <a:pt x="2067971" y="0"/>
                </a:cubicBezTo>
                <a:cubicBezTo>
                  <a:pt x="2316319" y="20594"/>
                  <a:pt x="2437233" y="-21756"/>
                  <a:pt x="2793104" y="0"/>
                </a:cubicBezTo>
                <a:cubicBezTo>
                  <a:pt x="3148975" y="21756"/>
                  <a:pt x="3118542" y="18821"/>
                  <a:pt x="3410809" y="0"/>
                </a:cubicBezTo>
                <a:cubicBezTo>
                  <a:pt x="3703077" y="-18821"/>
                  <a:pt x="3727948" y="6905"/>
                  <a:pt x="3974801" y="0"/>
                </a:cubicBezTo>
                <a:cubicBezTo>
                  <a:pt x="4221654" y="-6905"/>
                  <a:pt x="4471246" y="25097"/>
                  <a:pt x="4753647" y="0"/>
                </a:cubicBezTo>
                <a:cubicBezTo>
                  <a:pt x="5036048" y="-25097"/>
                  <a:pt x="5237530" y="278"/>
                  <a:pt x="5371353" y="0"/>
                </a:cubicBezTo>
                <a:cubicBezTo>
                  <a:pt x="5351136" y="270041"/>
                  <a:pt x="5382006" y="429678"/>
                  <a:pt x="5371353" y="630942"/>
                </a:cubicBezTo>
                <a:cubicBezTo>
                  <a:pt x="5103900" y="648198"/>
                  <a:pt x="4848218" y="651990"/>
                  <a:pt x="4699934" y="630942"/>
                </a:cubicBezTo>
                <a:cubicBezTo>
                  <a:pt x="4551650" y="609894"/>
                  <a:pt x="4211854" y="598869"/>
                  <a:pt x="4028515" y="630942"/>
                </a:cubicBezTo>
                <a:cubicBezTo>
                  <a:pt x="3845176" y="663015"/>
                  <a:pt x="3711283" y="623042"/>
                  <a:pt x="3518236" y="630942"/>
                </a:cubicBezTo>
                <a:cubicBezTo>
                  <a:pt x="3325189" y="638842"/>
                  <a:pt x="2939753" y="601242"/>
                  <a:pt x="2739390" y="630942"/>
                </a:cubicBezTo>
                <a:cubicBezTo>
                  <a:pt x="2539027" y="660642"/>
                  <a:pt x="2332826" y="661687"/>
                  <a:pt x="1960544" y="630942"/>
                </a:cubicBezTo>
                <a:cubicBezTo>
                  <a:pt x="1588262" y="600197"/>
                  <a:pt x="1570889" y="613142"/>
                  <a:pt x="1450265" y="630942"/>
                </a:cubicBezTo>
                <a:cubicBezTo>
                  <a:pt x="1329641" y="648742"/>
                  <a:pt x="885698" y="594807"/>
                  <a:pt x="725133" y="630942"/>
                </a:cubicBezTo>
                <a:cubicBezTo>
                  <a:pt x="564568" y="667077"/>
                  <a:pt x="211972" y="628427"/>
                  <a:pt x="0" y="630942"/>
                </a:cubicBezTo>
                <a:cubicBezTo>
                  <a:pt x="12576" y="376056"/>
                  <a:pt x="-2928" y="2514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3382069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50" i="0" u="none" strike="noStrike" kern="1200" noProof="0"/>
              <a:t>Limita as instalações da indústria da pesca e os acessos das comunidades pesqueiras</a:t>
            </a:r>
            <a:endParaRPr lang="pt-PT" sz="1750" i="0" u="none" strike="noStrike" kern="1200" noProof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E195ED1-3FDC-BEF7-4315-D01FD8B2B586}"/>
              </a:ext>
            </a:extLst>
          </p:cNvPr>
          <p:cNvSpPr txBox="1"/>
          <p:nvPr/>
        </p:nvSpPr>
        <p:spPr>
          <a:xfrm>
            <a:off x="1212980" y="900728"/>
            <a:ext cx="9731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/>
              <a:t>Sobrepõe o interesse privado ao interesse público (inversão de lógica)</a:t>
            </a:r>
          </a:p>
        </p:txBody>
      </p:sp>
    </p:spTree>
    <p:extLst>
      <p:ext uri="{BB962C8B-B14F-4D97-AF65-F5344CB8AC3E}">
        <p14:creationId xmlns:p14="http://schemas.microsoft.com/office/powerpoint/2010/main" val="1986145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2761ee-91da-47c9-b1b3-18400def266a">
      <UserInfo>
        <DisplayName>Lauren Cavalheiro da Costa</DisplayName>
        <AccountId>491</AccountId>
        <AccountType/>
      </UserInfo>
      <UserInfo>
        <DisplayName>Ana Paula Bruno</DisplayName>
        <AccountId>607</AccountId>
        <AccountType/>
      </UserInfo>
    </SharedWithUsers>
    <_activity xmlns="5488fec3-5403-4ad9-a1d4-8adf3c4710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9B488AC8E1AC84AB2FBC383DEB1D5FC" ma:contentTypeVersion="13" ma:contentTypeDescription="Crie um novo documento." ma:contentTypeScope="" ma:versionID="b51c7402b67670696e77a0e3d1a213bd">
  <xsd:schema xmlns:xsd="http://www.w3.org/2001/XMLSchema" xmlns:xs="http://www.w3.org/2001/XMLSchema" xmlns:p="http://schemas.microsoft.com/office/2006/metadata/properties" xmlns:ns3="5488fec3-5403-4ad9-a1d4-8adf3c4710d6" xmlns:ns4="c62761ee-91da-47c9-b1b3-18400def266a" targetNamespace="http://schemas.microsoft.com/office/2006/metadata/properties" ma:root="true" ma:fieldsID="a2d69ee6bd38a99feeeb78cdd1ef613b" ns3:_="" ns4:_="">
    <xsd:import namespace="5488fec3-5403-4ad9-a1d4-8adf3c4710d6"/>
    <xsd:import namespace="c62761ee-91da-47c9-b1b3-18400def266a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8fec3-5403-4ad9-a1d4-8adf3c4710d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761ee-91da-47c9-b1b3-18400def266a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755FBF-8953-4BC3-8F6B-67FF3C377A73}">
  <ds:schemaRefs>
    <ds:schemaRef ds:uri="http://schemas.microsoft.com/office/infopath/2007/PartnerControls"/>
    <ds:schemaRef ds:uri="http://purl.org/dc/terms/"/>
    <ds:schemaRef ds:uri="c62761ee-91da-47c9-b1b3-18400def266a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488fec3-5403-4ad9-a1d4-8adf3c4710d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920B9A-7F15-480F-B401-5F8DB94D95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C6BD27-6E55-4F5F-8785-2399C122B585}">
  <ds:schemaRefs>
    <ds:schemaRef ds:uri="5488fec3-5403-4ad9-a1d4-8adf3c4710d6"/>
    <ds:schemaRef ds:uri="c62761ee-91da-47c9-b1b3-18400def26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1515</Words>
  <Application>Microsoft Office PowerPoint</Application>
  <PresentationFormat>Widescreen</PresentationFormat>
  <Paragraphs>183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6" baseType="lpstr">
      <vt:lpstr>Aptos</vt:lpstr>
      <vt:lpstr>Arial</vt:lpstr>
      <vt:lpstr>Arial,Sans-Serif</vt:lpstr>
      <vt:lpstr>Calibri</vt:lpstr>
      <vt:lpstr>Calibri Light</vt:lpstr>
      <vt:lpstr>Symbol</vt:lpstr>
      <vt:lpstr>Times New Roman</vt:lpstr>
      <vt:lpstr>Verdana</vt:lpstr>
      <vt:lpstr>Verdana Pro Cond</vt:lpstr>
      <vt:lpstr>Verdana Pro Cond Black</vt:lpstr>
      <vt:lpstr>Wingdings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PAULO COSTA PESSOA</dc:creator>
  <cp:lastModifiedBy>Aline Ibrahim</cp:lastModifiedBy>
  <cp:revision>4</cp:revision>
  <cp:lastPrinted>2023-06-29T15:23:05Z</cp:lastPrinted>
  <dcterms:created xsi:type="dcterms:W3CDTF">2023-01-30T16:56:18Z</dcterms:created>
  <dcterms:modified xsi:type="dcterms:W3CDTF">2024-05-27T15:57:10Z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0x01010039B488AC8E1AC84AB2FBC383DEB1D5FC</vt:lpwstr>
  </property>
  <property fmtid="{D5CDD505-2E9C-101B-9397-08002B2CF9AE}" pid="3" name="MediaServiceImageTags">
    <vt:lpwstr/>
  </property>
</Properties>
</file>