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93" r:id="rId2"/>
    <p:sldId id="394" r:id="rId3"/>
    <p:sldId id="382" r:id="rId4"/>
    <p:sldId id="414" r:id="rId5"/>
    <p:sldId id="431" r:id="rId6"/>
    <p:sldId id="432" r:id="rId7"/>
    <p:sldId id="426" r:id="rId8"/>
    <p:sldId id="435" r:id="rId9"/>
    <p:sldId id="416" r:id="rId10"/>
    <p:sldId id="424" r:id="rId11"/>
    <p:sldId id="425" r:id="rId12"/>
    <p:sldId id="433" r:id="rId13"/>
    <p:sldId id="429" r:id="rId14"/>
  </p:sldIdLst>
  <p:sldSz cx="9144000" cy="5143500" type="screen16x9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ção Padrão" id="{0B5A604C-B4C4-42B1-A571-D5438D6DF52B}">
          <p14:sldIdLst>
            <p14:sldId id="393"/>
            <p14:sldId id="394"/>
            <p14:sldId id="382"/>
            <p14:sldId id="414"/>
            <p14:sldId id="431"/>
            <p14:sldId id="432"/>
            <p14:sldId id="426"/>
            <p14:sldId id="435"/>
            <p14:sldId id="416"/>
            <p14:sldId id="424"/>
            <p14:sldId id="425"/>
            <p14:sldId id="433"/>
            <p14:sldId id="42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Ramos Colletti" initials="RR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FCB24"/>
    <a:srgbClr val="FFFF00"/>
    <a:srgbClr val="071140"/>
    <a:srgbClr val="F4BA00"/>
    <a:srgbClr val="FF542C"/>
    <a:srgbClr val="FF6600"/>
    <a:srgbClr val="3F77D1"/>
    <a:srgbClr val="0099CC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93" autoAdjust="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E8001-BA5D-40C3-ADB8-43CAC2118444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10FFD-E835-4ED5-898E-89D6A3C48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87387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AE6CE-076A-4B51-8DD6-873ABBF3326E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80D05-E001-480C-A13A-26A7ACCE83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11488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ISDB-T - Integrated Services Digital Broadcasting Terrestrial</a:t>
            </a:r>
          </a:p>
          <a:p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Decreto nº 4.901, de 26 de novembro de 2003</a:t>
            </a:r>
          </a:p>
          <a:p>
            <a:r>
              <a:rPr lang="en-US" dirty="0" err="1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Decreto</a:t>
            </a:r>
            <a:r>
              <a:rPr lang="en-US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nº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5.820, de 29 de junho de 2006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ISDB-T - Integrated Services Digital Broadcasting Terrestrial</a:t>
            </a:r>
          </a:p>
          <a:p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Decreto nº 4.901, de 26 de novembro de 2003</a:t>
            </a:r>
          </a:p>
          <a:p>
            <a:r>
              <a:rPr lang="en-US" dirty="0" err="1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Decreto</a:t>
            </a:r>
            <a:r>
              <a:rPr lang="en-US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nº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5.820, de 29 de junho de 2006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ISDB-T - Integrated Services Digital Broadcasting Terrestrial</a:t>
            </a:r>
          </a:p>
          <a:p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Decreto nº 4.901, de 26 de novembro de 2003</a:t>
            </a:r>
          </a:p>
          <a:p>
            <a:r>
              <a:rPr lang="en-US" dirty="0" err="1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Decreto</a:t>
            </a:r>
            <a:r>
              <a:rPr lang="en-US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nº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5.820, de 29 de junho de 2006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padrão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europeu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transmissão</a:t>
            </a:r>
            <a:r>
              <a:rPr lang="en-US" baseline="0" dirty="0" smtClean="0"/>
              <a:t> para </a:t>
            </a:r>
            <a:r>
              <a:rPr lang="en-US" baseline="0" dirty="0" err="1" smtClean="0"/>
              <a:t>aparelhos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móveis</a:t>
            </a:r>
            <a:r>
              <a:rPr lang="en-US" baseline="0" dirty="0" smtClean="0"/>
              <a:t> é </a:t>
            </a:r>
            <a:r>
              <a:rPr lang="en-US" baseline="0" dirty="0" err="1" smtClean="0"/>
              <a:t>paga</a:t>
            </a:r>
            <a:endParaRPr lang="en-US" baseline="0" dirty="0" smtClean="0"/>
          </a:p>
          <a:p>
            <a:r>
              <a:rPr lang="en-US" baseline="0" dirty="0" err="1" smtClean="0"/>
              <a:t>Aparelhos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móveis</a:t>
            </a:r>
            <a:r>
              <a:rPr lang="en-US" baseline="0" dirty="0" smtClean="0"/>
              <a:t>: mini-</a:t>
            </a:r>
            <a:r>
              <a:rPr lang="en-US" baseline="0" dirty="0" err="1" smtClean="0"/>
              <a:t>tvs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celulares</a:t>
            </a:r>
            <a:r>
              <a:rPr lang="en-US" baseline="0" dirty="0" smtClean="0"/>
              <a:t> e notebooks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padrão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europeu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transmissão</a:t>
            </a:r>
            <a:r>
              <a:rPr lang="en-US" baseline="0" dirty="0" smtClean="0"/>
              <a:t> para </a:t>
            </a:r>
            <a:r>
              <a:rPr lang="en-US" baseline="0" dirty="0" err="1" smtClean="0"/>
              <a:t>aparelhos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móveis</a:t>
            </a:r>
            <a:r>
              <a:rPr lang="en-US" baseline="0" dirty="0" smtClean="0"/>
              <a:t> é </a:t>
            </a:r>
            <a:r>
              <a:rPr lang="en-US" baseline="0" dirty="0" err="1" smtClean="0"/>
              <a:t>paga</a:t>
            </a:r>
            <a:endParaRPr lang="en-US" baseline="0" dirty="0" smtClean="0"/>
          </a:p>
          <a:p>
            <a:r>
              <a:rPr lang="en-US" baseline="0" dirty="0" err="1" smtClean="0"/>
              <a:t>Aparelhos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móveis</a:t>
            </a:r>
            <a:r>
              <a:rPr lang="en-US" baseline="0" dirty="0" smtClean="0"/>
              <a:t>: mini-</a:t>
            </a:r>
            <a:r>
              <a:rPr lang="en-US" baseline="0" dirty="0" err="1" smtClean="0"/>
              <a:t>tvs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celulares</a:t>
            </a:r>
            <a:r>
              <a:rPr lang="en-US" baseline="0" dirty="0" smtClean="0"/>
              <a:t> e notebooks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F024E-E8B6-B842-BCB9-814118AF027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48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2248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247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040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9170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7669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405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5827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9541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977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5100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9486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490EB-5B9B-4DAF-A7F9-BABAA2B1AB6C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5712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hyperlink" Target="http://www.vocenatvdigital.com.br/hom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224136" y="281158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3600" b="1" dirty="0">
                <a:solidFill>
                  <a:srgbClr val="0711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Ministério das</a:t>
            </a:r>
          </a:p>
          <a:p>
            <a:pPr algn="ctr"/>
            <a:r>
              <a:rPr lang="pt-BR" sz="3600" b="1" dirty="0">
                <a:solidFill>
                  <a:srgbClr val="0711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Comunicações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5916" y="0"/>
            <a:ext cx="2578084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850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70104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800" b="1" dirty="0" smtClean="0"/>
          </a:p>
          <a:p>
            <a:r>
              <a:rPr lang="pt-BR" sz="2800" b="1" dirty="0" smtClean="0"/>
              <a:t>Cronograma de Desligamento</a:t>
            </a:r>
            <a:endParaRPr lang="pt-BR" sz="2800" dirty="0"/>
          </a:p>
          <a:p>
            <a:pPr algn="r"/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95536" y="1275606"/>
            <a:ext cx="8064896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Projeto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piloto: Rio Verde, em 29 de novembro de 2015 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2016</a:t>
            </a:r>
            <a:r>
              <a:rPr lang="pt-BR" b="1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</a:p>
          <a:p>
            <a:pPr algn="just">
              <a:spcBef>
                <a:spcPts val="600"/>
              </a:spcBef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Brasília (abril)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São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Paulo (maio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Belo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Horizonte (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junho)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Goiânia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(agosto) 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Rio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Janeiro (novembro) 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2054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70104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800" b="1" dirty="0" smtClean="0"/>
          </a:p>
          <a:p>
            <a:r>
              <a:rPr lang="pt-BR" sz="2800" b="1" dirty="0" smtClean="0"/>
              <a:t>Cronograma de Desligamento</a:t>
            </a:r>
            <a:endParaRPr lang="pt-BR" sz="2800" dirty="0"/>
          </a:p>
          <a:p>
            <a:pPr algn="r"/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67544" y="1275606"/>
            <a:ext cx="612068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2017</a:t>
            </a:r>
            <a:r>
              <a:rPr lang="pt-BR" b="1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pt-BR" b="1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Curitiba, Florianópolis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Porto Alegre (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junho)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Salvador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Fortaleza e Recife (julho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Campinas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Ribeirão Preto (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agosto)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Vale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do Paraíba e Santos (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setembro)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Vitória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interior do RJ (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outubro)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. J. do Rio Preto, Bauru e Presidente Prudente (novembro) 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7219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70104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800" b="1" dirty="0" smtClean="0"/>
          </a:p>
          <a:p>
            <a:r>
              <a:rPr lang="pt-BR" sz="2800" b="1" dirty="0" smtClean="0"/>
              <a:t>Cronograma de Desligamento</a:t>
            </a:r>
            <a:endParaRPr lang="pt-BR" sz="2800" dirty="0"/>
          </a:p>
          <a:p>
            <a:pPr algn="r"/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67544" y="1662936"/>
            <a:ext cx="8496944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2018</a:t>
            </a:r>
            <a:r>
              <a:rPr lang="pt-BR" b="1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pt-BR" b="1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Manaus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Belém, São Luís, Natal,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João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Pessoa, Maceió,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Aracaju e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Teresina (julho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Campo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Grande, Cuiabá e Palmas (agosto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</a:p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Porto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Velho, Macapá, Rio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Branco, Boa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Vista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demais cidades (novembro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endParaRPr lang="pt-BR" b="1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2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70104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800" b="1" dirty="0" smtClean="0"/>
          </a:p>
          <a:p>
            <a:r>
              <a:rPr lang="pt-BR" sz="2800" b="1" dirty="0" smtClean="0"/>
              <a:t>Contatos</a:t>
            </a:r>
            <a:endParaRPr lang="pt-BR" sz="2800" dirty="0"/>
          </a:p>
          <a:p>
            <a:pPr algn="r"/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95536" y="1275606"/>
            <a:ext cx="80648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Sítio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://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www.vocenatvdigital.com.br/home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i="1" dirty="0" err="1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Call</a:t>
            </a:r>
            <a:r>
              <a:rPr lang="pt-BR" i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Center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147</a:t>
            </a: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612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720080" y="4227934"/>
            <a:ext cx="59401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600" b="1" dirty="0" smtClean="0">
                <a:solidFill>
                  <a:srgbClr val="1FCB2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Secretaria de Serviços de Comunicação Eletrônica</a:t>
            </a:r>
            <a:endParaRPr lang="pt-BR" sz="1600" b="1" dirty="0">
              <a:solidFill>
                <a:srgbClr val="1FCB2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2895" y="0"/>
            <a:ext cx="2037617" cy="51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6341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5148064" cy="987574"/>
          </a:xfrm>
          <a:prstGeom prst="rect">
            <a:avLst/>
          </a:prstGeom>
          <a:solidFill>
            <a:srgbClr val="1FCB2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Televisão Digital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5250062" y="1210632"/>
            <a:ext cx="2994346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3200" dirty="0" smtClean="0">
                <a:solidFill>
                  <a:schemeClr val="bg1">
                    <a:lumMod val="65000"/>
                  </a:schemeClr>
                </a:solidFill>
              </a:rPr>
              <a:t>estudos técnicos</a:t>
            </a:r>
            <a:endParaRPr lang="pt-BR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885737" y="1719848"/>
            <a:ext cx="3830279" cy="707886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4000" dirty="0" smtClean="0">
                <a:solidFill>
                  <a:schemeClr val="bg1">
                    <a:lumMod val="65000"/>
                  </a:schemeClr>
                </a:solidFill>
              </a:rPr>
              <a:t>políticas públicas</a:t>
            </a:r>
            <a:endParaRPr lang="pt-BR" sz="4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7595265" y="741933"/>
            <a:ext cx="1297215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4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sz="2400" dirty="0" err="1"/>
              <a:t>Pronatec</a:t>
            </a:r>
            <a:endParaRPr lang="pt-BR" sz="2400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5204651" y="771550"/>
            <a:ext cx="2103653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>
                    <a:lumMod val="50000"/>
                  </a:schemeClr>
                </a:solidFill>
              </a:rPr>
              <a:t>Inclusão digital</a:t>
            </a:r>
            <a:endParaRPr lang="pt-BR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7" name="CaixaDeTexto 56"/>
          <p:cNvSpPr txBox="1"/>
          <p:nvPr/>
        </p:nvSpPr>
        <p:spPr>
          <a:xfrm>
            <a:off x="323528" y="1112426"/>
            <a:ext cx="2701060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2800" dirty="0" smtClean="0">
                <a:solidFill>
                  <a:schemeClr val="bg1">
                    <a:lumMod val="50000"/>
                  </a:schemeClr>
                </a:solidFill>
              </a:rPr>
              <a:t>serviços públicos</a:t>
            </a:r>
            <a:endParaRPr lang="pt-B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 descr="http://www.tqtvd.com/novo/images/noticias/brasil4d_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181"/>
          <a:stretch/>
        </p:blipFill>
        <p:spPr bwMode="auto">
          <a:xfrm>
            <a:off x="5305935" y="2085970"/>
            <a:ext cx="3803582" cy="2934052"/>
          </a:xfrm>
          <a:prstGeom prst="round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CaixaDeTexto 61"/>
          <p:cNvSpPr txBox="1"/>
          <p:nvPr/>
        </p:nvSpPr>
        <p:spPr>
          <a:xfrm>
            <a:off x="3707904" y="1275606"/>
            <a:ext cx="1326838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3200" b="1"/>
            </a:lvl1pPr>
          </a:lstStyle>
          <a:p>
            <a:r>
              <a:rPr lang="pt-BR" sz="2400" dirty="0" smtClean="0"/>
              <a:t>inovação</a:t>
            </a:r>
            <a:endParaRPr lang="pt-BR" sz="2400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6228184" y="167412"/>
            <a:ext cx="1794017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3200" b="1"/>
            </a:lvl1pPr>
          </a:lstStyle>
          <a:p>
            <a:r>
              <a:rPr lang="pt-BR" dirty="0"/>
              <a:t>educação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12304" y="4515966"/>
            <a:ext cx="1319336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2400" b="1" dirty="0" smtClean="0"/>
              <a:t>indústria</a:t>
            </a:r>
            <a:endParaRPr lang="pt-BR" sz="2400" b="1" dirty="0"/>
          </a:p>
        </p:txBody>
      </p:sp>
      <p:sp>
        <p:nvSpPr>
          <p:cNvPr id="68" name="CaixaDeTexto 67"/>
          <p:cNvSpPr txBox="1"/>
          <p:nvPr/>
        </p:nvSpPr>
        <p:spPr>
          <a:xfrm>
            <a:off x="6520589" y="1642369"/>
            <a:ext cx="2331087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2800" b="1" dirty="0" smtClean="0"/>
              <a:t>inclusão social</a:t>
            </a:r>
            <a:endParaRPr lang="pt-BR" sz="2800" b="1" dirty="0"/>
          </a:p>
        </p:txBody>
      </p:sp>
      <p:sp>
        <p:nvSpPr>
          <p:cNvPr id="69" name="CaixaDeTexto 68"/>
          <p:cNvSpPr txBox="1"/>
          <p:nvPr/>
        </p:nvSpPr>
        <p:spPr>
          <a:xfrm>
            <a:off x="3131840" y="4515966"/>
            <a:ext cx="1925527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>
                    <a:lumMod val="50000"/>
                  </a:schemeClr>
                </a:solidFill>
              </a:rPr>
              <a:t>acessibilidade</a:t>
            </a:r>
            <a:endParaRPr lang="pt-BR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4" name="CaixaDeTexto 73"/>
          <p:cNvSpPr txBox="1"/>
          <p:nvPr/>
        </p:nvSpPr>
        <p:spPr>
          <a:xfrm>
            <a:off x="1907704" y="2830165"/>
            <a:ext cx="3145541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2400" b="1"/>
            </a:lvl1pPr>
          </a:lstStyle>
          <a:p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otimização do espectro</a:t>
            </a:r>
          </a:p>
        </p:txBody>
      </p:sp>
      <p:sp>
        <p:nvSpPr>
          <p:cNvPr id="75" name="CaixaDeTexto 74"/>
          <p:cNvSpPr txBox="1"/>
          <p:nvPr/>
        </p:nvSpPr>
        <p:spPr>
          <a:xfrm>
            <a:off x="755576" y="2459672"/>
            <a:ext cx="124425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3200" b="1"/>
            </a:lvl1pPr>
          </a:lstStyle>
          <a:p>
            <a:r>
              <a:rPr lang="pt-BR" sz="2000" dirty="0" smtClean="0"/>
              <a:t>qualidade</a:t>
            </a:r>
            <a:endParaRPr lang="pt-BR" sz="20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179512" y="3291386"/>
            <a:ext cx="3201967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3200" b="1"/>
            </a:lvl1pPr>
          </a:lstStyle>
          <a:p>
            <a:r>
              <a:rPr lang="pt-BR" sz="2800" dirty="0" smtClean="0"/>
              <a:t>Diversidade Cultural</a:t>
            </a:r>
            <a:endParaRPr lang="pt-BR" sz="28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763688" y="3920738"/>
            <a:ext cx="2213811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4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pt-BR" sz="2800" dirty="0"/>
              <a:t>Interatividade</a:t>
            </a:r>
          </a:p>
        </p:txBody>
      </p:sp>
    </p:spTree>
    <p:extLst>
      <p:ext uri="{BB962C8B-B14F-4D97-AF65-F5344CB8AC3E}">
        <p14:creationId xmlns:p14="http://schemas.microsoft.com/office/powerpoint/2010/main" xmlns="" val="241751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4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Televisão Digital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539552" y="1272118"/>
            <a:ext cx="3744416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Interatividade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Inclusão Digital</a:t>
            </a:r>
            <a:r>
              <a:rPr lang="pt-BR" sz="2400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Social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Acessibilidade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Políticas Públicas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Educação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4788024" y="2485801"/>
            <a:ext cx="3528392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Diversidade </a:t>
            </a: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Cultural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Estudos Técnicos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Otimização do Espectro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Qualidade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9085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SBTVD</a:t>
            </a:r>
          </a:p>
          <a:p>
            <a:pPr algn="r"/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Fundamentos</a:t>
            </a: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251520" y="1449233"/>
            <a:ext cx="8496944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 televisão digital baseia-se em três sistemas que foram desenvolvidos em diferentes regiões do mundo: o ATSC (americano), o DVB (europeu) e o ISDB (japonês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No Brasil, os estudos técnicos sobre a digitalização do serviço de radiodifusão de sons e imagens começaram em 1994, mas o desenvolvimento efetivo do SBTVD teve início em 2003 e sua implantação começou em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2006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 padrão brasileiro é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baseado no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japonês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 sinais de TV digital, o </a:t>
            </a:r>
            <a:r>
              <a:rPr lang="en-US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ISDB-T</a:t>
            </a:r>
            <a:endParaRPr lang="en-US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1963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SBTVD</a:t>
            </a:r>
          </a:p>
          <a:p>
            <a:pPr algn="r"/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Fundamentos</a:t>
            </a: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251520" y="1305217"/>
            <a:ext cx="8496944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SBTVD é o conjunto de padrões tecnológicos adotados para transmissão e recepção de sinais digitais terrestres de radiodifusão de sons e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imagens no Brasil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TV digital aberta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de acesso público e gratuito requer uma TV  com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conversor de sinal digital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e uma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antena UHF/VHF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b="1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Transmissão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digital em alta definição (HDTV): imagem sem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chuviscos,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fantasmas e um som sem chiados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3811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Interatividade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323528" y="1022822"/>
            <a:ext cx="8496944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Usando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qualquer aparelho de TV, mesmo os mais antigos, um conversor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digital com interatividade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permitirá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consultar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vagas de emprego, fazer cursos profissionalizantes produzidos em vídeo, obter orientações de serviços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públicos</a:t>
            </a:r>
          </a:p>
          <a:p>
            <a:pPr algn="just">
              <a:spcBef>
                <a:spcPts val="600"/>
              </a:spcBef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Aplicativos poderão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ser desenvolvidos e distribuídos via TV, por emissoras públicas e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privadas</a:t>
            </a:r>
          </a:p>
        </p:txBody>
      </p:sp>
    </p:spTree>
    <p:extLst>
      <p:ext uri="{BB962C8B-B14F-4D97-AF65-F5344CB8AC3E}">
        <p14:creationId xmlns:p14="http://schemas.microsoft.com/office/powerpoint/2010/main" xmlns="" val="3478972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Condições para o Desligamento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323528" y="1022822"/>
            <a:ext cx="8496944" cy="36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Pelo </a:t>
            </a: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menos, 93% dos domicílios do município que acessem o serviço livre, aberto e gratuito por transmissão terrestre, devem estar aptos à recepção da televisão digital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terrestre</a:t>
            </a: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Distribuição de 1 Conversor de TV Digital Terrestre com Ginga e 1 (uma) antena de recepção de TV Digital para cada família cadastrada no Programa Bolsa Família</a:t>
            </a:r>
          </a:p>
          <a:p>
            <a:pPr marL="914400" lvl="3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Atualmente, são aproximadamente 14 milhões de famílias cadastradas</a:t>
            </a: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t-BR" dirty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7499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87FF63F-2E99-4626-8AC6-67ACA363D38C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5148064" cy="915566"/>
          </a:xfrm>
          <a:prstGeom prst="rect">
            <a:avLst/>
          </a:prstGeom>
          <a:solidFill>
            <a:srgbClr val="1FC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Desligamento do sinal </a:t>
            </a:r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analógico</a:t>
            </a: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251520" y="1022822"/>
            <a:ext cx="8568952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Hoje, em muitos municípios, a veiculação de programação com tecnologia digital convive com a analógica tradicional (</a:t>
            </a:r>
            <a:r>
              <a:rPr lang="pt-BR" i="1" dirty="0" err="1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simulcast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Contudo, o objetivo é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desligar o sinal analógico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em todo o território nacional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 desligamento começa em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2015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e termina em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2018</a:t>
            </a:r>
            <a:endParaRPr lang="pt-BR" dirty="0" smtClean="0">
              <a:solidFill>
                <a:schemeClr val="tx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Justificativas:</a:t>
            </a:r>
          </a:p>
          <a:p>
            <a:pPr marL="800100" lvl="1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Melhorar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qualidade técnica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da TV aberta brasileira</a:t>
            </a:r>
          </a:p>
          <a:p>
            <a:pPr marL="800100" lvl="1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Possibilitar a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interatividade</a:t>
            </a:r>
          </a:p>
          <a:p>
            <a:pPr marL="800100" lvl="1" indent="-34290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Assegurar o desenvolvimento mais acelerado do acesso à </a:t>
            </a:r>
            <a:r>
              <a:rPr lang="pt-BR" b="1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banda larga móvel </a:t>
            </a:r>
            <a:r>
              <a:rPr lang="pt-BR" dirty="0" smtClean="0">
                <a:solidFill>
                  <a:schemeClr val="tx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- 4G</a:t>
            </a:r>
          </a:p>
        </p:txBody>
      </p:sp>
    </p:spTree>
    <p:extLst>
      <p:ext uri="{BB962C8B-B14F-4D97-AF65-F5344CB8AC3E}">
        <p14:creationId xmlns:p14="http://schemas.microsoft.com/office/powerpoint/2010/main" xmlns="" val="1933400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7344</TotalTime>
  <Words>673</Words>
  <Application>Microsoft Office PowerPoint</Application>
  <PresentationFormat>Apresentação na tela (16:9)</PresentationFormat>
  <Paragraphs>128</Paragraphs>
  <Slides>13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Kleber Farias de Lima</dc:creator>
  <cp:lastModifiedBy>brunobsb</cp:lastModifiedBy>
  <cp:revision>302</cp:revision>
  <cp:lastPrinted>2015-01-29T16:21:35Z</cp:lastPrinted>
  <dcterms:created xsi:type="dcterms:W3CDTF">2014-05-29T19:54:29Z</dcterms:created>
  <dcterms:modified xsi:type="dcterms:W3CDTF">2015-06-02T11:57:34Z</dcterms:modified>
</cp:coreProperties>
</file>