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8" r:id="rId3"/>
    <p:sldId id="256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3667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480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86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91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596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957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885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7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6534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6188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88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879B6-3D5A-4B27-8666-EEA271F4474B}" type="datetimeFigureOut">
              <a:rPr lang="en-GB" smtClean="0"/>
              <a:t>29/10/2015</a:t>
            </a:fld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EDF18-DB81-4A5D-825C-6664582813C6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611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17320" y="-670560"/>
            <a:ext cx="9144000" cy="3205163"/>
          </a:xfrm>
        </p:spPr>
        <p:txBody>
          <a:bodyPr/>
          <a:lstStyle/>
          <a:p>
            <a:r>
              <a:rPr lang="pt-BR" b="1" dirty="0" smtClean="0"/>
              <a:t>Notas sobre o Acordo </a:t>
            </a:r>
            <a:r>
              <a:rPr lang="pt-BR" b="1" dirty="0" err="1" smtClean="0"/>
              <a:t>Transpacífico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0160" y="2534603"/>
            <a:ext cx="9387840" cy="1869757"/>
          </a:xfrm>
        </p:spPr>
        <p:txBody>
          <a:bodyPr>
            <a:noAutofit/>
          </a:bodyPr>
          <a:lstStyle/>
          <a:p>
            <a:r>
              <a:rPr lang="pt-BR" sz="3200" dirty="0" smtClean="0"/>
              <a:t>Lia Baker Valls Pereira</a:t>
            </a:r>
          </a:p>
          <a:p>
            <a:r>
              <a:rPr lang="pt-BR" sz="3200" dirty="0" smtClean="0"/>
              <a:t>IBRE/FGV</a:t>
            </a:r>
          </a:p>
          <a:p>
            <a:r>
              <a:rPr lang="pt-BR" sz="3200" dirty="0" smtClean="0"/>
              <a:t>FCE/UERJ</a:t>
            </a:r>
          </a:p>
          <a:p>
            <a:endParaRPr lang="pt-BR" sz="3200" dirty="0"/>
          </a:p>
          <a:p>
            <a:r>
              <a:rPr lang="pt-BR" sz="3200" smtClean="0"/>
              <a:t>Brasília</a:t>
            </a:r>
            <a:r>
              <a:rPr lang="pt-BR" sz="3200" dirty="0" smtClean="0"/>
              <a:t>, 29 de outubro de 2015</a:t>
            </a:r>
          </a:p>
          <a:p>
            <a:r>
              <a:rPr lang="pt-BR" sz="3200" dirty="0" smtClean="0"/>
              <a:t>Senado Federal</a:t>
            </a:r>
          </a:p>
          <a:p>
            <a:r>
              <a:rPr lang="pt-BR" sz="3200" dirty="0" smtClean="0"/>
              <a:t>Comissão de Relações Exteriores e Defesa Nacional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76070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-457200" y="457200"/>
            <a:ext cx="12649200" cy="119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 smtClean="0"/>
              <a:t>A reforma da tarifa externa comum (Mercosul) </a:t>
            </a:r>
          </a:p>
          <a:p>
            <a:pPr algn="ctr"/>
            <a:endParaRPr lang="pt-BR" sz="4800" dirty="0"/>
          </a:p>
          <a:p>
            <a:pPr algn="ctr"/>
            <a:r>
              <a:rPr lang="pt-BR" sz="4800" dirty="0" smtClean="0"/>
              <a:t>Abertura comercial contribui para um ambiente mais favorável a busca por eficiência.</a:t>
            </a:r>
          </a:p>
          <a:p>
            <a:pPr algn="ctr"/>
            <a:endParaRPr lang="pt-BR" sz="4800" dirty="0"/>
          </a:p>
          <a:p>
            <a:pPr algn="ctr"/>
            <a:r>
              <a:rPr lang="pt-BR" sz="4800" dirty="0" smtClean="0"/>
              <a:t>Agenda da competitividade: reformas micro e institucionais</a:t>
            </a:r>
          </a:p>
          <a:p>
            <a:pPr algn="ctr"/>
            <a:endParaRPr lang="pt-BR" sz="5400" dirty="0" smtClean="0"/>
          </a:p>
          <a:p>
            <a:pPr marL="685800" indent="-685800" algn="ctr">
              <a:buFont typeface="Arial" panose="020B0604020202020204" pitchFamily="34" charset="0"/>
              <a:buChar char="•"/>
            </a:pPr>
            <a:endParaRPr lang="pt-BR" sz="5400" dirty="0" smtClean="0"/>
          </a:p>
          <a:p>
            <a:pPr marL="685800" indent="-685800" algn="ctr">
              <a:buFont typeface="Arial" panose="020B0604020202020204" pitchFamily="34" charset="0"/>
              <a:buChar char="•"/>
            </a:pPr>
            <a:endParaRPr lang="pt-BR" sz="5400" dirty="0"/>
          </a:p>
          <a:p>
            <a:pPr marL="685800" indent="-685800" algn="ctr">
              <a:buFont typeface="Arial" panose="020B0604020202020204" pitchFamily="34" charset="0"/>
              <a:buChar char="•"/>
            </a:pPr>
            <a:endParaRPr lang="pt-BR" sz="54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pt-BR" sz="5400" dirty="0"/>
          </a:p>
          <a:p>
            <a:endParaRPr lang="pt-BR" sz="5400" dirty="0" smtClean="0"/>
          </a:p>
          <a:p>
            <a:endParaRPr lang="pt-BR" sz="5400" dirty="0"/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86304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457200"/>
            <a:ext cx="12192000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 smtClean="0"/>
              <a:t>Plano Nacional de Exportações apresenta uma lista de países/produtos.</a:t>
            </a:r>
          </a:p>
          <a:p>
            <a:pPr algn="ctr"/>
            <a:endParaRPr lang="pt-BR" sz="4800" dirty="0"/>
          </a:p>
          <a:p>
            <a:pPr algn="ctr"/>
            <a:r>
              <a:rPr lang="pt-BR" sz="4800" dirty="0" smtClean="0"/>
              <a:t>É preciso elaborar uma estratégia/planejamento. Nossa prática assina e depois veremos. Acordos devem refletir as diretrizes de políticas que são de médio/longo prazo. 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endParaRPr lang="pt-BR" sz="4800" dirty="0" smtClean="0"/>
          </a:p>
          <a:p>
            <a:pPr marL="685800" indent="-685800" algn="ctr">
              <a:buFont typeface="Arial" panose="020B0604020202020204" pitchFamily="34" charset="0"/>
              <a:buChar char="•"/>
            </a:pPr>
            <a:endParaRPr lang="pt-BR" sz="4800" dirty="0"/>
          </a:p>
          <a:p>
            <a:pPr marL="685800" indent="-685800" algn="ctr">
              <a:buFont typeface="Arial" panose="020B0604020202020204" pitchFamily="34" charset="0"/>
              <a:buChar char="•"/>
            </a:pPr>
            <a:endParaRPr lang="pt-BR" sz="48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pt-BR" sz="4800" dirty="0"/>
          </a:p>
          <a:p>
            <a:endParaRPr lang="pt-BR" sz="4800" dirty="0" smtClean="0"/>
          </a:p>
          <a:p>
            <a:endParaRPr lang="pt-BR" sz="4800" dirty="0"/>
          </a:p>
          <a:p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101465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DESAFIOS PARA O BRASIL NO COMÉRCIO MUNDIAL</a:t>
            </a:r>
            <a:endParaRPr lang="pt-BR" sz="4800" b="1" dirty="0">
              <a:solidFill>
                <a:schemeClr val="bg1"/>
              </a:solidFill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pt-BR" sz="4000" dirty="0" smtClean="0"/>
              <a:t>A participação do Brasil nas exportações mundiais passou de 0,9% para 1,3% entre 2000/2013. </a:t>
            </a:r>
          </a:p>
          <a:p>
            <a:endParaRPr lang="pt-BR" sz="4000" dirty="0" smtClean="0"/>
          </a:p>
          <a:p>
            <a:r>
              <a:rPr lang="pt-BR" sz="4000" dirty="0" smtClean="0"/>
              <a:t>O fim do boom no preço das commodities, os impasses na OMC e as cadeias globais de valor</a:t>
            </a:r>
          </a:p>
          <a:p>
            <a:endParaRPr lang="pt-BR" sz="4000" dirty="0" smtClean="0"/>
          </a:p>
          <a:p>
            <a:r>
              <a:rPr lang="pt-BR" sz="4000" dirty="0" smtClean="0"/>
              <a:t>O isolamento do Brasil ?</a:t>
            </a:r>
          </a:p>
          <a:p>
            <a:endParaRPr lang="pt-BR" sz="4000" dirty="0"/>
          </a:p>
          <a:p>
            <a:endParaRPr lang="pt-BR" sz="4000" dirty="0" smtClean="0"/>
          </a:p>
          <a:p>
            <a:pPr marL="0" indent="0">
              <a:buNone/>
            </a:pP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409807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  <a:latin typeface="+mn-lt"/>
              </a:rPr>
              <a:t>Acordo</a:t>
            </a:r>
            <a:r>
              <a:rPr lang="en-GB" sz="4800" b="1" dirty="0" smtClean="0">
                <a:solidFill>
                  <a:schemeClr val="bg1"/>
                </a:solidFill>
                <a:latin typeface="+mn-lt"/>
              </a:rPr>
              <a:t> Trans-</a:t>
            </a:r>
            <a:r>
              <a:rPr lang="en-GB" sz="4800" b="1" dirty="0" err="1" smtClean="0">
                <a:solidFill>
                  <a:schemeClr val="bg1"/>
                </a:solidFill>
                <a:latin typeface="+mn-lt"/>
              </a:rPr>
              <a:t>Pacífico</a:t>
            </a:r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/>
          </a:bodyPr>
          <a:lstStyle/>
          <a:p>
            <a:r>
              <a:rPr lang="pt-BR" sz="4000" dirty="0" smtClean="0"/>
              <a:t>No dia 5 de outubro de 2015 foi assinado o acordo TPP. </a:t>
            </a:r>
            <a:r>
              <a:rPr lang="pt-BR" sz="4000" dirty="0"/>
              <a:t> </a:t>
            </a:r>
            <a:r>
              <a:rPr lang="pt-BR" sz="4000" dirty="0" smtClean="0"/>
              <a:t>Depende de aprovação do Congresso.</a:t>
            </a:r>
          </a:p>
          <a:p>
            <a:endParaRPr lang="pt-BR" sz="4000" dirty="0" smtClean="0"/>
          </a:p>
          <a:p>
            <a:r>
              <a:rPr lang="pt-BR" sz="4000" dirty="0" smtClean="0"/>
              <a:t>Austrália, Brunei, Canadá, Chile, Cingapura, Estados Unidos, Japão, Malásia, México, Nova Zelândia, Peru e Vietnã.</a:t>
            </a:r>
          </a:p>
          <a:p>
            <a:endParaRPr lang="pt-BR" sz="4000" dirty="0"/>
          </a:p>
          <a:p>
            <a:r>
              <a:rPr lang="pt-BR" sz="4000" dirty="0" smtClean="0"/>
              <a:t>Motivações: China, multilateralismo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19664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  <a:latin typeface="+mn-lt"/>
              </a:rPr>
              <a:t>Acordo</a:t>
            </a:r>
            <a:r>
              <a:rPr lang="en-GB" sz="4800" b="1" dirty="0" smtClean="0">
                <a:solidFill>
                  <a:schemeClr val="bg1"/>
                </a:solidFill>
                <a:latin typeface="+mn-lt"/>
              </a:rPr>
              <a:t> Trans-</a:t>
            </a:r>
            <a:r>
              <a:rPr lang="en-GB" sz="4800" b="1" dirty="0" err="1" smtClean="0">
                <a:solidFill>
                  <a:schemeClr val="bg1"/>
                </a:solidFill>
                <a:latin typeface="+mn-lt"/>
              </a:rPr>
              <a:t>Pacífico</a:t>
            </a:r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6200" y="1825625"/>
            <a:ext cx="12115800" cy="5032375"/>
          </a:xfrm>
        </p:spPr>
        <p:txBody>
          <a:bodyPr>
            <a:normAutofit/>
          </a:bodyPr>
          <a:lstStyle/>
          <a:p>
            <a:r>
              <a:rPr lang="pt-BR" sz="4000" dirty="0" smtClean="0"/>
              <a:t> Os países representam ao redor de 40% do PIB mundial (EUA 22% e Japão 7%), 30% das importações mundiais.</a:t>
            </a:r>
          </a:p>
          <a:p>
            <a:endParaRPr lang="pt-BR" sz="4000" dirty="0"/>
          </a:p>
          <a:p>
            <a:r>
              <a:rPr lang="pt-BR" sz="4000" dirty="0"/>
              <a:t> </a:t>
            </a:r>
            <a:r>
              <a:rPr lang="pt-BR" sz="4000" dirty="0" smtClean="0"/>
              <a:t>Escopo do acordo: acesso a mercado e regras </a:t>
            </a:r>
          </a:p>
          <a:p>
            <a:endParaRPr lang="pt-BR" sz="4000" dirty="0"/>
          </a:p>
          <a:p>
            <a:r>
              <a:rPr lang="pt-BR" sz="4000" dirty="0" smtClean="0"/>
              <a:t>Agricultura, manufaturas e serviços (nem tudo será zerado)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73922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4800" b="1" dirty="0" smtClean="0">
                <a:solidFill>
                  <a:schemeClr val="bg1"/>
                </a:solidFill>
                <a:latin typeface="+mn-lt"/>
              </a:rPr>
              <a:t>Acordo</a:t>
            </a:r>
            <a:r>
              <a:rPr lang="en-GB" sz="4800" b="1" dirty="0" smtClean="0">
                <a:solidFill>
                  <a:schemeClr val="bg1"/>
                </a:solidFill>
                <a:latin typeface="+mn-lt"/>
              </a:rPr>
              <a:t> Trans-</a:t>
            </a:r>
            <a:r>
              <a:rPr lang="en-GB" sz="4800" b="1" dirty="0" err="1" smtClean="0">
                <a:solidFill>
                  <a:schemeClr val="bg1"/>
                </a:solidFill>
                <a:latin typeface="+mn-lt"/>
              </a:rPr>
              <a:t>Pacífico</a:t>
            </a:r>
            <a:endParaRPr lang="en-GB" sz="4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6200" y="1825625"/>
            <a:ext cx="12115800" cy="5032375"/>
          </a:xfrm>
        </p:spPr>
        <p:txBody>
          <a:bodyPr>
            <a:normAutofit/>
          </a:bodyPr>
          <a:lstStyle/>
          <a:p>
            <a:r>
              <a:rPr lang="pt-BR" sz="4000" dirty="0" smtClean="0"/>
              <a:t> “ Harmonizando as regras do jogo”</a:t>
            </a:r>
          </a:p>
          <a:p>
            <a:endParaRPr lang="pt-BR" sz="4000" dirty="0"/>
          </a:p>
          <a:p>
            <a:r>
              <a:rPr lang="pt-BR" sz="4000" dirty="0" smtClean="0"/>
              <a:t>Barreiras fitossanitárias e técnicas</a:t>
            </a:r>
          </a:p>
          <a:p>
            <a:endParaRPr lang="pt-BR" sz="4000" dirty="0"/>
          </a:p>
          <a:p>
            <a:r>
              <a:rPr lang="pt-BR" sz="4000" dirty="0" smtClean="0"/>
              <a:t>Empresas estatais, “livre internet”, regras de origem, cláusulas trabalhistas, ambientais, o mecanismo de solução de disputas, propriedade intelectual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0507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/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+mn-lt"/>
              </a:rPr>
              <a:t>Questões para o Brasil</a:t>
            </a:r>
            <a:endParaRPr lang="pt-B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</p:spPr>
        <p:txBody>
          <a:bodyPr>
            <a:normAutofit/>
          </a:bodyPr>
          <a:lstStyle/>
          <a:p>
            <a:r>
              <a:rPr lang="pt-BR" sz="4400" dirty="0" smtClean="0"/>
              <a:t> Impactos no comércio: 24% das </a:t>
            </a:r>
            <a:r>
              <a:rPr lang="pt-BR" sz="4400" dirty="0" err="1" smtClean="0"/>
              <a:t>export</a:t>
            </a:r>
            <a:r>
              <a:rPr lang="pt-BR" sz="4400" dirty="0" smtClean="0"/>
              <a:t> BR; 32% das </a:t>
            </a:r>
            <a:r>
              <a:rPr lang="pt-BR" sz="4400" dirty="0" err="1" smtClean="0"/>
              <a:t>export.manuf</a:t>
            </a:r>
            <a:endParaRPr lang="pt-BR" sz="4400" dirty="0" smtClean="0"/>
          </a:p>
          <a:p>
            <a:endParaRPr lang="pt-BR" sz="4400" dirty="0"/>
          </a:p>
          <a:p>
            <a:r>
              <a:rPr lang="pt-BR" sz="4400" dirty="0" smtClean="0"/>
              <a:t> Agenda de acordos comerciais restrita</a:t>
            </a:r>
          </a:p>
          <a:p>
            <a:endParaRPr lang="pt-BR" sz="4400" dirty="0" smtClean="0"/>
          </a:p>
          <a:p>
            <a:r>
              <a:rPr lang="pt-BR" sz="4400" dirty="0" smtClean="0"/>
              <a:t> Cadeias globais de valor 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271061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"/>
            <a:ext cx="12192000" cy="6858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2400" dirty="0" smtClean="0"/>
              <a:t>Mercosul </a:t>
            </a:r>
            <a:r>
              <a:rPr lang="pt-BR" sz="2400" dirty="0"/>
              <a:t>(1991)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Mercosul-Bolívia (1996)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Mercosul-Chile (1996)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Mercosul-México (2002) parcial e mais o Acordo Automotivo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 Peru (2005)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 Colômbia, Equador e Venezuela (2005)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 Guiana (2003) , </a:t>
            </a:r>
            <a:r>
              <a:rPr lang="pt-BR" sz="2400" dirty="0" smtClean="0"/>
              <a:t>parcial 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 smtClean="0"/>
              <a:t>Mercosul- </a:t>
            </a:r>
            <a:r>
              <a:rPr lang="pt-BR" sz="2400" dirty="0"/>
              <a:t>Suriname (2005), </a:t>
            </a:r>
            <a:r>
              <a:rPr lang="pt-BR" sz="2400" dirty="0" smtClean="0"/>
              <a:t>parcial</a:t>
            </a:r>
            <a:endParaRPr lang="pt-BR" sz="2400" dirty="0"/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 Cuba (2007)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 Índia (2009). 400 produtos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 – Israel ( 2010).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Mercosul-SACU (África do Sul, Namíbia, Botsuana, Lesoto, Suazilândia) 2008, 1700 produtos </a:t>
            </a:r>
            <a:r>
              <a:rPr lang="pt-BR" sz="2400" dirty="0" smtClean="0"/>
              <a:t>(depende de aprovação)</a:t>
            </a:r>
            <a:endParaRPr lang="pt-BR" sz="2400" dirty="0"/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Mercosul- Egito (2010,  </a:t>
            </a:r>
            <a:r>
              <a:rPr lang="pt-BR" sz="2400" dirty="0" smtClean="0"/>
              <a:t>idem)</a:t>
            </a:r>
            <a:endParaRPr lang="pt-BR" sz="2400" dirty="0"/>
          </a:p>
          <a:p>
            <a:pPr marL="514350" indent="-514350">
              <a:buFont typeface="+mj-lt"/>
              <a:buAutoNum type="arabicPeriod"/>
            </a:pPr>
            <a:r>
              <a:rPr lang="pt-BR" sz="2400" dirty="0"/>
              <a:t>Mercosul – Palestina (2011, </a:t>
            </a:r>
            <a:r>
              <a:rPr lang="pt-BR" sz="2400" dirty="0" smtClean="0"/>
              <a:t>idem).</a:t>
            </a:r>
            <a:endParaRPr lang="pt-BR" sz="2400" dirty="0"/>
          </a:p>
          <a:p>
            <a:pPr marL="514350" indent="-514350">
              <a:buFont typeface="+mj-lt"/>
              <a:buAutoNum type="arabicPeriod"/>
            </a:pPr>
            <a:endParaRPr lang="pt-BR" sz="2400" dirty="0"/>
          </a:p>
          <a:p>
            <a:pPr marL="514350" indent="-514350"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585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http://www.iedi.org.br/media/carta578/20130628-1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2"/>
            <a:ext cx="12039600" cy="666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705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-457200" y="457200"/>
            <a:ext cx="12649200" cy="10895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 smtClean="0"/>
              <a:t>Acordos não resolvem os desafios para o aumento da produtividade da indústria brasileira.</a:t>
            </a:r>
          </a:p>
          <a:p>
            <a:pPr algn="ctr"/>
            <a:endParaRPr lang="pt-BR" sz="5400" dirty="0"/>
          </a:p>
          <a:p>
            <a:pPr algn="ctr"/>
            <a:r>
              <a:rPr lang="pt-BR" sz="5400" dirty="0" smtClean="0"/>
              <a:t>No entanto, levam ao debate sobre os rumos da política de comércio exterior do Brasil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pt-BR" sz="54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pt-BR" sz="54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pt-BR" sz="5400" dirty="0"/>
          </a:p>
          <a:p>
            <a:endParaRPr lang="pt-BR" sz="5400" dirty="0" smtClean="0"/>
          </a:p>
          <a:p>
            <a:endParaRPr lang="pt-BR" sz="5400" dirty="0"/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17481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446</Words>
  <Application>Microsoft Office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Notas sobre o Acordo Transpacífico</vt:lpstr>
      <vt:lpstr>DESAFIOS PARA O BRASIL NO COMÉRCIO MUNDIAL</vt:lpstr>
      <vt:lpstr>Acordo Trans-Pacífico</vt:lpstr>
      <vt:lpstr>Acordo Trans-Pacífico</vt:lpstr>
      <vt:lpstr>Acordo Trans-Pacífico</vt:lpstr>
      <vt:lpstr>Questões para o Brasil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Acordo Trans-Pacífico</dc:title>
  <dc:creator>Lia Valls</dc:creator>
  <cp:lastModifiedBy>Lia Valls</cp:lastModifiedBy>
  <cp:revision>11</cp:revision>
  <dcterms:created xsi:type="dcterms:W3CDTF">2015-10-29T07:21:15Z</dcterms:created>
  <dcterms:modified xsi:type="dcterms:W3CDTF">2015-10-29T09:09:03Z</dcterms:modified>
</cp:coreProperties>
</file>