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7" r:id="rId1"/>
    <p:sldMasterId id="2147484081" r:id="rId2"/>
    <p:sldMasterId id="2147484093" r:id="rId3"/>
  </p:sldMasterIdLst>
  <p:notesMasterIdLst>
    <p:notesMasterId r:id="rId18"/>
  </p:notesMasterIdLst>
  <p:handoutMasterIdLst>
    <p:handoutMasterId r:id="rId19"/>
  </p:handoutMasterIdLst>
  <p:sldIdLst>
    <p:sldId id="413" r:id="rId4"/>
    <p:sldId id="496" r:id="rId5"/>
    <p:sldId id="510" r:id="rId6"/>
    <p:sldId id="498" r:id="rId7"/>
    <p:sldId id="499" r:id="rId8"/>
    <p:sldId id="511" r:id="rId9"/>
    <p:sldId id="502" r:id="rId10"/>
    <p:sldId id="508" r:id="rId11"/>
    <p:sldId id="514" r:id="rId12"/>
    <p:sldId id="509" r:id="rId13"/>
    <p:sldId id="503" r:id="rId14"/>
    <p:sldId id="513" r:id="rId15"/>
    <p:sldId id="512" r:id="rId16"/>
    <p:sldId id="495" r:id="rId17"/>
  </p:sldIdLst>
  <p:sldSz cx="9144000" cy="6858000" type="screen4x3"/>
  <p:notesSz cx="6797675" cy="9926638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1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4EA5"/>
    <a:srgbClr val="799D1C"/>
    <a:srgbClr val="AFD40E"/>
    <a:srgbClr val="BFFF3F"/>
    <a:srgbClr val="2B72C3"/>
    <a:srgbClr val="1D4693"/>
    <a:srgbClr val="AB1D1D"/>
    <a:srgbClr val="E200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4" autoAdjust="0"/>
    <p:restoredTop sz="95009" autoAdjust="0"/>
  </p:normalViewPr>
  <p:slideViewPr>
    <p:cSldViewPr snapToObjects="1" showGuides="1">
      <p:cViewPr>
        <p:scale>
          <a:sx n="100" d="100"/>
          <a:sy n="100" d="100"/>
        </p:scale>
        <p:origin x="1086" y="144"/>
      </p:cViewPr>
      <p:guideLst>
        <p:guide orient="horz" pos="75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D6B425-0963-44B0-9EBC-6311B01C1251}" type="datetimeFigureOut">
              <a:rPr lang="en-US" altLang="pt-BR"/>
              <a:pPr>
                <a:defRPr/>
              </a:pPr>
              <a:t>6/9/2016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792456-9A40-4209-8770-8C7A333870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85399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1561F7-8244-40B7-9FC9-11336E892E7B}" type="datetimeFigureOut">
              <a:rPr lang="pt-BR" altLang="pt-BR"/>
              <a:pPr>
                <a:defRPr/>
              </a:pPr>
              <a:t>09/06/2016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8B04DB-C31B-4DD6-BE05-F82B73654A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149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7489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806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7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95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8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9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6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72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49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441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62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825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336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28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656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37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41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3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518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55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17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8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66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71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34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Users/fredlobo/Desktop/NUCOM%20AT%20THE%20MOMENT/GAB%20originais%20em%20foco/apresentacao%20SVS%20powerpoint%202016/apresentacao%202016%20svs1d%20Folder/fileto%20miolo%20temer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file://localhost/Users/fredlobo/Desktop/NUCOM%20AT%20THE%20MOMENT/GAB%20originais%20em%20foco/apresentacao%20SVS%20powerpoint%202016/apresentacao%202016%20svs1d%20Folder/fileto%20capa%20temer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file://localhost/Users/fredlobo/Desktop/NUCOM%20AT%20THE%20MOMENT/GAB%20originais%20em%20foco/apresentacao%20SVS%20powerpoint%202016/apresentacao%202016%20svs1d%20Folder/fileto%20fundo%20temer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miolo temer.jpg" descr="/Users/fredlobo/Desktop/NUCOM AT THE MOMENT/GAB originais em foco/apresentacao SVS powerpoint 2016/apresentacao 2016 svs1d Folder/fileto miolo temer.jpg"/>
          <p:cNvPicPr>
            <a:picLocks noChangeAspect="1"/>
          </p:cNvPicPr>
          <p:nvPr userDrawn="1"/>
        </p:nvPicPr>
        <p:blipFill>
          <a:blip r:embed="rId14" r:link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capa temer.jpg" descr="/Users/fredlobo/Desktop/NUCOM AT THE MOMENT/GAB originais em foco/apresentacao SVS powerpoint 2016/apresentacao 2016 svs1d Folder/fileto capa temer.jpg"/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6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105" r:id="rId12"/>
    <p:sldLayoutId id="21474841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to fundo temer.jpg" descr="/Users/fredlobo/Desktop/NUCOM AT THE MOMENT/GAB originais em foco/apresentacao SVS powerpoint 2016/apresentacao 2016 svs1d Folder/fileto fundo temer.jp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9700" y="3842693"/>
            <a:ext cx="6324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sz="1900" b="1" spc="50" smtClean="0">
                <a:solidFill>
                  <a:srgbClr val="FFFFFF"/>
                </a:solidFill>
              </a:rPr>
              <a:t>Ministério da Saúde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altLang="pt-BR" sz="1600" spc="50" smtClean="0">
                <a:solidFill>
                  <a:srgbClr val="FFFFFF"/>
                </a:solidFill>
              </a:rPr>
              <a:t>Secretaria de Vigilância em Saúde 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sz="1600" spc="50" smtClean="0">
                <a:solidFill>
                  <a:srgbClr val="FFFFFF"/>
                </a:solidFill>
              </a:rPr>
              <a:t>Departamento de Vigil</a:t>
            </a:r>
            <a:r>
              <a:rPr lang="en-US" sz="1600" spc="50" smtClean="0">
                <a:solidFill>
                  <a:srgbClr val="FFFFFF"/>
                </a:solidFill>
              </a:rPr>
              <a:t>ância de Doenças Transmissíveis</a:t>
            </a:r>
            <a:endParaRPr lang="pt-BR" sz="1600" spc="50" smtClean="0">
              <a:solidFill>
                <a:srgbClr val="FFFFFF"/>
              </a:solidFill>
            </a:endParaRPr>
          </a:p>
          <a:p>
            <a:pPr algn="ctr" eaLnBrk="1" hangingPunct="1">
              <a:spcAft>
                <a:spcPts val="3000"/>
              </a:spcAft>
            </a:pPr>
            <a:r>
              <a:rPr lang="pt-BR" sz="1600" spc="50" smtClean="0">
                <a:solidFill>
                  <a:srgbClr val="FFFFFF"/>
                </a:solidFill>
              </a:rPr>
              <a:t>Coordenação Geral do Programa Nacional de Controle da Dengue</a:t>
            </a:r>
          </a:p>
          <a:p>
            <a:pPr algn="ctr" eaLnBrk="1" hangingPunct="1"/>
            <a:r>
              <a:rPr lang="pt-BR" altLang="pt-BR" sz="1200" spc="50" smtClean="0">
                <a:solidFill>
                  <a:srgbClr val="FFFFFF"/>
                </a:solidFill>
              </a:rPr>
              <a:t>9 de junho de 2016</a:t>
            </a:r>
            <a:endParaRPr lang="pt-BR" altLang="pt-BR" sz="1200" spc="50">
              <a:solidFill>
                <a:srgbClr val="FFFFFF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90600" y="1915606"/>
            <a:ext cx="716280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800" b="1" spc="100" smtClean="0">
                <a:solidFill>
                  <a:schemeClr val="bg1"/>
                </a:solidFill>
              </a:rPr>
              <a:t>Controle de Vetores Mediante Aplica</a:t>
            </a:r>
            <a:r>
              <a:rPr lang="en-US" altLang="pt-BR" sz="3800" b="1" spc="100" smtClean="0">
                <a:solidFill>
                  <a:schemeClr val="bg1"/>
                </a:solidFill>
              </a:rPr>
              <a:t>ção Aérea de Inseticidas</a:t>
            </a:r>
            <a:endParaRPr lang="pt-BR" altLang="pt-BR" sz="3800" b="1" spc="1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Comunidade Europeia</a:t>
            </a:r>
          </a:p>
          <a:p>
            <a:pPr lvl="1"/>
            <a:r>
              <a:rPr lang="pt-BR" dirty="0"/>
              <a:t>DIRECTIVE </a:t>
            </a:r>
            <a:r>
              <a:rPr lang="pt-BR" dirty="0" smtClean="0"/>
              <a:t>2009/128/EC13</a:t>
            </a:r>
          </a:p>
          <a:p>
            <a:pPr lvl="1"/>
            <a:r>
              <a:rPr lang="pt-BR" dirty="0" smtClean="0"/>
              <a:t>Estados-Membros </a:t>
            </a:r>
            <a:r>
              <a:rPr lang="pt-BR" dirty="0" err="1"/>
              <a:t>deverão</a:t>
            </a:r>
            <a:r>
              <a:rPr lang="pt-BR" dirty="0"/>
              <a:t> assegurar a </a:t>
            </a:r>
            <a:r>
              <a:rPr lang="pt-BR" dirty="0" err="1"/>
              <a:t>proibição</a:t>
            </a:r>
            <a:r>
              <a:rPr lang="pt-BR" dirty="0"/>
              <a:t> da </a:t>
            </a:r>
            <a:r>
              <a:rPr lang="pt-BR" dirty="0" err="1"/>
              <a:t>pulverização</a:t>
            </a:r>
            <a:r>
              <a:rPr lang="pt-BR" dirty="0"/>
              <a:t> </a:t>
            </a:r>
            <a:r>
              <a:rPr lang="pt-BR" dirty="0" err="1" smtClean="0"/>
              <a:t>aérea</a:t>
            </a:r>
            <a:endParaRPr lang="pt-BR" dirty="0" smtClean="0"/>
          </a:p>
          <a:p>
            <a:pPr lvl="1"/>
            <a:r>
              <a:rPr lang="pt-BR" dirty="0" smtClean="0"/>
              <a:t>Quando usado deve ser longe de </a:t>
            </a:r>
            <a:r>
              <a:rPr lang="en-US" err="1" smtClean="0"/>
              <a:t>área</a:t>
            </a:r>
            <a:r>
              <a:rPr lang="en-US" smtClean="0"/>
              <a:t> urbana</a:t>
            </a:r>
          </a:p>
          <a:p>
            <a:r>
              <a:rPr lang="en-US" smtClean="0"/>
              <a:t>Alguns Estados brasileiros</a:t>
            </a:r>
          </a:p>
          <a:p>
            <a:pPr lvl="1"/>
            <a:r>
              <a:rPr lang="en-US" smtClean="0"/>
              <a:t>Restrição de uso</a:t>
            </a:r>
            <a:r>
              <a:rPr lang="pt-BR" smtClean="0"/>
              <a:t>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5140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CaixaDeTexto 1"/>
          <p:cNvSpPr txBox="1">
            <a:spLocks noChangeArrowheads="1"/>
          </p:cNvSpPr>
          <p:nvPr/>
        </p:nvSpPr>
        <p:spPr bwMode="auto">
          <a:xfrm>
            <a:off x="373063" y="260648"/>
            <a:ext cx="844708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800100" indent="-3429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dirty="0" smtClean="0">
                <a:latin typeface="Arial" charset="0"/>
              </a:rPr>
              <a:t>Avalia</a:t>
            </a:r>
            <a:r>
              <a:rPr lang="en-US" altLang="pt-BR" dirty="0" err="1" smtClean="0">
                <a:latin typeface="Arial" charset="0"/>
              </a:rPr>
              <a:t>ção</a:t>
            </a:r>
            <a:r>
              <a:rPr lang="en-US" altLang="pt-BR" dirty="0" smtClean="0">
                <a:latin typeface="Arial" charset="0"/>
              </a:rPr>
              <a:t> do </a:t>
            </a:r>
            <a:r>
              <a:rPr lang="en-US" altLang="pt-BR" dirty="0" err="1" smtClean="0">
                <a:latin typeface="Arial" charset="0"/>
              </a:rPr>
              <a:t>pré-projeto</a:t>
            </a:r>
            <a:endParaRPr lang="pt-BR" altLang="pt-BR" dirty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 err="1" smtClean="0">
                <a:latin typeface="Arial" charset="0"/>
              </a:rPr>
              <a:t>Necessário</a:t>
            </a:r>
            <a:r>
              <a:rPr lang="en-US" altLang="pt-BR" sz="2400" dirty="0" smtClean="0">
                <a:latin typeface="Arial" charset="0"/>
              </a:rPr>
              <a:t> um </a:t>
            </a:r>
            <a:r>
              <a:rPr lang="en-US" altLang="pt-BR" sz="2400" dirty="0" err="1" smtClean="0">
                <a:latin typeface="Arial" charset="0"/>
              </a:rPr>
              <a:t>desenho</a:t>
            </a:r>
            <a:r>
              <a:rPr lang="en-US" altLang="pt-BR" sz="2400" dirty="0" smtClean="0">
                <a:latin typeface="Arial" charset="0"/>
              </a:rPr>
              <a:t> para </a:t>
            </a:r>
            <a:r>
              <a:rPr lang="en-US" altLang="pt-BR" sz="2400" dirty="0" err="1" smtClean="0">
                <a:latin typeface="Arial" charset="0"/>
              </a:rPr>
              <a:t>avaliação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eficácia</a:t>
            </a:r>
            <a:endParaRPr lang="en-US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 smtClean="0">
                <a:latin typeface="Arial" charset="0"/>
              </a:rPr>
              <a:t>a) </a:t>
            </a:r>
            <a:r>
              <a:rPr lang="en-US" altLang="pt-BR" sz="2400" dirty="0" err="1">
                <a:latin typeface="Arial" charset="0"/>
              </a:rPr>
              <a:t>Componente</a:t>
            </a:r>
            <a:r>
              <a:rPr lang="en-US" altLang="pt-BR" sz="2400" dirty="0">
                <a:latin typeface="Arial" charset="0"/>
              </a:rPr>
              <a:t> da </a:t>
            </a:r>
            <a:r>
              <a:rPr lang="en-US" altLang="pt-BR" sz="2400" dirty="0" err="1">
                <a:latin typeface="Arial" charset="0"/>
              </a:rPr>
              <a:t>avaliação</a:t>
            </a:r>
            <a:r>
              <a:rPr lang="en-US" altLang="pt-BR" sz="2400" dirty="0">
                <a:latin typeface="Arial" charset="0"/>
              </a:rPr>
              <a:t> </a:t>
            </a:r>
            <a:r>
              <a:rPr lang="en-US" altLang="pt-BR" sz="2400" dirty="0" err="1">
                <a:latin typeface="Arial" charset="0"/>
              </a:rPr>
              <a:t>entomológica</a:t>
            </a:r>
            <a:endParaRPr lang="en-US" altLang="pt-BR" sz="2400" dirty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>
                <a:latin typeface="Arial" charset="0"/>
              </a:rPr>
              <a:t>	</a:t>
            </a: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>
                <a:latin typeface="Arial" charset="0"/>
              </a:rPr>
              <a:t>	</a:t>
            </a:r>
            <a:r>
              <a:rPr lang="en-US" altLang="pt-BR" sz="2400" dirty="0" smtClean="0">
                <a:latin typeface="Arial" charset="0"/>
              </a:rPr>
              <a:t>a.1</a:t>
            </a:r>
            <a:r>
              <a:rPr lang="en-US" altLang="pt-BR" sz="2400" dirty="0">
                <a:latin typeface="Arial" charset="0"/>
              </a:rPr>
              <a:t>) </a:t>
            </a:r>
            <a:r>
              <a:rPr lang="en-US" altLang="pt-BR" sz="2400" dirty="0" err="1">
                <a:latin typeface="Arial" charset="0"/>
              </a:rPr>
              <a:t>Escolha</a:t>
            </a:r>
            <a:r>
              <a:rPr lang="en-US" altLang="pt-BR" sz="2400" dirty="0">
                <a:latin typeface="Arial" charset="0"/>
              </a:rPr>
              <a:t> e </a:t>
            </a:r>
            <a:r>
              <a:rPr lang="en-US" altLang="pt-BR" sz="2400" dirty="0" err="1">
                <a:latin typeface="Arial" charset="0"/>
              </a:rPr>
              <a:t>descrição</a:t>
            </a:r>
            <a:r>
              <a:rPr lang="en-US" altLang="pt-BR" sz="2400" dirty="0">
                <a:latin typeface="Arial" charset="0"/>
              </a:rPr>
              <a:t> dos </a:t>
            </a:r>
            <a:r>
              <a:rPr lang="en-US" altLang="pt-BR" sz="2400" dirty="0" err="1">
                <a:latin typeface="Arial" charset="0"/>
              </a:rPr>
              <a:t>locais</a:t>
            </a:r>
            <a:r>
              <a:rPr lang="en-US" altLang="pt-BR" sz="2400" dirty="0">
                <a:latin typeface="Arial" charset="0"/>
              </a:rPr>
              <a:t> do </a:t>
            </a:r>
            <a:r>
              <a:rPr lang="en-US" altLang="pt-BR" sz="2400" dirty="0" err="1">
                <a:latin typeface="Arial" charset="0"/>
              </a:rPr>
              <a:t>ensaio</a:t>
            </a:r>
            <a:endParaRPr lang="en-US" altLang="pt-BR" sz="2400" dirty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Área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urbana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apenas</a:t>
            </a:r>
            <a:r>
              <a:rPr lang="en-US" altLang="pt-BR" sz="2000" dirty="0">
                <a:latin typeface="Arial" charset="0"/>
              </a:rPr>
              <a:t> com casas </a:t>
            </a:r>
            <a:r>
              <a:rPr lang="en-US" altLang="pt-BR" sz="2000" dirty="0" err="1">
                <a:latin typeface="Arial" charset="0"/>
              </a:rPr>
              <a:t>térreas</a:t>
            </a:r>
            <a:endParaRPr lang="en-US" altLang="pt-BR" sz="2000" dirty="0">
              <a:latin typeface="Arial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Área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urbana</a:t>
            </a:r>
            <a:r>
              <a:rPr lang="en-US" altLang="pt-BR" sz="2000" dirty="0">
                <a:latin typeface="Arial" charset="0"/>
              </a:rPr>
              <a:t> com </a:t>
            </a:r>
            <a:r>
              <a:rPr lang="en-US" altLang="pt-BR" sz="2000" dirty="0" err="1">
                <a:latin typeface="Arial" charset="0"/>
              </a:rPr>
              <a:t>edifícios</a:t>
            </a:r>
            <a:r>
              <a:rPr lang="en-US" altLang="pt-BR" sz="2000" dirty="0">
                <a:latin typeface="Arial" charset="0"/>
              </a:rPr>
              <a:t> e </a:t>
            </a:r>
            <a:r>
              <a:rPr lang="en-US" altLang="pt-BR" sz="2000" dirty="0" err="1">
                <a:latin typeface="Arial" charset="0"/>
              </a:rPr>
              <a:t>estruturas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elevadas</a:t>
            </a:r>
            <a:r>
              <a:rPr lang="en-US" altLang="pt-BR" sz="2000" dirty="0">
                <a:latin typeface="Arial" charset="0"/>
              </a:rPr>
              <a:t>            </a:t>
            </a: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>
                <a:latin typeface="Arial" charset="0"/>
              </a:rPr>
              <a:t>	</a:t>
            </a:r>
            <a:r>
              <a:rPr lang="en-US" altLang="pt-BR" sz="2400" dirty="0" smtClean="0">
                <a:latin typeface="Arial" charset="0"/>
              </a:rPr>
              <a:t>a.2</a:t>
            </a:r>
            <a:r>
              <a:rPr lang="en-US" altLang="pt-BR" sz="2400" dirty="0">
                <a:latin typeface="Arial" charset="0"/>
              </a:rPr>
              <a:t>) </a:t>
            </a:r>
            <a:r>
              <a:rPr lang="en-US" altLang="pt-BR" sz="2400" dirty="0" err="1">
                <a:latin typeface="Arial" charset="0"/>
              </a:rPr>
              <a:t>Avaliação</a:t>
            </a:r>
            <a:r>
              <a:rPr lang="en-US" altLang="pt-BR" sz="2400" dirty="0">
                <a:latin typeface="Arial" charset="0"/>
              </a:rPr>
              <a:t> da </a:t>
            </a:r>
            <a:r>
              <a:rPr lang="en-US" altLang="pt-BR" sz="2400" dirty="0" err="1">
                <a:latin typeface="Arial" charset="0"/>
              </a:rPr>
              <a:t>infestação</a:t>
            </a:r>
            <a:r>
              <a:rPr lang="en-US" altLang="pt-BR" sz="2400" dirty="0">
                <a:latin typeface="Arial" charset="0"/>
              </a:rPr>
              <a:t> </a:t>
            </a:r>
            <a:r>
              <a:rPr lang="en-US" altLang="pt-BR" sz="2400" dirty="0" err="1">
                <a:latin typeface="Arial" charset="0"/>
              </a:rPr>
              <a:t>prévia</a:t>
            </a:r>
            <a:r>
              <a:rPr lang="en-US" altLang="pt-BR" sz="2400" dirty="0">
                <a:latin typeface="Arial" charset="0"/>
              </a:rPr>
              <a:t> (</a:t>
            </a:r>
            <a:r>
              <a:rPr lang="en-US" altLang="pt-BR" sz="2400" dirty="0" err="1">
                <a:latin typeface="Arial" charset="0"/>
              </a:rPr>
              <a:t>LIRAa</a:t>
            </a:r>
            <a:r>
              <a:rPr lang="en-US" altLang="pt-BR" sz="2400" dirty="0">
                <a:latin typeface="Arial" charset="0"/>
              </a:rPr>
              <a:t>, LIA)</a:t>
            </a: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Índices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infestação</a:t>
            </a:r>
            <a:r>
              <a:rPr lang="en-US" altLang="pt-BR" sz="2000" dirty="0">
                <a:latin typeface="Arial" charset="0"/>
              </a:rPr>
              <a:t>, </a:t>
            </a:r>
            <a:r>
              <a:rPr lang="en-US" altLang="pt-BR" sz="2000" dirty="0" err="1">
                <a:latin typeface="Arial" charset="0"/>
              </a:rPr>
              <a:t>Breteau</a:t>
            </a:r>
            <a:r>
              <a:rPr lang="en-US" altLang="pt-BR" sz="2000" dirty="0">
                <a:latin typeface="Arial" charset="0"/>
              </a:rPr>
              <a:t> e </a:t>
            </a:r>
            <a:r>
              <a:rPr lang="en-US" altLang="pt-BR" sz="2000" dirty="0" err="1">
                <a:latin typeface="Arial" charset="0"/>
              </a:rPr>
              <a:t>tipos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recipientes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predominantes</a:t>
            </a:r>
            <a:endParaRPr lang="en-US" altLang="pt-BR" sz="2000" dirty="0">
              <a:latin typeface="Arial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Instalação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ovitrampas</a:t>
            </a:r>
            <a:r>
              <a:rPr lang="en-US" altLang="pt-BR" sz="2000" dirty="0">
                <a:latin typeface="Arial" charset="0"/>
              </a:rPr>
              <a:t> (</a:t>
            </a:r>
            <a:r>
              <a:rPr lang="en-US" altLang="pt-BR" sz="2000" dirty="0" err="1">
                <a:latin typeface="Arial" charset="0"/>
              </a:rPr>
              <a:t>coleta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ovos</a:t>
            </a:r>
            <a:r>
              <a:rPr lang="en-US" altLang="pt-BR" sz="2000" dirty="0">
                <a:latin typeface="Arial" charset="0"/>
              </a:rPr>
              <a:t>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Coleta</a:t>
            </a:r>
            <a:r>
              <a:rPr lang="en-US" altLang="pt-BR" sz="2000" dirty="0">
                <a:latin typeface="Arial" charset="0"/>
              </a:rPr>
              <a:t> de mosquitos </a:t>
            </a:r>
            <a:r>
              <a:rPr lang="en-US" altLang="pt-BR" sz="2000" dirty="0" err="1">
                <a:latin typeface="Arial" charset="0"/>
              </a:rPr>
              <a:t>adultos</a:t>
            </a:r>
            <a:r>
              <a:rPr lang="en-US" altLang="pt-BR" sz="2000" dirty="0">
                <a:latin typeface="Arial" charset="0"/>
              </a:rPr>
              <a:t> (</a:t>
            </a:r>
            <a:r>
              <a:rPr lang="en-US" altLang="pt-BR" sz="2000" dirty="0" err="1">
                <a:latin typeface="Arial" charset="0"/>
              </a:rPr>
              <a:t>índices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paridade</a:t>
            </a:r>
            <a:r>
              <a:rPr lang="en-US" altLang="pt-BR" sz="2000" dirty="0" smtClean="0">
                <a:latin typeface="Arial" charset="0"/>
              </a:rPr>
              <a:t>)</a:t>
            </a:r>
            <a:endParaRPr lang="en-US" altLang="pt-B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CaixaDeTexto 1"/>
          <p:cNvSpPr txBox="1">
            <a:spLocks noChangeArrowheads="1"/>
          </p:cNvSpPr>
          <p:nvPr/>
        </p:nvSpPr>
        <p:spPr bwMode="auto">
          <a:xfrm>
            <a:off x="373063" y="260648"/>
            <a:ext cx="844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800100" indent="-3429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dirty="0" smtClean="0">
                <a:latin typeface="Arial" charset="0"/>
              </a:rPr>
              <a:t>Avalia</a:t>
            </a:r>
            <a:r>
              <a:rPr lang="en-US" altLang="pt-BR" dirty="0" err="1" smtClean="0">
                <a:latin typeface="Arial" charset="0"/>
              </a:rPr>
              <a:t>ção</a:t>
            </a:r>
            <a:r>
              <a:rPr lang="en-US" altLang="pt-BR" dirty="0" smtClean="0">
                <a:latin typeface="Arial" charset="0"/>
              </a:rPr>
              <a:t> do </a:t>
            </a:r>
            <a:r>
              <a:rPr lang="en-US" altLang="pt-BR" dirty="0" err="1" smtClean="0">
                <a:latin typeface="Arial" charset="0"/>
              </a:rPr>
              <a:t>pré-projeto</a:t>
            </a:r>
            <a:endParaRPr lang="pt-BR" altLang="pt-BR" dirty="0" smtClean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 smtClean="0">
                <a:latin typeface="Arial" charset="0"/>
              </a:rPr>
              <a:t>	</a:t>
            </a: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>
                <a:latin typeface="Arial" charset="0"/>
              </a:rPr>
              <a:t>	</a:t>
            </a:r>
            <a:r>
              <a:rPr lang="en-US" altLang="pt-BR" sz="2400" dirty="0" smtClean="0">
                <a:latin typeface="Arial" charset="0"/>
              </a:rPr>
              <a:t>a.3</a:t>
            </a:r>
            <a:r>
              <a:rPr lang="en-US" altLang="pt-BR" sz="2400" dirty="0">
                <a:latin typeface="Arial" charset="0"/>
              </a:rPr>
              <a:t>) </a:t>
            </a:r>
            <a:r>
              <a:rPr lang="en-US" altLang="pt-BR" sz="2400" dirty="0" err="1">
                <a:latin typeface="Arial" charset="0"/>
              </a:rPr>
              <a:t>Avaliação</a:t>
            </a:r>
            <a:r>
              <a:rPr lang="en-US" altLang="pt-BR" sz="2400" dirty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durante</a:t>
            </a:r>
            <a:r>
              <a:rPr lang="en-US" altLang="pt-BR" sz="2400" dirty="0" smtClean="0">
                <a:latin typeface="Arial" charset="0"/>
              </a:rPr>
              <a:t> a </a:t>
            </a:r>
            <a:r>
              <a:rPr lang="en-US" altLang="pt-BR" sz="2400" dirty="0" err="1" smtClean="0">
                <a:latin typeface="Arial" charset="0"/>
              </a:rPr>
              <a:t>aplicação</a:t>
            </a:r>
            <a:endParaRPr lang="en-US" altLang="pt-BR" sz="2400" dirty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Provas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biológicas</a:t>
            </a:r>
            <a:r>
              <a:rPr lang="en-US" altLang="pt-BR" sz="2000" dirty="0">
                <a:latin typeface="Arial" charset="0"/>
              </a:rPr>
              <a:t> (</a:t>
            </a:r>
            <a:r>
              <a:rPr lang="en-US" altLang="pt-BR" sz="2000" dirty="0" err="1">
                <a:latin typeface="Arial" charset="0"/>
              </a:rPr>
              <a:t>Protocolo</a:t>
            </a:r>
            <a:r>
              <a:rPr lang="en-US" altLang="pt-BR" sz="2000" dirty="0">
                <a:latin typeface="Arial" charset="0"/>
              </a:rPr>
              <a:t> da OMS)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>
                <a:latin typeface="Arial" charset="0"/>
              </a:rPr>
              <a:t>Instalação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gaiolas</a:t>
            </a:r>
            <a:r>
              <a:rPr lang="en-US" altLang="pt-BR" sz="2000" dirty="0">
                <a:latin typeface="Arial" charset="0"/>
              </a:rPr>
              <a:t> com mosquitos (intra e </a:t>
            </a:r>
            <a:r>
              <a:rPr lang="en-US" altLang="pt-BR" sz="2000" dirty="0" err="1">
                <a:latin typeface="Arial" charset="0"/>
              </a:rPr>
              <a:t>peri</a:t>
            </a:r>
            <a:r>
              <a:rPr lang="en-US" altLang="pt-BR" sz="2000" dirty="0">
                <a:latin typeface="Arial" charset="0"/>
              </a:rPr>
              <a:t> </a:t>
            </a:r>
            <a:r>
              <a:rPr lang="en-US" altLang="pt-BR" sz="2000" dirty="0" err="1">
                <a:latin typeface="Arial" charset="0"/>
              </a:rPr>
              <a:t>domicilio</a:t>
            </a:r>
            <a:r>
              <a:rPr lang="en-US" altLang="pt-BR" sz="2000" dirty="0">
                <a:latin typeface="Arial" charset="0"/>
              </a:rPr>
              <a:t>) </a:t>
            </a: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 smtClean="0">
                <a:latin typeface="Arial" charset="0"/>
              </a:rPr>
              <a:t>	a.3</a:t>
            </a:r>
            <a:r>
              <a:rPr lang="en-US" altLang="pt-BR" sz="2400" dirty="0">
                <a:latin typeface="Arial" charset="0"/>
              </a:rPr>
              <a:t>) </a:t>
            </a:r>
            <a:r>
              <a:rPr lang="en-US" altLang="pt-BR" sz="2400" dirty="0" err="1">
                <a:latin typeface="Arial" charset="0"/>
              </a:rPr>
              <a:t>Avaliação</a:t>
            </a:r>
            <a:r>
              <a:rPr lang="en-US" altLang="pt-BR" sz="2400" dirty="0">
                <a:latin typeface="Arial" charset="0"/>
              </a:rPr>
              <a:t> </a:t>
            </a:r>
            <a:r>
              <a:rPr lang="en-US" altLang="pt-BR" sz="2400" dirty="0" err="1">
                <a:latin typeface="Arial" charset="0"/>
              </a:rPr>
              <a:t>durante</a:t>
            </a:r>
            <a:r>
              <a:rPr lang="en-US" altLang="pt-BR" sz="2400" dirty="0">
                <a:latin typeface="Arial" charset="0"/>
              </a:rPr>
              <a:t> a </a:t>
            </a:r>
            <a:r>
              <a:rPr lang="en-US" altLang="pt-BR" sz="2400" dirty="0" err="1" smtClean="0">
                <a:latin typeface="Arial" charset="0"/>
              </a:rPr>
              <a:t>aplicação</a:t>
            </a:r>
            <a:endParaRPr lang="en-US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pt-BR" sz="2000" dirty="0" err="1" smtClean="0">
                <a:latin typeface="Arial" charset="0"/>
              </a:rPr>
              <a:t>Coleta</a:t>
            </a:r>
            <a:r>
              <a:rPr lang="en-US" altLang="pt-BR" sz="2000" dirty="0" smtClean="0">
                <a:latin typeface="Arial" charset="0"/>
              </a:rPr>
              <a:t> </a:t>
            </a:r>
            <a:r>
              <a:rPr lang="en-US" altLang="pt-BR" sz="2000" dirty="0">
                <a:latin typeface="Arial" charset="0"/>
              </a:rPr>
              <a:t>de mosquitos </a:t>
            </a:r>
            <a:r>
              <a:rPr lang="en-US" altLang="pt-BR" sz="2000" dirty="0" err="1">
                <a:latin typeface="Arial" charset="0"/>
              </a:rPr>
              <a:t>adultos</a:t>
            </a:r>
            <a:r>
              <a:rPr lang="en-US" altLang="pt-BR" sz="2000" dirty="0">
                <a:latin typeface="Arial" charset="0"/>
              </a:rPr>
              <a:t> (</a:t>
            </a:r>
            <a:r>
              <a:rPr lang="en-US" altLang="pt-BR" sz="2000" dirty="0" err="1">
                <a:latin typeface="Arial" charset="0"/>
              </a:rPr>
              <a:t>índices</a:t>
            </a:r>
            <a:r>
              <a:rPr lang="en-US" altLang="pt-BR" sz="2000" dirty="0">
                <a:latin typeface="Arial" charset="0"/>
              </a:rPr>
              <a:t> de </a:t>
            </a:r>
            <a:r>
              <a:rPr lang="en-US" altLang="pt-BR" sz="2000" dirty="0" err="1">
                <a:latin typeface="Arial" charset="0"/>
              </a:rPr>
              <a:t>paridade</a:t>
            </a:r>
            <a:r>
              <a:rPr lang="en-US" altLang="pt-BR" sz="2000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260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CaixaDeTexto 1"/>
          <p:cNvSpPr txBox="1">
            <a:spLocks noChangeArrowheads="1"/>
          </p:cNvSpPr>
          <p:nvPr/>
        </p:nvSpPr>
        <p:spPr bwMode="auto">
          <a:xfrm>
            <a:off x="373063" y="260648"/>
            <a:ext cx="8447087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800100" indent="-3429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dirty="0" smtClean="0">
                <a:latin typeface="Arial" charset="0"/>
              </a:rPr>
              <a:t>Avalia</a:t>
            </a:r>
            <a:r>
              <a:rPr lang="en-US" altLang="pt-BR" dirty="0" err="1" smtClean="0">
                <a:latin typeface="Arial" charset="0"/>
              </a:rPr>
              <a:t>ção</a:t>
            </a:r>
            <a:r>
              <a:rPr lang="en-US" altLang="pt-BR" dirty="0" smtClean="0">
                <a:latin typeface="Arial" charset="0"/>
              </a:rPr>
              <a:t> do </a:t>
            </a:r>
            <a:r>
              <a:rPr lang="en-US" altLang="pt-BR" dirty="0" err="1" smtClean="0">
                <a:latin typeface="Arial" charset="0"/>
              </a:rPr>
              <a:t>pré-projeto</a:t>
            </a:r>
            <a:endParaRPr lang="pt-BR" altLang="pt-BR" dirty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pt-BR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pt-BR" altLang="pt-BR" sz="2400" dirty="0" smtClean="0">
                <a:latin typeface="Arial" charset="0"/>
              </a:rPr>
              <a:t>N</a:t>
            </a:r>
            <a:r>
              <a:rPr lang="en-US" altLang="pt-BR" sz="2400" dirty="0" err="1" smtClean="0">
                <a:latin typeface="Arial" charset="0"/>
              </a:rPr>
              <a:t>ão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deve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ser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considerado</a:t>
            </a:r>
            <a:r>
              <a:rPr lang="en-US" altLang="pt-BR" sz="2400" dirty="0" smtClean="0">
                <a:latin typeface="Arial" charset="0"/>
              </a:rPr>
              <a:t> um </a:t>
            </a:r>
            <a:r>
              <a:rPr lang="en-US" altLang="pt-BR" sz="2400" dirty="0" err="1" smtClean="0">
                <a:latin typeface="Arial" charset="0"/>
              </a:rPr>
              <a:t>piloto</a:t>
            </a:r>
            <a:r>
              <a:rPr lang="en-US" altLang="pt-BR" sz="2400" dirty="0" smtClean="0">
                <a:latin typeface="Arial" charset="0"/>
              </a:rPr>
              <a:t> e sim um </a:t>
            </a:r>
            <a:r>
              <a:rPr lang="en-US" altLang="pt-BR" sz="2400" dirty="0" err="1" smtClean="0">
                <a:latin typeface="Arial" charset="0"/>
              </a:rPr>
              <a:t>projeto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pesquisa</a:t>
            </a:r>
            <a:endParaRPr lang="en-US" altLang="pt-BR" sz="2400" dirty="0" smtClean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endParaRPr lang="en-US" altLang="pt-BR" sz="2400" dirty="0">
              <a:latin typeface="Arial" charset="0"/>
            </a:endParaRPr>
          </a:p>
          <a:p>
            <a:pPr indent="-342900">
              <a:spcBef>
                <a:spcPct val="0"/>
              </a:spcBef>
              <a:buNone/>
            </a:pPr>
            <a:r>
              <a:rPr lang="en-US" altLang="pt-BR" sz="2400" dirty="0" err="1" smtClean="0">
                <a:latin typeface="Arial" charset="0"/>
              </a:rPr>
              <a:t>Orientamos</a:t>
            </a:r>
            <a:r>
              <a:rPr lang="en-US" altLang="pt-BR" sz="2400" dirty="0" smtClean="0">
                <a:latin typeface="Arial" charset="0"/>
              </a:rPr>
              <a:t>: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pt-BR" sz="2400" dirty="0" err="1" smtClean="0">
                <a:latin typeface="Arial" charset="0"/>
              </a:rPr>
              <a:t>Elaborar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>
                <a:latin typeface="Arial" charset="0"/>
              </a:rPr>
              <a:t>d</a:t>
            </a:r>
            <a:r>
              <a:rPr lang="en-US" altLang="pt-BR" sz="2400" dirty="0" err="1" smtClean="0">
                <a:latin typeface="Arial" charset="0"/>
              </a:rPr>
              <a:t>esenho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metodológico</a:t>
            </a:r>
            <a:r>
              <a:rPr lang="en-US" altLang="pt-BR" sz="2400" dirty="0" smtClean="0">
                <a:latin typeface="Arial" charset="0"/>
              </a:rPr>
              <a:t> para </a:t>
            </a:r>
            <a:r>
              <a:rPr lang="en-US" altLang="pt-BR" sz="2400" dirty="0" err="1" smtClean="0">
                <a:latin typeface="Arial" charset="0"/>
              </a:rPr>
              <a:t>avaliação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eficácia</a:t>
            </a:r>
            <a:r>
              <a:rPr lang="en-US" altLang="pt-BR" sz="2400" dirty="0" smtClean="0">
                <a:latin typeface="Arial" charset="0"/>
              </a:rPr>
              <a:t> e </a:t>
            </a:r>
            <a:r>
              <a:rPr lang="en-US" altLang="pt-BR" sz="2400" dirty="0" err="1" smtClean="0">
                <a:latin typeface="Arial" charset="0"/>
              </a:rPr>
              <a:t>segurança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em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conjunto</a:t>
            </a:r>
            <a:r>
              <a:rPr lang="en-US" altLang="pt-BR" sz="2400" dirty="0" smtClean="0">
                <a:latin typeface="Arial" charset="0"/>
              </a:rPr>
              <a:t> com </a:t>
            </a:r>
            <a:r>
              <a:rPr lang="en-US" altLang="pt-BR" sz="2400" dirty="0" err="1" smtClean="0">
                <a:latin typeface="Arial" charset="0"/>
              </a:rPr>
              <a:t>instituição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pesquisa</a:t>
            </a: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pt-BR" sz="2400" dirty="0" err="1" smtClean="0">
                <a:latin typeface="Arial" charset="0"/>
              </a:rPr>
              <a:t>Buscar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>
                <a:latin typeface="Arial" charset="0"/>
              </a:rPr>
              <a:t>a</a:t>
            </a:r>
            <a:r>
              <a:rPr lang="en-US" altLang="pt-BR" sz="2400" dirty="0" err="1" smtClean="0">
                <a:latin typeface="Arial" charset="0"/>
              </a:rPr>
              <a:t>provação</a:t>
            </a:r>
            <a:r>
              <a:rPr lang="en-US" altLang="pt-BR" sz="2400" dirty="0" smtClean="0">
                <a:latin typeface="Arial" charset="0"/>
              </a:rPr>
              <a:t> do </a:t>
            </a:r>
            <a:r>
              <a:rPr lang="en-US" altLang="pt-BR" sz="2400" dirty="0" err="1" smtClean="0">
                <a:latin typeface="Arial" charset="0"/>
              </a:rPr>
              <a:t>Comitê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Ética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em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Pesquisa</a:t>
            </a: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pt-BR" sz="2400" dirty="0" err="1" smtClean="0">
                <a:latin typeface="Arial" charset="0"/>
              </a:rPr>
              <a:t>Buscar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>
                <a:latin typeface="Arial" charset="0"/>
              </a:rPr>
              <a:t>a</a:t>
            </a:r>
            <a:r>
              <a:rPr lang="en-US" altLang="pt-BR" sz="2400" dirty="0" err="1" smtClean="0">
                <a:latin typeface="Arial" charset="0"/>
              </a:rPr>
              <a:t>provação</a:t>
            </a:r>
            <a:r>
              <a:rPr lang="en-US" altLang="pt-BR" sz="2400" dirty="0" smtClean="0">
                <a:latin typeface="Arial" charset="0"/>
              </a:rPr>
              <a:t> dos </a:t>
            </a:r>
            <a:r>
              <a:rPr lang="en-US" altLang="pt-BR" sz="2400" dirty="0" err="1" smtClean="0">
                <a:latin typeface="Arial" charset="0"/>
              </a:rPr>
              <a:t>órgãos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ambientais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competentes</a:t>
            </a: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pt-BR" sz="2400" dirty="0" err="1" smtClean="0">
                <a:latin typeface="Arial" charset="0"/>
              </a:rPr>
              <a:t>Buscar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fontes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financiamento</a:t>
            </a: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09700" y="2362200"/>
            <a:ext cx="6324600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b="1" spc="100" dirty="0" smtClean="0">
                <a:solidFill>
                  <a:srgbClr val="FFFFFF"/>
                </a:solidFill>
              </a:rPr>
              <a:t>www.saude.gov.br/svs</a:t>
            </a:r>
            <a:endParaRPr lang="pt-BR" altLang="pt-BR" b="1" spc="1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pt-BR" altLang="pt-BR" sz="1600" b="1" spc="100" dirty="0" smtClean="0">
                <a:solidFill>
                  <a:srgbClr val="FFFFFF"/>
                </a:solidFill>
              </a:rPr>
              <a:t>Disque Saúde - 136</a:t>
            </a:r>
            <a:endParaRPr lang="pt-BR" altLang="pt-BR" sz="1600" b="1" spc="1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>
                <a:solidFill>
                  <a:srgbClr val="FFFFFF"/>
                </a:solidFill>
              </a:rPr>
              <a:t>Disque Notifica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>
                <a:solidFill>
                  <a:srgbClr val="FFFFFF"/>
                </a:solidFill>
              </a:rPr>
              <a:t>0800-644-6645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 err="1">
                <a:solidFill>
                  <a:srgbClr val="FFFFFF"/>
                </a:solidFill>
              </a:rPr>
              <a:t>notifica@saude.gov.br</a:t>
            </a:r>
            <a:endParaRPr lang="pt-PT" altLang="pt-BR" sz="1600" b="1" spc="100" dirty="0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4941168"/>
            <a:ext cx="460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800" b="1" spc="100" dirty="0" err="1">
                <a:solidFill>
                  <a:srgbClr val="FFFFFF"/>
                </a:solidFill>
              </a:rPr>
              <a:t>www.saude.gov.br</a:t>
            </a:r>
            <a:r>
              <a:rPr lang="pt-BR" altLang="pt-BR" sz="1800" b="1" spc="100" dirty="0">
                <a:solidFill>
                  <a:srgbClr val="FFFFFF"/>
                </a:solidFill>
              </a:rPr>
              <a:t>/</a:t>
            </a:r>
            <a:r>
              <a:rPr lang="pt-BR" altLang="pt-BR" sz="1800" b="1" spc="100" dirty="0" err="1">
                <a:solidFill>
                  <a:srgbClr val="FFFFFF"/>
                </a:solidFill>
              </a:rPr>
              <a:t>combateaedes</a:t>
            </a:r>
            <a:endParaRPr lang="pt-BR" altLang="pt-BR" sz="1800" b="1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5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86125"/>
            <a:ext cx="25876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6772">
            <a:off x="533400" y="1879600"/>
            <a:ext cx="1939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tângulo 10"/>
          <p:cNvSpPr>
            <a:spLocks noChangeArrowheads="1"/>
          </p:cNvSpPr>
          <p:nvPr/>
        </p:nvSpPr>
        <p:spPr bwMode="auto">
          <a:xfrm>
            <a:off x="214313" y="642938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Documentos norteadores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PNCD e DNPCD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857250"/>
            <a:ext cx="5332413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9" y="2088232"/>
            <a:ext cx="2207625" cy="3284984"/>
          </a:xfrm>
          <a:prstGeom prst="rect">
            <a:avLst/>
          </a:prstGeom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915816" y="1412776"/>
            <a:ext cx="60486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 smtClean="0">
                <a:latin typeface="Arial" charset="0"/>
              </a:rPr>
              <a:t>Aedes aegypti</a:t>
            </a:r>
            <a:endParaRPr lang="pt-BR" altLang="pt-BR" sz="2400" dirty="0" smtClean="0">
              <a:latin typeface="Arial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pt-BR" altLang="pt-BR" sz="2400" dirty="0" smtClean="0">
                <a:latin typeface="Arial" charset="0"/>
              </a:rPr>
              <a:t>se </a:t>
            </a:r>
            <a:r>
              <a:rPr lang="pt-BR" altLang="pt-BR" sz="2400" dirty="0">
                <a:latin typeface="Arial" charset="0"/>
              </a:rPr>
              <a:t>alimenta de sangue </a:t>
            </a:r>
            <a:r>
              <a:rPr lang="pt-BR" altLang="pt-BR" sz="2400" dirty="0" smtClean="0">
                <a:latin typeface="Arial" charset="0"/>
              </a:rPr>
              <a:t>humano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pt-BR" altLang="pt-BR" sz="2400" dirty="0" smtClean="0">
                <a:latin typeface="Arial" charset="0"/>
              </a:rPr>
              <a:t>frequenta </a:t>
            </a:r>
            <a:r>
              <a:rPr lang="pt-BR" altLang="pt-BR" sz="2400" dirty="0">
                <a:latin typeface="Arial" charset="0"/>
              </a:rPr>
              <a:t>as </a:t>
            </a:r>
            <a:r>
              <a:rPr lang="pt-BR" altLang="pt-BR" sz="2400" dirty="0" smtClean="0">
                <a:latin typeface="Arial" charset="0"/>
              </a:rPr>
              <a:t>residências</a:t>
            </a: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0000"/>
                </a:solidFill>
                <a:latin typeface="Arial" charset="0"/>
              </a:rPr>
              <a:t>a) Atividades de rotina: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charset="0"/>
              </a:rPr>
              <a:t>Ações </a:t>
            </a:r>
            <a:r>
              <a:rPr lang="pt-BR" altLang="pt-BR" sz="2400" dirty="0">
                <a:latin typeface="Arial" charset="0"/>
              </a:rPr>
              <a:t>de visitas domiciliares </a:t>
            </a:r>
            <a:r>
              <a:rPr lang="pt-BR" altLang="pt-BR" sz="2400" dirty="0" smtClean="0">
                <a:latin typeface="Arial" charset="0"/>
              </a:rPr>
              <a:t>por agentes, para </a:t>
            </a:r>
            <a:r>
              <a:rPr lang="pt-BR" altLang="pt-BR" sz="2400" dirty="0">
                <a:latin typeface="Arial" charset="0"/>
              </a:rPr>
              <a:t>inspeções regulares e eliminação e tratamento de criadouros com a constante mobilização da população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err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pt-BR" altLang="pt-BR" sz="2400" dirty="0">
                <a:solidFill>
                  <a:srgbClr val="FF0000"/>
                </a:solidFill>
                <a:latin typeface="Arial" charset="0"/>
              </a:rPr>
              <a:t>) Atividades de 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</a:rPr>
              <a:t>emergência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A</a:t>
            </a:r>
            <a:r>
              <a:rPr lang="pt-BR" altLang="pt-BR" sz="2400" dirty="0" smtClean="0">
                <a:latin typeface="Arial" charset="0"/>
              </a:rPr>
              <a:t>ções sobre mosquito adulto (aplicações espaciais – UBV/</a:t>
            </a:r>
            <a:r>
              <a:rPr lang="pt-BR" altLang="pt-BR" sz="2400" dirty="0" err="1" smtClean="0">
                <a:latin typeface="Arial" charset="0"/>
              </a:rPr>
              <a:t>fumacê</a:t>
            </a:r>
            <a:r>
              <a:rPr lang="pt-BR" altLang="pt-BR" sz="2400" dirty="0" smtClean="0">
                <a:latin typeface="Arial" charset="0"/>
              </a:rPr>
              <a:t>)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548680"/>
            <a:ext cx="7874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59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CaixaDeTexto 1"/>
          <p:cNvSpPr txBox="1">
            <a:spLocks noChangeArrowheads="1"/>
          </p:cNvSpPr>
          <p:nvPr/>
        </p:nvSpPr>
        <p:spPr bwMode="auto">
          <a:xfrm>
            <a:off x="304800" y="377825"/>
            <a:ext cx="865981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2573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PNCD: incentivo aos municípios priorizem o controle das larvas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O </a:t>
            </a:r>
            <a:r>
              <a:rPr lang="pt-BR" altLang="pt-BR" sz="2000" u="sng" dirty="0">
                <a:latin typeface="Arial" charset="0"/>
              </a:rPr>
              <a:t>controle larvário </a:t>
            </a:r>
            <a:r>
              <a:rPr lang="pt-BR" altLang="pt-BR" sz="2000" dirty="0">
                <a:latin typeface="Arial" charset="0"/>
              </a:rPr>
              <a:t>é mais efetivo e sustentável que o </a:t>
            </a:r>
            <a:r>
              <a:rPr lang="pt-BR" altLang="pt-BR" sz="2000" u="sng" dirty="0">
                <a:latin typeface="Arial" charset="0"/>
              </a:rPr>
              <a:t>controle do mosquito </a:t>
            </a:r>
            <a:r>
              <a:rPr lang="pt-BR" altLang="pt-BR" sz="2000" dirty="0">
                <a:latin typeface="Arial" charset="0"/>
              </a:rPr>
              <a:t>adulto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Larvas:</a:t>
            </a:r>
          </a:p>
          <a:p>
            <a:pPr lvl="2">
              <a:spcBef>
                <a:spcPct val="0"/>
              </a:spcBef>
            </a:pPr>
            <a:r>
              <a:rPr lang="pt-BR" altLang="pt-BR" sz="2000" dirty="0">
                <a:latin typeface="Arial" charset="0"/>
              </a:rPr>
              <a:t>Concentradas nos criadouro       </a:t>
            </a:r>
          </a:p>
          <a:p>
            <a:pPr lvl="2">
              <a:spcBef>
                <a:spcPct val="0"/>
              </a:spcBef>
            </a:pPr>
            <a:r>
              <a:rPr lang="pt-BR" altLang="pt-BR" sz="2000" dirty="0">
                <a:latin typeface="Arial" charset="0"/>
              </a:rPr>
              <a:t>Imobilizadas                                     </a:t>
            </a:r>
            <a: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pt-BR" altLang="pt-BR" sz="2000" dirty="0">
              <a:solidFill>
                <a:srgbClr val="FF0000"/>
              </a:solidFill>
              <a:latin typeface="Arial" charset="0"/>
            </a:endParaRPr>
          </a:p>
          <a:p>
            <a:pPr lvl="2">
              <a:spcBef>
                <a:spcPct val="0"/>
              </a:spcBef>
            </a:pPr>
            <a:r>
              <a:rPr lang="pt-BR" altLang="pt-BR" sz="2000" dirty="0">
                <a:latin typeface="Arial" charset="0"/>
              </a:rPr>
              <a:t>Acessíveis a ações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Mosquito adulto:</a:t>
            </a:r>
          </a:p>
          <a:p>
            <a:pPr lvl="2">
              <a:spcBef>
                <a:spcPct val="0"/>
              </a:spcBef>
            </a:pPr>
            <a:r>
              <a:rPr lang="pt-BR" altLang="pt-BR" sz="2000" dirty="0">
                <a:latin typeface="Arial" charset="0"/>
              </a:rPr>
              <a:t>Mobilizados (voando)                     </a:t>
            </a:r>
            <a:r>
              <a:rPr lang="pt-BR" altLang="pt-BR" sz="2000" dirty="0" smtClean="0">
                <a:latin typeface="Arial" charset="0"/>
              </a:rPr>
              <a:t> </a:t>
            </a:r>
            <a:r>
              <a:rPr lang="pt-BR" altLang="pt-BR" sz="2000" dirty="0" smtClean="0">
                <a:solidFill>
                  <a:srgbClr val="C00000"/>
                </a:solidFill>
                <a:latin typeface="Arial" charset="0"/>
              </a:rPr>
              <a:t>Controle </a:t>
            </a:r>
            <a:endParaRPr lang="pt-BR" altLang="pt-BR" sz="2000" dirty="0">
              <a:solidFill>
                <a:srgbClr val="C00000"/>
              </a:solidFill>
              <a:latin typeface="Arial" charset="0"/>
            </a:endParaRPr>
          </a:p>
          <a:p>
            <a:pPr lvl="2">
              <a:spcBef>
                <a:spcPct val="0"/>
              </a:spcBef>
            </a:pPr>
            <a:r>
              <a:rPr lang="pt-BR" altLang="pt-BR" sz="2000" dirty="0">
                <a:latin typeface="Arial" charset="0"/>
              </a:rPr>
              <a:t>Dispersos (800 a 1000 m)               </a:t>
            </a:r>
            <a:r>
              <a:rPr lang="pt-BR" altLang="pt-BR" sz="2000" dirty="0" smtClean="0">
                <a:solidFill>
                  <a:srgbClr val="C00000"/>
                </a:solidFill>
                <a:latin typeface="Arial" charset="0"/>
              </a:rPr>
              <a:t>mais </a:t>
            </a:r>
            <a:r>
              <a:rPr lang="pt-BR" altLang="pt-BR" sz="2000" dirty="0" err="1" smtClean="0">
                <a:solidFill>
                  <a:srgbClr val="C00000"/>
                </a:solidFill>
                <a:latin typeface="Arial" charset="0"/>
              </a:rPr>
              <a:t>dif</a:t>
            </a:r>
            <a:r>
              <a:rPr lang="en-US" altLang="pt-BR" sz="2000" dirty="0" err="1" smtClean="0">
                <a:solidFill>
                  <a:srgbClr val="C00000"/>
                </a:solidFill>
                <a:latin typeface="Arial" charset="0"/>
              </a:rPr>
              <a:t>ícil</a:t>
            </a:r>
            <a:r>
              <a:rPr lang="en-US" altLang="pt-BR" sz="2000" dirty="0" smtClean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en-US" altLang="pt-BR" sz="2000" dirty="0" err="1" smtClean="0">
                <a:solidFill>
                  <a:srgbClr val="C00000"/>
                </a:solidFill>
                <a:latin typeface="Arial" charset="0"/>
              </a:rPr>
              <a:t>mais</a:t>
            </a:r>
            <a:r>
              <a:rPr lang="en-US" altLang="pt-BR" sz="20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altLang="pt-BR" sz="2000" dirty="0" smtClean="0">
                <a:solidFill>
                  <a:srgbClr val="C00000"/>
                </a:solidFill>
                <a:latin typeface="Arial" charset="0"/>
              </a:rPr>
              <a:t>caro e</a:t>
            </a:r>
            <a:endParaRPr lang="pt-BR" altLang="pt-BR" sz="2000" dirty="0">
              <a:solidFill>
                <a:srgbClr val="C00000"/>
              </a:solidFill>
              <a:latin typeface="Arial" charset="0"/>
            </a:endParaRPr>
          </a:p>
          <a:p>
            <a:pPr lvl="2">
              <a:spcBef>
                <a:spcPct val="0"/>
              </a:spcBef>
            </a:pPr>
            <a:r>
              <a:rPr lang="pt-BR" altLang="pt-BR" sz="2000" dirty="0">
                <a:latin typeface="Arial" charset="0"/>
              </a:rPr>
              <a:t>Abrigados (difícil acesso)               </a:t>
            </a:r>
            <a:r>
              <a:rPr lang="pt-BR" altLang="pt-BR" sz="2000" dirty="0" smtClean="0">
                <a:latin typeface="Arial" charset="0"/>
              </a:rPr>
              <a:t> </a:t>
            </a:r>
            <a:r>
              <a:rPr lang="pt-BR" altLang="pt-BR" sz="2000" dirty="0" smtClean="0">
                <a:solidFill>
                  <a:srgbClr val="C00000"/>
                </a:solidFill>
                <a:latin typeface="Arial" charset="0"/>
              </a:rPr>
              <a:t>menos efetivo</a:t>
            </a:r>
            <a:endParaRPr lang="pt-BR" altLang="pt-BR" sz="20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425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CaixaDeTexto 1"/>
          <p:cNvSpPr txBox="1">
            <a:spLocks noChangeArrowheads="1"/>
          </p:cNvSpPr>
          <p:nvPr/>
        </p:nvSpPr>
        <p:spPr bwMode="auto">
          <a:xfrm>
            <a:off x="304800" y="820738"/>
            <a:ext cx="844708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800100" indent="-3429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Todos inseticidas utilizados devem ser indicados pela OMS </a:t>
            </a:r>
            <a:r>
              <a:rPr lang="pt-BR" altLang="pt-BR" sz="2400" i="1" dirty="0">
                <a:latin typeface="Arial" charset="0"/>
              </a:rPr>
              <a:t>(WHO </a:t>
            </a:r>
            <a:r>
              <a:rPr lang="pt-BR" altLang="pt-BR" sz="2400" i="1" dirty="0" err="1">
                <a:latin typeface="Arial" charset="0"/>
              </a:rPr>
              <a:t>Pesticide</a:t>
            </a:r>
            <a:r>
              <a:rPr lang="pt-BR" altLang="pt-BR" sz="2400" i="1" dirty="0">
                <a:latin typeface="Arial" charset="0"/>
              </a:rPr>
              <a:t> </a:t>
            </a:r>
            <a:r>
              <a:rPr lang="pt-BR" altLang="pt-BR" sz="2400" i="1" dirty="0" err="1">
                <a:latin typeface="Arial" charset="0"/>
              </a:rPr>
              <a:t>Evaluation</a:t>
            </a:r>
            <a:r>
              <a:rPr lang="pt-BR" altLang="pt-BR" sz="2400" i="1" dirty="0">
                <a:latin typeface="Arial" charset="0"/>
              </a:rPr>
              <a:t> </a:t>
            </a:r>
            <a:r>
              <a:rPr lang="pt-BR" altLang="pt-BR" sz="2400" i="1" dirty="0" err="1">
                <a:latin typeface="Arial" charset="0"/>
              </a:rPr>
              <a:t>Schemme</a:t>
            </a:r>
            <a:r>
              <a:rPr lang="pt-BR" altLang="pt-BR" sz="2400" i="1" dirty="0">
                <a:latin typeface="Arial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err="1">
                <a:latin typeface="Arial" charset="0"/>
              </a:rPr>
              <a:t>Larvicida</a:t>
            </a:r>
            <a:r>
              <a:rPr lang="pt-BR" altLang="pt-BR" sz="2400" dirty="0">
                <a:latin typeface="Arial" charset="0"/>
              </a:rPr>
              <a:t>: </a:t>
            </a:r>
            <a:r>
              <a:rPr lang="pt-BR" altLang="pt-BR" sz="2400" dirty="0" err="1" smtClean="0">
                <a:latin typeface="Arial" charset="0"/>
              </a:rPr>
              <a:t>Pyriproxyfem</a:t>
            </a:r>
            <a:r>
              <a:rPr lang="pt-BR" altLang="pt-BR" sz="2400" dirty="0" smtClean="0">
                <a:latin typeface="Arial" charset="0"/>
              </a:rPr>
              <a:t> </a:t>
            </a:r>
            <a:r>
              <a:rPr lang="pt-BR" altLang="pt-BR" sz="2400" dirty="0">
                <a:latin typeface="Arial" charset="0"/>
              </a:rPr>
              <a:t>granulado a 0,5%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err="1">
                <a:latin typeface="Arial" charset="0"/>
              </a:rPr>
              <a:t>Adulticidas</a:t>
            </a:r>
            <a:r>
              <a:rPr lang="pt-BR" altLang="pt-BR" sz="2400" dirty="0">
                <a:latin typeface="Arial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pt-BR" altLang="pt-BR" sz="2400" dirty="0">
                <a:latin typeface="Arial" charset="0"/>
              </a:rPr>
              <a:t>Uso em aplicações residuais: </a:t>
            </a:r>
            <a:r>
              <a:rPr lang="pt-BR" altLang="pt-BR" sz="2400" dirty="0" err="1">
                <a:latin typeface="Arial" charset="0"/>
              </a:rPr>
              <a:t>Bendiocarb</a:t>
            </a:r>
            <a:r>
              <a:rPr lang="pt-BR" altLang="pt-BR" sz="2400" dirty="0">
                <a:latin typeface="Arial" charset="0"/>
              </a:rPr>
              <a:t> PM80% (</a:t>
            </a:r>
            <a:r>
              <a:rPr lang="pt-BR" altLang="pt-BR" sz="2400" dirty="0" err="1">
                <a:latin typeface="Arial" charset="0"/>
              </a:rPr>
              <a:t>carbamato</a:t>
            </a:r>
            <a:r>
              <a:rPr lang="pt-BR" altLang="pt-BR" sz="2400" dirty="0">
                <a:latin typeface="Arial" charset="0"/>
              </a:rPr>
              <a:t>)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pt-BR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pt-BR" altLang="pt-BR" sz="2400" dirty="0">
                <a:latin typeface="Arial" charset="0"/>
              </a:rPr>
              <a:t>Uso em aplicações espaciais (UBV): </a:t>
            </a:r>
            <a:r>
              <a:rPr lang="pt-BR" altLang="pt-BR" sz="2400" dirty="0" err="1">
                <a:latin typeface="Arial" charset="0"/>
              </a:rPr>
              <a:t>Malathion</a:t>
            </a:r>
            <a:r>
              <a:rPr lang="pt-BR" altLang="pt-BR" sz="2400" dirty="0">
                <a:latin typeface="Arial" charset="0"/>
              </a:rPr>
              <a:t> EW44% (fosforado)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12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04800" y="820738"/>
            <a:ext cx="84470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800100" indent="-3429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 err="1" smtClean="0">
                <a:latin typeface="Arial" charset="0"/>
              </a:rPr>
              <a:t>Estrat</a:t>
            </a:r>
            <a:r>
              <a:rPr lang="en-US" altLang="pt-BR" dirty="0" err="1" smtClean="0">
                <a:latin typeface="Arial" charset="0"/>
              </a:rPr>
              <a:t>égias</a:t>
            </a:r>
            <a:r>
              <a:rPr lang="en-US" altLang="pt-BR" dirty="0" smtClean="0">
                <a:latin typeface="Arial" charset="0"/>
              </a:rPr>
              <a:t> </a:t>
            </a:r>
            <a:r>
              <a:rPr lang="en-US" altLang="pt-BR" dirty="0" err="1" smtClean="0">
                <a:latin typeface="Arial" charset="0"/>
              </a:rPr>
              <a:t>inovadoras</a:t>
            </a:r>
            <a:r>
              <a:rPr lang="en-US" altLang="pt-BR" dirty="0" smtClean="0">
                <a:latin typeface="Arial" charset="0"/>
              </a:rPr>
              <a:t> de </a:t>
            </a:r>
            <a:r>
              <a:rPr lang="en-US" altLang="pt-BR" dirty="0" err="1" smtClean="0">
                <a:latin typeface="Arial" charset="0"/>
              </a:rPr>
              <a:t>Controle</a:t>
            </a:r>
            <a:r>
              <a:rPr lang="en-US" altLang="pt-BR" dirty="0" smtClean="0">
                <a:latin typeface="Arial" charset="0"/>
              </a:rPr>
              <a:t> </a:t>
            </a:r>
            <a:r>
              <a:rPr lang="en-US" altLang="pt-BR" dirty="0" err="1" smtClean="0">
                <a:latin typeface="Arial" charset="0"/>
              </a:rPr>
              <a:t>Vetorial</a:t>
            </a:r>
            <a:endParaRPr lang="pt-BR" altLang="pt-BR" i="1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charset="0"/>
              </a:rPr>
              <a:t>Reuni</a:t>
            </a:r>
            <a:r>
              <a:rPr lang="en-US" altLang="pt-BR" sz="2400" dirty="0" err="1" smtClean="0">
                <a:latin typeface="Arial" charset="0"/>
              </a:rPr>
              <a:t>ão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especialistas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em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fevereiro</a:t>
            </a:r>
            <a:r>
              <a:rPr lang="en-US" altLang="pt-BR" sz="2400" dirty="0" smtClean="0">
                <a:latin typeface="Arial" charset="0"/>
              </a:rPr>
              <a:t> de 2016</a:t>
            </a: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charset="0"/>
              </a:rPr>
              <a:t>Projetos em andamento:</a:t>
            </a:r>
            <a:endParaRPr lang="pt-BR" altLang="pt-BR" sz="2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pt-BR" altLang="pt-BR" sz="2400" dirty="0" err="1" smtClean="0">
                <a:latin typeface="Arial" charset="0"/>
              </a:rPr>
              <a:t>Ovitrampas</a:t>
            </a:r>
            <a:r>
              <a:rPr lang="pt-BR" altLang="pt-BR" sz="2400" dirty="0" smtClean="0">
                <a:latin typeface="Arial" charset="0"/>
              </a:rPr>
              <a:t> disseminadoras de inseticida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pt-BR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pt-BR" altLang="pt-BR" sz="2400" dirty="0" smtClean="0">
                <a:latin typeface="Arial" charset="0"/>
              </a:rPr>
              <a:t>Aplica</a:t>
            </a:r>
            <a:r>
              <a:rPr lang="en-US" altLang="pt-BR" sz="2400" dirty="0" err="1" smtClean="0">
                <a:latin typeface="Arial" charset="0"/>
              </a:rPr>
              <a:t>ção</a:t>
            </a:r>
            <a:r>
              <a:rPr lang="en-US" altLang="pt-BR" sz="2400" dirty="0" smtClean="0">
                <a:latin typeface="Arial" charset="0"/>
              </a:rPr>
              <a:t> residual de </a:t>
            </a:r>
            <a:r>
              <a:rPr lang="en-US" altLang="pt-BR" sz="2400" dirty="0" err="1" smtClean="0">
                <a:latin typeface="Arial" charset="0"/>
              </a:rPr>
              <a:t>inseticida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intradomiciliar</a:t>
            </a: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pt-BR" sz="2400" dirty="0" err="1" smtClean="0">
                <a:latin typeface="Arial" charset="0"/>
              </a:rPr>
              <a:t>Utilização</a:t>
            </a:r>
            <a:r>
              <a:rPr lang="en-US" altLang="pt-BR" sz="2400" dirty="0" smtClean="0">
                <a:latin typeface="Arial" charset="0"/>
              </a:rPr>
              <a:t> de </a:t>
            </a:r>
            <a:r>
              <a:rPr lang="en-US" altLang="pt-BR" sz="2400" dirty="0" err="1" smtClean="0">
                <a:latin typeface="Arial" charset="0"/>
              </a:rPr>
              <a:t>telas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impregnadas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nos</a:t>
            </a:r>
            <a:r>
              <a:rPr lang="en-US" altLang="pt-BR" sz="2400" dirty="0" smtClean="0">
                <a:latin typeface="Arial" charset="0"/>
              </a:rPr>
              <a:t> </a:t>
            </a:r>
            <a:r>
              <a:rPr lang="en-US" altLang="pt-BR" sz="2400" dirty="0" err="1" smtClean="0">
                <a:latin typeface="Arial" charset="0"/>
              </a:rPr>
              <a:t>domicílios</a:t>
            </a: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altLang="pt-BR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pt-BR" sz="2400" dirty="0" err="1" smtClean="0">
                <a:latin typeface="Arial" charset="0"/>
              </a:rPr>
              <a:t>Uso</a:t>
            </a:r>
            <a:r>
              <a:rPr lang="en-US" altLang="pt-BR" sz="2400" dirty="0" smtClean="0">
                <a:latin typeface="Arial" charset="0"/>
              </a:rPr>
              <a:t> de mosquitos com </a:t>
            </a:r>
            <a:r>
              <a:rPr lang="en-US" altLang="pt-BR" sz="2400" i="1" dirty="0" err="1" smtClean="0">
                <a:latin typeface="Arial" charset="0"/>
              </a:rPr>
              <a:t>Wolbachia</a:t>
            </a:r>
            <a:endParaRPr lang="pt-BR" altLang="pt-BR" sz="2400" i="1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charset="0"/>
              </a:rPr>
              <a:t>            </a:t>
            </a:r>
            <a:endParaRPr lang="pt-BR" alt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73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6238" y="647700"/>
            <a:ext cx="8447087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/>
              <a:t>Uso de </a:t>
            </a:r>
            <a:r>
              <a:rPr lang="pt-BR" sz="2800" dirty="0" smtClean="0"/>
              <a:t>aplica</a:t>
            </a:r>
            <a:r>
              <a:rPr lang="en-US" sz="2800" dirty="0" err="1" smtClean="0"/>
              <a:t>ção</a:t>
            </a:r>
            <a:r>
              <a:rPr lang="en-US" sz="2800" dirty="0" smtClean="0"/>
              <a:t> </a:t>
            </a:r>
            <a:r>
              <a:rPr lang="en-US" sz="2800" dirty="0" err="1" smtClean="0"/>
              <a:t>aérea</a:t>
            </a:r>
            <a:r>
              <a:rPr lang="en-US" sz="2800" dirty="0" smtClean="0"/>
              <a:t> de </a:t>
            </a:r>
            <a:r>
              <a:rPr lang="en-US" sz="2800" dirty="0" err="1" smtClean="0"/>
              <a:t>inseticida</a:t>
            </a:r>
            <a:r>
              <a:rPr lang="en-US" sz="2800" dirty="0" smtClean="0"/>
              <a:t> </a:t>
            </a:r>
            <a:r>
              <a:rPr lang="pt-BR" sz="2800" dirty="0" smtClean="0"/>
              <a:t>no </a:t>
            </a:r>
            <a:r>
              <a:rPr lang="pt-BR" sz="2800" dirty="0"/>
              <a:t>controle de vetores de doenças no Brasil</a:t>
            </a:r>
          </a:p>
          <a:p>
            <a:pPr algn="l">
              <a:defRPr/>
            </a:pPr>
            <a:endParaRPr lang="pt-BR" sz="2400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Proposta do SINDAG: emprego de aeronaves </a:t>
            </a:r>
            <a:r>
              <a:rPr lang="pt-BR" sz="2400" dirty="0" err="1" smtClean="0"/>
              <a:t>agr</a:t>
            </a:r>
            <a:r>
              <a:rPr lang="en-US" sz="2400" dirty="0" err="1" smtClean="0"/>
              <a:t>ícolas</a:t>
            </a:r>
            <a:endParaRPr lang="en-US" sz="24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Nunca </a:t>
            </a:r>
            <a:r>
              <a:rPr lang="pt-BR" sz="2400" dirty="0"/>
              <a:t>utilizado na rotina do </a:t>
            </a:r>
            <a:r>
              <a:rPr lang="pt-BR" sz="2400" dirty="0" smtClean="0"/>
              <a:t>PNCD</a:t>
            </a:r>
            <a:endParaRPr lang="pt-BR" sz="2400" dirty="0"/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Poucas experiências realizadas no Brasil</a:t>
            </a:r>
          </a:p>
          <a:p>
            <a:pPr algn="l">
              <a:defRPr/>
            </a:pPr>
            <a:endParaRPr lang="pt-BR" sz="2400" dirty="0"/>
          </a:p>
          <a:p>
            <a:pPr algn="l">
              <a:defRPr/>
            </a:pPr>
            <a:r>
              <a:rPr lang="pt-BR" sz="2400" dirty="0"/>
              <a:t>Posicionamentos contrários do Ministério da Saúde:</a:t>
            </a:r>
          </a:p>
          <a:p>
            <a:pPr marL="342900" indent="-342900" algn="l">
              <a:buFontTx/>
              <a:buChar char="-"/>
              <a:defRPr/>
            </a:pPr>
            <a:endParaRPr lang="pt-BR" sz="2400" dirty="0"/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Nota Técnica 75/2007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Nota Informativa 17/2016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Nota Informativa CGVAM/2016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Considera</a:t>
            </a:r>
            <a:r>
              <a:rPr lang="en-US" sz="2400" dirty="0" err="1" smtClean="0"/>
              <a:t>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segurança</a:t>
            </a:r>
            <a:r>
              <a:rPr lang="en-US" sz="2400" dirty="0" smtClean="0"/>
              <a:t> e </a:t>
            </a:r>
            <a:r>
              <a:rPr lang="en-US" sz="2400" dirty="0" err="1" smtClean="0"/>
              <a:t>eficácia</a:t>
            </a:r>
            <a:r>
              <a:rPr lang="pt-BR" sz="2400" dirty="0" smtClean="0"/>
              <a:t>  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4096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Eficácia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Estudos </a:t>
            </a:r>
            <a:r>
              <a:rPr lang="pt-BR" dirty="0" err="1" smtClean="0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mostram</a:t>
            </a:r>
            <a:r>
              <a:rPr lang="en-US" dirty="0" smtClean="0"/>
              <a:t>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oviposição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446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Deriva: deslocamento da calda do produto fora do alvo desejado</a:t>
            </a:r>
          </a:p>
          <a:p>
            <a:pPr lvl="1"/>
            <a:r>
              <a:rPr lang="pt-BR" dirty="0"/>
              <a:t>Vento, temperatura, umidade, </a:t>
            </a:r>
            <a:r>
              <a:rPr lang="pt-BR" dirty="0" err="1"/>
              <a:t>dist</a:t>
            </a:r>
            <a:r>
              <a:rPr lang="en-US" dirty="0" err="1"/>
              <a:t>ância</a:t>
            </a:r>
            <a:endParaRPr lang="en-US" dirty="0"/>
          </a:p>
          <a:p>
            <a:pPr lvl="1"/>
            <a:r>
              <a:rPr lang="en-US" dirty="0" err="1"/>
              <a:t>Até</a:t>
            </a:r>
            <a:r>
              <a:rPr lang="en-US" dirty="0"/>
              <a:t> 32 </a:t>
            </a:r>
            <a:r>
              <a:rPr lang="en-US" dirty="0" smtClean="0"/>
              <a:t>km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Pulverização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concentração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de </a:t>
            </a:r>
            <a:r>
              <a:rPr lang="en-US" dirty="0" err="1" smtClean="0"/>
              <a:t>inseticidas</a:t>
            </a:r>
            <a:r>
              <a:rPr lang="en-US" dirty="0" smtClean="0"/>
              <a:t> do que UBV</a:t>
            </a:r>
          </a:p>
          <a:p>
            <a:pPr lvl="1"/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339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7577</TotalTime>
  <Words>464</Words>
  <Application>Microsoft Office PowerPoint</Application>
  <PresentationFormat>Apresentação na tela (4:3)</PresentationFormat>
  <Paragraphs>135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Eficácia</vt:lpstr>
      <vt:lpstr>Segurança</vt:lpstr>
      <vt:lpstr>Regulamentação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</dc:creator>
  <cp:lastModifiedBy>ldiniz</cp:lastModifiedBy>
  <cp:revision>679</cp:revision>
  <cp:lastPrinted>2016-02-18T16:10:04Z</cp:lastPrinted>
  <dcterms:created xsi:type="dcterms:W3CDTF">2016-06-02T15:17:37Z</dcterms:created>
  <dcterms:modified xsi:type="dcterms:W3CDTF">2016-06-09T11:40:24Z</dcterms:modified>
</cp:coreProperties>
</file>