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7" r:id="rId1"/>
    <p:sldMasterId id="2147484081" r:id="rId2"/>
    <p:sldMasterId id="2147484093" r:id="rId3"/>
  </p:sldMasterIdLst>
  <p:notesMasterIdLst>
    <p:notesMasterId r:id="rId18"/>
  </p:notesMasterIdLst>
  <p:handoutMasterIdLst>
    <p:handoutMasterId r:id="rId19"/>
  </p:handoutMasterIdLst>
  <p:sldIdLst>
    <p:sldId id="413" r:id="rId4"/>
    <p:sldId id="496" r:id="rId5"/>
    <p:sldId id="510" r:id="rId6"/>
    <p:sldId id="498" r:id="rId7"/>
    <p:sldId id="499" r:id="rId8"/>
    <p:sldId id="511" r:id="rId9"/>
    <p:sldId id="502" r:id="rId10"/>
    <p:sldId id="508" r:id="rId11"/>
    <p:sldId id="514" r:id="rId12"/>
    <p:sldId id="509" r:id="rId13"/>
    <p:sldId id="503" r:id="rId14"/>
    <p:sldId id="513" r:id="rId15"/>
    <p:sldId id="512" r:id="rId16"/>
    <p:sldId id="495" r:id="rId17"/>
  </p:sldIdLst>
  <p:sldSz cx="9144000" cy="6858000" type="screen4x3"/>
  <p:notesSz cx="6797675" cy="9926638"/>
  <p:defaultTextStyle>
    <a:defPPr>
      <a:defRPr lang="pt-B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51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4EA5"/>
    <a:srgbClr val="799D1C"/>
    <a:srgbClr val="AFD40E"/>
    <a:srgbClr val="BFFF3F"/>
    <a:srgbClr val="2B72C3"/>
    <a:srgbClr val="1D4693"/>
    <a:srgbClr val="AB1D1D"/>
    <a:srgbClr val="E200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4" autoAdjust="0"/>
    <p:restoredTop sz="95009" autoAdjust="0"/>
  </p:normalViewPr>
  <p:slideViewPr>
    <p:cSldViewPr snapToObjects="1" showGuides="1">
      <p:cViewPr>
        <p:scale>
          <a:sx n="100" d="100"/>
          <a:sy n="100" d="100"/>
        </p:scale>
        <p:origin x="1086" y="144"/>
      </p:cViewPr>
      <p:guideLst>
        <p:guide orient="horz" pos="751"/>
        <p:guide pos="3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8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2D6B425-0963-44B0-9EBC-6311B01C1251}" type="datetimeFigureOut">
              <a:rPr lang="en-US" altLang="pt-BR"/>
              <a:pPr>
                <a:defRPr/>
              </a:pPr>
              <a:t>6/9/2016</a:t>
            </a:fld>
            <a:endParaRPr lang="en-US" alt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8792456-9A40-4209-8770-8C7A333870DC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853996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C1561F7-8244-40B7-9FC9-11336E892E7B}" type="datetimeFigureOut">
              <a:rPr lang="pt-BR" altLang="pt-BR"/>
              <a:pPr>
                <a:defRPr/>
              </a:pPr>
              <a:t>09/06/2016</a:t>
            </a:fld>
            <a:endParaRPr lang="pt-BR" alt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68B04DB-C31B-4DD6-BE05-F82B73654AF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39149135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8B04DB-C31B-4DD6-BE05-F82B73654AF0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17489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28064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279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1951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283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097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565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6722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67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249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5441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36297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15B35119-3FC4-7140-8C13-26CF6F528F0D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7B9D9D4-128B-5743-A58E-BE6350A77A4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98250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3367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166BC5-E1D6-0E4F-B191-3AA1932480FC}" type="datetimeFigureOut">
              <a:rPr lang="pt-BR" smtClean="0"/>
              <a:pPr/>
              <a:t>09/06/2016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981194-948D-1849-882D-85E1530BB6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284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6656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3370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64198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39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2518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8755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176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5825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56665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3CBB4361-3627-BB41-AB4E-37B628279024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642788EB-5742-3941-B098-5E28367266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8718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34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64CD1-4A7E-4508-9A1D-ADCEDCB6BE25}" type="datetimeFigureOut">
              <a:rPr lang="en-US" smtClean="0"/>
              <a:pPr/>
              <a:t>6/9/2016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1A2CEE5-D496-40AB-A9D4-D8812A3C312E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localhost/Users/fredlobo/Desktop/NUCOM%20AT%20THE%20MOMENT/GAB%20originais%20em%20foco/apresentacao%20SVS%20powerpoint%202016/apresentacao%202016%20svs1d%20Folder/fileto%20miolo%20temer.jp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file://localhost/Users/fredlobo/Desktop/NUCOM%20AT%20THE%20MOMENT/GAB%20originais%20em%20foco/apresentacao%20SVS%20powerpoint%202016/apresentacao%202016%20svs1d%20Folder/fileto%20capa%20temer.jpg" TargetMode="Externa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file://localhost/Users/fredlobo/Desktop/NUCOM%20AT%20THE%20MOMENT/GAB%20originais%20em%20foco/apresentacao%20SVS%20powerpoint%202016/apresentacao%202016%20svs1d%20Folder/fileto%20fundo%20temer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leto miolo temer.jpg" descr="/Users/fredlobo/Desktop/NUCOM AT THE MOMENT/GAB originais em foco/apresentacao SVS powerpoint 2016/apresentacao 2016 svs1d Folder/fileto miolo temer.jpg"/>
          <p:cNvPicPr>
            <a:picLocks noChangeAspect="1"/>
          </p:cNvPicPr>
          <p:nvPr userDrawn="1"/>
        </p:nvPicPr>
        <p:blipFill>
          <a:blip r:embed="rId14" r:link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leto capa temer.jpg" descr="/Users/fredlobo/Desktop/NUCOM AT THE MOMENT/GAB originais em foco/apresentacao SVS powerpoint 2016/apresentacao 2016 svs1d Folder/fileto capa temer.jpg"/>
          <p:cNvPicPr>
            <a:picLocks noChangeAspect="1"/>
          </p:cNvPicPr>
          <p:nvPr userDrawn="1"/>
        </p:nvPicPr>
        <p:blipFill>
          <a:blip r:embed="rId15" r:link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60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105" r:id="rId12"/>
    <p:sldLayoutId id="21474841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leto fundo temer.jpg" descr="/Users/fredlobo/Desktop/NUCOM AT THE MOMENT/GAB originais em foco/apresentacao SVS powerpoint 2016/apresentacao 2016 svs1d Folder/fileto fundo temer.jpg"/>
          <p:cNvPicPr>
            <a:picLocks noChangeAspect="1"/>
          </p:cNvPicPr>
          <p:nvPr userDrawn="1"/>
        </p:nvPicPr>
        <p:blipFill>
          <a:blip r:embed="rId13" r:link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650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409700" y="3842693"/>
            <a:ext cx="6324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400"/>
              </a:spcAft>
            </a:pPr>
            <a:r>
              <a:rPr lang="pt-BR" altLang="pt-BR" sz="1900" b="1" spc="50" smtClean="0">
                <a:solidFill>
                  <a:srgbClr val="FFFFFF"/>
                </a:solidFill>
              </a:rPr>
              <a:t>Ministério da Saúde</a:t>
            </a:r>
          </a:p>
          <a:p>
            <a:pPr algn="ctr" eaLnBrk="1" hangingPunct="1">
              <a:spcAft>
                <a:spcPts val="400"/>
              </a:spcAft>
            </a:pPr>
            <a:r>
              <a:rPr lang="pt-BR" altLang="pt-BR" sz="1600" spc="50" smtClean="0">
                <a:solidFill>
                  <a:srgbClr val="FFFFFF"/>
                </a:solidFill>
              </a:rPr>
              <a:t>Secretaria de Vigilância em Saúde </a:t>
            </a:r>
          </a:p>
          <a:p>
            <a:pPr algn="ctr" eaLnBrk="1" hangingPunct="1">
              <a:spcAft>
                <a:spcPts val="400"/>
              </a:spcAft>
            </a:pPr>
            <a:r>
              <a:rPr lang="pt-BR" sz="1600" spc="50" smtClean="0">
                <a:solidFill>
                  <a:srgbClr val="FFFFFF"/>
                </a:solidFill>
              </a:rPr>
              <a:t>Departamento de Vigil</a:t>
            </a:r>
            <a:r>
              <a:rPr lang="en-US" sz="1600" spc="50" smtClean="0">
                <a:solidFill>
                  <a:srgbClr val="FFFFFF"/>
                </a:solidFill>
              </a:rPr>
              <a:t>ância de Doenças Transmissíveis</a:t>
            </a:r>
            <a:endParaRPr lang="pt-BR" sz="1600" spc="50" smtClean="0">
              <a:solidFill>
                <a:srgbClr val="FFFFFF"/>
              </a:solidFill>
            </a:endParaRPr>
          </a:p>
          <a:p>
            <a:pPr algn="ctr" eaLnBrk="1" hangingPunct="1">
              <a:spcAft>
                <a:spcPts val="3000"/>
              </a:spcAft>
            </a:pPr>
            <a:r>
              <a:rPr lang="pt-BR" sz="1600" spc="50" smtClean="0">
                <a:solidFill>
                  <a:srgbClr val="FFFFFF"/>
                </a:solidFill>
              </a:rPr>
              <a:t>Coordenação Geral do Programa Nacional de Controle da Dengue</a:t>
            </a:r>
          </a:p>
          <a:p>
            <a:pPr algn="ctr" eaLnBrk="1" hangingPunct="1"/>
            <a:r>
              <a:rPr lang="pt-BR" altLang="pt-BR" sz="1200" spc="50" smtClean="0">
                <a:solidFill>
                  <a:srgbClr val="FFFFFF"/>
                </a:solidFill>
              </a:rPr>
              <a:t>9 de junho de 2016</a:t>
            </a:r>
            <a:endParaRPr lang="pt-BR" altLang="pt-BR" sz="1200" spc="50">
              <a:solidFill>
                <a:srgbClr val="FFFFFF"/>
              </a:solidFill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990600" y="1915606"/>
            <a:ext cx="716280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800" b="1" spc="100" smtClean="0">
                <a:solidFill>
                  <a:schemeClr val="bg1"/>
                </a:solidFill>
              </a:rPr>
              <a:t>Controle de Vetores Mediante Aplica</a:t>
            </a:r>
            <a:r>
              <a:rPr lang="en-US" altLang="pt-BR" sz="3800" b="1" spc="100" smtClean="0">
                <a:solidFill>
                  <a:schemeClr val="bg1"/>
                </a:solidFill>
              </a:rPr>
              <a:t>ção Aérea de Inseticidas</a:t>
            </a:r>
            <a:endParaRPr lang="pt-BR" altLang="pt-BR" sz="3800" b="1" spc="1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129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Regulamentação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Comunidade Europeia</a:t>
            </a:r>
          </a:p>
          <a:p>
            <a:pPr lvl="1"/>
            <a:r>
              <a:rPr lang="pt-BR" dirty="0"/>
              <a:t>DIRECTIVE </a:t>
            </a:r>
            <a:r>
              <a:rPr lang="pt-BR" dirty="0" smtClean="0"/>
              <a:t>2009/128/EC13</a:t>
            </a:r>
          </a:p>
          <a:p>
            <a:pPr lvl="1"/>
            <a:r>
              <a:rPr lang="pt-BR" dirty="0" smtClean="0"/>
              <a:t>Estados-Membros </a:t>
            </a:r>
            <a:r>
              <a:rPr lang="pt-BR" dirty="0" err="1"/>
              <a:t>deverão</a:t>
            </a:r>
            <a:r>
              <a:rPr lang="pt-BR" dirty="0"/>
              <a:t> assegurar a </a:t>
            </a:r>
            <a:r>
              <a:rPr lang="pt-BR" dirty="0" err="1"/>
              <a:t>proibição</a:t>
            </a:r>
            <a:r>
              <a:rPr lang="pt-BR" dirty="0"/>
              <a:t> da </a:t>
            </a:r>
            <a:r>
              <a:rPr lang="pt-BR" dirty="0" err="1"/>
              <a:t>pulverização</a:t>
            </a:r>
            <a:r>
              <a:rPr lang="pt-BR" dirty="0"/>
              <a:t> </a:t>
            </a:r>
            <a:r>
              <a:rPr lang="pt-BR" dirty="0" err="1" smtClean="0"/>
              <a:t>aérea</a:t>
            </a:r>
            <a:endParaRPr lang="pt-BR" dirty="0" smtClean="0"/>
          </a:p>
          <a:p>
            <a:pPr lvl="1"/>
            <a:r>
              <a:rPr lang="pt-BR" dirty="0" smtClean="0"/>
              <a:t>Quando usado deve ser longe de </a:t>
            </a:r>
            <a:r>
              <a:rPr lang="en-US" err="1" smtClean="0"/>
              <a:t>área</a:t>
            </a:r>
            <a:r>
              <a:rPr lang="en-US" smtClean="0"/>
              <a:t> urbana</a:t>
            </a:r>
          </a:p>
          <a:p>
            <a:r>
              <a:rPr lang="en-US" smtClean="0"/>
              <a:t>Alguns Estados brasileiros</a:t>
            </a:r>
          </a:p>
          <a:p>
            <a:pPr lvl="1"/>
            <a:r>
              <a:rPr lang="en-US" smtClean="0"/>
              <a:t>Restrição de uso</a:t>
            </a:r>
            <a:r>
              <a:rPr lang="pt-BR" smtClean="0"/>
              <a:t> 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51405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CaixaDeTexto 1"/>
          <p:cNvSpPr txBox="1">
            <a:spLocks noChangeArrowheads="1"/>
          </p:cNvSpPr>
          <p:nvPr/>
        </p:nvSpPr>
        <p:spPr bwMode="auto">
          <a:xfrm>
            <a:off x="373063" y="260648"/>
            <a:ext cx="8447087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800100" indent="-3429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dirty="0" smtClean="0">
                <a:latin typeface="Arial" charset="0"/>
              </a:rPr>
              <a:t>Avalia</a:t>
            </a:r>
            <a:r>
              <a:rPr lang="en-US" altLang="pt-BR" dirty="0" err="1" smtClean="0">
                <a:latin typeface="Arial" charset="0"/>
              </a:rPr>
              <a:t>ção</a:t>
            </a:r>
            <a:r>
              <a:rPr lang="en-US" altLang="pt-BR" dirty="0" smtClean="0">
                <a:latin typeface="Arial" charset="0"/>
              </a:rPr>
              <a:t> do </a:t>
            </a:r>
            <a:r>
              <a:rPr lang="en-US" altLang="pt-BR" dirty="0" err="1" smtClean="0">
                <a:latin typeface="Arial" charset="0"/>
              </a:rPr>
              <a:t>pré-projeto</a:t>
            </a:r>
            <a:endParaRPr lang="pt-BR" altLang="pt-BR" dirty="0">
              <a:latin typeface="Arial" charset="0"/>
            </a:endParaRPr>
          </a:p>
          <a:p>
            <a:pPr marL="457200" lvl="1" indent="0">
              <a:spcBef>
                <a:spcPct val="0"/>
              </a:spcBef>
              <a:buNone/>
            </a:pPr>
            <a:endParaRPr lang="pt-BR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 err="1" smtClean="0">
                <a:latin typeface="Arial" charset="0"/>
              </a:rPr>
              <a:t>Necessário</a:t>
            </a:r>
            <a:r>
              <a:rPr lang="en-US" altLang="pt-BR" sz="2400" dirty="0" smtClean="0">
                <a:latin typeface="Arial" charset="0"/>
              </a:rPr>
              <a:t> um </a:t>
            </a:r>
            <a:r>
              <a:rPr lang="en-US" altLang="pt-BR" sz="2400" dirty="0" err="1" smtClean="0">
                <a:latin typeface="Arial" charset="0"/>
              </a:rPr>
              <a:t>desenho</a:t>
            </a:r>
            <a:r>
              <a:rPr lang="en-US" altLang="pt-BR" sz="2400" dirty="0" smtClean="0">
                <a:latin typeface="Arial" charset="0"/>
              </a:rPr>
              <a:t> para </a:t>
            </a:r>
            <a:r>
              <a:rPr lang="en-US" altLang="pt-BR" sz="2400" dirty="0" err="1" smtClean="0">
                <a:latin typeface="Arial" charset="0"/>
              </a:rPr>
              <a:t>avaliação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eficácia</a:t>
            </a:r>
            <a:endParaRPr lang="en-US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 smtClean="0">
                <a:latin typeface="Arial" charset="0"/>
              </a:rPr>
              <a:t>a) </a:t>
            </a:r>
            <a:r>
              <a:rPr lang="en-US" altLang="pt-BR" sz="2400" dirty="0" err="1">
                <a:latin typeface="Arial" charset="0"/>
              </a:rPr>
              <a:t>Componente</a:t>
            </a:r>
            <a:r>
              <a:rPr lang="en-US" altLang="pt-BR" sz="2400" dirty="0">
                <a:latin typeface="Arial" charset="0"/>
              </a:rPr>
              <a:t> da </a:t>
            </a:r>
            <a:r>
              <a:rPr lang="en-US" altLang="pt-BR" sz="2400" dirty="0" err="1">
                <a:latin typeface="Arial" charset="0"/>
              </a:rPr>
              <a:t>avaliação</a:t>
            </a:r>
            <a:r>
              <a:rPr lang="en-US" altLang="pt-BR" sz="2400" dirty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entomológica</a:t>
            </a: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>
                <a:latin typeface="Arial" charset="0"/>
              </a:rPr>
              <a:t>	</a:t>
            </a: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>
                <a:latin typeface="Arial" charset="0"/>
              </a:rPr>
              <a:t>	</a:t>
            </a:r>
            <a:r>
              <a:rPr lang="en-US" altLang="pt-BR" sz="2400" dirty="0" smtClean="0">
                <a:latin typeface="Arial" charset="0"/>
              </a:rPr>
              <a:t>a.1</a:t>
            </a:r>
            <a:r>
              <a:rPr lang="en-US" altLang="pt-BR" sz="2400" dirty="0">
                <a:latin typeface="Arial" charset="0"/>
              </a:rPr>
              <a:t>) </a:t>
            </a:r>
            <a:r>
              <a:rPr lang="en-US" altLang="pt-BR" sz="2400" dirty="0" err="1">
                <a:latin typeface="Arial" charset="0"/>
              </a:rPr>
              <a:t>Escolha</a:t>
            </a:r>
            <a:r>
              <a:rPr lang="en-US" altLang="pt-BR" sz="2400" dirty="0">
                <a:latin typeface="Arial" charset="0"/>
              </a:rPr>
              <a:t> e </a:t>
            </a:r>
            <a:r>
              <a:rPr lang="en-US" altLang="pt-BR" sz="2400" dirty="0" err="1">
                <a:latin typeface="Arial" charset="0"/>
              </a:rPr>
              <a:t>descrição</a:t>
            </a:r>
            <a:r>
              <a:rPr lang="en-US" altLang="pt-BR" sz="2400" dirty="0">
                <a:latin typeface="Arial" charset="0"/>
              </a:rPr>
              <a:t> dos </a:t>
            </a:r>
            <a:r>
              <a:rPr lang="en-US" altLang="pt-BR" sz="2400" dirty="0" err="1">
                <a:latin typeface="Arial" charset="0"/>
              </a:rPr>
              <a:t>locais</a:t>
            </a:r>
            <a:r>
              <a:rPr lang="en-US" altLang="pt-BR" sz="2400" dirty="0">
                <a:latin typeface="Arial" charset="0"/>
              </a:rPr>
              <a:t> do </a:t>
            </a:r>
            <a:r>
              <a:rPr lang="en-US" altLang="pt-BR" sz="2400" dirty="0" err="1">
                <a:latin typeface="Arial" charset="0"/>
              </a:rPr>
              <a:t>ensaio</a:t>
            </a: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Área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urbana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apenas</a:t>
            </a:r>
            <a:r>
              <a:rPr lang="en-US" altLang="pt-BR" sz="2000" dirty="0">
                <a:latin typeface="Arial" charset="0"/>
              </a:rPr>
              <a:t> com casas </a:t>
            </a:r>
            <a:r>
              <a:rPr lang="en-US" altLang="pt-BR" sz="2000" dirty="0" err="1">
                <a:latin typeface="Arial" charset="0"/>
              </a:rPr>
              <a:t>térreas</a:t>
            </a:r>
            <a:endParaRPr lang="en-US" altLang="pt-BR" sz="20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Área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urbana</a:t>
            </a:r>
            <a:r>
              <a:rPr lang="en-US" altLang="pt-BR" sz="2000" dirty="0">
                <a:latin typeface="Arial" charset="0"/>
              </a:rPr>
              <a:t> com </a:t>
            </a:r>
            <a:r>
              <a:rPr lang="en-US" altLang="pt-BR" sz="2000" dirty="0" err="1">
                <a:latin typeface="Arial" charset="0"/>
              </a:rPr>
              <a:t>edifícios</a:t>
            </a:r>
            <a:r>
              <a:rPr lang="en-US" altLang="pt-BR" sz="2000" dirty="0">
                <a:latin typeface="Arial" charset="0"/>
              </a:rPr>
              <a:t> e </a:t>
            </a:r>
            <a:r>
              <a:rPr lang="en-US" altLang="pt-BR" sz="2000" dirty="0" err="1">
                <a:latin typeface="Arial" charset="0"/>
              </a:rPr>
              <a:t>estruturas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elevadas</a:t>
            </a:r>
            <a:r>
              <a:rPr lang="en-US" altLang="pt-BR" sz="2000" dirty="0">
                <a:latin typeface="Arial" charset="0"/>
              </a:rPr>
              <a:t>            </a:t>
            </a: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>
                <a:latin typeface="Arial" charset="0"/>
              </a:rPr>
              <a:t>	</a:t>
            </a:r>
            <a:r>
              <a:rPr lang="en-US" altLang="pt-BR" sz="2400" dirty="0" smtClean="0">
                <a:latin typeface="Arial" charset="0"/>
              </a:rPr>
              <a:t>a.2</a:t>
            </a:r>
            <a:r>
              <a:rPr lang="en-US" altLang="pt-BR" sz="2400" dirty="0">
                <a:latin typeface="Arial" charset="0"/>
              </a:rPr>
              <a:t>) </a:t>
            </a:r>
            <a:r>
              <a:rPr lang="en-US" altLang="pt-BR" sz="2400" dirty="0" err="1">
                <a:latin typeface="Arial" charset="0"/>
              </a:rPr>
              <a:t>Avaliação</a:t>
            </a:r>
            <a:r>
              <a:rPr lang="en-US" altLang="pt-BR" sz="2400" dirty="0">
                <a:latin typeface="Arial" charset="0"/>
              </a:rPr>
              <a:t> da </a:t>
            </a:r>
            <a:r>
              <a:rPr lang="en-US" altLang="pt-BR" sz="2400" dirty="0" err="1">
                <a:latin typeface="Arial" charset="0"/>
              </a:rPr>
              <a:t>infestação</a:t>
            </a:r>
            <a:r>
              <a:rPr lang="en-US" altLang="pt-BR" sz="2400" dirty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prévia</a:t>
            </a:r>
            <a:r>
              <a:rPr lang="en-US" altLang="pt-BR" sz="2400" dirty="0">
                <a:latin typeface="Arial" charset="0"/>
              </a:rPr>
              <a:t> (</a:t>
            </a:r>
            <a:r>
              <a:rPr lang="en-US" altLang="pt-BR" sz="2400" dirty="0" err="1">
                <a:latin typeface="Arial" charset="0"/>
              </a:rPr>
              <a:t>LIRAa</a:t>
            </a:r>
            <a:r>
              <a:rPr lang="en-US" altLang="pt-BR" sz="2400" dirty="0">
                <a:latin typeface="Arial" charset="0"/>
              </a:rPr>
              <a:t>, LIA)</a:t>
            </a: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Índices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infestação</a:t>
            </a:r>
            <a:r>
              <a:rPr lang="en-US" altLang="pt-BR" sz="2000" dirty="0">
                <a:latin typeface="Arial" charset="0"/>
              </a:rPr>
              <a:t>, </a:t>
            </a:r>
            <a:r>
              <a:rPr lang="en-US" altLang="pt-BR" sz="2000" dirty="0" err="1">
                <a:latin typeface="Arial" charset="0"/>
              </a:rPr>
              <a:t>Breteau</a:t>
            </a:r>
            <a:r>
              <a:rPr lang="en-US" altLang="pt-BR" sz="2000" dirty="0">
                <a:latin typeface="Arial" charset="0"/>
              </a:rPr>
              <a:t> e </a:t>
            </a:r>
            <a:r>
              <a:rPr lang="en-US" altLang="pt-BR" sz="2000" dirty="0" err="1">
                <a:latin typeface="Arial" charset="0"/>
              </a:rPr>
              <a:t>tipos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recipientes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predominantes</a:t>
            </a:r>
            <a:endParaRPr lang="en-US" altLang="pt-BR" sz="20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Instalação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ovitrampas</a:t>
            </a:r>
            <a:r>
              <a:rPr lang="en-US" altLang="pt-BR" sz="2000" dirty="0">
                <a:latin typeface="Arial" charset="0"/>
              </a:rPr>
              <a:t> (</a:t>
            </a:r>
            <a:r>
              <a:rPr lang="en-US" altLang="pt-BR" sz="2000" dirty="0" err="1">
                <a:latin typeface="Arial" charset="0"/>
              </a:rPr>
              <a:t>coleta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ovos</a:t>
            </a:r>
            <a:r>
              <a:rPr lang="en-US" altLang="pt-BR" sz="2000" dirty="0">
                <a:latin typeface="Arial" charset="0"/>
              </a:rPr>
              <a:t>)</a:t>
            </a: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Coleta</a:t>
            </a:r>
            <a:r>
              <a:rPr lang="en-US" altLang="pt-BR" sz="2000" dirty="0">
                <a:latin typeface="Arial" charset="0"/>
              </a:rPr>
              <a:t> de mosquitos </a:t>
            </a:r>
            <a:r>
              <a:rPr lang="en-US" altLang="pt-BR" sz="2000" dirty="0" err="1">
                <a:latin typeface="Arial" charset="0"/>
              </a:rPr>
              <a:t>adultos</a:t>
            </a:r>
            <a:r>
              <a:rPr lang="en-US" altLang="pt-BR" sz="2000" dirty="0">
                <a:latin typeface="Arial" charset="0"/>
              </a:rPr>
              <a:t> (</a:t>
            </a:r>
            <a:r>
              <a:rPr lang="en-US" altLang="pt-BR" sz="2000" dirty="0" err="1">
                <a:latin typeface="Arial" charset="0"/>
              </a:rPr>
              <a:t>índices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paridade</a:t>
            </a:r>
            <a:r>
              <a:rPr lang="en-US" altLang="pt-BR" sz="2000" dirty="0" smtClean="0">
                <a:latin typeface="Arial" charset="0"/>
              </a:rPr>
              <a:t>)</a:t>
            </a:r>
            <a:endParaRPr lang="en-US" altLang="pt-BR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77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CaixaDeTexto 1"/>
          <p:cNvSpPr txBox="1">
            <a:spLocks noChangeArrowheads="1"/>
          </p:cNvSpPr>
          <p:nvPr/>
        </p:nvSpPr>
        <p:spPr bwMode="auto">
          <a:xfrm>
            <a:off x="373063" y="260648"/>
            <a:ext cx="844708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800100" indent="-3429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dirty="0" smtClean="0">
                <a:latin typeface="Arial" charset="0"/>
              </a:rPr>
              <a:t>Avalia</a:t>
            </a:r>
            <a:r>
              <a:rPr lang="en-US" altLang="pt-BR" dirty="0" err="1" smtClean="0">
                <a:latin typeface="Arial" charset="0"/>
              </a:rPr>
              <a:t>ção</a:t>
            </a:r>
            <a:r>
              <a:rPr lang="en-US" altLang="pt-BR" dirty="0" smtClean="0">
                <a:latin typeface="Arial" charset="0"/>
              </a:rPr>
              <a:t> do </a:t>
            </a:r>
            <a:r>
              <a:rPr lang="en-US" altLang="pt-BR" dirty="0" err="1" smtClean="0">
                <a:latin typeface="Arial" charset="0"/>
              </a:rPr>
              <a:t>pré-projeto</a:t>
            </a:r>
            <a:endParaRPr lang="pt-BR" altLang="pt-BR" dirty="0" smtClean="0">
              <a:latin typeface="Arial" charset="0"/>
            </a:endParaRPr>
          </a:p>
          <a:p>
            <a:pPr marL="457200" lvl="1" indent="0">
              <a:spcBef>
                <a:spcPct val="0"/>
              </a:spcBef>
              <a:buNone/>
            </a:pPr>
            <a:endParaRPr lang="pt-BR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 smtClean="0">
                <a:latin typeface="Arial" charset="0"/>
              </a:rPr>
              <a:t>	</a:t>
            </a: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>
                <a:latin typeface="Arial" charset="0"/>
              </a:rPr>
              <a:t>	</a:t>
            </a:r>
            <a:r>
              <a:rPr lang="en-US" altLang="pt-BR" sz="2400" dirty="0" smtClean="0">
                <a:latin typeface="Arial" charset="0"/>
              </a:rPr>
              <a:t>a.3</a:t>
            </a:r>
            <a:r>
              <a:rPr lang="en-US" altLang="pt-BR" sz="2400" dirty="0">
                <a:latin typeface="Arial" charset="0"/>
              </a:rPr>
              <a:t>) </a:t>
            </a:r>
            <a:r>
              <a:rPr lang="en-US" altLang="pt-BR" sz="2400" dirty="0" err="1">
                <a:latin typeface="Arial" charset="0"/>
              </a:rPr>
              <a:t>Avaliação</a:t>
            </a:r>
            <a:r>
              <a:rPr lang="en-US" altLang="pt-BR" sz="2400" dirty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durante</a:t>
            </a:r>
            <a:r>
              <a:rPr lang="en-US" altLang="pt-BR" sz="2400" dirty="0" smtClean="0">
                <a:latin typeface="Arial" charset="0"/>
              </a:rPr>
              <a:t> a </a:t>
            </a:r>
            <a:r>
              <a:rPr lang="en-US" altLang="pt-BR" sz="2400" dirty="0" err="1" smtClean="0">
                <a:latin typeface="Arial" charset="0"/>
              </a:rPr>
              <a:t>aplicação</a:t>
            </a: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Provas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biológicas</a:t>
            </a:r>
            <a:r>
              <a:rPr lang="en-US" altLang="pt-BR" sz="2000" dirty="0">
                <a:latin typeface="Arial" charset="0"/>
              </a:rPr>
              <a:t> (</a:t>
            </a:r>
            <a:r>
              <a:rPr lang="en-US" altLang="pt-BR" sz="2000" dirty="0" err="1">
                <a:latin typeface="Arial" charset="0"/>
              </a:rPr>
              <a:t>Protocolo</a:t>
            </a:r>
            <a:r>
              <a:rPr lang="en-US" altLang="pt-BR" sz="2000" dirty="0">
                <a:latin typeface="Arial" charset="0"/>
              </a:rPr>
              <a:t> da OMS)</a:t>
            </a: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>
                <a:latin typeface="Arial" charset="0"/>
              </a:rPr>
              <a:t>Instalação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gaiolas</a:t>
            </a:r>
            <a:r>
              <a:rPr lang="en-US" altLang="pt-BR" sz="2000" dirty="0">
                <a:latin typeface="Arial" charset="0"/>
              </a:rPr>
              <a:t> com mosquitos (intra e </a:t>
            </a:r>
            <a:r>
              <a:rPr lang="en-US" altLang="pt-BR" sz="2000" dirty="0" err="1">
                <a:latin typeface="Arial" charset="0"/>
              </a:rPr>
              <a:t>peri</a:t>
            </a:r>
            <a:r>
              <a:rPr lang="en-US" altLang="pt-BR" sz="2000" dirty="0">
                <a:latin typeface="Arial" charset="0"/>
              </a:rPr>
              <a:t> </a:t>
            </a:r>
            <a:r>
              <a:rPr lang="en-US" altLang="pt-BR" sz="2000" dirty="0" err="1">
                <a:latin typeface="Arial" charset="0"/>
              </a:rPr>
              <a:t>domicilio</a:t>
            </a:r>
            <a:r>
              <a:rPr lang="en-US" altLang="pt-BR" sz="2000" dirty="0">
                <a:latin typeface="Arial" charset="0"/>
              </a:rPr>
              <a:t>) </a:t>
            </a: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 smtClean="0">
                <a:latin typeface="Arial" charset="0"/>
              </a:rPr>
              <a:t>	a.3</a:t>
            </a:r>
            <a:r>
              <a:rPr lang="en-US" altLang="pt-BR" sz="2400" dirty="0">
                <a:latin typeface="Arial" charset="0"/>
              </a:rPr>
              <a:t>) </a:t>
            </a:r>
            <a:r>
              <a:rPr lang="en-US" altLang="pt-BR" sz="2400" dirty="0" err="1">
                <a:latin typeface="Arial" charset="0"/>
              </a:rPr>
              <a:t>Avaliação</a:t>
            </a:r>
            <a:r>
              <a:rPr lang="en-US" altLang="pt-BR" sz="2400" dirty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durante</a:t>
            </a:r>
            <a:r>
              <a:rPr lang="en-US" altLang="pt-BR" sz="2400" dirty="0">
                <a:latin typeface="Arial" charset="0"/>
              </a:rPr>
              <a:t> a </a:t>
            </a:r>
            <a:r>
              <a:rPr lang="en-US" altLang="pt-BR" sz="2400" dirty="0" err="1" smtClean="0">
                <a:latin typeface="Arial" charset="0"/>
              </a:rPr>
              <a:t>aplicação</a:t>
            </a:r>
            <a:endParaRPr lang="en-US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None/>
            </a:pPr>
            <a:r>
              <a:rPr lang="en-US" altLang="pt-BR" sz="2000" dirty="0" err="1" smtClean="0">
                <a:latin typeface="Arial" charset="0"/>
              </a:rPr>
              <a:t>Coleta</a:t>
            </a:r>
            <a:r>
              <a:rPr lang="en-US" altLang="pt-BR" sz="2000" dirty="0" smtClean="0">
                <a:latin typeface="Arial" charset="0"/>
              </a:rPr>
              <a:t> </a:t>
            </a:r>
            <a:r>
              <a:rPr lang="en-US" altLang="pt-BR" sz="2000" dirty="0">
                <a:latin typeface="Arial" charset="0"/>
              </a:rPr>
              <a:t>de mosquitos </a:t>
            </a:r>
            <a:r>
              <a:rPr lang="en-US" altLang="pt-BR" sz="2000" dirty="0" err="1">
                <a:latin typeface="Arial" charset="0"/>
              </a:rPr>
              <a:t>adultos</a:t>
            </a:r>
            <a:r>
              <a:rPr lang="en-US" altLang="pt-BR" sz="2000" dirty="0">
                <a:latin typeface="Arial" charset="0"/>
              </a:rPr>
              <a:t> (</a:t>
            </a:r>
            <a:r>
              <a:rPr lang="en-US" altLang="pt-BR" sz="2000" dirty="0" err="1">
                <a:latin typeface="Arial" charset="0"/>
              </a:rPr>
              <a:t>índices</a:t>
            </a:r>
            <a:r>
              <a:rPr lang="en-US" altLang="pt-BR" sz="2000" dirty="0">
                <a:latin typeface="Arial" charset="0"/>
              </a:rPr>
              <a:t> de </a:t>
            </a:r>
            <a:r>
              <a:rPr lang="en-US" altLang="pt-BR" sz="2000" dirty="0" err="1">
                <a:latin typeface="Arial" charset="0"/>
              </a:rPr>
              <a:t>paridade</a:t>
            </a:r>
            <a:r>
              <a:rPr lang="en-US" altLang="pt-BR" sz="2000" dirty="0"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2260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CaixaDeTexto 1"/>
          <p:cNvSpPr txBox="1">
            <a:spLocks noChangeArrowheads="1"/>
          </p:cNvSpPr>
          <p:nvPr/>
        </p:nvSpPr>
        <p:spPr bwMode="auto">
          <a:xfrm>
            <a:off x="373063" y="260648"/>
            <a:ext cx="8447087" cy="7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800100" indent="-3429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dirty="0" smtClean="0">
                <a:latin typeface="Arial" charset="0"/>
              </a:rPr>
              <a:t>Avalia</a:t>
            </a:r>
            <a:r>
              <a:rPr lang="en-US" altLang="pt-BR" dirty="0" err="1" smtClean="0">
                <a:latin typeface="Arial" charset="0"/>
              </a:rPr>
              <a:t>ção</a:t>
            </a:r>
            <a:r>
              <a:rPr lang="en-US" altLang="pt-BR" dirty="0" smtClean="0">
                <a:latin typeface="Arial" charset="0"/>
              </a:rPr>
              <a:t> do </a:t>
            </a:r>
            <a:r>
              <a:rPr lang="en-US" altLang="pt-BR" dirty="0" err="1" smtClean="0">
                <a:latin typeface="Arial" charset="0"/>
              </a:rPr>
              <a:t>pré-projeto</a:t>
            </a:r>
            <a:endParaRPr lang="pt-BR" altLang="pt-BR" dirty="0">
              <a:latin typeface="Arial" charset="0"/>
            </a:endParaRPr>
          </a:p>
          <a:p>
            <a:pPr marL="457200" lvl="1" indent="0">
              <a:spcBef>
                <a:spcPct val="0"/>
              </a:spcBef>
              <a:buNone/>
            </a:pPr>
            <a:endParaRPr lang="pt-BR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pt-BR" altLang="pt-BR" sz="2400" dirty="0" smtClean="0">
                <a:latin typeface="Arial" charset="0"/>
              </a:rPr>
              <a:t>N</a:t>
            </a:r>
            <a:r>
              <a:rPr lang="en-US" altLang="pt-BR" sz="2400" dirty="0" err="1" smtClean="0">
                <a:latin typeface="Arial" charset="0"/>
              </a:rPr>
              <a:t>ão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deve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ser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considerado</a:t>
            </a:r>
            <a:r>
              <a:rPr lang="en-US" altLang="pt-BR" sz="2400" dirty="0" smtClean="0">
                <a:latin typeface="Arial" charset="0"/>
              </a:rPr>
              <a:t> um </a:t>
            </a:r>
            <a:r>
              <a:rPr lang="en-US" altLang="pt-BR" sz="2400" dirty="0" err="1" smtClean="0">
                <a:latin typeface="Arial" charset="0"/>
              </a:rPr>
              <a:t>piloto</a:t>
            </a:r>
            <a:r>
              <a:rPr lang="en-US" altLang="pt-BR" sz="2400" dirty="0" smtClean="0">
                <a:latin typeface="Arial" charset="0"/>
              </a:rPr>
              <a:t> e sim um </a:t>
            </a:r>
            <a:r>
              <a:rPr lang="en-US" altLang="pt-BR" sz="2400" dirty="0" err="1" smtClean="0">
                <a:latin typeface="Arial" charset="0"/>
              </a:rPr>
              <a:t>projeto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pesquisa</a:t>
            </a:r>
            <a:endParaRPr lang="en-US" altLang="pt-BR" sz="2400" dirty="0" smtClean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endParaRPr lang="en-US" altLang="pt-BR" sz="2400" dirty="0">
              <a:latin typeface="Arial" charset="0"/>
            </a:endParaRPr>
          </a:p>
          <a:p>
            <a:pPr indent="-342900">
              <a:spcBef>
                <a:spcPct val="0"/>
              </a:spcBef>
              <a:buNone/>
            </a:pPr>
            <a:r>
              <a:rPr lang="en-US" altLang="pt-BR" sz="2400" dirty="0" err="1" smtClean="0">
                <a:latin typeface="Arial" charset="0"/>
              </a:rPr>
              <a:t>Orientamos</a:t>
            </a:r>
            <a:r>
              <a:rPr lang="en-US" altLang="pt-BR" sz="2400" dirty="0" smtClean="0">
                <a:latin typeface="Arial" charset="0"/>
              </a:rPr>
              <a:t>:</a:t>
            </a: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Elaborar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d</a:t>
            </a:r>
            <a:r>
              <a:rPr lang="en-US" altLang="pt-BR" sz="2400" dirty="0" err="1" smtClean="0">
                <a:latin typeface="Arial" charset="0"/>
              </a:rPr>
              <a:t>esenho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metodológico</a:t>
            </a:r>
            <a:r>
              <a:rPr lang="en-US" altLang="pt-BR" sz="2400" dirty="0" smtClean="0">
                <a:latin typeface="Arial" charset="0"/>
              </a:rPr>
              <a:t> para </a:t>
            </a:r>
            <a:r>
              <a:rPr lang="en-US" altLang="pt-BR" sz="2400" dirty="0" err="1" smtClean="0">
                <a:latin typeface="Arial" charset="0"/>
              </a:rPr>
              <a:t>avaliação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eficácia</a:t>
            </a:r>
            <a:r>
              <a:rPr lang="en-US" altLang="pt-BR" sz="2400" dirty="0" smtClean="0">
                <a:latin typeface="Arial" charset="0"/>
              </a:rPr>
              <a:t> e </a:t>
            </a:r>
            <a:r>
              <a:rPr lang="en-US" altLang="pt-BR" sz="2400" dirty="0" err="1" smtClean="0">
                <a:latin typeface="Arial" charset="0"/>
              </a:rPr>
              <a:t>segurança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em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conjunto</a:t>
            </a:r>
            <a:r>
              <a:rPr lang="en-US" altLang="pt-BR" sz="2400" dirty="0" smtClean="0">
                <a:latin typeface="Arial" charset="0"/>
              </a:rPr>
              <a:t> com </a:t>
            </a:r>
            <a:r>
              <a:rPr lang="en-US" altLang="pt-BR" sz="2400" dirty="0" err="1" smtClean="0">
                <a:latin typeface="Arial" charset="0"/>
              </a:rPr>
              <a:t>instituição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pesquisa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Buscar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a</a:t>
            </a:r>
            <a:r>
              <a:rPr lang="en-US" altLang="pt-BR" sz="2400" dirty="0" err="1" smtClean="0">
                <a:latin typeface="Arial" charset="0"/>
              </a:rPr>
              <a:t>provação</a:t>
            </a:r>
            <a:r>
              <a:rPr lang="en-US" altLang="pt-BR" sz="2400" dirty="0" smtClean="0">
                <a:latin typeface="Arial" charset="0"/>
              </a:rPr>
              <a:t> do </a:t>
            </a:r>
            <a:r>
              <a:rPr lang="en-US" altLang="pt-BR" sz="2400" dirty="0" err="1" smtClean="0">
                <a:latin typeface="Arial" charset="0"/>
              </a:rPr>
              <a:t>Comitê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Ética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em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Pesquisa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Buscar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>
                <a:latin typeface="Arial" charset="0"/>
              </a:rPr>
              <a:t>a</a:t>
            </a:r>
            <a:r>
              <a:rPr lang="en-US" altLang="pt-BR" sz="2400" dirty="0" err="1" smtClean="0">
                <a:latin typeface="Arial" charset="0"/>
              </a:rPr>
              <a:t>provação</a:t>
            </a:r>
            <a:r>
              <a:rPr lang="en-US" altLang="pt-BR" sz="2400" dirty="0" smtClean="0">
                <a:latin typeface="Arial" charset="0"/>
              </a:rPr>
              <a:t> dos </a:t>
            </a:r>
            <a:r>
              <a:rPr lang="en-US" altLang="pt-BR" sz="2400" dirty="0" err="1" smtClean="0">
                <a:latin typeface="Arial" charset="0"/>
              </a:rPr>
              <a:t>órgãos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ambientais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competentes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Buscar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fontes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financiamento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897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409700" y="2362200"/>
            <a:ext cx="6324600" cy="167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b="1" spc="100" dirty="0" smtClean="0">
                <a:solidFill>
                  <a:srgbClr val="FFFFFF"/>
                </a:solidFill>
              </a:rPr>
              <a:t>www.saude.gov.br/svs</a:t>
            </a:r>
            <a:endParaRPr lang="pt-BR" altLang="pt-BR" b="1" spc="100" dirty="0">
              <a:solidFill>
                <a:srgbClr val="FFFFFF"/>
              </a:solidFill>
            </a:endParaRPr>
          </a:p>
          <a:p>
            <a:pPr algn="ctr" eaLnBrk="1" hangingPunct="1"/>
            <a:r>
              <a:rPr lang="pt-BR" altLang="pt-BR" sz="1600" b="1" spc="100" dirty="0" smtClean="0">
                <a:solidFill>
                  <a:srgbClr val="FFFFFF"/>
                </a:solidFill>
              </a:rPr>
              <a:t>Disque Saúde - 136</a:t>
            </a:r>
            <a:endParaRPr lang="pt-BR" altLang="pt-BR" sz="1600" b="1" spc="100" dirty="0">
              <a:solidFill>
                <a:srgbClr val="FFFFFF"/>
              </a:solidFill>
            </a:endParaRPr>
          </a:p>
          <a:p>
            <a:pPr algn="ctr" eaLnBrk="1" hangingPunct="1">
              <a:lnSpc>
                <a:spcPct val="120000"/>
              </a:lnSpc>
            </a:pPr>
            <a:r>
              <a:rPr lang="pt-PT" altLang="pt-BR" sz="1600" b="1" spc="100" dirty="0">
                <a:solidFill>
                  <a:srgbClr val="FFFFFF"/>
                </a:solidFill>
              </a:rPr>
              <a:t>Disque Notifica</a:t>
            </a:r>
          </a:p>
          <a:p>
            <a:pPr algn="ctr" eaLnBrk="1" hangingPunct="1">
              <a:lnSpc>
                <a:spcPct val="120000"/>
              </a:lnSpc>
            </a:pPr>
            <a:r>
              <a:rPr lang="pt-PT" altLang="pt-BR" sz="1600" b="1" spc="100" dirty="0">
                <a:solidFill>
                  <a:srgbClr val="FFFFFF"/>
                </a:solidFill>
              </a:rPr>
              <a:t>0800-644-6645</a:t>
            </a:r>
          </a:p>
          <a:p>
            <a:pPr algn="ctr" eaLnBrk="1" hangingPunct="1">
              <a:lnSpc>
                <a:spcPct val="120000"/>
              </a:lnSpc>
            </a:pPr>
            <a:r>
              <a:rPr lang="pt-PT" altLang="pt-BR" sz="1600" b="1" spc="100" dirty="0" err="1">
                <a:solidFill>
                  <a:srgbClr val="FFFFFF"/>
                </a:solidFill>
              </a:rPr>
              <a:t>notifica@saude.gov.br</a:t>
            </a:r>
            <a:endParaRPr lang="pt-PT" altLang="pt-BR" sz="1600" b="1" spc="100" dirty="0">
              <a:solidFill>
                <a:srgbClr val="FFFFFF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68538" y="4941168"/>
            <a:ext cx="46069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600"/>
              </a:spcAft>
            </a:pPr>
            <a:r>
              <a:rPr lang="pt-BR" altLang="pt-BR" sz="1800" b="1" spc="100" dirty="0" err="1">
                <a:solidFill>
                  <a:srgbClr val="FFFFFF"/>
                </a:solidFill>
              </a:rPr>
              <a:t>www.saude.gov.br</a:t>
            </a:r>
            <a:r>
              <a:rPr lang="pt-BR" altLang="pt-BR" sz="1800" b="1" spc="100" dirty="0">
                <a:solidFill>
                  <a:srgbClr val="FFFFFF"/>
                </a:solidFill>
              </a:rPr>
              <a:t>/</a:t>
            </a:r>
            <a:r>
              <a:rPr lang="pt-BR" altLang="pt-BR" sz="1800" b="1" spc="100" dirty="0" err="1">
                <a:solidFill>
                  <a:srgbClr val="FFFFFF"/>
                </a:solidFill>
              </a:rPr>
              <a:t>combateaedes</a:t>
            </a:r>
            <a:endParaRPr lang="pt-BR" altLang="pt-BR" sz="1800" b="1" spc="1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5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3286125"/>
            <a:ext cx="2587625" cy="327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996772">
            <a:off x="533400" y="1879600"/>
            <a:ext cx="1939925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tângulo 10"/>
          <p:cNvSpPr>
            <a:spLocks noChangeArrowheads="1"/>
          </p:cNvSpPr>
          <p:nvPr/>
        </p:nvSpPr>
        <p:spPr bwMode="auto">
          <a:xfrm>
            <a:off x="214313" y="642938"/>
            <a:ext cx="30003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lnSpc>
                <a:spcPts val="24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Documentos norteadores</a:t>
            </a:r>
          </a:p>
          <a:p>
            <a:pPr algn="ctr">
              <a:lnSpc>
                <a:spcPts val="2400"/>
              </a:lnSpc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PNCD e DNPCD</a:t>
            </a:r>
          </a:p>
        </p:txBody>
      </p:sp>
      <p:pic>
        <p:nvPicPr>
          <p:cNvPr id="307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75" y="857250"/>
            <a:ext cx="5332413" cy="565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8076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59" y="2088232"/>
            <a:ext cx="2207625" cy="3284984"/>
          </a:xfrm>
          <a:prstGeom prst="rect">
            <a:avLst/>
          </a:prstGeom>
        </p:spPr>
      </p:pic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2915816" y="1412776"/>
            <a:ext cx="604867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 i="1" dirty="0" smtClean="0">
                <a:latin typeface="Arial" charset="0"/>
              </a:rPr>
              <a:t>Aedes aegypti</a:t>
            </a:r>
            <a:endParaRPr lang="pt-BR" altLang="pt-BR" sz="2400" dirty="0" smtClean="0">
              <a:latin typeface="Arial" charset="0"/>
            </a:endParaRP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pt-BR" altLang="pt-BR" sz="2400" dirty="0" smtClean="0">
                <a:latin typeface="Arial" charset="0"/>
              </a:rPr>
              <a:t>se </a:t>
            </a:r>
            <a:r>
              <a:rPr lang="pt-BR" altLang="pt-BR" sz="2400" dirty="0">
                <a:latin typeface="Arial" charset="0"/>
              </a:rPr>
              <a:t>alimenta de sangue </a:t>
            </a:r>
            <a:r>
              <a:rPr lang="pt-BR" altLang="pt-BR" sz="2400" dirty="0" smtClean="0">
                <a:latin typeface="Arial" charset="0"/>
              </a:rPr>
              <a:t>humano</a:t>
            </a:r>
          </a:p>
          <a:p>
            <a:pPr marL="342900" indent="-342900">
              <a:spcBef>
                <a:spcPct val="0"/>
              </a:spcBef>
              <a:buFontTx/>
              <a:buChar char="-"/>
            </a:pPr>
            <a:r>
              <a:rPr lang="pt-BR" altLang="pt-BR" sz="2400" dirty="0" smtClean="0">
                <a:latin typeface="Arial" charset="0"/>
              </a:rPr>
              <a:t>frequenta </a:t>
            </a:r>
            <a:r>
              <a:rPr lang="pt-BR" altLang="pt-BR" sz="2400" dirty="0">
                <a:latin typeface="Arial" charset="0"/>
              </a:rPr>
              <a:t>as </a:t>
            </a:r>
            <a:r>
              <a:rPr lang="pt-BR" altLang="pt-BR" sz="2400" dirty="0" smtClean="0">
                <a:latin typeface="Arial" charset="0"/>
              </a:rPr>
              <a:t>residências</a:t>
            </a: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FF0000"/>
                </a:solidFill>
                <a:latin typeface="Arial" charset="0"/>
              </a:rPr>
              <a:t>a) Atividades de rotina: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charset="0"/>
              </a:rPr>
              <a:t>Ações </a:t>
            </a:r>
            <a:r>
              <a:rPr lang="pt-BR" altLang="pt-BR" sz="2400" dirty="0">
                <a:latin typeface="Arial" charset="0"/>
              </a:rPr>
              <a:t>de visitas domiciliares </a:t>
            </a:r>
            <a:r>
              <a:rPr lang="pt-BR" altLang="pt-BR" sz="2400" dirty="0" smtClean="0">
                <a:latin typeface="Arial" charset="0"/>
              </a:rPr>
              <a:t>por agentes, para </a:t>
            </a:r>
            <a:r>
              <a:rPr lang="pt-BR" altLang="pt-BR" sz="2400" dirty="0">
                <a:latin typeface="Arial" charset="0"/>
              </a:rPr>
              <a:t>inspeções regulares e eliminação e tratamento de criadouros com a constante mobilização da população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err="1">
                <a:solidFill>
                  <a:srgbClr val="FF0000"/>
                </a:solidFill>
                <a:latin typeface="Arial" charset="0"/>
              </a:rPr>
              <a:t>b</a:t>
            </a:r>
            <a:r>
              <a:rPr lang="pt-BR" altLang="pt-BR" sz="2400" dirty="0">
                <a:solidFill>
                  <a:srgbClr val="FF0000"/>
                </a:solidFill>
                <a:latin typeface="Arial" charset="0"/>
              </a:rPr>
              <a:t>) Atividades de </a:t>
            </a:r>
            <a:r>
              <a:rPr lang="pt-BR" altLang="pt-BR" sz="2400" dirty="0" smtClean="0">
                <a:solidFill>
                  <a:srgbClr val="FF0000"/>
                </a:solidFill>
                <a:latin typeface="Arial" charset="0"/>
              </a:rPr>
              <a:t>emergência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charset="0"/>
              </a:rPr>
              <a:t>A</a:t>
            </a:r>
            <a:r>
              <a:rPr lang="pt-BR" altLang="pt-BR" sz="2400" dirty="0" smtClean="0">
                <a:latin typeface="Arial" charset="0"/>
              </a:rPr>
              <a:t>ções sobre mosquito adulto (aplicações espaciais – UBV/</a:t>
            </a:r>
            <a:r>
              <a:rPr lang="pt-BR" altLang="pt-BR" sz="2400" dirty="0" err="1" smtClean="0">
                <a:latin typeface="Arial" charset="0"/>
              </a:rPr>
              <a:t>fumacê</a:t>
            </a:r>
            <a:r>
              <a:rPr lang="pt-BR" altLang="pt-BR" sz="2400" dirty="0" smtClean="0">
                <a:latin typeface="Arial" charset="0"/>
              </a:rPr>
              <a:t>)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548680"/>
            <a:ext cx="7874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9593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CaixaDeTexto 1"/>
          <p:cNvSpPr txBox="1">
            <a:spLocks noChangeArrowheads="1"/>
          </p:cNvSpPr>
          <p:nvPr/>
        </p:nvSpPr>
        <p:spPr bwMode="auto">
          <a:xfrm>
            <a:off x="304800" y="377825"/>
            <a:ext cx="865981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257300" indent="-3429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PNCD: incentivo aos municípios priorizem o controle das larvas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O </a:t>
            </a:r>
            <a:r>
              <a:rPr lang="pt-BR" altLang="pt-BR" sz="2000" u="sng" dirty="0">
                <a:latin typeface="Arial" charset="0"/>
              </a:rPr>
              <a:t>controle larvário </a:t>
            </a:r>
            <a:r>
              <a:rPr lang="pt-BR" altLang="pt-BR" sz="2000" dirty="0">
                <a:latin typeface="Arial" charset="0"/>
              </a:rPr>
              <a:t>é mais efetivo e sustentável que o </a:t>
            </a:r>
            <a:r>
              <a:rPr lang="pt-BR" altLang="pt-BR" sz="2000" u="sng" dirty="0">
                <a:latin typeface="Arial" charset="0"/>
              </a:rPr>
              <a:t>controle do mosquito </a:t>
            </a:r>
            <a:r>
              <a:rPr lang="pt-BR" altLang="pt-BR" sz="2000" dirty="0">
                <a:latin typeface="Arial" charset="0"/>
              </a:rPr>
              <a:t>adulto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Larvas:</a:t>
            </a: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Concentradas nos criadouro       </a:t>
            </a: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Imobilizadas                                     </a:t>
            </a:r>
            <a:r>
              <a:rPr lang="pt-BR" altLang="pt-BR" sz="2000" dirty="0" smtClean="0">
                <a:solidFill>
                  <a:srgbClr val="FF0000"/>
                </a:solidFill>
                <a:latin typeface="Arial" charset="0"/>
              </a:rPr>
              <a:t> </a:t>
            </a:r>
            <a:endParaRPr lang="pt-BR" altLang="pt-BR" sz="2000" dirty="0">
              <a:solidFill>
                <a:srgbClr val="FF0000"/>
              </a:solidFill>
              <a:latin typeface="Arial" charset="0"/>
            </a:endParaRP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Acessíveis a ações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Mosquito adulto:</a:t>
            </a: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Mobilizados (voando)                     </a:t>
            </a:r>
            <a:r>
              <a:rPr lang="pt-BR" altLang="pt-BR" sz="2000" dirty="0" smtClean="0">
                <a:latin typeface="Arial" charset="0"/>
              </a:rPr>
              <a:t> </a:t>
            </a:r>
            <a:r>
              <a:rPr lang="pt-BR" altLang="pt-BR" sz="2000" dirty="0" smtClean="0">
                <a:solidFill>
                  <a:srgbClr val="C00000"/>
                </a:solidFill>
                <a:latin typeface="Arial" charset="0"/>
              </a:rPr>
              <a:t>Controle </a:t>
            </a:r>
            <a:endParaRPr lang="pt-BR" altLang="pt-BR" sz="2000" dirty="0">
              <a:solidFill>
                <a:srgbClr val="C00000"/>
              </a:solidFill>
              <a:latin typeface="Arial" charset="0"/>
            </a:endParaRP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Dispersos (800 a 1000 m)               </a:t>
            </a:r>
            <a:r>
              <a:rPr lang="pt-BR" altLang="pt-BR" sz="2000" dirty="0" smtClean="0">
                <a:solidFill>
                  <a:srgbClr val="C00000"/>
                </a:solidFill>
                <a:latin typeface="Arial" charset="0"/>
              </a:rPr>
              <a:t>mais </a:t>
            </a:r>
            <a:r>
              <a:rPr lang="pt-BR" altLang="pt-BR" sz="2000" dirty="0" err="1" smtClean="0">
                <a:solidFill>
                  <a:srgbClr val="C00000"/>
                </a:solidFill>
                <a:latin typeface="Arial" charset="0"/>
              </a:rPr>
              <a:t>dif</a:t>
            </a:r>
            <a:r>
              <a:rPr lang="en-US" altLang="pt-BR" sz="2000" dirty="0" err="1" smtClean="0">
                <a:solidFill>
                  <a:srgbClr val="C00000"/>
                </a:solidFill>
                <a:latin typeface="Arial" charset="0"/>
              </a:rPr>
              <a:t>ícil</a:t>
            </a:r>
            <a:r>
              <a:rPr lang="en-US" altLang="pt-BR" sz="2000" dirty="0" smtClean="0">
                <a:solidFill>
                  <a:srgbClr val="C00000"/>
                </a:solidFill>
                <a:latin typeface="Arial" charset="0"/>
              </a:rPr>
              <a:t>, </a:t>
            </a:r>
            <a:r>
              <a:rPr lang="en-US" altLang="pt-BR" sz="2000" dirty="0" err="1" smtClean="0">
                <a:solidFill>
                  <a:srgbClr val="C00000"/>
                </a:solidFill>
                <a:latin typeface="Arial" charset="0"/>
              </a:rPr>
              <a:t>mais</a:t>
            </a:r>
            <a:r>
              <a:rPr lang="en-US" altLang="pt-BR" sz="2000" dirty="0" smtClean="0">
                <a:solidFill>
                  <a:srgbClr val="C00000"/>
                </a:solidFill>
                <a:latin typeface="Arial" charset="0"/>
              </a:rPr>
              <a:t> </a:t>
            </a:r>
            <a:r>
              <a:rPr lang="pt-BR" altLang="pt-BR" sz="2000" dirty="0" smtClean="0">
                <a:solidFill>
                  <a:srgbClr val="C00000"/>
                </a:solidFill>
                <a:latin typeface="Arial" charset="0"/>
              </a:rPr>
              <a:t>caro e</a:t>
            </a:r>
            <a:endParaRPr lang="pt-BR" altLang="pt-BR" sz="2000" dirty="0">
              <a:solidFill>
                <a:srgbClr val="C00000"/>
              </a:solidFill>
              <a:latin typeface="Arial" charset="0"/>
            </a:endParaRPr>
          </a:p>
          <a:p>
            <a:pPr lvl="2">
              <a:spcBef>
                <a:spcPct val="0"/>
              </a:spcBef>
            </a:pPr>
            <a:r>
              <a:rPr lang="pt-BR" altLang="pt-BR" sz="2000" dirty="0">
                <a:latin typeface="Arial" charset="0"/>
              </a:rPr>
              <a:t>Abrigados (difícil acesso)               </a:t>
            </a:r>
            <a:r>
              <a:rPr lang="pt-BR" altLang="pt-BR" sz="2000" dirty="0" smtClean="0">
                <a:latin typeface="Arial" charset="0"/>
              </a:rPr>
              <a:t> </a:t>
            </a:r>
            <a:r>
              <a:rPr lang="pt-BR" altLang="pt-BR" sz="2000" dirty="0" smtClean="0">
                <a:solidFill>
                  <a:srgbClr val="C00000"/>
                </a:solidFill>
                <a:latin typeface="Arial" charset="0"/>
              </a:rPr>
              <a:t>menos efetivo</a:t>
            </a:r>
            <a:endParaRPr lang="pt-BR" altLang="pt-BR" sz="2000" dirty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Arial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1425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CaixaDeTexto 1"/>
          <p:cNvSpPr txBox="1">
            <a:spLocks noChangeArrowheads="1"/>
          </p:cNvSpPr>
          <p:nvPr/>
        </p:nvSpPr>
        <p:spPr bwMode="auto">
          <a:xfrm>
            <a:off x="304800" y="820738"/>
            <a:ext cx="8447088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800100" indent="-3429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charset="0"/>
              </a:rPr>
              <a:t>Todos inseticidas utilizados devem ser indicados pela OMS </a:t>
            </a:r>
            <a:r>
              <a:rPr lang="pt-BR" altLang="pt-BR" sz="2400" i="1" dirty="0">
                <a:latin typeface="Arial" charset="0"/>
              </a:rPr>
              <a:t>(WHO </a:t>
            </a:r>
            <a:r>
              <a:rPr lang="pt-BR" altLang="pt-BR" sz="2400" i="1" dirty="0" err="1">
                <a:latin typeface="Arial" charset="0"/>
              </a:rPr>
              <a:t>Pesticide</a:t>
            </a:r>
            <a:r>
              <a:rPr lang="pt-BR" altLang="pt-BR" sz="2400" i="1" dirty="0">
                <a:latin typeface="Arial" charset="0"/>
              </a:rPr>
              <a:t> </a:t>
            </a:r>
            <a:r>
              <a:rPr lang="pt-BR" altLang="pt-BR" sz="2400" i="1" dirty="0" err="1">
                <a:latin typeface="Arial" charset="0"/>
              </a:rPr>
              <a:t>Evaluation</a:t>
            </a:r>
            <a:r>
              <a:rPr lang="pt-BR" altLang="pt-BR" sz="2400" i="1" dirty="0">
                <a:latin typeface="Arial" charset="0"/>
              </a:rPr>
              <a:t> </a:t>
            </a:r>
            <a:r>
              <a:rPr lang="pt-BR" altLang="pt-BR" sz="2400" i="1" dirty="0" err="1">
                <a:latin typeface="Arial" charset="0"/>
              </a:rPr>
              <a:t>Schemme</a:t>
            </a:r>
            <a:r>
              <a:rPr lang="pt-BR" altLang="pt-BR" sz="2400" i="1" dirty="0">
                <a:latin typeface="Arial" charset="0"/>
              </a:rPr>
              <a:t>)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err="1">
                <a:latin typeface="Arial" charset="0"/>
              </a:rPr>
              <a:t>Larvicida</a:t>
            </a:r>
            <a:r>
              <a:rPr lang="pt-BR" altLang="pt-BR" sz="2400" dirty="0">
                <a:latin typeface="Arial" charset="0"/>
              </a:rPr>
              <a:t>: </a:t>
            </a:r>
            <a:r>
              <a:rPr lang="pt-BR" altLang="pt-BR" sz="2400" dirty="0" err="1" smtClean="0">
                <a:latin typeface="Arial" charset="0"/>
              </a:rPr>
              <a:t>Pyriproxyfem</a:t>
            </a:r>
            <a:r>
              <a:rPr lang="pt-BR" altLang="pt-BR" sz="2400" dirty="0" smtClean="0">
                <a:latin typeface="Arial" charset="0"/>
              </a:rPr>
              <a:t> </a:t>
            </a:r>
            <a:r>
              <a:rPr lang="pt-BR" altLang="pt-BR" sz="2400" dirty="0">
                <a:latin typeface="Arial" charset="0"/>
              </a:rPr>
              <a:t>granulado a 0,5%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err="1">
                <a:latin typeface="Arial" charset="0"/>
              </a:rPr>
              <a:t>Adulticidas</a:t>
            </a:r>
            <a:r>
              <a:rPr lang="pt-BR" altLang="pt-BR" sz="2400" dirty="0">
                <a:latin typeface="Arial" charset="0"/>
              </a:rPr>
              <a:t>: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pt-BR" altLang="pt-BR" sz="2400" dirty="0">
                <a:latin typeface="Arial" charset="0"/>
              </a:rPr>
              <a:t>Uso em aplicações residuais: </a:t>
            </a:r>
            <a:r>
              <a:rPr lang="pt-BR" altLang="pt-BR" sz="2400" dirty="0" err="1">
                <a:latin typeface="Arial" charset="0"/>
              </a:rPr>
              <a:t>Bendiocarb</a:t>
            </a:r>
            <a:r>
              <a:rPr lang="pt-BR" altLang="pt-BR" sz="2400" dirty="0">
                <a:latin typeface="Arial" charset="0"/>
              </a:rPr>
              <a:t> PM80% (</a:t>
            </a:r>
            <a:r>
              <a:rPr lang="pt-BR" altLang="pt-BR" sz="2400" dirty="0" err="1">
                <a:latin typeface="Arial" charset="0"/>
              </a:rPr>
              <a:t>carbamato</a:t>
            </a:r>
            <a:r>
              <a:rPr lang="pt-BR" altLang="pt-BR" sz="2400" dirty="0">
                <a:latin typeface="Arial" charset="0"/>
              </a:rPr>
              <a:t>)</a:t>
            </a: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pt-BR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pt-BR" altLang="pt-BR" sz="2400" dirty="0">
                <a:latin typeface="Arial" charset="0"/>
              </a:rPr>
              <a:t>Uso em aplicações espaciais (UBV): </a:t>
            </a:r>
            <a:r>
              <a:rPr lang="pt-BR" altLang="pt-BR" sz="2400" dirty="0" err="1">
                <a:latin typeface="Arial" charset="0"/>
              </a:rPr>
              <a:t>Malathion</a:t>
            </a:r>
            <a:r>
              <a:rPr lang="pt-BR" altLang="pt-BR" sz="2400" dirty="0">
                <a:latin typeface="Arial" charset="0"/>
              </a:rPr>
              <a:t> EW44% (fosforado)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>
                <a:latin typeface="Arial" charset="0"/>
              </a:rPr>
              <a:t>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13122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/>
        </p:nvSpPr>
        <p:spPr bwMode="auto">
          <a:xfrm>
            <a:off x="304800" y="820738"/>
            <a:ext cx="8447088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charset="0"/>
              </a:defRPr>
            </a:lvl1pPr>
            <a:lvl2pPr marL="800100" indent="-342900" algn="l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dirty="0" err="1" smtClean="0">
                <a:latin typeface="Arial" charset="0"/>
              </a:rPr>
              <a:t>Estrat</a:t>
            </a:r>
            <a:r>
              <a:rPr lang="en-US" altLang="pt-BR" dirty="0" err="1" smtClean="0">
                <a:latin typeface="Arial" charset="0"/>
              </a:rPr>
              <a:t>égias</a:t>
            </a:r>
            <a:r>
              <a:rPr lang="en-US" altLang="pt-BR" dirty="0" smtClean="0">
                <a:latin typeface="Arial" charset="0"/>
              </a:rPr>
              <a:t> </a:t>
            </a:r>
            <a:r>
              <a:rPr lang="en-US" altLang="pt-BR" dirty="0" err="1" smtClean="0">
                <a:latin typeface="Arial" charset="0"/>
              </a:rPr>
              <a:t>inovadoras</a:t>
            </a:r>
            <a:r>
              <a:rPr lang="en-US" altLang="pt-BR" dirty="0" smtClean="0">
                <a:latin typeface="Arial" charset="0"/>
              </a:rPr>
              <a:t> de </a:t>
            </a:r>
            <a:r>
              <a:rPr lang="en-US" altLang="pt-BR" dirty="0" err="1" smtClean="0">
                <a:latin typeface="Arial" charset="0"/>
              </a:rPr>
              <a:t>Controle</a:t>
            </a:r>
            <a:r>
              <a:rPr lang="en-US" altLang="pt-BR" dirty="0" smtClean="0">
                <a:latin typeface="Arial" charset="0"/>
              </a:rPr>
              <a:t> </a:t>
            </a:r>
            <a:r>
              <a:rPr lang="en-US" altLang="pt-BR" dirty="0" err="1" smtClean="0">
                <a:latin typeface="Arial" charset="0"/>
              </a:rPr>
              <a:t>Vetorial</a:t>
            </a:r>
            <a:endParaRPr lang="pt-BR" altLang="pt-BR" i="1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charset="0"/>
              </a:rPr>
              <a:t>Reuni</a:t>
            </a:r>
            <a:r>
              <a:rPr lang="en-US" altLang="pt-BR" sz="2400" dirty="0" err="1" smtClean="0">
                <a:latin typeface="Arial" charset="0"/>
              </a:rPr>
              <a:t>ão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especialistas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em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fevereiro</a:t>
            </a:r>
            <a:r>
              <a:rPr lang="en-US" altLang="pt-BR" sz="2400" dirty="0" smtClean="0">
                <a:latin typeface="Arial" charset="0"/>
              </a:rPr>
              <a:t> de 2016</a:t>
            </a: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 smtClean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charset="0"/>
              </a:rPr>
              <a:t>Projetos em andamento:</a:t>
            </a:r>
            <a:endParaRPr lang="pt-BR" altLang="pt-BR" sz="2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pt-BR" altLang="pt-BR" sz="2400" dirty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pt-BR" altLang="pt-BR" sz="2400" dirty="0" err="1" smtClean="0">
                <a:latin typeface="Arial" charset="0"/>
              </a:rPr>
              <a:t>Ovitrampas</a:t>
            </a:r>
            <a:r>
              <a:rPr lang="pt-BR" altLang="pt-BR" sz="2400" dirty="0" smtClean="0">
                <a:latin typeface="Arial" charset="0"/>
              </a:rPr>
              <a:t> disseminadoras de inseticida</a:t>
            </a: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pt-BR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pt-BR" altLang="pt-BR" sz="2400" dirty="0" smtClean="0">
                <a:latin typeface="Arial" charset="0"/>
              </a:rPr>
              <a:t>Aplica</a:t>
            </a:r>
            <a:r>
              <a:rPr lang="en-US" altLang="pt-BR" sz="2400" dirty="0" err="1" smtClean="0">
                <a:latin typeface="Arial" charset="0"/>
              </a:rPr>
              <a:t>ção</a:t>
            </a:r>
            <a:r>
              <a:rPr lang="en-US" altLang="pt-BR" sz="2400" dirty="0" smtClean="0">
                <a:latin typeface="Arial" charset="0"/>
              </a:rPr>
              <a:t> residual de </a:t>
            </a:r>
            <a:r>
              <a:rPr lang="en-US" altLang="pt-BR" sz="2400" dirty="0" err="1" smtClean="0">
                <a:latin typeface="Arial" charset="0"/>
              </a:rPr>
              <a:t>inseticida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intradomiciliar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Utilização</a:t>
            </a:r>
            <a:r>
              <a:rPr lang="en-US" altLang="pt-BR" sz="2400" dirty="0" smtClean="0">
                <a:latin typeface="Arial" charset="0"/>
              </a:rPr>
              <a:t> de </a:t>
            </a:r>
            <a:r>
              <a:rPr lang="en-US" altLang="pt-BR" sz="2400" dirty="0" err="1" smtClean="0">
                <a:latin typeface="Arial" charset="0"/>
              </a:rPr>
              <a:t>telas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impregnadas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nos</a:t>
            </a:r>
            <a:r>
              <a:rPr lang="en-US" altLang="pt-BR" sz="2400" dirty="0" smtClean="0">
                <a:latin typeface="Arial" charset="0"/>
              </a:rPr>
              <a:t> </a:t>
            </a:r>
            <a:r>
              <a:rPr lang="en-US" altLang="pt-BR" sz="2400" dirty="0" err="1" smtClean="0">
                <a:latin typeface="Arial" charset="0"/>
              </a:rPr>
              <a:t>domicílios</a:t>
            </a: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endParaRPr lang="en-US" altLang="pt-BR" sz="2400" dirty="0" smtClean="0">
              <a:latin typeface="Arial" charset="0"/>
            </a:endParaRPr>
          </a:p>
          <a:p>
            <a:pPr lvl="1">
              <a:spcBef>
                <a:spcPct val="0"/>
              </a:spcBef>
              <a:buFont typeface="Arial" charset="0"/>
              <a:buChar char="•"/>
            </a:pPr>
            <a:r>
              <a:rPr lang="en-US" altLang="pt-BR" sz="2400" dirty="0" err="1" smtClean="0">
                <a:latin typeface="Arial" charset="0"/>
              </a:rPr>
              <a:t>Uso</a:t>
            </a:r>
            <a:r>
              <a:rPr lang="en-US" altLang="pt-BR" sz="2400" dirty="0" smtClean="0">
                <a:latin typeface="Arial" charset="0"/>
              </a:rPr>
              <a:t> de mosquitos com </a:t>
            </a:r>
            <a:r>
              <a:rPr lang="en-US" altLang="pt-BR" sz="2400" i="1" dirty="0" err="1" smtClean="0">
                <a:latin typeface="Arial" charset="0"/>
              </a:rPr>
              <a:t>Wolbachia</a:t>
            </a:r>
            <a:endParaRPr lang="pt-BR" altLang="pt-BR" sz="2400" i="1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charset="0"/>
              </a:rPr>
              <a:t>            </a:t>
            </a:r>
            <a:endParaRPr lang="pt-BR" altLang="pt-B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073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76238" y="647700"/>
            <a:ext cx="8447087" cy="538609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pt-BR" sz="2800" dirty="0"/>
              <a:t>Uso de </a:t>
            </a:r>
            <a:r>
              <a:rPr lang="pt-BR" sz="2800" dirty="0" smtClean="0"/>
              <a:t>aplica</a:t>
            </a:r>
            <a:r>
              <a:rPr lang="en-US" sz="2800" dirty="0" err="1" smtClean="0"/>
              <a:t>ção</a:t>
            </a:r>
            <a:r>
              <a:rPr lang="en-US" sz="2800" dirty="0" smtClean="0"/>
              <a:t> </a:t>
            </a:r>
            <a:r>
              <a:rPr lang="en-US" sz="2800" dirty="0" err="1" smtClean="0"/>
              <a:t>aérea</a:t>
            </a:r>
            <a:r>
              <a:rPr lang="en-US" sz="2800" dirty="0" smtClean="0"/>
              <a:t> de </a:t>
            </a:r>
            <a:r>
              <a:rPr lang="en-US" sz="2800" dirty="0" err="1" smtClean="0"/>
              <a:t>inseticida</a:t>
            </a:r>
            <a:r>
              <a:rPr lang="en-US" sz="2800" dirty="0" smtClean="0"/>
              <a:t> </a:t>
            </a:r>
            <a:r>
              <a:rPr lang="pt-BR" sz="2800" dirty="0" smtClean="0"/>
              <a:t>no </a:t>
            </a:r>
            <a:r>
              <a:rPr lang="pt-BR" sz="2800" dirty="0"/>
              <a:t>controle de vetores de doenças no Brasil</a:t>
            </a:r>
          </a:p>
          <a:p>
            <a:pPr algn="l">
              <a:defRPr/>
            </a:pPr>
            <a:endParaRPr lang="pt-BR" sz="2400" dirty="0"/>
          </a:p>
          <a:p>
            <a:pPr marL="800100" lvl="1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Proposta do SINDAG: emprego de aeronaves </a:t>
            </a:r>
            <a:r>
              <a:rPr lang="pt-BR" sz="2400" dirty="0" err="1" smtClean="0"/>
              <a:t>agr</a:t>
            </a:r>
            <a:r>
              <a:rPr lang="en-US" sz="2400" dirty="0" err="1" smtClean="0"/>
              <a:t>ícolas</a:t>
            </a:r>
            <a:endParaRPr lang="en-US" sz="2400" dirty="0" smtClean="0"/>
          </a:p>
          <a:p>
            <a:pPr marL="800100" lvl="1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 smtClean="0"/>
              <a:t>Nunca </a:t>
            </a:r>
            <a:r>
              <a:rPr lang="pt-BR" sz="2400" dirty="0"/>
              <a:t>utilizado na rotina do </a:t>
            </a:r>
            <a:r>
              <a:rPr lang="pt-BR" sz="2400" dirty="0" smtClean="0"/>
              <a:t>PNCD</a:t>
            </a:r>
            <a:endParaRPr lang="pt-BR" sz="2400" dirty="0"/>
          </a:p>
          <a:p>
            <a:pPr marL="800100" lvl="1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/>
              <a:t>Poucas experiências realizadas no Brasil</a:t>
            </a:r>
          </a:p>
          <a:p>
            <a:pPr algn="l">
              <a:defRPr/>
            </a:pPr>
            <a:endParaRPr lang="pt-BR" sz="2400" dirty="0"/>
          </a:p>
          <a:p>
            <a:pPr algn="l">
              <a:defRPr/>
            </a:pPr>
            <a:r>
              <a:rPr lang="pt-BR" sz="2400" dirty="0"/>
              <a:t>Posicionamentos contrários do Ministério da Saúde:</a:t>
            </a:r>
          </a:p>
          <a:p>
            <a:pPr marL="342900" indent="-342900" algn="l">
              <a:buFontTx/>
              <a:buChar char="-"/>
              <a:defRPr/>
            </a:pPr>
            <a:endParaRPr lang="pt-BR" sz="2400" dirty="0"/>
          </a:p>
          <a:p>
            <a:pPr marL="1257300" lvl="2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/>
              <a:t>Nota Técnica 75/2007</a:t>
            </a:r>
          </a:p>
          <a:p>
            <a:pPr marL="1257300" lvl="2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/>
              <a:t>Nota Informativa 17/2016</a:t>
            </a:r>
          </a:p>
          <a:p>
            <a:pPr marL="1257300" lvl="2" indent="-342900" algn="l">
              <a:buFont typeface="Arial" panose="020B0604020202020204" pitchFamily="34" charset="0"/>
              <a:buChar char="•"/>
              <a:defRPr/>
            </a:pPr>
            <a:r>
              <a:rPr lang="pt-BR" sz="2400" dirty="0"/>
              <a:t>Nota Informativa CGVAM/2016 </a:t>
            </a:r>
          </a:p>
          <a:p>
            <a:pPr marL="1257300" lvl="2" indent="-342900" algn="l">
              <a:buFont typeface="Arial" panose="020B0604020202020204" pitchFamily="34" charset="0"/>
              <a:buChar char="•"/>
              <a:defRPr/>
            </a:pPr>
            <a:endParaRPr lang="pt-BR" sz="2400" dirty="0" smtClean="0"/>
          </a:p>
          <a:p>
            <a:pPr>
              <a:defRPr/>
            </a:pPr>
            <a:r>
              <a:rPr lang="pt-BR" sz="2400" dirty="0" smtClean="0"/>
              <a:t>Considera</a:t>
            </a:r>
            <a:r>
              <a:rPr lang="en-US" sz="2400" dirty="0" err="1" smtClean="0"/>
              <a:t>ções</a:t>
            </a:r>
            <a:r>
              <a:rPr lang="en-US" sz="2400" dirty="0" smtClean="0"/>
              <a:t> de </a:t>
            </a:r>
            <a:r>
              <a:rPr lang="en-US" sz="2400" dirty="0" err="1" smtClean="0"/>
              <a:t>segurança</a:t>
            </a:r>
            <a:r>
              <a:rPr lang="en-US" sz="2400" dirty="0" smtClean="0"/>
              <a:t> e </a:t>
            </a:r>
            <a:r>
              <a:rPr lang="en-US" sz="2400" dirty="0" err="1" smtClean="0"/>
              <a:t>eficácia</a:t>
            </a:r>
            <a:r>
              <a:rPr lang="pt-BR" sz="2400" dirty="0" smtClean="0"/>
              <a:t>     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140963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Eficácia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Estudos </a:t>
            </a:r>
            <a:r>
              <a:rPr lang="pt-BR" dirty="0" err="1" smtClean="0"/>
              <a:t>n</a:t>
            </a:r>
            <a:r>
              <a:rPr lang="en-US" dirty="0" err="1" smtClean="0"/>
              <a:t>ão</a:t>
            </a:r>
            <a:r>
              <a:rPr lang="en-US" dirty="0" smtClean="0"/>
              <a:t> </a:t>
            </a:r>
            <a:r>
              <a:rPr lang="en-US" dirty="0" err="1" smtClean="0"/>
              <a:t>mostram</a:t>
            </a:r>
            <a:r>
              <a:rPr lang="en-US" dirty="0" smtClean="0"/>
              <a:t> </a:t>
            </a:r>
            <a:r>
              <a:rPr lang="en-US" dirty="0" err="1" smtClean="0"/>
              <a:t>impacto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oviposição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24461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Segurança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Deriva: deslocamento da calda do produto fora do alvo desejado</a:t>
            </a:r>
          </a:p>
          <a:p>
            <a:pPr lvl="1"/>
            <a:r>
              <a:rPr lang="pt-BR" dirty="0"/>
              <a:t>Vento, temperatura, umidade, </a:t>
            </a:r>
            <a:r>
              <a:rPr lang="pt-BR" dirty="0" err="1"/>
              <a:t>dist</a:t>
            </a:r>
            <a:r>
              <a:rPr lang="en-US" dirty="0" err="1"/>
              <a:t>ância</a:t>
            </a:r>
            <a:endParaRPr lang="en-US" dirty="0"/>
          </a:p>
          <a:p>
            <a:pPr lvl="1"/>
            <a:r>
              <a:rPr lang="en-US" dirty="0" err="1"/>
              <a:t>Até</a:t>
            </a:r>
            <a:r>
              <a:rPr lang="en-US" dirty="0"/>
              <a:t> 32 </a:t>
            </a:r>
            <a:r>
              <a:rPr lang="en-US" dirty="0" smtClean="0"/>
              <a:t>km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Pulverização</a:t>
            </a:r>
            <a:r>
              <a:rPr lang="en-US" dirty="0" smtClean="0"/>
              <a:t> de </a:t>
            </a:r>
            <a:r>
              <a:rPr lang="en-US" dirty="0" err="1" smtClean="0"/>
              <a:t>uma</a:t>
            </a:r>
            <a:r>
              <a:rPr lang="en-US" dirty="0" smtClean="0"/>
              <a:t> </a:t>
            </a:r>
            <a:r>
              <a:rPr lang="en-US" dirty="0" err="1" smtClean="0"/>
              <a:t>concentração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 de </a:t>
            </a:r>
            <a:r>
              <a:rPr lang="en-US" dirty="0" err="1" smtClean="0"/>
              <a:t>inseticidas</a:t>
            </a:r>
            <a:r>
              <a:rPr lang="en-US" dirty="0" smtClean="0"/>
              <a:t> do que UBV</a:t>
            </a:r>
          </a:p>
          <a:p>
            <a:pPr lvl="1"/>
            <a:r>
              <a:rPr lang="en-US" dirty="0" err="1" smtClean="0"/>
              <a:t>Área</a:t>
            </a:r>
            <a:r>
              <a:rPr lang="en-US" dirty="0" smtClean="0"/>
              <a:t> </a:t>
            </a:r>
            <a:r>
              <a:rPr lang="en-US" dirty="0" err="1" smtClean="0"/>
              <a:t>urbana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33396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Oriel.thmx</Template>
  <TotalTime>7577</TotalTime>
  <Words>464</Words>
  <Application>Microsoft Office PowerPoint</Application>
  <PresentationFormat>Apresentação na tela (4:3)</PresentationFormat>
  <Paragraphs>135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Office Theme</vt:lpstr>
      <vt:lpstr>Custom Design</vt:lpstr>
      <vt:lpstr>1_Custom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Eficácia</vt:lpstr>
      <vt:lpstr>Segurança</vt:lpstr>
      <vt:lpstr>Regulamentação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Mauro</dc:creator>
  <cp:lastModifiedBy>ldiniz</cp:lastModifiedBy>
  <cp:revision>679</cp:revision>
  <cp:lastPrinted>2016-02-18T16:10:04Z</cp:lastPrinted>
  <dcterms:created xsi:type="dcterms:W3CDTF">2016-06-02T15:17:37Z</dcterms:created>
  <dcterms:modified xsi:type="dcterms:W3CDTF">2016-06-09T11:40:24Z</dcterms:modified>
</cp:coreProperties>
</file>