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75" r:id="rId2"/>
    <p:sldId id="312" r:id="rId3"/>
    <p:sldId id="361" r:id="rId4"/>
    <p:sldId id="331" r:id="rId5"/>
    <p:sldId id="346" r:id="rId6"/>
    <p:sldId id="347" r:id="rId7"/>
    <p:sldId id="348" r:id="rId8"/>
    <p:sldId id="349" r:id="rId9"/>
    <p:sldId id="326" r:id="rId10"/>
    <p:sldId id="334" r:id="rId11"/>
    <p:sldId id="342" r:id="rId12"/>
    <p:sldId id="359" r:id="rId13"/>
    <p:sldId id="327" r:id="rId14"/>
    <p:sldId id="341" r:id="rId15"/>
    <p:sldId id="362" r:id="rId16"/>
    <p:sldId id="350" r:id="rId17"/>
    <p:sldId id="343" r:id="rId18"/>
    <p:sldId id="351" r:id="rId19"/>
    <p:sldId id="353" r:id="rId20"/>
    <p:sldId id="354" r:id="rId21"/>
    <p:sldId id="355" r:id="rId22"/>
    <p:sldId id="356" r:id="rId23"/>
    <p:sldId id="357" r:id="rId24"/>
    <p:sldId id="35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065680"/>
    <a:srgbClr val="B52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1829" autoAdjust="0"/>
  </p:normalViewPr>
  <p:slideViewPr>
    <p:cSldViewPr showGuides="1">
      <p:cViewPr>
        <p:scale>
          <a:sx n="80" d="100"/>
          <a:sy n="80" d="100"/>
        </p:scale>
        <p:origin x="-108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43F65-812F-4C0A-991B-0C88442D10E6}" type="datetimeFigureOut">
              <a:rPr lang="pt-BR" smtClean="0"/>
              <a:t>05/10/2016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CA93-4C6B-4CB1-A8B2-63800AB997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8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4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-2664"/>
          <a:stretch/>
        </p:blipFill>
        <p:spPr>
          <a:xfrm>
            <a:off x="0" y="2492897"/>
            <a:ext cx="5229317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9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19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6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" Type="http://schemas.openxmlformats.org/officeDocument/2006/relationships/tags" Target="../tags/tag7.xml"/><Relationship Id="rId71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image" Target="../media/image21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5.xml"/><Relationship Id="rId7" Type="http://schemas.openxmlformats.org/officeDocument/2006/relationships/image" Target="../media/image25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70892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Histórico do Transporte Aéreo Regional no Brasil </a:t>
            </a:r>
            <a:endParaRPr lang="pt-BR" sz="28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Programa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de Desenvolvimento da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Aviação Regional 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PDAR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 (MP-656)</a:t>
            </a: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Definição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9583" y="1772816"/>
            <a:ext cx="844691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- aeroporto regional: aeroporto de pequeno ou médio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porte, com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movimentação anual (passageiros embarcados 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desembarcados) inferior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 600.000 (seiscentos mil) passageiros; 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285750" indent="-285750" algn="just"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II - rotas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regionais: voos que tenham como origem ou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destino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aeroporto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regional;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285750" indent="-285750" algn="just"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III - Na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região da Amazônia Legal, o limite será ampliado para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800.000</a:t>
            </a:r>
          </a:p>
          <a:p>
            <a:pPr algn="just">
              <a:buClr>
                <a:srgbClr val="F58220"/>
              </a:buClr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(oitocentos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mil) passageiros por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ano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Font typeface="Wingdings" pitchFamily="2" charset="2"/>
              <a:buChar char="Ø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1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DAR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–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Projeto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 de Desenvolvimento da Aviação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Regional P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DAR - MP-656</a:t>
            </a: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Objetivos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844824"/>
            <a:ext cx="820891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 - Aumentar o  acesso da população brasileira ao sistema aéreo de transporte, com prioridade aos residentes nas regiões menos desenvolvidas do País, considerando tanto o aumento do número de municípios e rotas atendidos por transporte aéreo regular, como o número de frequências das rotas regionais operadas regularmente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;</a:t>
            </a:r>
          </a:p>
          <a:p>
            <a:pPr marL="0" lvl="3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342900" lvl="3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II – Integrar comunidades isoladas à rede nacional de aviação civil, no intuito de facilitar a mobilidade de seus cidadãos;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</a:t>
            </a:r>
          </a:p>
          <a:p>
            <a:pPr marL="342900" lvl="3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342900" lvl="3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III – Facilitar o acesso a regiões com potencial turístico.</a:t>
            </a:r>
          </a:p>
        </p:txBody>
      </p:sp>
    </p:spTree>
    <p:extLst>
      <p:ext uri="{BB962C8B-B14F-4D97-AF65-F5344CB8AC3E}">
        <p14:creationId xmlns:p14="http://schemas.microsoft.com/office/powerpoint/2010/main" val="74656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DAR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–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Projeto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 de Desenvolvimento da Aviação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Regional P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DAR - MP-656</a:t>
            </a: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Subsídios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84482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“Fica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 União autorizada a conceder subvenção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econômica, limitada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à utilização de até 30% (trinta por cento) dos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recursos do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Fundo Nacional de Aviação Civil, a ser destinada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diretamente às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empresas aéreas regularmente inscritas no PDAR,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para:”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- pagamento dos custos relativos às tarifas aeroportuárias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 de navegação aérea,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para os aeroportos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considerados regionais;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II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-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pagamento de parte dos custos de até 60 (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sessenta) passageiros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transportados em voos diretos nas rotas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regionais,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em função, entre outros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critérios, do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aeroporto atendido, dos quilômetros voados e do consumo de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combustível, podendo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ser subvencionados até 50% (cinquenta por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cento) dos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assentos disponíveis por aeronave, exceto dentro da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Amazônia Legal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, onde o limite de 50% (cinquenta por cento) não se aplica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8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70892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GOL no Mercado Regional</a:t>
            </a:r>
            <a:endParaRPr lang="pt-BR" sz="28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Presença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da GOL desde 2001 no Mercado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Regional</a:t>
            </a: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Histórico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4" name="Freeform 66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05200" y="1880266"/>
            <a:ext cx="4451176" cy="4265814"/>
          </a:xfrm>
          <a:custGeom>
            <a:avLst/>
            <a:gdLst>
              <a:gd name="T0" fmla="*/ 4100675 w 2362"/>
              <a:gd name="T1" fmla="*/ 1110548 h 2352"/>
              <a:gd name="T2" fmla="*/ 3899090 w 2362"/>
              <a:gd name="T3" fmla="*/ 1053960 h 2352"/>
              <a:gd name="T4" fmla="*/ 3701041 w 2362"/>
              <a:gd name="T5" fmla="*/ 907183 h 2352"/>
              <a:gd name="T6" fmla="*/ 3407504 w 2362"/>
              <a:gd name="T7" fmla="*/ 841753 h 2352"/>
              <a:gd name="T8" fmla="*/ 3198845 w 2362"/>
              <a:gd name="T9" fmla="*/ 843521 h 2352"/>
              <a:gd name="T10" fmla="*/ 3106894 w 2362"/>
              <a:gd name="T11" fmla="*/ 732113 h 2352"/>
              <a:gd name="T12" fmla="*/ 2974272 w 2362"/>
              <a:gd name="T13" fmla="*/ 687903 h 2352"/>
              <a:gd name="T14" fmla="*/ 2774454 w 2362"/>
              <a:gd name="T15" fmla="*/ 634852 h 2352"/>
              <a:gd name="T16" fmla="*/ 2541039 w 2362"/>
              <a:gd name="T17" fmla="*/ 482770 h 2352"/>
              <a:gd name="T18" fmla="*/ 2443783 w 2362"/>
              <a:gd name="T19" fmla="*/ 143239 h 2352"/>
              <a:gd name="T20" fmla="*/ 2242198 w 2362"/>
              <a:gd name="T21" fmla="*/ 328920 h 2352"/>
              <a:gd name="T22" fmla="*/ 1984027 w 2362"/>
              <a:gd name="T23" fmla="*/ 307700 h 2352"/>
              <a:gd name="T24" fmla="*/ 1830185 w 2362"/>
              <a:gd name="T25" fmla="*/ 362520 h 2352"/>
              <a:gd name="T26" fmla="*/ 1617990 w 2362"/>
              <a:gd name="T27" fmla="*/ 433255 h 2352"/>
              <a:gd name="T28" fmla="*/ 1541953 w 2362"/>
              <a:gd name="T29" fmla="*/ 139703 h 2352"/>
              <a:gd name="T30" fmla="*/ 1409331 w 2362"/>
              <a:gd name="T31" fmla="*/ 0 h 2352"/>
              <a:gd name="T32" fmla="*/ 1303233 w 2362"/>
              <a:gd name="T33" fmla="*/ 107872 h 2352"/>
              <a:gd name="T34" fmla="*/ 1174148 w 2362"/>
              <a:gd name="T35" fmla="*/ 175070 h 2352"/>
              <a:gd name="T36" fmla="*/ 1018538 w 2362"/>
              <a:gd name="T37" fmla="*/ 116714 h 2352"/>
              <a:gd name="T38" fmla="*/ 1062745 w 2362"/>
              <a:gd name="T39" fmla="*/ 261722 h 2352"/>
              <a:gd name="T40" fmla="*/ 1060977 w 2362"/>
              <a:gd name="T41" fmla="*/ 348373 h 2352"/>
              <a:gd name="T42" fmla="*/ 896525 w 2362"/>
              <a:gd name="T43" fmla="*/ 489844 h 2352"/>
              <a:gd name="T44" fmla="*/ 705550 w 2362"/>
              <a:gd name="T45" fmla="*/ 346604 h 2352"/>
              <a:gd name="T46" fmla="*/ 502196 w 2362"/>
              <a:gd name="T47" fmla="*/ 376667 h 2352"/>
              <a:gd name="T48" fmla="*/ 475671 w 2362"/>
              <a:gd name="T49" fmla="*/ 482770 h 2352"/>
              <a:gd name="T50" fmla="*/ 480976 w 2362"/>
              <a:gd name="T51" fmla="*/ 663146 h 2352"/>
              <a:gd name="T52" fmla="*/ 254634 w 2362"/>
              <a:gd name="T53" fmla="*/ 1043349 h 2352"/>
              <a:gd name="T54" fmla="*/ 99025 w 2362"/>
              <a:gd name="T55" fmla="*/ 1175978 h 2352"/>
              <a:gd name="T56" fmla="*/ 3537 w 2362"/>
              <a:gd name="T57" fmla="*/ 1347512 h 2352"/>
              <a:gd name="T58" fmla="*/ 70732 w 2362"/>
              <a:gd name="T59" fmla="*/ 1485446 h 2352"/>
              <a:gd name="T60" fmla="*/ 364269 w 2362"/>
              <a:gd name="T61" fmla="*/ 1570329 h 2352"/>
              <a:gd name="T62" fmla="*/ 427927 w 2362"/>
              <a:gd name="T63" fmla="*/ 1727716 h 2352"/>
              <a:gd name="T64" fmla="*/ 703781 w 2362"/>
              <a:gd name="T65" fmla="*/ 1669359 h 2352"/>
              <a:gd name="T66" fmla="*/ 915977 w 2362"/>
              <a:gd name="T67" fmla="*/ 1632223 h 2352"/>
              <a:gd name="T68" fmla="*/ 944269 w 2362"/>
              <a:gd name="T69" fmla="*/ 1835587 h 2352"/>
              <a:gd name="T70" fmla="*/ 1161770 w 2362"/>
              <a:gd name="T71" fmla="*/ 1916933 h 2352"/>
              <a:gd name="T72" fmla="*/ 1428782 w 2362"/>
              <a:gd name="T73" fmla="*/ 2074320 h 2352"/>
              <a:gd name="T74" fmla="*/ 1674575 w 2362"/>
              <a:gd name="T75" fmla="*/ 2297137 h 2352"/>
              <a:gd name="T76" fmla="*/ 1762990 w 2362"/>
              <a:gd name="T77" fmla="*/ 2509343 h 2352"/>
              <a:gd name="T78" fmla="*/ 1695795 w 2362"/>
              <a:gd name="T79" fmla="*/ 2702098 h 2352"/>
              <a:gd name="T80" fmla="*/ 1709941 w 2362"/>
              <a:gd name="T81" fmla="*/ 2896621 h 2352"/>
              <a:gd name="T82" fmla="*/ 1932746 w 2362"/>
              <a:gd name="T83" fmla="*/ 2942599 h 2352"/>
              <a:gd name="T84" fmla="*/ 2026466 w 2362"/>
              <a:gd name="T85" fmla="*/ 3122974 h 2352"/>
              <a:gd name="T86" fmla="*/ 2095429 w 2362"/>
              <a:gd name="T87" fmla="*/ 3199015 h 2352"/>
              <a:gd name="T88" fmla="*/ 2152015 w 2362"/>
              <a:gd name="T89" fmla="*/ 3335181 h 2352"/>
              <a:gd name="T90" fmla="*/ 2075978 w 2362"/>
              <a:gd name="T91" fmla="*/ 3489031 h 2352"/>
              <a:gd name="T92" fmla="*/ 1920368 w 2362"/>
              <a:gd name="T93" fmla="*/ 3596902 h 2352"/>
              <a:gd name="T94" fmla="*/ 1773600 w 2362"/>
              <a:gd name="T95" fmla="*/ 3761363 h 2352"/>
              <a:gd name="T96" fmla="*/ 1918600 w 2362"/>
              <a:gd name="T97" fmla="*/ 3879845 h 2352"/>
              <a:gd name="T98" fmla="*/ 2160856 w 2362"/>
              <a:gd name="T99" fmla="*/ 3991253 h 2352"/>
              <a:gd name="T100" fmla="*/ 2275795 w 2362"/>
              <a:gd name="T101" fmla="*/ 4090283 h 2352"/>
              <a:gd name="T102" fmla="*/ 2684271 w 2362"/>
              <a:gd name="T103" fmla="*/ 3611050 h 2352"/>
              <a:gd name="T104" fmla="*/ 2698418 w 2362"/>
              <a:gd name="T105" fmla="*/ 3336949 h 2352"/>
              <a:gd name="T106" fmla="*/ 2912381 w 2362"/>
              <a:gd name="T107" fmla="*/ 3137121 h 2352"/>
              <a:gd name="T108" fmla="*/ 3046772 w 2362"/>
              <a:gd name="T109" fmla="*/ 3076996 h 2352"/>
              <a:gd name="T110" fmla="*/ 3186467 w 2362"/>
              <a:gd name="T111" fmla="*/ 3022176 h 2352"/>
              <a:gd name="T112" fmla="*/ 3363296 w 2362"/>
              <a:gd name="T113" fmla="*/ 3004492 h 2352"/>
              <a:gd name="T114" fmla="*/ 3511833 w 2362"/>
              <a:gd name="T115" fmla="*/ 2854179 h 2352"/>
              <a:gd name="T116" fmla="*/ 3628541 w 2362"/>
              <a:gd name="T117" fmla="*/ 2661425 h 2352"/>
              <a:gd name="T118" fmla="*/ 3663907 w 2362"/>
              <a:gd name="T119" fmla="*/ 2516417 h 2352"/>
              <a:gd name="T120" fmla="*/ 3732870 w 2362"/>
              <a:gd name="T121" fmla="*/ 2145055 h 2352"/>
              <a:gd name="T122" fmla="*/ 3773541 w 2362"/>
              <a:gd name="T123" fmla="*/ 1939922 h 2352"/>
              <a:gd name="T124" fmla="*/ 4157261 w 2362"/>
              <a:gd name="T125" fmla="*/ 1448310 h 2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2"/>
              <a:gd name="T190" fmla="*/ 0 h 2352"/>
              <a:gd name="T191" fmla="*/ 2362 w 2362"/>
              <a:gd name="T192" fmla="*/ 2352 h 23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2" h="2352">
                <a:moveTo>
                  <a:pt x="2362" y="797"/>
                </a:moveTo>
                <a:cubicBezTo>
                  <a:pt x="2362" y="797"/>
                  <a:pt x="2360" y="746"/>
                  <a:pt x="2359" y="741"/>
                </a:cubicBezTo>
                <a:cubicBezTo>
                  <a:pt x="2359" y="737"/>
                  <a:pt x="2353" y="707"/>
                  <a:pt x="2353" y="707"/>
                </a:cubicBezTo>
                <a:cubicBezTo>
                  <a:pt x="2347" y="696"/>
                  <a:pt x="2347" y="696"/>
                  <a:pt x="2347" y="696"/>
                </a:cubicBezTo>
                <a:cubicBezTo>
                  <a:pt x="2346" y="678"/>
                  <a:pt x="2346" y="678"/>
                  <a:pt x="2346" y="678"/>
                </a:cubicBezTo>
                <a:cubicBezTo>
                  <a:pt x="2346" y="678"/>
                  <a:pt x="2339" y="664"/>
                  <a:pt x="2339" y="655"/>
                </a:cubicBezTo>
                <a:cubicBezTo>
                  <a:pt x="2339" y="645"/>
                  <a:pt x="2328" y="635"/>
                  <a:pt x="2319" y="628"/>
                </a:cubicBezTo>
                <a:cubicBezTo>
                  <a:pt x="2311" y="620"/>
                  <a:pt x="2298" y="621"/>
                  <a:pt x="2298" y="621"/>
                </a:cubicBezTo>
                <a:cubicBezTo>
                  <a:pt x="2298" y="621"/>
                  <a:pt x="2281" y="626"/>
                  <a:pt x="2276" y="627"/>
                </a:cubicBezTo>
                <a:cubicBezTo>
                  <a:pt x="2272" y="628"/>
                  <a:pt x="2266" y="621"/>
                  <a:pt x="2266" y="621"/>
                </a:cubicBezTo>
                <a:cubicBezTo>
                  <a:pt x="2253" y="628"/>
                  <a:pt x="2253" y="628"/>
                  <a:pt x="2253" y="628"/>
                </a:cubicBezTo>
                <a:cubicBezTo>
                  <a:pt x="2239" y="616"/>
                  <a:pt x="2239" y="616"/>
                  <a:pt x="2239" y="616"/>
                </a:cubicBezTo>
                <a:cubicBezTo>
                  <a:pt x="2220" y="616"/>
                  <a:pt x="2220" y="616"/>
                  <a:pt x="2220" y="616"/>
                </a:cubicBezTo>
                <a:cubicBezTo>
                  <a:pt x="2205" y="596"/>
                  <a:pt x="2205" y="596"/>
                  <a:pt x="2205" y="596"/>
                </a:cubicBezTo>
                <a:cubicBezTo>
                  <a:pt x="2194" y="598"/>
                  <a:pt x="2194" y="598"/>
                  <a:pt x="2194" y="598"/>
                </a:cubicBezTo>
                <a:cubicBezTo>
                  <a:pt x="2194" y="598"/>
                  <a:pt x="2157" y="555"/>
                  <a:pt x="2148" y="550"/>
                </a:cubicBezTo>
                <a:cubicBezTo>
                  <a:pt x="2139" y="545"/>
                  <a:pt x="2144" y="540"/>
                  <a:pt x="2144" y="540"/>
                </a:cubicBezTo>
                <a:cubicBezTo>
                  <a:pt x="2125" y="538"/>
                  <a:pt x="2125" y="538"/>
                  <a:pt x="2125" y="538"/>
                </a:cubicBezTo>
                <a:cubicBezTo>
                  <a:pt x="2123" y="530"/>
                  <a:pt x="2123" y="530"/>
                  <a:pt x="2123" y="530"/>
                </a:cubicBezTo>
                <a:cubicBezTo>
                  <a:pt x="2113" y="524"/>
                  <a:pt x="2113" y="524"/>
                  <a:pt x="2113" y="524"/>
                </a:cubicBezTo>
                <a:cubicBezTo>
                  <a:pt x="2113" y="524"/>
                  <a:pt x="2104" y="523"/>
                  <a:pt x="2093" y="513"/>
                </a:cubicBezTo>
                <a:cubicBezTo>
                  <a:pt x="2082" y="503"/>
                  <a:pt x="2074" y="500"/>
                  <a:pt x="2067" y="499"/>
                </a:cubicBezTo>
                <a:cubicBezTo>
                  <a:pt x="2060" y="498"/>
                  <a:pt x="2055" y="488"/>
                  <a:pt x="2055" y="488"/>
                </a:cubicBezTo>
                <a:cubicBezTo>
                  <a:pt x="2055" y="488"/>
                  <a:pt x="2023" y="483"/>
                  <a:pt x="2021" y="485"/>
                </a:cubicBezTo>
                <a:cubicBezTo>
                  <a:pt x="2019" y="487"/>
                  <a:pt x="1999" y="492"/>
                  <a:pt x="1998" y="492"/>
                </a:cubicBezTo>
                <a:cubicBezTo>
                  <a:pt x="1998" y="493"/>
                  <a:pt x="1950" y="492"/>
                  <a:pt x="1950" y="492"/>
                </a:cubicBezTo>
                <a:cubicBezTo>
                  <a:pt x="1940" y="482"/>
                  <a:pt x="1940" y="482"/>
                  <a:pt x="1940" y="482"/>
                </a:cubicBezTo>
                <a:cubicBezTo>
                  <a:pt x="1927" y="476"/>
                  <a:pt x="1927" y="476"/>
                  <a:pt x="1927" y="476"/>
                </a:cubicBezTo>
                <a:cubicBezTo>
                  <a:pt x="1924" y="483"/>
                  <a:pt x="1924" y="483"/>
                  <a:pt x="1924" y="483"/>
                </a:cubicBezTo>
                <a:cubicBezTo>
                  <a:pt x="1917" y="478"/>
                  <a:pt x="1917" y="478"/>
                  <a:pt x="1917" y="478"/>
                </a:cubicBezTo>
                <a:cubicBezTo>
                  <a:pt x="1903" y="482"/>
                  <a:pt x="1903" y="482"/>
                  <a:pt x="1903" y="482"/>
                </a:cubicBezTo>
                <a:cubicBezTo>
                  <a:pt x="1857" y="459"/>
                  <a:pt x="1857" y="459"/>
                  <a:pt x="1857" y="459"/>
                </a:cubicBezTo>
                <a:cubicBezTo>
                  <a:pt x="1839" y="463"/>
                  <a:pt x="1839" y="463"/>
                  <a:pt x="1839" y="463"/>
                </a:cubicBezTo>
                <a:cubicBezTo>
                  <a:pt x="1839" y="463"/>
                  <a:pt x="1842" y="451"/>
                  <a:pt x="1831" y="451"/>
                </a:cubicBezTo>
                <a:cubicBezTo>
                  <a:pt x="1820" y="451"/>
                  <a:pt x="1809" y="476"/>
                  <a:pt x="1809" y="477"/>
                </a:cubicBezTo>
                <a:cubicBezTo>
                  <a:pt x="1809" y="478"/>
                  <a:pt x="1804" y="466"/>
                  <a:pt x="1804" y="466"/>
                </a:cubicBezTo>
                <a:cubicBezTo>
                  <a:pt x="1803" y="458"/>
                  <a:pt x="1803" y="458"/>
                  <a:pt x="1803" y="458"/>
                </a:cubicBezTo>
                <a:cubicBezTo>
                  <a:pt x="1803" y="458"/>
                  <a:pt x="1799" y="465"/>
                  <a:pt x="1797" y="467"/>
                </a:cubicBezTo>
                <a:cubicBezTo>
                  <a:pt x="1796" y="468"/>
                  <a:pt x="1786" y="468"/>
                  <a:pt x="1786" y="468"/>
                </a:cubicBezTo>
                <a:cubicBezTo>
                  <a:pt x="1786" y="468"/>
                  <a:pt x="1785" y="455"/>
                  <a:pt x="1783" y="448"/>
                </a:cubicBezTo>
                <a:cubicBezTo>
                  <a:pt x="1782" y="440"/>
                  <a:pt x="1774" y="422"/>
                  <a:pt x="1767" y="415"/>
                </a:cubicBezTo>
                <a:cubicBezTo>
                  <a:pt x="1760" y="409"/>
                  <a:pt x="1757" y="414"/>
                  <a:pt x="1757" y="414"/>
                </a:cubicBezTo>
                <a:cubicBezTo>
                  <a:pt x="1750" y="397"/>
                  <a:pt x="1750" y="397"/>
                  <a:pt x="1750" y="397"/>
                </a:cubicBezTo>
                <a:cubicBezTo>
                  <a:pt x="1728" y="417"/>
                  <a:pt x="1728" y="417"/>
                  <a:pt x="1728" y="417"/>
                </a:cubicBezTo>
                <a:cubicBezTo>
                  <a:pt x="1728" y="417"/>
                  <a:pt x="1728" y="408"/>
                  <a:pt x="1728" y="403"/>
                </a:cubicBezTo>
                <a:cubicBezTo>
                  <a:pt x="1728" y="399"/>
                  <a:pt x="1714" y="392"/>
                  <a:pt x="1714" y="392"/>
                </a:cubicBezTo>
                <a:cubicBezTo>
                  <a:pt x="1704" y="399"/>
                  <a:pt x="1704" y="399"/>
                  <a:pt x="1704" y="399"/>
                </a:cubicBezTo>
                <a:cubicBezTo>
                  <a:pt x="1691" y="385"/>
                  <a:pt x="1691" y="385"/>
                  <a:pt x="1691" y="385"/>
                </a:cubicBezTo>
                <a:cubicBezTo>
                  <a:pt x="1682" y="389"/>
                  <a:pt x="1682" y="389"/>
                  <a:pt x="1682" y="389"/>
                </a:cubicBezTo>
                <a:cubicBezTo>
                  <a:pt x="1677" y="382"/>
                  <a:pt x="1677" y="382"/>
                  <a:pt x="1677" y="382"/>
                </a:cubicBezTo>
                <a:cubicBezTo>
                  <a:pt x="1674" y="377"/>
                  <a:pt x="1674" y="377"/>
                  <a:pt x="1674" y="377"/>
                </a:cubicBezTo>
                <a:cubicBezTo>
                  <a:pt x="1661" y="378"/>
                  <a:pt x="1661" y="378"/>
                  <a:pt x="1661" y="378"/>
                </a:cubicBezTo>
                <a:cubicBezTo>
                  <a:pt x="1616" y="359"/>
                  <a:pt x="1616" y="359"/>
                  <a:pt x="1616" y="359"/>
                </a:cubicBezTo>
                <a:cubicBezTo>
                  <a:pt x="1598" y="358"/>
                  <a:pt x="1598" y="358"/>
                  <a:pt x="1598" y="358"/>
                </a:cubicBezTo>
                <a:cubicBezTo>
                  <a:pt x="1584" y="352"/>
                  <a:pt x="1584" y="352"/>
                  <a:pt x="1584" y="352"/>
                </a:cubicBezTo>
                <a:cubicBezTo>
                  <a:pt x="1569" y="359"/>
                  <a:pt x="1569" y="359"/>
                  <a:pt x="1569" y="359"/>
                </a:cubicBezTo>
                <a:cubicBezTo>
                  <a:pt x="1536" y="344"/>
                  <a:pt x="1536" y="344"/>
                  <a:pt x="1536" y="344"/>
                </a:cubicBezTo>
                <a:cubicBezTo>
                  <a:pt x="1542" y="331"/>
                  <a:pt x="1542" y="331"/>
                  <a:pt x="1542" y="331"/>
                </a:cubicBezTo>
                <a:cubicBezTo>
                  <a:pt x="1542" y="331"/>
                  <a:pt x="1542" y="331"/>
                  <a:pt x="1510" y="332"/>
                </a:cubicBezTo>
                <a:cubicBezTo>
                  <a:pt x="1478" y="332"/>
                  <a:pt x="1469" y="296"/>
                  <a:pt x="1469" y="296"/>
                </a:cubicBezTo>
                <a:cubicBezTo>
                  <a:pt x="1469" y="296"/>
                  <a:pt x="1458" y="299"/>
                  <a:pt x="1447" y="298"/>
                </a:cubicBezTo>
                <a:cubicBezTo>
                  <a:pt x="1437" y="298"/>
                  <a:pt x="1442" y="281"/>
                  <a:pt x="1442" y="281"/>
                </a:cubicBezTo>
                <a:cubicBezTo>
                  <a:pt x="1437" y="273"/>
                  <a:pt x="1437" y="273"/>
                  <a:pt x="1437" y="273"/>
                </a:cubicBezTo>
                <a:cubicBezTo>
                  <a:pt x="1456" y="246"/>
                  <a:pt x="1456" y="246"/>
                  <a:pt x="1456" y="246"/>
                </a:cubicBezTo>
                <a:cubicBezTo>
                  <a:pt x="1456" y="246"/>
                  <a:pt x="1454" y="228"/>
                  <a:pt x="1452" y="219"/>
                </a:cubicBezTo>
                <a:cubicBezTo>
                  <a:pt x="1450" y="210"/>
                  <a:pt x="1437" y="208"/>
                  <a:pt x="1431" y="205"/>
                </a:cubicBezTo>
                <a:cubicBezTo>
                  <a:pt x="1425" y="203"/>
                  <a:pt x="1428" y="192"/>
                  <a:pt x="1421" y="185"/>
                </a:cubicBezTo>
                <a:cubicBezTo>
                  <a:pt x="1415" y="178"/>
                  <a:pt x="1411" y="189"/>
                  <a:pt x="1405" y="188"/>
                </a:cubicBezTo>
                <a:cubicBezTo>
                  <a:pt x="1400" y="187"/>
                  <a:pt x="1387" y="145"/>
                  <a:pt x="1386" y="139"/>
                </a:cubicBezTo>
                <a:cubicBezTo>
                  <a:pt x="1386" y="133"/>
                  <a:pt x="1382" y="81"/>
                  <a:pt x="1382" y="81"/>
                </a:cubicBezTo>
                <a:cubicBezTo>
                  <a:pt x="1373" y="79"/>
                  <a:pt x="1373" y="79"/>
                  <a:pt x="1373" y="79"/>
                </a:cubicBezTo>
                <a:cubicBezTo>
                  <a:pt x="1373" y="68"/>
                  <a:pt x="1373" y="68"/>
                  <a:pt x="1373" y="68"/>
                </a:cubicBezTo>
                <a:cubicBezTo>
                  <a:pt x="1355" y="49"/>
                  <a:pt x="1355" y="49"/>
                  <a:pt x="1355" y="49"/>
                </a:cubicBezTo>
                <a:cubicBezTo>
                  <a:pt x="1355" y="49"/>
                  <a:pt x="1350" y="67"/>
                  <a:pt x="1350" y="69"/>
                </a:cubicBezTo>
                <a:cubicBezTo>
                  <a:pt x="1350" y="71"/>
                  <a:pt x="1304" y="126"/>
                  <a:pt x="1304" y="126"/>
                </a:cubicBezTo>
                <a:cubicBezTo>
                  <a:pt x="1304" y="126"/>
                  <a:pt x="1302" y="149"/>
                  <a:pt x="1294" y="162"/>
                </a:cubicBezTo>
                <a:cubicBezTo>
                  <a:pt x="1286" y="175"/>
                  <a:pt x="1274" y="181"/>
                  <a:pt x="1268" y="186"/>
                </a:cubicBezTo>
                <a:cubicBezTo>
                  <a:pt x="1261" y="192"/>
                  <a:pt x="1246" y="176"/>
                  <a:pt x="1246" y="176"/>
                </a:cubicBezTo>
                <a:cubicBezTo>
                  <a:pt x="1238" y="182"/>
                  <a:pt x="1238" y="182"/>
                  <a:pt x="1238" y="182"/>
                </a:cubicBezTo>
                <a:cubicBezTo>
                  <a:pt x="1218" y="172"/>
                  <a:pt x="1218" y="172"/>
                  <a:pt x="1218" y="172"/>
                </a:cubicBezTo>
                <a:cubicBezTo>
                  <a:pt x="1218" y="172"/>
                  <a:pt x="1209" y="186"/>
                  <a:pt x="1192" y="187"/>
                </a:cubicBezTo>
                <a:cubicBezTo>
                  <a:pt x="1175" y="188"/>
                  <a:pt x="1164" y="171"/>
                  <a:pt x="1164" y="171"/>
                </a:cubicBezTo>
                <a:cubicBezTo>
                  <a:pt x="1164" y="171"/>
                  <a:pt x="1149" y="163"/>
                  <a:pt x="1140" y="162"/>
                </a:cubicBezTo>
                <a:cubicBezTo>
                  <a:pt x="1130" y="162"/>
                  <a:pt x="1122" y="174"/>
                  <a:pt x="1122" y="174"/>
                </a:cubicBezTo>
                <a:cubicBezTo>
                  <a:pt x="1111" y="167"/>
                  <a:pt x="1111" y="167"/>
                  <a:pt x="1111" y="167"/>
                </a:cubicBezTo>
                <a:cubicBezTo>
                  <a:pt x="1111" y="167"/>
                  <a:pt x="1106" y="175"/>
                  <a:pt x="1106" y="176"/>
                </a:cubicBezTo>
                <a:cubicBezTo>
                  <a:pt x="1106" y="177"/>
                  <a:pt x="1099" y="167"/>
                  <a:pt x="1087" y="166"/>
                </a:cubicBezTo>
                <a:cubicBezTo>
                  <a:pt x="1076" y="165"/>
                  <a:pt x="1073" y="180"/>
                  <a:pt x="1073" y="180"/>
                </a:cubicBezTo>
                <a:cubicBezTo>
                  <a:pt x="1073" y="180"/>
                  <a:pt x="1088" y="189"/>
                  <a:pt x="1090" y="206"/>
                </a:cubicBezTo>
                <a:cubicBezTo>
                  <a:pt x="1092" y="223"/>
                  <a:pt x="1080" y="200"/>
                  <a:pt x="1060" y="199"/>
                </a:cubicBezTo>
                <a:cubicBezTo>
                  <a:pt x="1041" y="198"/>
                  <a:pt x="1035" y="205"/>
                  <a:pt x="1035" y="205"/>
                </a:cubicBezTo>
                <a:cubicBezTo>
                  <a:pt x="1035" y="205"/>
                  <a:pt x="1019" y="196"/>
                  <a:pt x="1011" y="196"/>
                </a:cubicBezTo>
                <a:cubicBezTo>
                  <a:pt x="1003" y="197"/>
                  <a:pt x="997" y="212"/>
                  <a:pt x="989" y="215"/>
                </a:cubicBezTo>
                <a:cubicBezTo>
                  <a:pt x="981" y="219"/>
                  <a:pt x="974" y="213"/>
                  <a:pt x="974" y="213"/>
                </a:cubicBezTo>
                <a:cubicBezTo>
                  <a:pt x="974" y="213"/>
                  <a:pt x="966" y="224"/>
                  <a:pt x="958" y="227"/>
                </a:cubicBezTo>
                <a:cubicBezTo>
                  <a:pt x="950" y="230"/>
                  <a:pt x="954" y="221"/>
                  <a:pt x="942" y="220"/>
                </a:cubicBezTo>
                <a:cubicBezTo>
                  <a:pt x="930" y="219"/>
                  <a:pt x="932" y="239"/>
                  <a:pt x="932" y="240"/>
                </a:cubicBezTo>
                <a:cubicBezTo>
                  <a:pt x="932" y="240"/>
                  <a:pt x="926" y="244"/>
                  <a:pt x="915" y="245"/>
                </a:cubicBezTo>
                <a:cubicBezTo>
                  <a:pt x="904" y="246"/>
                  <a:pt x="855" y="204"/>
                  <a:pt x="855" y="204"/>
                </a:cubicBezTo>
                <a:cubicBezTo>
                  <a:pt x="858" y="201"/>
                  <a:pt x="858" y="201"/>
                  <a:pt x="858" y="201"/>
                </a:cubicBezTo>
                <a:cubicBezTo>
                  <a:pt x="858" y="201"/>
                  <a:pt x="860" y="182"/>
                  <a:pt x="858" y="182"/>
                </a:cubicBezTo>
                <a:cubicBezTo>
                  <a:pt x="856" y="182"/>
                  <a:pt x="842" y="161"/>
                  <a:pt x="842" y="147"/>
                </a:cubicBezTo>
                <a:cubicBezTo>
                  <a:pt x="842" y="132"/>
                  <a:pt x="854" y="116"/>
                  <a:pt x="856" y="111"/>
                </a:cubicBezTo>
                <a:cubicBezTo>
                  <a:pt x="858" y="106"/>
                  <a:pt x="850" y="101"/>
                  <a:pt x="850" y="101"/>
                </a:cubicBezTo>
                <a:cubicBezTo>
                  <a:pt x="872" y="79"/>
                  <a:pt x="872" y="79"/>
                  <a:pt x="872" y="79"/>
                </a:cubicBezTo>
                <a:cubicBezTo>
                  <a:pt x="859" y="66"/>
                  <a:pt x="859" y="66"/>
                  <a:pt x="859" y="66"/>
                </a:cubicBezTo>
                <a:cubicBezTo>
                  <a:pt x="859" y="66"/>
                  <a:pt x="863" y="58"/>
                  <a:pt x="859" y="49"/>
                </a:cubicBezTo>
                <a:cubicBezTo>
                  <a:pt x="854" y="39"/>
                  <a:pt x="834" y="47"/>
                  <a:pt x="834" y="47"/>
                </a:cubicBezTo>
                <a:cubicBezTo>
                  <a:pt x="830" y="39"/>
                  <a:pt x="830" y="39"/>
                  <a:pt x="830" y="39"/>
                </a:cubicBezTo>
                <a:cubicBezTo>
                  <a:pt x="830" y="39"/>
                  <a:pt x="841" y="28"/>
                  <a:pt x="841" y="21"/>
                </a:cubicBezTo>
                <a:cubicBezTo>
                  <a:pt x="841" y="14"/>
                  <a:pt x="834" y="2"/>
                  <a:pt x="833" y="1"/>
                </a:cubicBezTo>
                <a:cubicBezTo>
                  <a:pt x="832" y="1"/>
                  <a:pt x="799" y="0"/>
                  <a:pt x="797" y="0"/>
                </a:cubicBezTo>
                <a:cubicBezTo>
                  <a:pt x="796" y="0"/>
                  <a:pt x="810" y="11"/>
                  <a:pt x="807" y="22"/>
                </a:cubicBezTo>
                <a:cubicBezTo>
                  <a:pt x="804" y="33"/>
                  <a:pt x="786" y="34"/>
                  <a:pt x="786" y="34"/>
                </a:cubicBezTo>
                <a:cubicBezTo>
                  <a:pt x="786" y="34"/>
                  <a:pt x="787" y="46"/>
                  <a:pt x="778" y="47"/>
                </a:cubicBezTo>
                <a:cubicBezTo>
                  <a:pt x="768" y="48"/>
                  <a:pt x="767" y="39"/>
                  <a:pt x="767" y="39"/>
                </a:cubicBezTo>
                <a:cubicBezTo>
                  <a:pt x="756" y="50"/>
                  <a:pt x="756" y="50"/>
                  <a:pt x="756" y="50"/>
                </a:cubicBezTo>
                <a:cubicBezTo>
                  <a:pt x="756" y="50"/>
                  <a:pt x="748" y="62"/>
                  <a:pt x="748" y="63"/>
                </a:cubicBezTo>
                <a:cubicBezTo>
                  <a:pt x="748" y="63"/>
                  <a:pt x="737" y="61"/>
                  <a:pt x="737" y="61"/>
                </a:cubicBezTo>
                <a:cubicBezTo>
                  <a:pt x="729" y="71"/>
                  <a:pt x="729" y="71"/>
                  <a:pt x="729" y="71"/>
                </a:cubicBezTo>
                <a:cubicBezTo>
                  <a:pt x="719" y="66"/>
                  <a:pt x="719" y="66"/>
                  <a:pt x="719" y="66"/>
                </a:cubicBezTo>
                <a:cubicBezTo>
                  <a:pt x="719" y="66"/>
                  <a:pt x="715" y="72"/>
                  <a:pt x="711" y="72"/>
                </a:cubicBezTo>
                <a:cubicBezTo>
                  <a:pt x="707" y="72"/>
                  <a:pt x="700" y="66"/>
                  <a:pt x="700" y="66"/>
                </a:cubicBezTo>
                <a:cubicBezTo>
                  <a:pt x="700" y="66"/>
                  <a:pt x="695" y="69"/>
                  <a:pt x="693" y="73"/>
                </a:cubicBezTo>
                <a:cubicBezTo>
                  <a:pt x="691" y="77"/>
                  <a:pt x="675" y="74"/>
                  <a:pt x="676" y="78"/>
                </a:cubicBezTo>
                <a:cubicBezTo>
                  <a:pt x="676" y="82"/>
                  <a:pt x="670" y="99"/>
                  <a:pt x="664" y="99"/>
                </a:cubicBezTo>
                <a:cubicBezTo>
                  <a:pt x="658" y="99"/>
                  <a:pt x="658" y="90"/>
                  <a:pt x="658" y="90"/>
                </a:cubicBezTo>
                <a:cubicBezTo>
                  <a:pt x="642" y="78"/>
                  <a:pt x="642" y="78"/>
                  <a:pt x="642" y="78"/>
                </a:cubicBezTo>
                <a:cubicBezTo>
                  <a:pt x="632" y="87"/>
                  <a:pt x="632" y="87"/>
                  <a:pt x="632" y="87"/>
                </a:cubicBezTo>
                <a:cubicBezTo>
                  <a:pt x="620" y="79"/>
                  <a:pt x="620" y="79"/>
                  <a:pt x="620" y="79"/>
                </a:cubicBezTo>
                <a:cubicBezTo>
                  <a:pt x="604" y="84"/>
                  <a:pt x="604" y="84"/>
                  <a:pt x="604" y="84"/>
                </a:cubicBezTo>
                <a:cubicBezTo>
                  <a:pt x="604" y="84"/>
                  <a:pt x="585" y="68"/>
                  <a:pt x="583" y="69"/>
                </a:cubicBezTo>
                <a:cubicBezTo>
                  <a:pt x="580" y="70"/>
                  <a:pt x="576" y="66"/>
                  <a:pt x="576" y="66"/>
                </a:cubicBezTo>
                <a:cubicBezTo>
                  <a:pt x="572" y="73"/>
                  <a:pt x="572" y="73"/>
                  <a:pt x="572" y="73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551" y="60"/>
                  <a:pt x="567" y="89"/>
                  <a:pt x="577" y="91"/>
                </a:cubicBezTo>
                <a:cubicBezTo>
                  <a:pt x="586" y="93"/>
                  <a:pt x="592" y="101"/>
                  <a:pt x="592" y="101"/>
                </a:cubicBezTo>
                <a:cubicBezTo>
                  <a:pt x="586" y="112"/>
                  <a:pt x="586" y="112"/>
                  <a:pt x="586" y="112"/>
                </a:cubicBezTo>
                <a:cubicBezTo>
                  <a:pt x="586" y="112"/>
                  <a:pt x="589" y="129"/>
                  <a:pt x="589" y="130"/>
                </a:cubicBezTo>
                <a:cubicBezTo>
                  <a:pt x="589" y="131"/>
                  <a:pt x="596" y="142"/>
                  <a:pt x="601" y="148"/>
                </a:cubicBezTo>
                <a:cubicBezTo>
                  <a:pt x="607" y="154"/>
                  <a:pt x="600" y="157"/>
                  <a:pt x="600" y="163"/>
                </a:cubicBezTo>
                <a:cubicBezTo>
                  <a:pt x="601" y="170"/>
                  <a:pt x="615" y="173"/>
                  <a:pt x="615" y="173"/>
                </a:cubicBezTo>
                <a:cubicBezTo>
                  <a:pt x="636" y="172"/>
                  <a:pt x="636" y="172"/>
                  <a:pt x="636" y="172"/>
                </a:cubicBezTo>
                <a:cubicBezTo>
                  <a:pt x="639" y="185"/>
                  <a:pt x="639" y="185"/>
                  <a:pt x="639" y="185"/>
                </a:cubicBezTo>
                <a:cubicBezTo>
                  <a:pt x="624" y="190"/>
                  <a:pt x="624" y="190"/>
                  <a:pt x="624" y="190"/>
                </a:cubicBezTo>
                <a:cubicBezTo>
                  <a:pt x="624" y="190"/>
                  <a:pt x="624" y="197"/>
                  <a:pt x="623" y="198"/>
                </a:cubicBezTo>
                <a:cubicBezTo>
                  <a:pt x="623" y="200"/>
                  <a:pt x="600" y="197"/>
                  <a:pt x="600" y="197"/>
                </a:cubicBezTo>
                <a:cubicBezTo>
                  <a:pt x="600" y="197"/>
                  <a:pt x="600" y="218"/>
                  <a:pt x="600" y="219"/>
                </a:cubicBezTo>
                <a:cubicBezTo>
                  <a:pt x="600" y="220"/>
                  <a:pt x="583" y="234"/>
                  <a:pt x="583" y="234"/>
                </a:cubicBezTo>
                <a:cubicBezTo>
                  <a:pt x="578" y="225"/>
                  <a:pt x="578" y="225"/>
                  <a:pt x="578" y="225"/>
                </a:cubicBezTo>
                <a:cubicBezTo>
                  <a:pt x="578" y="225"/>
                  <a:pt x="561" y="244"/>
                  <a:pt x="558" y="247"/>
                </a:cubicBezTo>
                <a:cubicBezTo>
                  <a:pt x="555" y="249"/>
                  <a:pt x="545" y="247"/>
                  <a:pt x="544" y="248"/>
                </a:cubicBezTo>
                <a:cubicBezTo>
                  <a:pt x="544" y="250"/>
                  <a:pt x="532" y="249"/>
                  <a:pt x="532" y="249"/>
                </a:cubicBezTo>
                <a:cubicBezTo>
                  <a:pt x="532" y="249"/>
                  <a:pt x="516" y="277"/>
                  <a:pt x="507" y="277"/>
                </a:cubicBezTo>
                <a:cubicBezTo>
                  <a:pt x="498" y="277"/>
                  <a:pt x="512" y="263"/>
                  <a:pt x="512" y="263"/>
                </a:cubicBezTo>
                <a:cubicBezTo>
                  <a:pt x="504" y="253"/>
                  <a:pt x="504" y="253"/>
                  <a:pt x="504" y="253"/>
                </a:cubicBezTo>
                <a:cubicBezTo>
                  <a:pt x="504" y="253"/>
                  <a:pt x="481" y="271"/>
                  <a:pt x="468" y="271"/>
                </a:cubicBezTo>
                <a:cubicBezTo>
                  <a:pt x="455" y="272"/>
                  <a:pt x="432" y="247"/>
                  <a:pt x="432" y="247"/>
                </a:cubicBezTo>
                <a:cubicBezTo>
                  <a:pt x="412" y="245"/>
                  <a:pt x="412" y="245"/>
                  <a:pt x="412" y="245"/>
                </a:cubicBezTo>
                <a:cubicBezTo>
                  <a:pt x="412" y="245"/>
                  <a:pt x="420" y="231"/>
                  <a:pt x="420" y="225"/>
                </a:cubicBezTo>
                <a:cubicBezTo>
                  <a:pt x="421" y="219"/>
                  <a:pt x="399" y="196"/>
                  <a:pt x="399" y="196"/>
                </a:cubicBezTo>
                <a:cubicBezTo>
                  <a:pt x="394" y="182"/>
                  <a:pt x="394" y="182"/>
                  <a:pt x="394" y="182"/>
                </a:cubicBezTo>
                <a:cubicBezTo>
                  <a:pt x="394" y="182"/>
                  <a:pt x="382" y="196"/>
                  <a:pt x="382" y="197"/>
                </a:cubicBezTo>
                <a:cubicBezTo>
                  <a:pt x="382" y="197"/>
                  <a:pt x="374" y="193"/>
                  <a:pt x="374" y="193"/>
                </a:cubicBezTo>
                <a:cubicBezTo>
                  <a:pt x="364" y="208"/>
                  <a:pt x="364" y="208"/>
                  <a:pt x="364" y="208"/>
                </a:cubicBezTo>
                <a:cubicBezTo>
                  <a:pt x="364" y="208"/>
                  <a:pt x="348" y="197"/>
                  <a:pt x="346" y="200"/>
                </a:cubicBezTo>
                <a:cubicBezTo>
                  <a:pt x="343" y="202"/>
                  <a:pt x="351" y="215"/>
                  <a:pt x="351" y="215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84" y="213"/>
                  <a:pt x="277" y="211"/>
                  <a:pt x="270" y="209"/>
                </a:cubicBezTo>
                <a:cubicBezTo>
                  <a:pt x="263" y="207"/>
                  <a:pt x="250" y="212"/>
                  <a:pt x="250" y="212"/>
                </a:cubicBezTo>
                <a:cubicBezTo>
                  <a:pt x="252" y="249"/>
                  <a:pt x="252" y="249"/>
                  <a:pt x="252" y="249"/>
                </a:cubicBezTo>
                <a:cubicBezTo>
                  <a:pt x="252" y="249"/>
                  <a:pt x="276" y="249"/>
                  <a:pt x="285" y="253"/>
                </a:cubicBezTo>
                <a:cubicBezTo>
                  <a:pt x="294" y="256"/>
                  <a:pt x="291" y="276"/>
                  <a:pt x="291" y="276"/>
                </a:cubicBezTo>
                <a:cubicBezTo>
                  <a:pt x="284" y="284"/>
                  <a:pt x="284" y="284"/>
                  <a:pt x="284" y="284"/>
                </a:cubicBezTo>
                <a:cubicBezTo>
                  <a:pt x="269" y="273"/>
                  <a:pt x="269" y="273"/>
                  <a:pt x="269" y="273"/>
                </a:cubicBezTo>
                <a:cubicBezTo>
                  <a:pt x="269" y="273"/>
                  <a:pt x="255" y="281"/>
                  <a:pt x="255" y="282"/>
                </a:cubicBezTo>
                <a:cubicBezTo>
                  <a:pt x="255" y="282"/>
                  <a:pt x="242" y="284"/>
                  <a:pt x="242" y="284"/>
                </a:cubicBezTo>
                <a:cubicBezTo>
                  <a:pt x="242" y="284"/>
                  <a:pt x="238" y="291"/>
                  <a:pt x="234" y="299"/>
                </a:cubicBezTo>
                <a:cubicBezTo>
                  <a:pt x="229" y="307"/>
                  <a:pt x="236" y="326"/>
                  <a:pt x="236" y="329"/>
                </a:cubicBezTo>
                <a:cubicBezTo>
                  <a:pt x="236" y="331"/>
                  <a:pt x="261" y="348"/>
                  <a:pt x="263" y="348"/>
                </a:cubicBezTo>
                <a:cubicBezTo>
                  <a:pt x="266" y="349"/>
                  <a:pt x="264" y="360"/>
                  <a:pt x="264" y="362"/>
                </a:cubicBezTo>
                <a:cubicBezTo>
                  <a:pt x="264" y="363"/>
                  <a:pt x="269" y="374"/>
                  <a:pt x="272" y="375"/>
                </a:cubicBezTo>
                <a:cubicBezTo>
                  <a:pt x="274" y="376"/>
                  <a:pt x="271" y="419"/>
                  <a:pt x="271" y="419"/>
                </a:cubicBezTo>
                <a:cubicBezTo>
                  <a:pt x="238" y="581"/>
                  <a:pt x="238" y="581"/>
                  <a:pt x="238" y="581"/>
                </a:cubicBezTo>
                <a:cubicBezTo>
                  <a:pt x="225" y="579"/>
                  <a:pt x="225" y="579"/>
                  <a:pt x="225" y="579"/>
                </a:cubicBezTo>
                <a:cubicBezTo>
                  <a:pt x="225" y="579"/>
                  <a:pt x="220" y="569"/>
                  <a:pt x="205" y="569"/>
                </a:cubicBezTo>
                <a:cubicBezTo>
                  <a:pt x="189" y="570"/>
                  <a:pt x="175" y="585"/>
                  <a:pt x="175" y="585"/>
                </a:cubicBezTo>
                <a:cubicBezTo>
                  <a:pt x="175" y="585"/>
                  <a:pt x="169" y="581"/>
                  <a:pt x="167" y="579"/>
                </a:cubicBezTo>
                <a:cubicBezTo>
                  <a:pt x="164" y="578"/>
                  <a:pt x="144" y="590"/>
                  <a:pt x="144" y="590"/>
                </a:cubicBezTo>
                <a:cubicBezTo>
                  <a:pt x="144" y="590"/>
                  <a:pt x="132" y="589"/>
                  <a:pt x="124" y="592"/>
                </a:cubicBezTo>
                <a:cubicBezTo>
                  <a:pt x="116" y="595"/>
                  <a:pt x="114" y="602"/>
                  <a:pt x="114" y="602"/>
                </a:cubicBezTo>
                <a:cubicBezTo>
                  <a:pt x="114" y="602"/>
                  <a:pt x="114" y="602"/>
                  <a:pt x="105" y="602"/>
                </a:cubicBezTo>
                <a:cubicBezTo>
                  <a:pt x="96" y="602"/>
                  <a:pt x="95" y="612"/>
                  <a:pt x="94" y="612"/>
                </a:cubicBezTo>
                <a:cubicBezTo>
                  <a:pt x="94" y="613"/>
                  <a:pt x="68" y="627"/>
                  <a:pt x="68" y="627"/>
                </a:cubicBezTo>
                <a:cubicBezTo>
                  <a:pt x="68" y="627"/>
                  <a:pt x="71" y="634"/>
                  <a:pt x="64" y="641"/>
                </a:cubicBezTo>
                <a:cubicBezTo>
                  <a:pt x="57" y="649"/>
                  <a:pt x="56" y="665"/>
                  <a:pt x="56" y="665"/>
                </a:cubicBezTo>
                <a:cubicBezTo>
                  <a:pt x="56" y="665"/>
                  <a:pt x="41" y="682"/>
                  <a:pt x="41" y="683"/>
                </a:cubicBezTo>
                <a:cubicBezTo>
                  <a:pt x="41" y="683"/>
                  <a:pt x="46" y="693"/>
                  <a:pt x="46" y="693"/>
                </a:cubicBezTo>
                <a:cubicBezTo>
                  <a:pt x="46" y="693"/>
                  <a:pt x="52" y="700"/>
                  <a:pt x="51" y="710"/>
                </a:cubicBezTo>
                <a:cubicBezTo>
                  <a:pt x="49" y="719"/>
                  <a:pt x="34" y="717"/>
                  <a:pt x="34" y="718"/>
                </a:cubicBezTo>
                <a:cubicBezTo>
                  <a:pt x="34" y="719"/>
                  <a:pt x="16" y="732"/>
                  <a:pt x="13" y="737"/>
                </a:cubicBezTo>
                <a:cubicBezTo>
                  <a:pt x="10" y="743"/>
                  <a:pt x="15" y="756"/>
                  <a:pt x="15" y="757"/>
                </a:cubicBezTo>
                <a:cubicBezTo>
                  <a:pt x="2" y="762"/>
                  <a:pt x="2" y="762"/>
                  <a:pt x="2" y="762"/>
                </a:cubicBezTo>
                <a:cubicBezTo>
                  <a:pt x="2" y="762"/>
                  <a:pt x="0" y="767"/>
                  <a:pt x="0" y="773"/>
                </a:cubicBezTo>
                <a:cubicBezTo>
                  <a:pt x="0" y="780"/>
                  <a:pt x="18" y="787"/>
                  <a:pt x="18" y="787"/>
                </a:cubicBezTo>
                <a:cubicBezTo>
                  <a:pt x="18" y="787"/>
                  <a:pt x="11" y="794"/>
                  <a:pt x="10" y="795"/>
                </a:cubicBezTo>
                <a:cubicBezTo>
                  <a:pt x="10" y="796"/>
                  <a:pt x="21" y="803"/>
                  <a:pt x="21" y="803"/>
                </a:cubicBezTo>
                <a:cubicBezTo>
                  <a:pt x="21" y="803"/>
                  <a:pt x="20" y="805"/>
                  <a:pt x="23" y="814"/>
                </a:cubicBezTo>
                <a:cubicBezTo>
                  <a:pt x="25" y="824"/>
                  <a:pt x="39" y="829"/>
                  <a:pt x="39" y="829"/>
                </a:cubicBezTo>
                <a:cubicBezTo>
                  <a:pt x="40" y="840"/>
                  <a:pt x="40" y="840"/>
                  <a:pt x="40" y="840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65" y="865"/>
                  <a:pt x="65" y="865"/>
                  <a:pt x="65" y="865"/>
                </a:cubicBezTo>
                <a:cubicBezTo>
                  <a:pt x="48" y="885"/>
                  <a:pt x="48" y="885"/>
                  <a:pt x="48" y="885"/>
                </a:cubicBezTo>
                <a:cubicBezTo>
                  <a:pt x="48" y="885"/>
                  <a:pt x="86" y="889"/>
                  <a:pt x="99" y="893"/>
                </a:cubicBezTo>
                <a:cubicBezTo>
                  <a:pt x="112" y="897"/>
                  <a:pt x="108" y="921"/>
                  <a:pt x="108" y="921"/>
                </a:cubicBezTo>
                <a:cubicBezTo>
                  <a:pt x="163" y="921"/>
                  <a:pt x="163" y="921"/>
                  <a:pt x="163" y="921"/>
                </a:cubicBezTo>
                <a:cubicBezTo>
                  <a:pt x="206" y="888"/>
                  <a:pt x="206" y="888"/>
                  <a:pt x="206" y="888"/>
                </a:cubicBezTo>
                <a:cubicBezTo>
                  <a:pt x="206" y="899"/>
                  <a:pt x="206" y="899"/>
                  <a:pt x="206" y="899"/>
                </a:cubicBezTo>
                <a:cubicBezTo>
                  <a:pt x="208" y="906"/>
                  <a:pt x="208" y="906"/>
                  <a:pt x="208" y="906"/>
                </a:cubicBezTo>
                <a:cubicBezTo>
                  <a:pt x="202" y="913"/>
                  <a:pt x="202" y="913"/>
                  <a:pt x="202" y="913"/>
                </a:cubicBezTo>
                <a:cubicBezTo>
                  <a:pt x="200" y="981"/>
                  <a:pt x="200" y="981"/>
                  <a:pt x="200" y="981"/>
                </a:cubicBezTo>
                <a:cubicBezTo>
                  <a:pt x="207" y="976"/>
                  <a:pt x="207" y="976"/>
                  <a:pt x="207" y="976"/>
                </a:cubicBezTo>
                <a:cubicBezTo>
                  <a:pt x="218" y="986"/>
                  <a:pt x="218" y="986"/>
                  <a:pt x="218" y="986"/>
                </a:cubicBezTo>
                <a:cubicBezTo>
                  <a:pt x="242" y="977"/>
                  <a:pt x="242" y="977"/>
                  <a:pt x="242" y="977"/>
                </a:cubicBezTo>
                <a:cubicBezTo>
                  <a:pt x="242" y="977"/>
                  <a:pt x="270" y="977"/>
                  <a:pt x="276" y="977"/>
                </a:cubicBezTo>
                <a:cubicBezTo>
                  <a:pt x="281" y="977"/>
                  <a:pt x="312" y="981"/>
                  <a:pt x="313" y="981"/>
                </a:cubicBezTo>
                <a:cubicBezTo>
                  <a:pt x="314" y="980"/>
                  <a:pt x="320" y="995"/>
                  <a:pt x="320" y="995"/>
                </a:cubicBezTo>
                <a:cubicBezTo>
                  <a:pt x="320" y="995"/>
                  <a:pt x="327" y="986"/>
                  <a:pt x="345" y="980"/>
                </a:cubicBezTo>
                <a:cubicBezTo>
                  <a:pt x="364" y="973"/>
                  <a:pt x="355" y="962"/>
                  <a:pt x="355" y="962"/>
                </a:cubicBezTo>
                <a:cubicBezTo>
                  <a:pt x="355" y="962"/>
                  <a:pt x="372" y="963"/>
                  <a:pt x="373" y="964"/>
                </a:cubicBezTo>
                <a:cubicBezTo>
                  <a:pt x="374" y="963"/>
                  <a:pt x="390" y="949"/>
                  <a:pt x="398" y="944"/>
                </a:cubicBezTo>
                <a:cubicBezTo>
                  <a:pt x="407" y="938"/>
                  <a:pt x="419" y="940"/>
                  <a:pt x="419" y="940"/>
                </a:cubicBezTo>
                <a:cubicBezTo>
                  <a:pt x="419" y="940"/>
                  <a:pt x="435" y="921"/>
                  <a:pt x="439" y="918"/>
                </a:cubicBezTo>
                <a:cubicBezTo>
                  <a:pt x="443" y="915"/>
                  <a:pt x="471" y="912"/>
                  <a:pt x="471" y="912"/>
                </a:cubicBezTo>
                <a:cubicBezTo>
                  <a:pt x="471" y="912"/>
                  <a:pt x="495" y="909"/>
                  <a:pt x="504" y="912"/>
                </a:cubicBezTo>
                <a:cubicBezTo>
                  <a:pt x="513" y="914"/>
                  <a:pt x="514" y="901"/>
                  <a:pt x="514" y="901"/>
                </a:cubicBezTo>
                <a:cubicBezTo>
                  <a:pt x="528" y="911"/>
                  <a:pt x="528" y="911"/>
                  <a:pt x="528" y="911"/>
                </a:cubicBezTo>
                <a:cubicBezTo>
                  <a:pt x="518" y="923"/>
                  <a:pt x="518" y="923"/>
                  <a:pt x="518" y="923"/>
                </a:cubicBezTo>
                <a:cubicBezTo>
                  <a:pt x="518" y="923"/>
                  <a:pt x="526" y="928"/>
                  <a:pt x="526" y="933"/>
                </a:cubicBezTo>
                <a:cubicBezTo>
                  <a:pt x="526" y="938"/>
                  <a:pt x="517" y="939"/>
                  <a:pt x="516" y="950"/>
                </a:cubicBezTo>
                <a:cubicBezTo>
                  <a:pt x="514" y="961"/>
                  <a:pt x="528" y="980"/>
                  <a:pt x="528" y="980"/>
                </a:cubicBezTo>
                <a:cubicBezTo>
                  <a:pt x="528" y="980"/>
                  <a:pt x="519" y="989"/>
                  <a:pt x="517" y="996"/>
                </a:cubicBezTo>
                <a:cubicBezTo>
                  <a:pt x="514" y="1004"/>
                  <a:pt x="526" y="1024"/>
                  <a:pt x="526" y="1024"/>
                </a:cubicBezTo>
                <a:cubicBezTo>
                  <a:pt x="533" y="1025"/>
                  <a:pt x="533" y="1025"/>
                  <a:pt x="533" y="1025"/>
                </a:cubicBezTo>
                <a:cubicBezTo>
                  <a:pt x="534" y="1038"/>
                  <a:pt x="534" y="1038"/>
                  <a:pt x="534" y="1038"/>
                </a:cubicBezTo>
                <a:cubicBezTo>
                  <a:pt x="555" y="1054"/>
                  <a:pt x="555" y="1054"/>
                  <a:pt x="555" y="1054"/>
                </a:cubicBezTo>
                <a:cubicBezTo>
                  <a:pt x="568" y="1055"/>
                  <a:pt x="568" y="1055"/>
                  <a:pt x="568" y="1055"/>
                </a:cubicBezTo>
                <a:cubicBezTo>
                  <a:pt x="570" y="1063"/>
                  <a:pt x="570" y="1063"/>
                  <a:pt x="570" y="1063"/>
                </a:cubicBezTo>
                <a:cubicBezTo>
                  <a:pt x="570" y="1063"/>
                  <a:pt x="587" y="1071"/>
                  <a:pt x="594" y="1071"/>
                </a:cubicBezTo>
                <a:cubicBezTo>
                  <a:pt x="600" y="1072"/>
                  <a:pt x="607" y="1068"/>
                  <a:pt x="619" y="1068"/>
                </a:cubicBezTo>
                <a:cubicBezTo>
                  <a:pt x="631" y="1068"/>
                  <a:pt x="637" y="1084"/>
                  <a:pt x="637" y="1084"/>
                </a:cubicBezTo>
                <a:cubicBezTo>
                  <a:pt x="657" y="1084"/>
                  <a:pt x="657" y="1084"/>
                  <a:pt x="657" y="1084"/>
                </a:cubicBezTo>
                <a:cubicBezTo>
                  <a:pt x="657" y="1084"/>
                  <a:pt x="678" y="1104"/>
                  <a:pt x="688" y="1106"/>
                </a:cubicBezTo>
                <a:cubicBezTo>
                  <a:pt x="697" y="1108"/>
                  <a:pt x="712" y="1110"/>
                  <a:pt x="713" y="1110"/>
                </a:cubicBezTo>
                <a:cubicBezTo>
                  <a:pt x="714" y="1110"/>
                  <a:pt x="729" y="1133"/>
                  <a:pt x="729" y="1133"/>
                </a:cubicBezTo>
                <a:cubicBezTo>
                  <a:pt x="786" y="1134"/>
                  <a:pt x="786" y="1134"/>
                  <a:pt x="786" y="1134"/>
                </a:cubicBezTo>
                <a:cubicBezTo>
                  <a:pt x="786" y="1134"/>
                  <a:pt x="792" y="1138"/>
                  <a:pt x="799" y="1143"/>
                </a:cubicBezTo>
                <a:cubicBezTo>
                  <a:pt x="807" y="1148"/>
                  <a:pt x="816" y="1155"/>
                  <a:pt x="818" y="1158"/>
                </a:cubicBezTo>
                <a:cubicBezTo>
                  <a:pt x="822" y="1163"/>
                  <a:pt x="808" y="1173"/>
                  <a:pt x="808" y="1173"/>
                </a:cubicBezTo>
                <a:cubicBezTo>
                  <a:pt x="826" y="1203"/>
                  <a:pt x="826" y="1203"/>
                  <a:pt x="826" y="1203"/>
                </a:cubicBezTo>
                <a:cubicBezTo>
                  <a:pt x="827" y="1227"/>
                  <a:pt x="827" y="1227"/>
                  <a:pt x="827" y="1227"/>
                </a:cubicBezTo>
                <a:cubicBezTo>
                  <a:pt x="827" y="1227"/>
                  <a:pt x="808" y="1229"/>
                  <a:pt x="807" y="1229"/>
                </a:cubicBezTo>
                <a:cubicBezTo>
                  <a:pt x="806" y="1229"/>
                  <a:pt x="829" y="1249"/>
                  <a:pt x="829" y="1249"/>
                </a:cubicBezTo>
                <a:cubicBezTo>
                  <a:pt x="833" y="1300"/>
                  <a:pt x="833" y="1300"/>
                  <a:pt x="833" y="1300"/>
                </a:cubicBezTo>
                <a:cubicBezTo>
                  <a:pt x="833" y="1300"/>
                  <a:pt x="910" y="1302"/>
                  <a:pt x="920" y="1302"/>
                </a:cubicBezTo>
                <a:cubicBezTo>
                  <a:pt x="930" y="1302"/>
                  <a:pt x="947" y="1299"/>
                  <a:pt x="947" y="1299"/>
                </a:cubicBezTo>
                <a:cubicBezTo>
                  <a:pt x="947" y="1299"/>
                  <a:pt x="935" y="1325"/>
                  <a:pt x="935" y="1326"/>
                </a:cubicBezTo>
                <a:cubicBezTo>
                  <a:pt x="935" y="1327"/>
                  <a:pt x="934" y="1340"/>
                  <a:pt x="937" y="1349"/>
                </a:cubicBezTo>
                <a:cubicBezTo>
                  <a:pt x="941" y="1358"/>
                  <a:pt x="960" y="1375"/>
                  <a:pt x="960" y="1375"/>
                </a:cubicBezTo>
                <a:cubicBezTo>
                  <a:pt x="968" y="1369"/>
                  <a:pt x="968" y="1369"/>
                  <a:pt x="968" y="1369"/>
                </a:cubicBezTo>
                <a:cubicBezTo>
                  <a:pt x="978" y="1379"/>
                  <a:pt x="978" y="1379"/>
                  <a:pt x="978" y="1379"/>
                </a:cubicBezTo>
                <a:cubicBezTo>
                  <a:pt x="978" y="1379"/>
                  <a:pt x="974" y="1380"/>
                  <a:pt x="980" y="1395"/>
                </a:cubicBezTo>
                <a:cubicBezTo>
                  <a:pt x="985" y="1409"/>
                  <a:pt x="997" y="1419"/>
                  <a:pt x="997" y="1419"/>
                </a:cubicBezTo>
                <a:cubicBezTo>
                  <a:pt x="997" y="1419"/>
                  <a:pt x="989" y="1421"/>
                  <a:pt x="989" y="1422"/>
                </a:cubicBezTo>
                <a:cubicBezTo>
                  <a:pt x="989" y="1422"/>
                  <a:pt x="977" y="1448"/>
                  <a:pt x="977" y="1455"/>
                </a:cubicBezTo>
                <a:cubicBezTo>
                  <a:pt x="977" y="1461"/>
                  <a:pt x="986" y="1464"/>
                  <a:pt x="986" y="1464"/>
                </a:cubicBezTo>
                <a:cubicBezTo>
                  <a:pt x="986" y="1464"/>
                  <a:pt x="977" y="1467"/>
                  <a:pt x="975" y="1470"/>
                </a:cubicBezTo>
                <a:cubicBezTo>
                  <a:pt x="972" y="1473"/>
                  <a:pt x="955" y="1509"/>
                  <a:pt x="955" y="1509"/>
                </a:cubicBezTo>
                <a:cubicBezTo>
                  <a:pt x="973" y="1521"/>
                  <a:pt x="973" y="1521"/>
                  <a:pt x="973" y="1521"/>
                </a:cubicBezTo>
                <a:cubicBezTo>
                  <a:pt x="959" y="1528"/>
                  <a:pt x="959" y="1528"/>
                  <a:pt x="959" y="1528"/>
                </a:cubicBezTo>
                <a:cubicBezTo>
                  <a:pt x="950" y="1535"/>
                  <a:pt x="950" y="1535"/>
                  <a:pt x="950" y="1535"/>
                </a:cubicBezTo>
                <a:cubicBezTo>
                  <a:pt x="950" y="1535"/>
                  <a:pt x="959" y="1547"/>
                  <a:pt x="960" y="1548"/>
                </a:cubicBezTo>
                <a:cubicBezTo>
                  <a:pt x="960" y="1549"/>
                  <a:pt x="962" y="1560"/>
                  <a:pt x="962" y="1562"/>
                </a:cubicBezTo>
                <a:cubicBezTo>
                  <a:pt x="962" y="1564"/>
                  <a:pt x="967" y="1566"/>
                  <a:pt x="973" y="1575"/>
                </a:cubicBezTo>
                <a:cubicBezTo>
                  <a:pt x="979" y="1584"/>
                  <a:pt x="974" y="1605"/>
                  <a:pt x="974" y="1605"/>
                </a:cubicBezTo>
                <a:cubicBezTo>
                  <a:pt x="974" y="1605"/>
                  <a:pt x="969" y="1616"/>
                  <a:pt x="967" y="1618"/>
                </a:cubicBezTo>
                <a:cubicBezTo>
                  <a:pt x="966" y="1620"/>
                  <a:pt x="969" y="1629"/>
                  <a:pt x="967" y="1638"/>
                </a:cubicBezTo>
                <a:cubicBezTo>
                  <a:pt x="966" y="1647"/>
                  <a:pt x="966" y="1651"/>
                  <a:pt x="971" y="1654"/>
                </a:cubicBezTo>
                <a:cubicBezTo>
                  <a:pt x="976" y="1658"/>
                  <a:pt x="980" y="1652"/>
                  <a:pt x="980" y="1652"/>
                </a:cubicBezTo>
                <a:cubicBezTo>
                  <a:pt x="998" y="1658"/>
                  <a:pt x="998" y="1658"/>
                  <a:pt x="998" y="1658"/>
                </a:cubicBezTo>
                <a:cubicBezTo>
                  <a:pt x="1043" y="1665"/>
                  <a:pt x="1043" y="1665"/>
                  <a:pt x="1043" y="1665"/>
                </a:cubicBezTo>
                <a:cubicBezTo>
                  <a:pt x="1055" y="1649"/>
                  <a:pt x="1055" y="1649"/>
                  <a:pt x="1055" y="1649"/>
                </a:cubicBezTo>
                <a:cubicBezTo>
                  <a:pt x="1073" y="1664"/>
                  <a:pt x="1073" y="1664"/>
                  <a:pt x="1073" y="1664"/>
                </a:cubicBezTo>
                <a:cubicBezTo>
                  <a:pt x="1073" y="1664"/>
                  <a:pt x="1080" y="1664"/>
                  <a:pt x="1093" y="1664"/>
                </a:cubicBezTo>
                <a:cubicBezTo>
                  <a:pt x="1105" y="1665"/>
                  <a:pt x="1104" y="1683"/>
                  <a:pt x="1104" y="1683"/>
                </a:cubicBezTo>
                <a:cubicBezTo>
                  <a:pt x="1104" y="1683"/>
                  <a:pt x="1107" y="1711"/>
                  <a:pt x="1108" y="1712"/>
                </a:cubicBezTo>
                <a:cubicBezTo>
                  <a:pt x="1108" y="1714"/>
                  <a:pt x="1112" y="1720"/>
                  <a:pt x="1112" y="1720"/>
                </a:cubicBezTo>
                <a:cubicBezTo>
                  <a:pt x="1112" y="1720"/>
                  <a:pt x="1110" y="1728"/>
                  <a:pt x="1110" y="1735"/>
                </a:cubicBezTo>
                <a:cubicBezTo>
                  <a:pt x="1110" y="1742"/>
                  <a:pt x="1115" y="1746"/>
                  <a:pt x="1115" y="1746"/>
                </a:cubicBezTo>
                <a:cubicBezTo>
                  <a:pt x="1115" y="1746"/>
                  <a:pt x="1115" y="1756"/>
                  <a:pt x="1117" y="1764"/>
                </a:cubicBezTo>
                <a:cubicBezTo>
                  <a:pt x="1119" y="1772"/>
                  <a:pt x="1145" y="1766"/>
                  <a:pt x="1146" y="1766"/>
                </a:cubicBezTo>
                <a:cubicBezTo>
                  <a:pt x="1146" y="1766"/>
                  <a:pt x="1153" y="1760"/>
                  <a:pt x="1166" y="1756"/>
                </a:cubicBezTo>
                <a:cubicBezTo>
                  <a:pt x="1180" y="1752"/>
                  <a:pt x="1185" y="1769"/>
                  <a:pt x="1185" y="1769"/>
                </a:cubicBezTo>
                <a:cubicBezTo>
                  <a:pt x="1186" y="1772"/>
                  <a:pt x="1186" y="1772"/>
                  <a:pt x="1186" y="1772"/>
                </a:cubicBezTo>
                <a:cubicBezTo>
                  <a:pt x="1187" y="1778"/>
                  <a:pt x="1187" y="1778"/>
                  <a:pt x="1187" y="1778"/>
                </a:cubicBezTo>
                <a:cubicBezTo>
                  <a:pt x="1193" y="1784"/>
                  <a:pt x="1193" y="1784"/>
                  <a:pt x="1193" y="1784"/>
                </a:cubicBezTo>
                <a:cubicBezTo>
                  <a:pt x="1187" y="1792"/>
                  <a:pt x="1187" y="1792"/>
                  <a:pt x="1187" y="1792"/>
                </a:cubicBezTo>
                <a:cubicBezTo>
                  <a:pt x="1187" y="1792"/>
                  <a:pt x="1190" y="1803"/>
                  <a:pt x="1185" y="1809"/>
                </a:cubicBezTo>
                <a:cubicBezTo>
                  <a:pt x="1181" y="1815"/>
                  <a:pt x="1176" y="1831"/>
                  <a:pt x="1176" y="1831"/>
                </a:cubicBezTo>
                <a:cubicBezTo>
                  <a:pt x="1180" y="1838"/>
                  <a:pt x="1180" y="1838"/>
                  <a:pt x="1180" y="1838"/>
                </a:cubicBezTo>
                <a:cubicBezTo>
                  <a:pt x="1180" y="1838"/>
                  <a:pt x="1170" y="1847"/>
                  <a:pt x="1167" y="1852"/>
                </a:cubicBezTo>
                <a:cubicBezTo>
                  <a:pt x="1164" y="1858"/>
                  <a:pt x="1178" y="1866"/>
                  <a:pt x="1178" y="1866"/>
                </a:cubicBezTo>
                <a:cubicBezTo>
                  <a:pt x="1197" y="1858"/>
                  <a:pt x="1197" y="1858"/>
                  <a:pt x="1197" y="1858"/>
                </a:cubicBezTo>
                <a:cubicBezTo>
                  <a:pt x="1197" y="1858"/>
                  <a:pt x="1208" y="1864"/>
                  <a:pt x="1212" y="1867"/>
                </a:cubicBezTo>
                <a:cubicBezTo>
                  <a:pt x="1216" y="1869"/>
                  <a:pt x="1217" y="1881"/>
                  <a:pt x="1217" y="1886"/>
                </a:cubicBezTo>
                <a:cubicBezTo>
                  <a:pt x="1217" y="1892"/>
                  <a:pt x="1219" y="1892"/>
                  <a:pt x="1226" y="1897"/>
                </a:cubicBezTo>
                <a:cubicBezTo>
                  <a:pt x="1233" y="1902"/>
                  <a:pt x="1223" y="1908"/>
                  <a:pt x="1225" y="1912"/>
                </a:cubicBezTo>
                <a:cubicBezTo>
                  <a:pt x="1226" y="1917"/>
                  <a:pt x="1220" y="1922"/>
                  <a:pt x="1220" y="1922"/>
                </a:cubicBezTo>
                <a:cubicBezTo>
                  <a:pt x="1220" y="1922"/>
                  <a:pt x="1223" y="1935"/>
                  <a:pt x="1223" y="1937"/>
                </a:cubicBezTo>
                <a:cubicBezTo>
                  <a:pt x="1224" y="1939"/>
                  <a:pt x="1219" y="1957"/>
                  <a:pt x="1214" y="1959"/>
                </a:cubicBezTo>
                <a:cubicBezTo>
                  <a:pt x="1209" y="1961"/>
                  <a:pt x="1192" y="1973"/>
                  <a:pt x="1192" y="1973"/>
                </a:cubicBezTo>
                <a:cubicBezTo>
                  <a:pt x="1174" y="1973"/>
                  <a:pt x="1174" y="1973"/>
                  <a:pt x="1174" y="1973"/>
                </a:cubicBezTo>
                <a:cubicBezTo>
                  <a:pt x="1167" y="1983"/>
                  <a:pt x="1167" y="1983"/>
                  <a:pt x="1167" y="1983"/>
                </a:cubicBezTo>
                <a:cubicBezTo>
                  <a:pt x="1167" y="1983"/>
                  <a:pt x="1160" y="1982"/>
                  <a:pt x="1158" y="1982"/>
                </a:cubicBezTo>
                <a:cubicBezTo>
                  <a:pt x="1156" y="1983"/>
                  <a:pt x="1146" y="1999"/>
                  <a:pt x="1146" y="2000"/>
                </a:cubicBezTo>
                <a:cubicBezTo>
                  <a:pt x="1146" y="2001"/>
                  <a:pt x="1145" y="2000"/>
                  <a:pt x="1137" y="1999"/>
                </a:cubicBezTo>
                <a:cubicBezTo>
                  <a:pt x="1129" y="1999"/>
                  <a:pt x="1097" y="2020"/>
                  <a:pt x="1097" y="2020"/>
                </a:cubicBezTo>
                <a:cubicBezTo>
                  <a:pt x="1101" y="2031"/>
                  <a:pt x="1101" y="2031"/>
                  <a:pt x="1101" y="2031"/>
                </a:cubicBezTo>
                <a:cubicBezTo>
                  <a:pt x="1101" y="2031"/>
                  <a:pt x="1087" y="2034"/>
                  <a:pt x="1086" y="2034"/>
                </a:cubicBezTo>
                <a:cubicBezTo>
                  <a:pt x="1085" y="2033"/>
                  <a:pt x="1060" y="2062"/>
                  <a:pt x="1060" y="2062"/>
                </a:cubicBezTo>
                <a:cubicBezTo>
                  <a:pt x="1059" y="2075"/>
                  <a:pt x="1059" y="2075"/>
                  <a:pt x="1059" y="2075"/>
                </a:cubicBezTo>
                <a:cubicBezTo>
                  <a:pt x="1046" y="2075"/>
                  <a:pt x="1046" y="2075"/>
                  <a:pt x="1046" y="2075"/>
                </a:cubicBezTo>
                <a:cubicBezTo>
                  <a:pt x="1040" y="2087"/>
                  <a:pt x="1040" y="2087"/>
                  <a:pt x="1040" y="2087"/>
                </a:cubicBezTo>
                <a:cubicBezTo>
                  <a:pt x="1040" y="2087"/>
                  <a:pt x="1036" y="2094"/>
                  <a:pt x="1024" y="2107"/>
                </a:cubicBezTo>
                <a:cubicBezTo>
                  <a:pt x="1012" y="2120"/>
                  <a:pt x="1004" y="2118"/>
                  <a:pt x="1004" y="2118"/>
                </a:cubicBezTo>
                <a:cubicBezTo>
                  <a:pt x="1003" y="2118"/>
                  <a:pt x="1004" y="2121"/>
                  <a:pt x="1003" y="2127"/>
                </a:cubicBezTo>
                <a:cubicBezTo>
                  <a:pt x="1002" y="2133"/>
                  <a:pt x="986" y="2139"/>
                  <a:pt x="986" y="2139"/>
                </a:cubicBezTo>
                <a:cubicBezTo>
                  <a:pt x="994" y="2147"/>
                  <a:pt x="994" y="2147"/>
                  <a:pt x="994" y="2147"/>
                </a:cubicBezTo>
                <a:cubicBezTo>
                  <a:pt x="1011" y="2147"/>
                  <a:pt x="1011" y="2147"/>
                  <a:pt x="1011" y="2147"/>
                </a:cubicBezTo>
                <a:cubicBezTo>
                  <a:pt x="1011" y="2147"/>
                  <a:pt x="1015" y="2135"/>
                  <a:pt x="1020" y="2131"/>
                </a:cubicBezTo>
                <a:cubicBezTo>
                  <a:pt x="1025" y="2128"/>
                  <a:pt x="1034" y="2133"/>
                  <a:pt x="1034" y="2133"/>
                </a:cubicBezTo>
                <a:cubicBezTo>
                  <a:pt x="1083" y="2177"/>
                  <a:pt x="1083" y="2177"/>
                  <a:pt x="1083" y="2177"/>
                </a:cubicBezTo>
                <a:cubicBezTo>
                  <a:pt x="1085" y="2194"/>
                  <a:pt x="1085" y="2194"/>
                  <a:pt x="1085" y="2194"/>
                </a:cubicBezTo>
                <a:cubicBezTo>
                  <a:pt x="1109" y="2178"/>
                  <a:pt x="1109" y="2178"/>
                  <a:pt x="1109" y="2178"/>
                </a:cubicBezTo>
                <a:cubicBezTo>
                  <a:pt x="1109" y="2178"/>
                  <a:pt x="1130" y="2198"/>
                  <a:pt x="1131" y="2203"/>
                </a:cubicBezTo>
                <a:cubicBezTo>
                  <a:pt x="1132" y="2208"/>
                  <a:pt x="1153" y="2215"/>
                  <a:pt x="1153" y="2215"/>
                </a:cubicBezTo>
                <a:cubicBezTo>
                  <a:pt x="1176" y="2216"/>
                  <a:pt x="1176" y="2216"/>
                  <a:pt x="1176" y="2216"/>
                </a:cubicBezTo>
                <a:cubicBezTo>
                  <a:pt x="1176" y="2216"/>
                  <a:pt x="1177" y="2221"/>
                  <a:pt x="1177" y="2224"/>
                </a:cubicBezTo>
                <a:cubicBezTo>
                  <a:pt x="1177" y="2227"/>
                  <a:pt x="1187" y="2236"/>
                  <a:pt x="1200" y="2242"/>
                </a:cubicBezTo>
                <a:cubicBezTo>
                  <a:pt x="1214" y="2248"/>
                  <a:pt x="1221" y="2253"/>
                  <a:pt x="1222" y="2257"/>
                </a:cubicBezTo>
                <a:cubicBezTo>
                  <a:pt x="1223" y="2262"/>
                  <a:pt x="1226" y="2269"/>
                  <a:pt x="1231" y="2276"/>
                </a:cubicBezTo>
                <a:cubicBezTo>
                  <a:pt x="1236" y="2283"/>
                  <a:pt x="1251" y="2285"/>
                  <a:pt x="1251" y="2285"/>
                </a:cubicBezTo>
                <a:cubicBezTo>
                  <a:pt x="1263" y="2294"/>
                  <a:pt x="1263" y="2294"/>
                  <a:pt x="1263" y="2294"/>
                </a:cubicBezTo>
                <a:cubicBezTo>
                  <a:pt x="1233" y="2316"/>
                  <a:pt x="1233" y="2316"/>
                  <a:pt x="1233" y="2316"/>
                </a:cubicBezTo>
                <a:cubicBezTo>
                  <a:pt x="1234" y="2348"/>
                  <a:pt x="1234" y="2348"/>
                  <a:pt x="1234" y="2348"/>
                </a:cubicBezTo>
                <a:cubicBezTo>
                  <a:pt x="1245" y="2352"/>
                  <a:pt x="1245" y="2352"/>
                  <a:pt x="1245" y="2352"/>
                </a:cubicBezTo>
                <a:cubicBezTo>
                  <a:pt x="1245" y="2352"/>
                  <a:pt x="1272" y="2329"/>
                  <a:pt x="1287" y="2313"/>
                </a:cubicBezTo>
                <a:cubicBezTo>
                  <a:pt x="1303" y="2298"/>
                  <a:pt x="1301" y="2280"/>
                  <a:pt x="1302" y="2277"/>
                </a:cubicBezTo>
                <a:cubicBezTo>
                  <a:pt x="1302" y="2274"/>
                  <a:pt x="1320" y="2254"/>
                  <a:pt x="1330" y="2247"/>
                </a:cubicBezTo>
                <a:cubicBezTo>
                  <a:pt x="1340" y="2240"/>
                  <a:pt x="1362" y="2228"/>
                  <a:pt x="1379" y="2213"/>
                </a:cubicBezTo>
                <a:cubicBezTo>
                  <a:pt x="1397" y="2198"/>
                  <a:pt x="1406" y="2187"/>
                  <a:pt x="1422" y="2162"/>
                </a:cubicBezTo>
                <a:cubicBezTo>
                  <a:pt x="1438" y="2136"/>
                  <a:pt x="1444" y="2114"/>
                  <a:pt x="1457" y="2094"/>
                </a:cubicBezTo>
                <a:cubicBezTo>
                  <a:pt x="1469" y="2075"/>
                  <a:pt x="1486" y="2061"/>
                  <a:pt x="1497" y="2052"/>
                </a:cubicBezTo>
                <a:cubicBezTo>
                  <a:pt x="1508" y="2043"/>
                  <a:pt x="1511" y="2046"/>
                  <a:pt x="1518" y="2042"/>
                </a:cubicBezTo>
                <a:cubicBezTo>
                  <a:pt x="1525" y="2038"/>
                  <a:pt x="1529" y="2010"/>
                  <a:pt x="1529" y="2010"/>
                </a:cubicBezTo>
                <a:cubicBezTo>
                  <a:pt x="1529" y="2010"/>
                  <a:pt x="1542" y="1976"/>
                  <a:pt x="1543" y="1976"/>
                </a:cubicBezTo>
                <a:cubicBezTo>
                  <a:pt x="1545" y="1976"/>
                  <a:pt x="1526" y="1965"/>
                  <a:pt x="1526" y="1965"/>
                </a:cubicBezTo>
                <a:cubicBezTo>
                  <a:pt x="1526" y="1965"/>
                  <a:pt x="1536" y="1956"/>
                  <a:pt x="1537" y="1956"/>
                </a:cubicBezTo>
                <a:cubicBezTo>
                  <a:pt x="1538" y="1956"/>
                  <a:pt x="1530" y="1940"/>
                  <a:pt x="1525" y="1929"/>
                </a:cubicBezTo>
                <a:cubicBezTo>
                  <a:pt x="1521" y="1918"/>
                  <a:pt x="1534" y="1906"/>
                  <a:pt x="1537" y="1900"/>
                </a:cubicBezTo>
                <a:cubicBezTo>
                  <a:pt x="1540" y="1894"/>
                  <a:pt x="1527" y="1896"/>
                  <a:pt x="1526" y="1887"/>
                </a:cubicBezTo>
                <a:cubicBezTo>
                  <a:pt x="1526" y="1879"/>
                  <a:pt x="1535" y="1876"/>
                  <a:pt x="1535" y="1876"/>
                </a:cubicBezTo>
                <a:cubicBezTo>
                  <a:pt x="1568" y="1842"/>
                  <a:pt x="1568" y="1842"/>
                  <a:pt x="1568" y="1842"/>
                </a:cubicBezTo>
                <a:cubicBezTo>
                  <a:pt x="1572" y="1838"/>
                  <a:pt x="1572" y="1838"/>
                  <a:pt x="1572" y="1838"/>
                </a:cubicBezTo>
                <a:cubicBezTo>
                  <a:pt x="1572" y="1838"/>
                  <a:pt x="1580" y="1820"/>
                  <a:pt x="1587" y="1815"/>
                </a:cubicBezTo>
                <a:cubicBezTo>
                  <a:pt x="1595" y="1811"/>
                  <a:pt x="1606" y="1804"/>
                  <a:pt x="1620" y="1795"/>
                </a:cubicBezTo>
                <a:cubicBezTo>
                  <a:pt x="1635" y="1786"/>
                  <a:pt x="1628" y="1784"/>
                  <a:pt x="1635" y="1779"/>
                </a:cubicBezTo>
                <a:cubicBezTo>
                  <a:pt x="1642" y="1774"/>
                  <a:pt x="1640" y="1775"/>
                  <a:pt x="1647" y="1774"/>
                </a:cubicBezTo>
                <a:cubicBezTo>
                  <a:pt x="1654" y="1772"/>
                  <a:pt x="1661" y="1764"/>
                  <a:pt x="1661" y="1764"/>
                </a:cubicBezTo>
                <a:cubicBezTo>
                  <a:pt x="1672" y="1766"/>
                  <a:pt x="1672" y="1766"/>
                  <a:pt x="1672" y="1766"/>
                </a:cubicBezTo>
                <a:cubicBezTo>
                  <a:pt x="1686" y="1751"/>
                  <a:pt x="1686" y="1751"/>
                  <a:pt x="1686" y="1751"/>
                </a:cubicBezTo>
                <a:cubicBezTo>
                  <a:pt x="1711" y="1752"/>
                  <a:pt x="1711" y="1752"/>
                  <a:pt x="1711" y="1752"/>
                </a:cubicBezTo>
                <a:cubicBezTo>
                  <a:pt x="1726" y="1763"/>
                  <a:pt x="1726" y="1763"/>
                  <a:pt x="1726" y="1763"/>
                </a:cubicBezTo>
                <a:cubicBezTo>
                  <a:pt x="1737" y="1755"/>
                  <a:pt x="1737" y="1755"/>
                  <a:pt x="1737" y="1755"/>
                </a:cubicBezTo>
                <a:cubicBezTo>
                  <a:pt x="1723" y="1740"/>
                  <a:pt x="1723" y="1740"/>
                  <a:pt x="1723" y="1740"/>
                </a:cubicBezTo>
                <a:cubicBezTo>
                  <a:pt x="1733" y="1739"/>
                  <a:pt x="1733" y="1739"/>
                  <a:pt x="1733" y="1739"/>
                </a:cubicBezTo>
                <a:cubicBezTo>
                  <a:pt x="1756" y="1722"/>
                  <a:pt x="1756" y="1722"/>
                  <a:pt x="1756" y="1722"/>
                </a:cubicBezTo>
                <a:cubicBezTo>
                  <a:pt x="1764" y="1725"/>
                  <a:pt x="1764" y="1725"/>
                  <a:pt x="1764" y="1725"/>
                </a:cubicBezTo>
                <a:cubicBezTo>
                  <a:pt x="1766" y="1707"/>
                  <a:pt x="1766" y="1707"/>
                  <a:pt x="1766" y="1707"/>
                </a:cubicBezTo>
                <a:cubicBezTo>
                  <a:pt x="1782" y="1708"/>
                  <a:pt x="1782" y="1708"/>
                  <a:pt x="1782" y="1708"/>
                </a:cubicBezTo>
                <a:cubicBezTo>
                  <a:pt x="1790" y="1700"/>
                  <a:pt x="1790" y="1700"/>
                  <a:pt x="1790" y="1700"/>
                </a:cubicBezTo>
                <a:cubicBezTo>
                  <a:pt x="1790" y="1700"/>
                  <a:pt x="1802" y="1709"/>
                  <a:pt x="1802" y="1709"/>
                </a:cubicBezTo>
                <a:cubicBezTo>
                  <a:pt x="1803" y="1710"/>
                  <a:pt x="1808" y="1702"/>
                  <a:pt x="1819" y="1702"/>
                </a:cubicBezTo>
                <a:cubicBezTo>
                  <a:pt x="1830" y="1702"/>
                  <a:pt x="1828" y="1707"/>
                  <a:pt x="1828" y="1707"/>
                </a:cubicBezTo>
                <a:cubicBezTo>
                  <a:pt x="1855" y="1707"/>
                  <a:pt x="1855" y="1707"/>
                  <a:pt x="1855" y="1707"/>
                </a:cubicBezTo>
                <a:cubicBezTo>
                  <a:pt x="1853" y="1696"/>
                  <a:pt x="1853" y="1696"/>
                  <a:pt x="1853" y="1696"/>
                </a:cubicBezTo>
                <a:cubicBezTo>
                  <a:pt x="1862" y="1689"/>
                  <a:pt x="1862" y="1689"/>
                  <a:pt x="1862" y="1689"/>
                </a:cubicBezTo>
                <a:cubicBezTo>
                  <a:pt x="1864" y="1702"/>
                  <a:pt x="1864" y="1702"/>
                  <a:pt x="1864" y="1702"/>
                </a:cubicBezTo>
                <a:cubicBezTo>
                  <a:pt x="1864" y="1702"/>
                  <a:pt x="1889" y="1700"/>
                  <a:pt x="1902" y="1699"/>
                </a:cubicBezTo>
                <a:cubicBezTo>
                  <a:pt x="1915" y="1699"/>
                  <a:pt x="1923" y="1703"/>
                  <a:pt x="1923" y="1703"/>
                </a:cubicBezTo>
                <a:cubicBezTo>
                  <a:pt x="1936" y="1692"/>
                  <a:pt x="1936" y="1692"/>
                  <a:pt x="1936" y="1692"/>
                </a:cubicBezTo>
                <a:cubicBezTo>
                  <a:pt x="1930" y="1679"/>
                  <a:pt x="1930" y="1679"/>
                  <a:pt x="1930" y="1679"/>
                </a:cubicBezTo>
                <a:cubicBezTo>
                  <a:pt x="1930" y="1679"/>
                  <a:pt x="1948" y="1659"/>
                  <a:pt x="1950" y="1659"/>
                </a:cubicBezTo>
                <a:cubicBezTo>
                  <a:pt x="1952" y="1659"/>
                  <a:pt x="1965" y="1657"/>
                  <a:pt x="1975" y="1653"/>
                </a:cubicBezTo>
                <a:cubicBezTo>
                  <a:pt x="1986" y="1649"/>
                  <a:pt x="1992" y="1642"/>
                  <a:pt x="1992" y="1642"/>
                </a:cubicBezTo>
                <a:cubicBezTo>
                  <a:pt x="1986" y="1614"/>
                  <a:pt x="1986" y="1614"/>
                  <a:pt x="1986" y="1614"/>
                </a:cubicBezTo>
                <a:cubicBezTo>
                  <a:pt x="2002" y="1575"/>
                  <a:pt x="2002" y="1575"/>
                  <a:pt x="2002" y="1575"/>
                </a:cubicBezTo>
                <a:cubicBezTo>
                  <a:pt x="2014" y="1576"/>
                  <a:pt x="2014" y="1576"/>
                  <a:pt x="2014" y="1576"/>
                </a:cubicBezTo>
                <a:cubicBezTo>
                  <a:pt x="2015" y="1563"/>
                  <a:pt x="2015" y="1563"/>
                  <a:pt x="2015" y="1563"/>
                </a:cubicBezTo>
                <a:cubicBezTo>
                  <a:pt x="2024" y="1563"/>
                  <a:pt x="2024" y="1563"/>
                  <a:pt x="2024" y="1563"/>
                </a:cubicBezTo>
                <a:cubicBezTo>
                  <a:pt x="2039" y="1538"/>
                  <a:pt x="2039" y="1538"/>
                  <a:pt x="2039" y="1538"/>
                </a:cubicBezTo>
                <a:cubicBezTo>
                  <a:pt x="2039" y="1538"/>
                  <a:pt x="2039" y="1524"/>
                  <a:pt x="2039" y="1522"/>
                </a:cubicBezTo>
                <a:cubicBezTo>
                  <a:pt x="2039" y="1519"/>
                  <a:pt x="2044" y="1512"/>
                  <a:pt x="2052" y="1505"/>
                </a:cubicBezTo>
                <a:cubicBezTo>
                  <a:pt x="2060" y="1499"/>
                  <a:pt x="2060" y="1507"/>
                  <a:pt x="2060" y="1507"/>
                </a:cubicBezTo>
                <a:cubicBezTo>
                  <a:pt x="2066" y="1490"/>
                  <a:pt x="2066" y="1490"/>
                  <a:pt x="2066" y="1490"/>
                </a:cubicBezTo>
                <a:cubicBezTo>
                  <a:pt x="2066" y="1420"/>
                  <a:pt x="2066" y="1420"/>
                  <a:pt x="2066" y="1420"/>
                </a:cubicBezTo>
                <a:cubicBezTo>
                  <a:pt x="2066" y="1420"/>
                  <a:pt x="2066" y="1420"/>
                  <a:pt x="2066" y="1420"/>
                </a:cubicBezTo>
                <a:cubicBezTo>
                  <a:pt x="2070" y="1422"/>
                  <a:pt x="2070" y="1422"/>
                  <a:pt x="2070" y="1422"/>
                </a:cubicBezTo>
                <a:cubicBezTo>
                  <a:pt x="2070" y="1423"/>
                  <a:pt x="2070" y="1423"/>
                  <a:pt x="2070" y="1423"/>
                </a:cubicBezTo>
                <a:cubicBezTo>
                  <a:pt x="2070" y="1423"/>
                  <a:pt x="2071" y="1423"/>
                  <a:pt x="2072" y="1423"/>
                </a:cubicBezTo>
                <a:cubicBezTo>
                  <a:pt x="2073" y="1420"/>
                  <a:pt x="2076" y="1412"/>
                  <a:pt x="2081" y="1405"/>
                </a:cubicBezTo>
                <a:cubicBezTo>
                  <a:pt x="2087" y="1397"/>
                  <a:pt x="2102" y="1386"/>
                  <a:pt x="2102" y="1386"/>
                </a:cubicBezTo>
                <a:cubicBezTo>
                  <a:pt x="2102" y="1386"/>
                  <a:pt x="2094" y="1361"/>
                  <a:pt x="2095" y="1361"/>
                </a:cubicBezTo>
                <a:cubicBezTo>
                  <a:pt x="2096" y="1361"/>
                  <a:pt x="2109" y="1306"/>
                  <a:pt x="2109" y="1300"/>
                </a:cubicBezTo>
                <a:cubicBezTo>
                  <a:pt x="2110" y="1294"/>
                  <a:pt x="2120" y="1271"/>
                  <a:pt x="2120" y="1271"/>
                </a:cubicBezTo>
                <a:cubicBezTo>
                  <a:pt x="2113" y="1263"/>
                  <a:pt x="2113" y="1263"/>
                  <a:pt x="2113" y="1263"/>
                </a:cubicBezTo>
                <a:cubicBezTo>
                  <a:pt x="2113" y="1263"/>
                  <a:pt x="2110" y="1213"/>
                  <a:pt x="2111" y="1213"/>
                </a:cubicBezTo>
                <a:cubicBezTo>
                  <a:pt x="2112" y="1212"/>
                  <a:pt x="2105" y="1208"/>
                  <a:pt x="2105" y="1203"/>
                </a:cubicBezTo>
                <a:cubicBezTo>
                  <a:pt x="2105" y="1197"/>
                  <a:pt x="2109" y="1195"/>
                  <a:pt x="2109" y="1195"/>
                </a:cubicBezTo>
                <a:cubicBezTo>
                  <a:pt x="2116" y="1157"/>
                  <a:pt x="2116" y="1157"/>
                  <a:pt x="2116" y="1157"/>
                </a:cubicBezTo>
                <a:cubicBezTo>
                  <a:pt x="2110" y="1147"/>
                  <a:pt x="2110" y="1147"/>
                  <a:pt x="2110" y="1147"/>
                </a:cubicBezTo>
                <a:cubicBezTo>
                  <a:pt x="2118" y="1140"/>
                  <a:pt x="2118" y="1140"/>
                  <a:pt x="2118" y="1140"/>
                </a:cubicBezTo>
                <a:cubicBezTo>
                  <a:pt x="2114" y="1114"/>
                  <a:pt x="2114" y="1114"/>
                  <a:pt x="2114" y="1114"/>
                </a:cubicBezTo>
                <a:cubicBezTo>
                  <a:pt x="2134" y="1097"/>
                  <a:pt x="2134" y="1097"/>
                  <a:pt x="2134" y="1097"/>
                </a:cubicBezTo>
                <a:cubicBezTo>
                  <a:pt x="2145" y="1102"/>
                  <a:pt x="2145" y="1102"/>
                  <a:pt x="2145" y="1102"/>
                </a:cubicBezTo>
                <a:cubicBezTo>
                  <a:pt x="2145" y="1102"/>
                  <a:pt x="2175" y="1073"/>
                  <a:pt x="2188" y="1048"/>
                </a:cubicBezTo>
                <a:cubicBezTo>
                  <a:pt x="2202" y="1023"/>
                  <a:pt x="2236" y="969"/>
                  <a:pt x="2247" y="957"/>
                </a:cubicBezTo>
                <a:cubicBezTo>
                  <a:pt x="2259" y="945"/>
                  <a:pt x="2267" y="951"/>
                  <a:pt x="2267" y="951"/>
                </a:cubicBezTo>
                <a:cubicBezTo>
                  <a:pt x="2267" y="951"/>
                  <a:pt x="2332" y="871"/>
                  <a:pt x="2342" y="857"/>
                </a:cubicBezTo>
                <a:cubicBezTo>
                  <a:pt x="2352" y="843"/>
                  <a:pt x="2353" y="830"/>
                  <a:pt x="2353" y="830"/>
                </a:cubicBezTo>
                <a:cubicBezTo>
                  <a:pt x="2351" y="819"/>
                  <a:pt x="2351" y="819"/>
                  <a:pt x="2351" y="819"/>
                </a:cubicBezTo>
                <a:lnTo>
                  <a:pt x="2362" y="797"/>
                </a:lnTo>
                <a:close/>
              </a:path>
            </a:pathLst>
          </a:custGeom>
          <a:solidFill>
            <a:srgbClr val="87A098"/>
          </a:solidFill>
          <a:ln w="12700" cap="flat" cmpd="sng">
            <a:solidFill>
              <a:srgbClr val="41604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 fov="3900000">
              <a:rot lat="21594000" lon="1200000" rev="21594000"/>
            </a:camera>
            <a:lightRig rig="threePt" dir="t">
              <a:rot lat="0" lon="0" rev="0"/>
            </a:lightRig>
          </a:scene3d>
          <a:sp3d extrusionH="190500" prstMaterial="metal">
            <a:bevelT w="25400" h="12700"/>
          </a:sp3d>
        </p:spPr>
        <p:txBody>
          <a:bodyPr lIns="367603" tIns="0" rIns="0" bIns="964958" anchor="ctr"/>
          <a:lstStyle/>
          <a:p>
            <a:pPr algn="ctr">
              <a:lnSpc>
                <a:spcPct val="70000"/>
              </a:lnSpc>
            </a:pPr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39%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total de </a:t>
            </a:r>
          </a:p>
          <a:p>
            <a:pPr algn="ctr">
              <a:lnSpc>
                <a:spcPct val="7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destinos domésticos </a:t>
            </a:r>
          </a:p>
          <a:p>
            <a:pPr algn="ctr">
              <a:lnSpc>
                <a:spcPct val="7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GOL são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regionais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136730" y="980728"/>
            <a:ext cx="2611734" cy="1969857"/>
            <a:chOff x="3559278" y="2924751"/>
            <a:chExt cx="2164268" cy="1577761"/>
          </a:xfrm>
        </p:grpSpPr>
        <p:pic>
          <p:nvPicPr>
            <p:cNvPr id="6" name="Imagem 5"/>
            <p:cNvPicPr>
              <a:picLocks noChangeAspect="1"/>
            </p:cNvPicPr>
            <p:nvPr>
              <p:custDataLst>
                <p:tags r:id="rId69"/>
              </p:custDataLst>
            </p:nvPr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260" y="2924751"/>
              <a:ext cx="2119278" cy="1577761"/>
            </a:xfrm>
            <a:prstGeom prst="rect">
              <a:avLst/>
            </a:prstGeom>
          </p:spPr>
        </p:pic>
        <p:sp>
          <p:nvSpPr>
            <p:cNvPr id="7" name="Retângulo de cantos arredondados 6"/>
            <p:cNvSpPr/>
            <p:nvPr>
              <p:custDataLst>
                <p:tags r:id="rId70"/>
              </p:custDataLst>
            </p:nvPr>
          </p:nvSpPr>
          <p:spPr>
            <a:xfrm rot="20700000">
              <a:off x="3559278" y="3417189"/>
              <a:ext cx="2164268" cy="570962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50000">
                  <a:srgbClr val="00B050"/>
                </a:gs>
                <a:gs pos="100000">
                  <a:srgbClr val="99FF99"/>
                </a:gs>
              </a:gsLst>
              <a:lin ang="5400000" scaled="1"/>
            </a:gradFill>
          </p:spPr>
          <p:txBody>
            <a:bodyPr wrap="square">
              <a:spAutoFit/>
            </a:bodyPr>
            <a:lstStyle/>
            <a:p>
              <a:pPr lvl="0" algn="ctr"/>
              <a:r>
                <a:rPr lang="pt-BR" sz="900" b="1" spc="64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GOL foi a primeira Companhia </a:t>
              </a:r>
              <a:r>
                <a:rPr lang="pt-BR" sz="900" b="1" spc="64" dirty="0" smtClean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pt-BR" sz="900" b="1" spc="64" dirty="0" smtClean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BR" sz="900" b="1" spc="64" dirty="0" smtClean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aérea </a:t>
              </a:r>
              <a:r>
                <a:rPr lang="pt-BR" sz="900" b="1" spc="64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brasileira a voar para </a:t>
              </a:r>
              <a:r>
                <a:rPr lang="pt-BR" sz="900" b="1" spc="64" dirty="0" smtClean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pt-BR" sz="900" b="1" spc="64" dirty="0" smtClean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BR" sz="900" b="1" spc="64" dirty="0" smtClean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todas </a:t>
              </a:r>
              <a:r>
                <a:rPr lang="pt-BR" sz="900" b="1" spc="64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 capitais  do Brasil</a:t>
              </a:r>
            </a:p>
          </p:txBody>
        </p:sp>
      </p:grpSp>
      <p:sp>
        <p:nvSpPr>
          <p:cNvPr id="9" name="Retângulo 8"/>
          <p:cNvSpPr/>
          <p:nvPr>
            <p:custDataLst>
              <p:tags r:id="rId2"/>
            </p:custDataLst>
          </p:nvPr>
        </p:nvSpPr>
        <p:spPr>
          <a:xfrm>
            <a:off x="628567" y="2016154"/>
            <a:ext cx="584774" cy="2214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605D5C"/>
                </a:solidFill>
              </a:rPr>
              <a:t>2001</a:t>
            </a:r>
          </a:p>
        </p:txBody>
      </p:sp>
      <p:sp>
        <p:nvSpPr>
          <p:cNvPr id="10" name="CaixaDeTexto 9"/>
          <p:cNvSpPr txBox="1"/>
          <p:nvPr>
            <p:custDataLst>
              <p:tags r:id="rId3"/>
            </p:custDataLst>
          </p:nvPr>
        </p:nvSpPr>
        <p:spPr>
          <a:xfrm>
            <a:off x="628567" y="2234130"/>
            <a:ext cx="713141" cy="149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Maringá</a:t>
            </a:r>
          </a:p>
        </p:txBody>
      </p:sp>
      <p:sp>
        <p:nvSpPr>
          <p:cNvPr id="11" name="Retângulo 10"/>
          <p:cNvSpPr/>
          <p:nvPr>
            <p:custDataLst>
              <p:tags r:id="rId4"/>
            </p:custDataLst>
          </p:nvPr>
        </p:nvSpPr>
        <p:spPr>
          <a:xfrm>
            <a:off x="628567" y="2648183"/>
            <a:ext cx="584774" cy="2214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F48000"/>
                </a:solidFill>
              </a:rPr>
              <a:t>2004</a:t>
            </a:r>
          </a:p>
        </p:txBody>
      </p:sp>
      <p:sp>
        <p:nvSpPr>
          <p:cNvPr id="12" name="CaixaDeTexto 11"/>
          <p:cNvSpPr txBox="1"/>
          <p:nvPr>
            <p:custDataLst>
              <p:tags r:id="rId5"/>
            </p:custDataLst>
          </p:nvPr>
        </p:nvSpPr>
        <p:spPr>
          <a:xfrm>
            <a:off x="628567" y="2871962"/>
            <a:ext cx="501595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Joinville</a:t>
            </a:r>
          </a:p>
        </p:txBody>
      </p:sp>
      <p:sp>
        <p:nvSpPr>
          <p:cNvPr id="13" name="Retângulo 12"/>
          <p:cNvSpPr/>
          <p:nvPr>
            <p:custDataLst>
              <p:tags r:id="rId6"/>
            </p:custDataLst>
          </p:nvPr>
        </p:nvSpPr>
        <p:spPr>
          <a:xfrm>
            <a:off x="628567" y="3350069"/>
            <a:ext cx="584774" cy="2214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00ACCB"/>
                </a:solidFill>
              </a:rPr>
              <a:t>2005</a:t>
            </a:r>
          </a:p>
        </p:txBody>
      </p:sp>
      <p:sp>
        <p:nvSpPr>
          <p:cNvPr id="14" name="CaixaDeTexto 13"/>
          <p:cNvSpPr txBox="1"/>
          <p:nvPr>
            <p:custDataLst>
              <p:tags r:id="rId7"/>
            </p:custDataLst>
          </p:nvPr>
        </p:nvSpPr>
        <p:spPr>
          <a:xfrm>
            <a:off x="628567" y="3602861"/>
            <a:ext cx="869600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Caxias do Sul</a:t>
            </a:r>
          </a:p>
        </p:txBody>
      </p:sp>
      <p:sp>
        <p:nvSpPr>
          <p:cNvPr id="15" name="Retângulo 14"/>
          <p:cNvSpPr/>
          <p:nvPr>
            <p:custDataLst>
              <p:tags r:id="rId8"/>
            </p:custDataLst>
          </p:nvPr>
        </p:nvSpPr>
        <p:spPr>
          <a:xfrm>
            <a:off x="628567" y="4581782"/>
            <a:ext cx="584774" cy="2214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2006</a:t>
            </a:r>
          </a:p>
        </p:txBody>
      </p:sp>
      <p:sp>
        <p:nvSpPr>
          <p:cNvPr id="16" name="Retângulo 15"/>
          <p:cNvSpPr/>
          <p:nvPr>
            <p:custDataLst>
              <p:tags r:id="rId9"/>
            </p:custDataLst>
          </p:nvPr>
        </p:nvSpPr>
        <p:spPr>
          <a:xfrm>
            <a:off x="2535815" y="1966815"/>
            <a:ext cx="673261" cy="320088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2007</a:t>
            </a:r>
          </a:p>
        </p:txBody>
      </p:sp>
      <p:sp>
        <p:nvSpPr>
          <p:cNvPr id="17" name="CaixaDeTexto 16"/>
          <p:cNvSpPr txBox="1"/>
          <p:nvPr>
            <p:custDataLst>
              <p:tags r:id="rId10"/>
            </p:custDataLst>
          </p:nvPr>
        </p:nvSpPr>
        <p:spPr>
          <a:xfrm>
            <a:off x="2535815" y="2234130"/>
            <a:ext cx="1041000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b="1" kern="0" dirty="0">
                <a:solidFill>
                  <a:srgbClr val="B8B9BB">
                    <a:lumMod val="50000"/>
                  </a:srgbClr>
                </a:solidFill>
              </a:rPr>
              <a:t>Cruzeiro do Sul</a:t>
            </a:r>
          </a:p>
        </p:txBody>
      </p:sp>
      <p:sp>
        <p:nvSpPr>
          <p:cNvPr id="18" name="Retângulo 17"/>
          <p:cNvSpPr/>
          <p:nvPr>
            <p:custDataLst>
              <p:tags r:id="rId11"/>
            </p:custDataLst>
          </p:nvPr>
        </p:nvSpPr>
        <p:spPr>
          <a:xfrm>
            <a:off x="2535815" y="3029874"/>
            <a:ext cx="584774" cy="22140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chemeClr val="accent4"/>
                </a:solidFill>
              </a:rPr>
              <a:t>2010</a:t>
            </a:r>
          </a:p>
        </p:txBody>
      </p:sp>
      <p:sp>
        <p:nvSpPr>
          <p:cNvPr id="19" name="CaixaDeTexto 18"/>
          <p:cNvSpPr txBox="1"/>
          <p:nvPr>
            <p:custDataLst>
              <p:tags r:id="rId12"/>
            </p:custDataLst>
          </p:nvPr>
        </p:nvSpPr>
        <p:spPr>
          <a:xfrm>
            <a:off x="2535815" y="3259456"/>
            <a:ext cx="4360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 smtClean="0">
                <a:solidFill>
                  <a:srgbClr val="B8B9BB">
                    <a:lumMod val="50000"/>
                  </a:srgbClr>
                </a:solidFill>
              </a:rPr>
              <a:t>Bauru</a:t>
            </a:r>
            <a:endParaRPr lang="pt-BR" sz="1400" kern="0" dirty="0">
              <a:solidFill>
                <a:srgbClr val="B8B9BB">
                  <a:lumMod val="50000"/>
                </a:srgbClr>
              </a:solidFill>
            </a:endParaRPr>
          </a:p>
        </p:txBody>
      </p:sp>
      <p:sp>
        <p:nvSpPr>
          <p:cNvPr id="20" name="Retângulo 19"/>
          <p:cNvSpPr/>
          <p:nvPr>
            <p:custDataLst>
              <p:tags r:id="rId13"/>
            </p:custDataLst>
          </p:nvPr>
        </p:nvSpPr>
        <p:spPr>
          <a:xfrm>
            <a:off x="2535815" y="3827947"/>
            <a:ext cx="673261" cy="320088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chemeClr val="bg2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21" name="CaixaDeTexto 20"/>
          <p:cNvSpPr txBox="1"/>
          <p:nvPr>
            <p:custDataLst>
              <p:tags r:id="rId14"/>
            </p:custDataLst>
          </p:nvPr>
        </p:nvSpPr>
        <p:spPr>
          <a:xfrm>
            <a:off x="2535815" y="4112671"/>
            <a:ext cx="922533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b="1" kern="0" dirty="0">
                <a:solidFill>
                  <a:srgbClr val="B8B9BB">
                    <a:lumMod val="50000"/>
                  </a:srgbClr>
                </a:solidFill>
              </a:rPr>
              <a:t>Caldas Novas</a:t>
            </a:r>
          </a:p>
        </p:txBody>
      </p:sp>
      <p:sp>
        <p:nvSpPr>
          <p:cNvPr id="22" name="CaixaDeTexto 21"/>
          <p:cNvSpPr txBox="1"/>
          <p:nvPr>
            <p:custDataLst>
              <p:tags r:id="rId15"/>
            </p:custDataLst>
          </p:nvPr>
        </p:nvSpPr>
        <p:spPr>
          <a:xfrm>
            <a:off x="628567" y="3772598"/>
            <a:ext cx="375567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Ilhéus</a:t>
            </a:r>
          </a:p>
        </p:txBody>
      </p:sp>
      <p:sp>
        <p:nvSpPr>
          <p:cNvPr id="23" name="CaixaDeTexto 22"/>
          <p:cNvSpPr txBox="1"/>
          <p:nvPr>
            <p:custDataLst>
              <p:tags r:id="rId16"/>
            </p:custDataLst>
          </p:nvPr>
        </p:nvSpPr>
        <p:spPr>
          <a:xfrm>
            <a:off x="628567" y="3942335"/>
            <a:ext cx="555789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Petrolina</a:t>
            </a:r>
          </a:p>
        </p:txBody>
      </p:sp>
      <p:sp>
        <p:nvSpPr>
          <p:cNvPr id="24" name="CaixaDeTexto 23"/>
          <p:cNvSpPr txBox="1"/>
          <p:nvPr>
            <p:custDataLst>
              <p:tags r:id="rId17"/>
            </p:custDataLst>
          </p:nvPr>
        </p:nvSpPr>
        <p:spPr>
          <a:xfrm>
            <a:off x="628567" y="4112072"/>
            <a:ext cx="1282976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Presidente Prudente</a:t>
            </a:r>
          </a:p>
        </p:txBody>
      </p:sp>
      <p:sp>
        <p:nvSpPr>
          <p:cNvPr id="25" name="CaixaDeTexto 24"/>
          <p:cNvSpPr txBox="1"/>
          <p:nvPr>
            <p:custDataLst>
              <p:tags r:id="rId18"/>
            </p:custDataLst>
          </p:nvPr>
        </p:nvSpPr>
        <p:spPr>
          <a:xfrm>
            <a:off x="628567" y="4812451"/>
            <a:ext cx="1071247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Campina Grande</a:t>
            </a:r>
          </a:p>
        </p:txBody>
      </p:sp>
      <p:sp>
        <p:nvSpPr>
          <p:cNvPr id="26" name="CaixaDeTexto 25"/>
          <p:cNvSpPr txBox="1"/>
          <p:nvPr>
            <p:custDataLst>
              <p:tags r:id="rId19"/>
            </p:custDataLst>
          </p:nvPr>
        </p:nvSpPr>
        <p:spPr>
          <a:xfrm>
            <a:off x="628567" y="4982188"/>
            <a:ext cx="563350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Chapecó</a:t>
            </a:r>
          </a:p>
        </p:txBody>
      </p:sp>
      <p:sp>
        <p:nvSpPr>
          <p:cNvPr id="27" name="CaixaDeTexto 26"/>
          <p:cNvSpPr txBox="1"/>
          <p:nvPr>
            <p:custDataLst>
              <p:tags r:id="rId20"/>
            </p:custDataLst>
          </p:nvPr>
        </p:nvSpPr>
        <p:spPr>
          <a:xfrm>
            <a:off x="628567" y="5151925"/>
            <a:ext cx="674256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b="1" kern="0" dirty="0">
                <a:solidFill>
                  <a:srgbClr val="B8B9BB">
                    <a:lumMod val="50000"/>
                  </a:srgbClr>
                </a:solidFill>
              </a:rPr>
              <a:t>Imperatriz</a:t>
            </a:r>
          </a:p>
        </p:txBody>
      </p:sp>
      <p:sp>
        <p:nvSpPr>
          <p:cNvPr id="28" name="CaixaDeTexto 27"/>
          <p:cNvSpPr txBox="1"/>
          <p:nvPr>
            <p:custDataLst>
              <p:tags r:id="rId21"/>
            </p:custDataLst>
          </p:nvPr>
        </p:nvSpPr>
        <p:spPr>
          <a:xfrm>
            <a:off x="628567" y="5321662"/>
            <a:ext cx="1110316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Juazeiro do Norte</a:t>
            </a:r>
          </a:p>
        </p:txBody>
      </p:sp>
      <p:sp>
        <p:nvSpPr>
          <p:cNvPr id="29" name="CaixaDeTexto 28"/>
          <p:cNvSpPr txBox="1"/>
          <p:nvPr>
            <p:custDataLst>
              <p:tags r:id="rId22"/>
            </p:custDataLst>
          </p:nvPr>
        </p:nvSpPr>
        <p:spPr>
          <a:xfrm>
            <a:off x="628567" y="5491399"/>
            <a:ext cx="642748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b="1" kern="0" dirty="0">
                <a:solidFill>
                  <a:srgbClr val="B8B9BB">
                    <a:lumMod val="50000"/>
                  </a:srgbClr>
                </a:solidFill>
              </a:rPr>
              <a:t>Santarém</a:t>
            </a:r>
          </a:p>
        </p:txBody>
      </p:sp>
      <p:sp>
        <p:nvSpPr>
          <p:cNvPr id="30" name="CaixaDeTexto 29"/>
          <p:cNvSpPr txBox="1"/>
          <p:nvPr>
            <p:custDataLst>
              <p:tags r:id="rId23"/>
            </p:custDataLst>
          </p:nvPr>
        </p:nvSpPr>
        <p:spPr>
          <a:xfrm>
            <a:off x="2535815" y="2407321"/>
            <a:ext cx="492774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b="1" kern="0" dirty="0">
                <a:solidFill>
                  <a:srgbClr val="B8B9BB">
                    <a:lumMod val="50000"/>
                  </a:srgbClr>
                </a:solidFill>
              </a:rPr>
              <a:t>Marabá</a:t>
            </a:r>
          </a:p>
        </p:txBody>
      </p:sp>
      <p:sp>
        <p:nvSpPr>
          <p:cNvPr id="31" name="CaixaDeTexto 30"/>
          <p:cNvSpPr txBox="1"/>
          <p:nvPr>
            <p:custDataLst>
              <p:tags r:id="rId24"/>
            </p:custDataLst>
          </p:nvPr>
        </p:nvSpPr>
        <p:spPr>
          <a:xfrm>
            <a:off x="2535815" y="2580512"/>
            <a:ext cx="1374978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Fernando de Noronha</a:t>
            </a:r>
          </a:p>
        </p:txBody>
      </p:sp>
      <p:sp>
        <p:nvSpPr>
          <p:cNvPr id="32" name="CaixaDeTexto 31"/>
          <p:cNvSpPr txBox="1"/>
          <p:nvPr>
            <p:custDataLst>
              <p:tags r:id="rId25"/>
            </p:custDataLst>
          </p:nvPr>
        </p:nvSpPr>
        <p:spPr>
          <a:xfrm>
            <a:off x="2535815" y="3432277"/>
            <a:ext cx="907409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>
                <a:solidFill>
                  <a:srgbClr val="B8B9BB">
                    <a:lumMod val="50000"/>
                  </a:srgbClr>
                </a:solidFill>
              </a:rPr>
              <a:t>Montes Claros</a:t>
            </a:r>
          </a:p>
        </p:txBody>
      </p:sp>
      <p:sp>
        <p:nvSpPr>
          <p:cNvPr id="33" name="CaixaDeTexto 32"/>
          <p:cNvSpPr txBox="1"/>
          <p:nvPr>
            <p:custDataLst>
              <p:tags r:id="rId26"/>
            </p:custDataLst>
          </p:nvPr>
        </p:nvSpPr>
        <p:spPr>
          <a:xfrm>
            <a:off x="2535815" y="4276835"/>
            <a:ext cx="564610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b="1" kern="0" dirty="0">
                <a:solidFill>
                  <a:srgbClr val="B8B9BB">
                    <a:lumMod val="50000"/>
                  </a:srgbClr>
                </a:solidFill>
              </a:rPr>
              <a:t>Altamira</a:t>
            </a:r>
          </a:p>
        </p:txBody>
      </p:sp>
      <p:sp>
        <p:nvSpPr>
          <p:cNvPr id="34" name="CaixaDeTexto 33"/>
          <p:cNvSpPr txBox="1"/>
          <p:nvPr>
            <p:custDataLst>
              <p:tags r:id="rId27"/>
            </p:custDataLst>
          </p:nvPr>
        </p:nvSpPr>
        <p:spPr>
          <a:xfrm>
            <a:off x="2535815" y="4440999"/>
            <a:ext cx="509157" cy="1490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b="1" kern="0" dirty="0">
                <a:solidFill>
                  <a:srgbClr val="B8B9BB">
                    <a:lumMod val="50000"/>
                  </a:srgbClr>
                </a:solidFill>
              </a:rPr>
              <a:t>Carajás</a:t>
            </a:r>
          </a:p>
        </p:txBody>
      </p:sp>
      <p:sp>
        <p:nvSpPr>
          <p:cNvPr id="35" name="CaixaDeTexto 34"/>
          <p:cNvSpPr txBox="1"/>
          <p:nvPr>
            <p:custDataLst>
              <p:tags r:id="rId28"/>
            </p:custDataLst>
          </p:nvPr>
        </p:nvSpPr>
        <p:spPr>
          <a:xfrm>
            <a:off x="2535815" y="4605163"/>
            <a:ext cx="51135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 smtClean="0">
                <a:solidFill>
                  <a:srgbClr val="B8B9BB">
                    <a:lumMod val="50000"/>
                  </a:srgbClr>
                </a:solidFill>
              </a:rPr>
              <a:t>Bonito</a:t>
            </a:r>
            <a:r>
              <a:rPr lang="pt-BR" sz="1400" kern="0" baseline="30000" dirty="0" smtClean="0">
                <a:solidFill>
                  <a:srgbClr val="B8B9BB">
                    <a:lumMod val="50000"/>
                  </a:srgbClr>
                </a:solidFill>
              </a:rPr>
              <a:t> </a:t>
            </a:r>
            <a:endParaRPr lang="pt-BR" sz="1400" kern="0" baseline="30000" dirty="0">
              <a:solidFill>
                <a:srgbClr val="B8B9BB">
                  <a:lumMod val="50000"/>
                </a:srgbClr>
              </a:solidFill>
            </a:endParaRPr>
          </a:p>
        </p:txBody>
      </p:sp>
      <p:sp>
        <p:nvSpPr>
          <p:cNvPr id="36" name="Elipse 223"/>
          <p:cNvSpPr>
            <a:spLocks noChangeAspect="1"/>
          </p:cNvSpPr>
          <p:nvPr>
            <p:custDataLst>
              <p:tags r:id="rId29"/>
            </p:custDataLst>
          </p:nvPr>
        </p:nvSpPr>
        <p:spPr>
          <a:xfrm>
            <a:off x="5897751" y="4865619"/>
            <a:ext cx="80227" cy="70584"/>
          </a:xfrm>
          <a:prstGeom prst="ellipse">
            <a:avLst/>
          </a:prstGeom>
          <a:solidFill>
            <a:srgbClr val="605D5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7" name="Elipse 224"/>
          <p:cNvSpPr>
            <a:spLocks noChangeAspect="1"/>
          </p:cNvSpPr>
          <p:nvPr>
            <p:custDataLst>
              <p:tags r:id="rId30"/>
            </p:custDataLst>
          </p:nvPr>
        </p:nvSpPr>
        <p:spPr>
          <a:xfrm>
            <a:off x="6103354" y="5202667"/>
            <a:ext cx="80227" cy="70584"/>
          </a:xfrm>
          <a:prstGeom prst="ellipse">
            <a:avLst/>
          </a:prstGeom>
          <a:solidFill>
            <a:srgbClr val="F48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8" name="Elipse 225"/>
          <p:cNvSpPr>
            <a:spLocks noChangeAspect="1"/>
          </p:cNvSpPr>
          <p:nvPr>
            <p:custDataLst>
              <p:tags r:id="rId31"/>
            </p:custDataLst>
          </p:nvPr>
        </p:nvSpPr>
        <p:spPr>
          <a:xfrm>
            <a:off x="6241356" y="4191761"/>
            <a:ext cx="80227" cy="7058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9" name="Elipse 226"/>
          <p:cNvSpPr>
            <a:spLocks noChangeAspect="1"/>
          </p:cNvSpPr>
          <p:nvPr>
            <p:custDataLst>
              <p:tags r:id="rId32"/>
            </p:custDataLst>
          </p:nvPr>
        </p:nvSpPr>
        <p:spPr>
          <a:xfrm>
            <a:off x="6032535" y="2858905"/>
            <a:ext cx="80227" cy="705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0" name="Elipse 227"/>
          <p:cNvSpPr>
            <a:spLocks noChangeAspect="1"/>
          </p:cNvSpPr>
          <p:nvPr>
            <p:custDataLst>
              <p:tags r:id="rId33"/>
            </p:custDataLst>
          </p:nvPr>
        </p:nvSpPr>
        <p:spPr>
          <a:xfrm>
            <a:off x="6096617" y="2807954"/>
            <a:ext cx="80227" cy="7058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1" name="Elipse 228"/>
          <p:cNvSpPr>
            <a:spLocks noChangeAspect="1"/>
          </p:cNvSpPr>
          <p:nvPr>
            <p:custDataLst>
              <p:tags r:id="rId34"/>
            </p:custDataLst>
          </p:nvPr>
        </p:nvSpPr>
        <p:spPr>
          <a:xfrm>
            <a:off x="5344358" y="4644527"/>
            <a:ext cx="80227" cy="7058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2" name="Elipse 229"/>
          <p:cNvSpPr>
            <a:spLocks noChangeAspect="1"/>
          </p:cNvSpPr>
          <p:nvPr>
            <p:custDataLst>
              <p:tags r:id="rId35"/>
            </p:custDataLst>
          </p:nvPr>
        </p:nvSpPr>
        <p:spPr>
          <a:xfrm>
            <a:off x="6150954" y="4763124"/>
            <a:ext cx="80227" cy="7058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3" name="Elipse 230"/>
          <p:cNvSpPr>
            <a:spLocks noChangeAspect="1"/>
          </p:cNvSpPr>
          <p:nvPr>
            <p:custDataLst>
              <p:tags r:id="rId36"/>
            </p:custDataLst>
          </p:nvPr>
        </p:nvSpPr>
        <p:spPr>
          <a:xfrm>
            <a:off x="6680620" y="4119302"/>
            <a:ext cx="80227" cy="7058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4" name="Elipse 231"/>
          <p:cNvSpPr>
            <a:spLocks noChangeAspect="1"/>
          </p:cNvSpPr>
          <p:nvPr>
            <p:custDataLst>
              <p:tags r:id="rId37"/>
            </p:custDataLst>
          </p:nvPr>
        </p:nvSpPr>
        <p:spPr>
          <a:xfrm>
            <a:off x="4058024" y="3336987"/>
            <a:ext cx="80227" cy="7058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5" name="Elipse 232"/>
          <p:cNvSpPr>
            <a:spLocks noChangeAspect="1"/>
          </p:cNvSpPr>
          <p:nvPr>
            <p:custDataLst>
              <p:tags r:id="rId38"/>
            </p:custDataLst>
          </p:nvPr>
        </p:nvSpPr>
        <p:spPr>
          <a:xfrm>
            <a:off x="6276694" y="3002090"/>
            <a:ext cx="80227" cy="705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6" name="Elipse 233"/>
          <p:cNvSpPr>
            <a:spLocks noChangeAspect="1"/>
          </p:cNvSpPr>
          <p:nvPr>
            <p:custDataLst>
              <p:tags r:id="rId39"/>
            </p:custDataLst>
          </p:nvPr>
        </p:nvSpPr>
        <p:spPr>
          <a:xfrm>
            <a:off x="7707296" y="2823612"/>
            <a:ext cx="80227" cy="7058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7" name="Elipse 234"/>
          <p:cNvSpPr>
            <a:spLocks noChangeAspect="1"/>
          </p:cNvSpPr>
          <p:nvPr>
            <p:custDataLst>
              <p:tags r:id="rId40"/>
            </p:custDataLst>
          </p:nvPr>
        </p:nvSpPr>
        <p:spPr>
          <a:xfrm>
            <a:off x="7496706" y="3104937"/>
            <a:ext cx="80227" cy="705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8" name="Elipse 235"/>
          <p:cNvSpPr>
            <a:spLocks noChangeAspect="1"/>
          </p:cNvSpPr>
          <p:nvPr>
            <p:custDataLst>
              <p:tags r:id="rId41"/>
            </p:custDataLst>
          </p:nvPr>
        </p:nvSpPr>
        <p:spPr>
          <a:xfrm>
            <a:off x="5772805" y="5255375"/>
            <a:ext cx="80227" cy="705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9" name="Elipse 236"/>
          <p:cNvSpPr>
            <a:spLocks noChangeAspect="1"/>
          </p:cNvSpPr>
          <p:nvPr>
            <p:custDataLst>
              <p:tags r:id="rId42"/>
            </p:custDataLst>
          </p:nvPr>
        </p:nvSpPr>
        <p:spPr>
          <a:xfrm>
            <a:off x="6420571" y="3003523"/>
            <a:ext cx="80227" cy="705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0" name="Elipse 237"/>
          <p:cNvSpPr>
            <a:spLocks noChangeAspect="1"/>
          </p:cNvSpPr>
          <p:nvPr>
            <p:custDataLst>
              <p:tags r:id="rId43"/>
            </p:custDataLst>
          </p:nvPr>
        </p:nvSpPr>
        <p:spPr>
          <a:xfrm>
            <a:off x="7154454" y="3109396"/>
            <a:ext cx="80227" cy="705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1" name="Elipse 238"/>
          <p:cNvSpPr>
            <a:spLocks noChangeAspect="1"/>
          </p:cNvSpPr>
          <p:nvPr>
            <p:custDataLst>
              <p:tags r:id="rId44"/>
            </p:custDataLst>
          </p:nvPr>
        </p:nvSpPr>
        <p:spPr>
          <a:xfrm>
            <a:off x="5834863" y="2811022"/>
            <a:ext cx="80227" cy="7058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2" name="Elipse 239"/>
          <p:cNvSpPr>
            <a:spLocks noChangeAspect="1"/>
          </p:cNvSpPr>
          <p:nvPr>
            <p:custDataLst>
              <p:tags r:id="rId45"/>
            </p:custDataLst>
          </p:nvPr>
        </p:nvSpPr>
        <p:spPr>
          <a:xfrm>
            <a:off x="5860943" y="5458548"/>
            <a:ext cx="80227" cy="70584"/>
          </a:xfrm>
          <a:prstGeom prst="ellipse">
            <a:avLst/>
          </a:prstGeom>
          <a:solidFill>
            <a:srgbClr val="00AC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3" name="Elipse 240"/>
          <p:cNvSpPr>
            <a:spLocks noChangeAspect="1"/>
          </p:cNvSpPr>
          <p:nvPr>
            <p:custDataLst>
              <p:tags r:id="rId46"/>
            </p:custDataLst>
          </p:nvPr>
        </p:nvSpPr>
        <p:spPr>
          <a:xfrm>
            <a:off x="7082236" y="3798623"/>
            <a:ext cx="80227" cy="70584"/>
          </a:xfrm>
          <a:prstGeom prst="ellipse">
            <a:avLst/>
          </a:prstGeom>
          <a:solidFill>
            <a:srgbClr val="00AC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4" name="Elipse 241"/>
          <p:cNvSpPr>
            <a:spLocks noChangeAspect="1"/>
          </p:cNvSpPr>
          <p:nvPr>
            <p:custDataLst>
              <p:tags r:id="rId47"/>
            </p:custDataLst>
          </p:nvPr>
        </p:nvSpPr>
        <p:spPr>
          <a:xfrm>
            <a:off x="7002009" y="3310625"/>
            <a:ext cx="80227" cy="70584"/>
          </a:xfrm>
          <a:prstGeom prst="ellipse">
            <a:avLst/>
          </a:prstGeom>
          <a:solidFill>
            <a:srgbClr val="00AC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5" name="Elipse 242"/>
          <p:cNvSpPr>
            <a:spLocks noChangeAspect="1"/>
          </p:cNvSpPr>
          <p:nvPr>
            <p:custDataLst>
              <p:tags r:id="rId48"/>
            </p:custDataLst>
          </p:nvPr>
        </p:nvSpPr>
        <p:spPr>
          <a:xfrm>
            <a:off x="5962045" y="4750897"/>
            <a:ext cx="80227" cy="70584"/>
          </a:xfrm>
          <a:prstGeom prst="ellipse">
            <a:avLst/>
          </a:prstGeom>
          <a:solidFill>
            <a:srgbClr val="00AC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6" name="Elipse 227"/>
          <p:cNvSpPr>
            <a:spLocks noChangeAspect="1"/>
          </p:cNvSpPr>
          <p:nvPr>
            <p:custDataLst>
              <p:tags r:id="rId49"/>
            </p:custDataLst>
          </p:nvPr>
        </p:nvSpPr>
        <p:spPr>
          <a:xfrm>
            <a:off x="2327577" y="3931979"/>
            <a:ext cx="127306" cy="11200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Elipse 227"/>
          <p:cNvSpPr>
            <a:spLocks noChangeAspect="1"/>
          </p:cNvSpPr>
          <p:nvPr>
            <p:custDataLst>
              <p:tags r:id="rId50"/>
            </p:custDataLst>
          </p:nvPr>
        </p:nvSpPr>
        <p:spPr>
          <a:xfrm>
            <a:off x="2327577" y="3082056"/>
            <a:ext cx="127306" cy="11200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8" name="Elipse 227"/>
          <p:cNvSpPr>
            <a:spLocks noChangeAspect="1"/>
          </p:cNvSpPr>
          <p:nvPr>
            <p:custDataLst>
              <p:tags r:id="rId51"/>
            </p:custDataLst>
          </p:nvPr>
        </p:nvSpPr>
        <p:spPr>
          <a:xfrm>
            <a:off x="2327577" y="2060830"/>
            <a:ext cx="127306" cy="11200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59" name="Elipse 227"/>
          <p:cNvSpPr>
            <a:spLocks noChangeAspect="1"/>
          </p:cNvSpPr>
          <p:nvPr>
            <p:custDataLst>
              <p:tags r:id="rId52"/>
            </p:custDataLst>
          </p:nvPr>
        </p:nvSpPr>
        <p:spPr>
          <a:xfrm>
            <a:off x="421725" y="2060830"/>
            <a:ext cx="127306" cy="112005"/>
          </a:xfrm>
          <a:prstGeom prst="ellipse">
            <a:avLst/>
          </a:prstGeom>
          <a:solidFill>
            <a:srgbClr val="605D5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60" name="Elipse 227"/>
          <p:cNvSpPr>
            <a:spLocks noChangeAspect="1"/>
          </p:cNvSpPr>
          <p:nvPr>
            <p:custDataLst>
              <p:tags r:id="rId53"/>
            </p:custDataLst>
          </p:nvPr>
        </p:nvSpPr>
        <p:spPr>
          <a:xfrm>
            <a:off x="421725" y="2673565"/>
            <a:ext cx="127306" cy="112005"/>
          </a:xfrm>
          <a:prstGeom prst="ellipse">
            <a:avLst/>
          </a:prstGeom>
          <a:solidFill>
            <a:srgbClr val="F48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61" name="Elipse 227"/>
          <p:cNvSpPr>
            <a:spLocks noChangeAspect="1"/>
          </p:cNvSpPr>
          <p:nvPr>
            <p:custDataLst>
              <p:tags r:id="rId54"/>
            </p:custDataLst>
          </p:nvPr>
        </p:nvSpPr>
        <p:spPr>
          <a:xfrm>
            <a:off x="421725" y="3378540"/>
            <a:ext cx="127306" cy="112005"/>
          </a:xfrm>
          <a:prstGeom prst="ellipse">
            <a:avLst/>
          </a:prstGeom>
          <a:solidFill>
            <a:srgbClr val="00AC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62" name="Elipse 227"/>
          <p:cNvSpPr>
            <a:spLocks noChangeAspect="1"/>
          </p:cNvSpPr>
          <p:nvPr>
            <p:custDataLst>
              <p:tags r:id="rId55"/>
            </p:custDataLst>
          </p:nvPr>
        </p:nvSpPr>
        <p:spPr>
          <a:xfrm>
            <a:off x="421725" y="4604012"/>
            <a:ext cx="127306" cy="11200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63" name="Rectangle 2"/>
          <p:cNvSpPr/>
          <p:nvPr>
            <p:custDataLst>
              <p:tags r:id="rId56"/>
            </p:custDataLst>
          </p:nvPr>
        </p:nvSpPr>
        <p:spPr>
          <a:xfrm>
            <a:off x="515020" y="5870887"/>
            <a:ext cx="14811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t-BR" sz="1000" b="1" dirty="0" smtClean="0">
                <a:solidFill>
                  <a:schemeClr val="tx2"/>
                </a:solidFill>
              </a:rPr>
              <a:t>Destinos </a:t>
            </a:r>
            <a:r>
              <a:rPr lang="pt-BR" sz="1000" b="1" dirty="0">
                <a:solidFill>
                  <a:schemeClr val="tx2"/>
                </a:solidFill>
              </a:rPr>
              <a:t>na Amazônia </a:t>
            </a:r>
            <a:r>
              <a:rPr lang="pt-BR" sz="1000" b="1" dirty="0" smtClean="0">
                <a:solidFill>
                  <a:schemeClr val="tx2"/>
                </a:solidFill>
              </a:rPr>
              <a:t>Legal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64" name="Freeform 265"/>
          <p:cNvSpPr>
            <a:spLocks noChangeAspect="1"/>
          </p:cNvSpPr>
          <p:nvPr>
            <p:custDataLst>
              <p:tags r:id="rId57"/>
            </p:custDataLst>
          </p:nvPr>
        </p:nvSpPr>
        <p:spPr bwMode="auto">
          <a:xfrm rot="5400000">
            <a:off x="2351626" y="4286157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Freeform 265"/>
          <p:cNvSpPr>
            <a:spLocks noChangeAspect="1"/>
          </p:cNvSpPr>
          <p:nvPr>
            <p:custDataLst>
              <p:tags r:id="rId58"/>
            </p:custDataLst>
          </p:nvPr>
        </p:nvSpPr>
        <p:spPr bwMode="auto">
          <a:xfrm rot="5400000">
            <a:off x="2351626" y="4116319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265"/>
          <p:cNvSpPr>
            <a:spLocks noChangeAspect="1"/>
          </p:cNvSpPr>
          <p:nvPr>
            <p:custDataLst>
              <p:tags r:id="rId59"/>
            </p:custDataLst>
          </p:nvPr>
        </p:nvSpPr>
        <p:spPr bwMode="auto">
          <a:xfrm rot="5400000">
            <a:off x="2351626" y="2242242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Freeform 265"/>
          <p:cNvSpPr>
            <a:spLocks noChangeAspect="1"/>
          </p:cNvSpPr>
          <p:nvPr>
            <p:custDataLst>
              <p:tags r:id="rId60"/>
            </p:custDataLst>
          </p:nvPr>
        </p:nvSpPr>
        <p:spPr bwMode="auto">
          <a:xfrm rot="5400000">
            <a:off x="2351626" y="2400367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265"/>
          <p:cNvSpPr>
            <a:spLocks noChangeAspect="1"/>
          </p:cNvSpPr>
          <p:nvPr>
            <p:custDataLst>
              <p:tags r:id="rId61"/>
            </p:custDataLst>
          </p:nvPr>
        </p:nvSpPr>
        <p:spPr bwMode="auto">
          <a:xfrm rot="5400000">
            <a:off x="2351626" y="4444282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265"/>
          <p:cNvSpPr>
            <a:spLocks noChangeAspect="1"/>
          </p:cNvSpPr>
          <p:nvPr>
            <p:custDataLst>
              <p:tags r:id="rId62"/>
            </p:custDataLst>
          </p:nvPr>
        </p:nvSpPr>
        <p:spPr bwMode="auto">
          <a:xfrm rot="5400000">
            <a:off x="447855" y="5152917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reeform 265"/>
          <p:cNvSpPr>
            <a:spLocks noChangeAspect="1"/>
          </p:cNvSpPr>
          <p:nvPr>
            <p:custDataLst>
              <p:tags r:id="rId63"/>
            </p:custDataLst>
          </p:nvPr>
        </p:nvSpPr>
        <p:spPr bwMode="auto">
          <a:xfrm rot="5400000">
            <a:off x="447855" y="5504307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Freeform 265"/>
          <p:cNvSpPr>
            <a:spLocks noChangeAspect="1"/>
          </p:cNvSpPr>
          <p:nvPr>
            <p:custDataLst>
              <p:tags r:id="rId64"/>
            </p:custDataLst>
          </p:nvPr>
        </p:nvSpPr>
        <p:spPr bwMode="auto">
          <a:xfrm rot="5400000">
            <a:off x="310065" y="5847036"/>
            <a:ext cx="139891" cy="150421"/>
          </a:xfrm>
          <a:custGeom>
            <a:avLst/>
            <a:gdLst>
              <a:gd name="T0" fmla="*/ 2147483647 w 126"/>
              <a:gd name="T1" fmla="*/ 2147483647 h 131"/>
              <a:gd name="T2" fmla="*/ 2147483647 w 126"/>
              <a:gd name="T3" fmla="*/ 2147483647 h 131"/>
              <a:gd name="T4" fmla="*/ 2147483647 w 126"/>
              <a:gd name="T5" fmla="*/ 2147483647 h 131"/>
              <a:gd name="T6" fmla="*/ 2147483647 w 126"/>
              <a:gd name="T7" fmla="*/ 2147483647 h 131"/>
              <a:gd name="T8" fmla="*/ 2147483647 w 126"/>
              <a:gd name="T9" fmla="*/ 2147483647 h 131"/>
              <a:gd name="T10" fmla="*/ 2147483647 w 126"/>
              <a:gd name="T11" fmla="*/ 2147483647 h 131"/>
              <a:gd name="T12" fmla="*/ 2147483647 w 126"/>
              <a:gd name="T13" fmla="*/ 2147483647 h 131"/>
              <a:gd name="T14" fmla="*/ 2147483647 w 126"/>
              <a:gd name="T15" fmla="*/ 2147483647 h 131"/>
              <a:gd name="T16" fmla="*/ 0 w 126"/>
              <a:gd name="T17" fmla="*/ 2147483647 h 131"/>
              <a:gd name="T18" fmla="*/ 2147483647 w 126"/>
              <a:gd name="T19" fmla="*/ 2147483647 h 131"/>
              <a:gd name="T20" fmla="*/ 2147483647 w 126"/>
              <a:gd name="T21" fmla="*/ 2147483647 h 131"/>
              <a:gd name="T22" fmla="*/ 2147483647 w 126"/>
              <a:gd name="T23" fmla="*/ 2147483647 h 131"/>
              <a:gd name="T24" fmla="*/ 2147483647 w 126"/>
              <a:gd name="T25" fmla="*/ 2147483647 h 131"/>
              <a:gd name="T26" fmla="*/ 2147483647 w 126"/>
              <a:gd name="T27" fmla="*/ 2147483647 h 131"/>
              <a:gd name="T28" fmla="*/ 2147483647 w 126"/>
              <a:gd name="T29" fmla="*/ 2147483647 h 131"/>
              <a:gd name="T30" fmla="*/ 2147483647 w 126"/>
              <a:gd name="T31" fmla="*/ 2147483647 h 131"/>
              <a:gd name="T32" fmla="*/ 2147483647 w 126"/>
              <a:gd name="T33" fmla="*/ 2147483647 h 131"/>
              <a:gd name="T34" fmla="*/ 2147483647 w 126"/>
              <a:gd name="T35" fmla="*/ 2147483647 h 131"/>
              <a:gd name="T36" fmla="*/ 2147483647 w 126"/>
              <a:gd name="T37" fmla="*/ 2147483647 h 131"/>
              <a:gd name="T38" fmla="*/ 2147483647 w 126"/>
              <a:gd name="T39" fmla="*/ 2147483647 h 131"/>
              <a:gd name="T40" fmla="*/ 2147483647 w 126"/>
              <a:gd name="T41" fmla="*/ 2147483647 h 131"/>
              <a:gd name="T42" fmla="*/ 2147483647 w 126"/>
              <a:gd name="T43" fmla="*/ 2147483647 h 131"/>
              <a:gd name="T44" fmla="*/ 2147483647 w 126"/>
              <a:gd name="T45" fmla="*/ 2147483647 h 131"/>
              <a:gd name="T46" fmla="*/ 2147483647 w 126"/>
              <a:gd name="T47" fmla="*/ 2147483647 h 131"/>
              <a:gd name="T48" fmla="*/ 2147483647 w 126"/>
              <a:gd name="T49" fmla="*/ 2147483647 h 131"/>
              <a:gd name="T50" fmla="*/ 2147483647 w 126"/>
              <a:gd name="T51" fmla="*/ 2147483647 h 131"/>
              <a:gd name="T52" fmla="*/ 2147483647 w 126"/>
              <a:gd name="T53" fmla="*/ 2147483647 h 131"/>
              <a:gd name="T54" fmla="*/ 2147483647 w 126"/>
              <a:gd name="T55" fmla="*/ 2147483647 h 131"/>
              <a:gd name="T56" fmla="*/ 2147483647 w 126"/>
              <a:gd name="T57" fmla="*/ 2147483647 h 131"/>
              <a:gd name="T58" fmla="*/ 2147483647 w 126"/>
              <a:gd name="T59" fmla="*/ 2147483647 h 131"/>
              <a:gd name="T60" fmla="*/ 2147483647 w 126"/>
              <a:gd name="T61" fmla="*/ 2147483647 h 131"/>
              <a:gd name="T62" fmla="*/ 2147483647 w 126"/>
              <a:gd name="T63" fmla="*/ 2147483647 h 131"/>
              <a:gd name="T64" fmla="*/ 2147483647 w 126"/>
              <a:gd name="T65" fmla="*/ 2147483647 h 131"/>
              <a:gd name="T66" fmla="*/ 2147483647 w 126"/>
              <a:gd name="T67" fmla="*/ 2147483647 h 131"/>
              <a:gd name="T68" fmla="*/ 2147483647 w 126"/>
              <a:gd name="T69" fmla="*/ 2147483647 h 131"/>
              <a:gd name="T70" fmla="*/ 2147483647 w 126"/>
              <a:gd name="T71" fmla="*/ 2147483647 h 131"/>
              <a:gd name="T72" fmla="*/ 2147483647 w 126"/>
              <a:gd name="T73" fmla="*/ 2147483647 h 131"/>
              <a:gd name="T74" fmla="*/ 2147483647 w 126"/>
              <a:gd name="T75" fmla="*/ 2147483647 h 131"/>
              <a:gd name="T76" fmla="*/ 2147483647 w 126"/>
              <a:gd name="T77" fmla="*/ 2147483647 h 131"/>
              <a:gd name="T78" fmla="*/ 2147483647 w 126"/>
              <a:gd name="T79" fmla="*/ 2147483647 h 131"/>
              <a:gd name="T80" fmla="*/ 2147483647 w 126"/>
              <a:gd name="T81" fmla="*/ 2147483647 h 131"/>
              <a:gd name="T82" fmla="*/ 2147483647 w 126"/>
              <a:gd name="T83" fmla="*/ 2147483647 h 131"/>
              <a:gd name="T84" fmla="*/ 2147483647 w 126"/>
              <a:gd name="T85" fmla="*/ 2147483647 h 131"/>
              <a:gd name="T86" fmla="*/ 2147483647 w 126"/>
              <a:gd name="T87" fmla="*/ 2147483647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6" h="131">
                <a:moveTo>
                  <a:pt x="63" y="1"/>
                </a:moveTo>
                <a:cubicBezTo>
                  <a:pt x="61" y="0"/>
                  <a:pt x="53" y="2"/>
                  <a:pt x="54" y="43"/>
                </a:cubicBezTo>
                <a:cubicBezTo>
                  <a:pt x="51" y="45"/>
                  <a:pt x="48" y="47"/>
                  <a:pt x="46" y="49"/>
                </a:cubicBezTo>
                <a:cubicBezTo>
                  <a:pt x="45" y="48"/>
                  <a:pt x="44" y="47"/>
                  <a:pt x="43" y="47"/>
                </a:cubicBezTo>
                <a:lnTo>
                  <a:pt x="40" y="47"/>
                </a:lnTo>
                <a:cubicBezTo>
                  <a:pt x="39" y="47"/>
                  <a:pt x="38" y="48"/>
                  <a:pt x="38" y="50"/>
                </a:cubicBezTo>
                <a:lnTo>
                  <a:pt x="38" y="54"/>
                </a:lnTo>
                <a:cubicBezTo>
                  <a:pt x="26" y="61"/>
                  <a:pt x="13" y="68"/>
                  <a:pt x="1" y="76"/>
                </a:cubicBezTo>
                <a:lnTo>
                  <a:pt x="0" y="82"/>
                </a:lnTo>
                <a:cubicBezTo>
                  <a:pt x="14" y="78"/>
                  <a:pt x="29" y="75"/>
                  <a:pt x="38" y="72"/>
                </a:cubicBezTo>
                <a:cubicBezTo>
                  <a:pt x="38" y="74"/>
                  <a:pt x="39" y="74"/>
                  <a:pt x="40" y="74"/>
                </a:cubicBezTo>
                <a:lnTo>
                  <a:pt x="43" y="74"/>
                </a:lnTo>
                <a:cubicBezTo>
                  <a:pt x="45" y="74"/>
                  <a:pt x="46" y="73"/>
                  <a:pt x="46" y="71"/>
                </a:cubicBezTo>
                <a:lnTo>
                  <a:pt x="46" y="70"/>
                </a:lnTo>
                <a:cubicBezTo>
                  <a:pt x="52" y="67"/>
                  <a:pt x="53" y="72"/>
                  <a:pt x="54" y="75"/>
                </a:cubicBezTo>
                <a:cubicBezTo>
                  <a:pt x="55" y="78"/>
                  <a:pt x="57" y="113"/>
                  <a:pt x="57" y="113"/>
                </a:cubicBezTo>
                <a:lnTo>
                  <a:pt x="38" y="128"/>
                </a:lnTo>
                <a:lnTo>
                  <a:pt x="38" y="131"/>
                </a:lnTo>
                <a:cubicBezTo>
                  <a:pt x="38" y="131"/>
                  <a:pt x="57" y="126"/>
                  <a:pt x="59" y="126"/>
                </a:cubicBezTo>
                <a:cubicBezTo>
                  <a:pt x="62" y="126"/>
                  <a:pt x="59" y="129"/>
                  <a:pt x="62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4" y="129"/>
                </a:cubicBezTo>
                <a:cubicBezTo>
                  <a:pt x="67" y="129"/>
                  <a:pt x="64" y="126"/>
                  <a:pt x="67" y="126"/>
                </a:cubicBezTo>
                <a:cubicBezTo>
                  <a:pt x="69" y="126"/>
                  <a:pt x="88" y="131"/>
                  <a:pt x="88" y="131"/>
                </a:cubicBezTo>
                <a:lnTo>
                  <a:pt x="88" y="128"/>
                </a:lnTo>
                <a:lnTo>
                  <a:pt x="69" y="113"/>
                </a:lnTo>
                <a:cubicBezTo>
                  <a:pt x="69" y="113"/>
                  <a:pt x="71" y="78"/>
                  <a:pt x="72" y="75"/>
                </a:cubicBezTo>
                <a:cubicBezTo>
                  <a:pt x="73" y="72"/>
                  <a:pt x="74" y="67"/>
                  <a:pt x="80" y="70"/>
                </a:cubicBezTo>
                <a:lnTo>
                  <a:pt x="80" y="71"/>
                </a:lnTo>
                <a:cubicBezTo>
                  <a:pt x="80" y="73"/>
                  <a:pt x="81" y="74"/>
                  <a:pt x="83" y="74"/>
                </a:cubicBezTo>
                <a:lnTo>
                  <a:pt x="86" y="74"/>
                </a:lnTo>
                <a:cubicBezTo>
                  <a:pt x="87" y="74"/>
                  <a:pt x="88" y="74"/>
                  <a:pt x="88" y="72"/>
                </a:cubicBezTo>
                <a:cubicBezTo>
                  <a:pt x="97" y="75"/>
                  <a:pt x="112" y="78"/>
                  <a:pt x="126" y="82"/>
                </a:cubicBezTo>
                <a:lnTo>
                  <a:pt x="125" y="76"/>
                </a:lnTo>
                <a:cubicBezTo>
                  <a:pt x="113" y="68"/>
                  <a:pt x="100" y="61"/>
                  <a:pt x="88" y="54"/>
                </a:cubicBezTo>
                <a:lnTo>
                  <a:pt x="88" y="50"/>
                </a:lnTo>
                <a:cubicBezTo>
                  <a:pt x="88" y="48"/>
                  <a:pt x="87" y="47"/>
                  <a:pt x="86" y="47"/>
                </a:cubicBezTo>
                <a:lnTo>
                  <a:pt x="83" y="47"/>
                </a:lnTo>
                <a:cubicBezTo>
                  <a:pt x="82" y="47"/>
                  <a:pt x="81" y="48"/>
                  <a:pt x="80" y="49"/>
                </a:cubicBezTo>
                <a:cubicBezTo>
                  <a:pt x="78" y="47"/>
                  <a:pt x="75" y="45"/>
                  <a:pt x="72" y="43"/>
                </a:cubicBezTo>
                <a:cubicBezTo>
                  <a:pt x="73" y="2"/>
                  <a:pt x="65" y="0"/>
                  <a:pt x="63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2" name="Retângulo 71"/>
          <p:cNvSpPr/>
          <p:nvPr>
            <p:custDataLst>
              <p:tags r:id="rId65"/>
            </p:custDataLst>
          </p:nvPr>
        </p:nvSpPr>
        <p:spPr>
          <a:xfrm>
            <a:off x="2535815" y="4877762"/>
            <a:ext cx="673261" cy="32803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CaixaDeTexto 72"/>
          <p:cNvSpPr txBox="1"/>
          <p:nvPr>
            <p:custDataLst>
              <p:tags r:id="rId66"/>
            </p:custDataLst>
          </p:nvPr>
        </p:nvSpPr>
        <p:spPr>
          <a:xfrm>
            <a:off x="2535815" y="5160659"/>
            <a:ext cx="8544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 smtClean="0">
                <a:solidFill>
                  <a:srgbClr val="B8B9BB">
                    <a:lumMod val="50000"/>
                  </a:srgbClr>
                </a:solidFill>
              </a:rPr>
              <a:t>Juiz de Fora</a:t>
            </a:r>
            <a:endParaRPr lang="pt-BR" sz="1400" kern="0" dirty="0">
              <a:solidFill>
                <a:srgbClr val="B8B9BB">
                  <a:lumMod val="50000"/>
                </a:srgbClr>
              </a:solidFill>
            </a:endParaRPr>
          </a:p>
        </p:txBody>
      </p:sp>
      <p:sp>
        <p:nvSpPr>
          <p:cNvPr id="74" name="Elipse 227"/>
          <p:cNvSpPr>
            <a:spLocks noChangeAspect="1"/>
          </p:cNvSpPr>
          <p:nvPr>
            <p:custDataLst>
              <p:tags r:id="rId67"/>
            </p:custDataLst>
          </p:nvPr>
        </p:nvSpPr>
        <p:spPr>
          <a:xfrm>
            <a:off x="2327577" y="4983259"/>
            <a:ext cx="127306" cy="1120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75" name="CaixaDeTexto 74"/>
          <p:cNvSpPr txBox="1"/>
          <p:nvPr>
            <p:custDataLst>
              <p:tags r:id="rId68"/>
            </p:custDataLst>
          </p:nvPr>
        </p:nvSpPr>
        <p:spPr>
          <a:xfrm>
            <a:off x="2535815" y="5330776"/>
            <a:ext cx="104996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167140">
              <a:defRPr/>
            </a:pPr>
            <a:r>
              <a:rPr lang="pt-BR" sz="1400" kern="0" dirty="0" smtClean="0">
                <a:solidFill>
                  <a:srgbClr val="B8B9BB">
                    <a:lumMod val="50000"/>
                  </a:srgbClr>
                </a:solidFill>
              </a:rPr>
              <a:t>Ribeirão Preto</a:t>
            </a:r>
            <a:endParaRPr lang="pt-BR" sz="1400" kern="0" dirty="0">
              <a:solidFill>
                <a:srgbClr val="B8B9BB">
                  <a:lumMod val="50000"/>
                </a:srgbClr>
              </a:solidFill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>
          <a:xfrm>
            <a:off x="6186984" y="4523702"/>
            <a:ext cx="102043" cy="1020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>
          <a:xfrm>
            <a:off x="6665959" y="4418802"/>
            <a:ext cx="102043" cy="1020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Presença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da GOL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hoje no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Mercado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Regional</a:t>
            </a:r>
          </a:p>
        </p:txBody>
      </p:sp>
      <p:sp>
        <p:nvSpPr>
          <p:cNvPr id="3" name="CaixaDeTexto 2"/>
          <p:cNvSpPr txBox="1"/>
          <p:nvPr>
            <p:custDataLst>
              <p:tags r:id="rId1"/>
            </p:custDataLst>
          </p:nvPr>
        </p:nvSpPr>
        <p:spPr>
          <a:xfrm>
            <a:off x="4572000" y="1423809"/>
            <a:ext cx="4536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89992" indent="-89992">
              <a:spcAft>
                <a:spcPts val="2400"/>
              </a:spcAft>
              <a:buClr>
                <a:schemeClr val="tx1"/>
              </a:buClr>
              <a:buSzPct val="120000"/>
              <a:buFont typeface="Arial Narrow" panose="020B0606020202030204" pitchFamily="34" charset="0"/>
              <a:buChar char="|"/>
              <a:defRPr sz="240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1" indent="-342900" algn="just" eaLnBrk="1" hangingPunct="1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+mn-cs"/>
              </a:rPr>
              <a:t>Entre 600 e 800 mil – 1 aeroporto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3014" y="1340768"/>
            <a:ext cx="372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até 600 mil – 20 aeroportos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5" y="1844823"/>
            <a:ext cx="3779515" cy="42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49" y="1842727"/>
            <a:ext cx="3419475" cy="25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6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04200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GOL no Mercado Regional do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Brasil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Atual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76" name="CaixaDeTexto 75"/>
          <p:cNvSpPr txBox="1"/>
          <p:nvPr>
            <p:custDataLst>
              <p:tags r:id="rId1"/>
            </p:custDataLst>
          </p:nvPr>
        </p:nvSpPr>
        <p:spPr>
          <a:xfrm>
            <a:off x="539764" y="1628800"/>
            <a:ext cx="8064896" cy="32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89992" indent="-89992">
              <a:spcAft>
                <a:spcPts val="2400"/>
              </a:spcAft>
              <a:buClr>
                <a:schemeClr val="tx1"/>
              </a:buClr>
              <a:buSzPct val="120000"/>
              <a:buFont typeface="Arial Narrow" panose="020B0606020202030204" pitchFamily="34" charset="0"/>
              <a:buChar char="|"/>
              <a:defRPr sz="240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1" indent="-342900" algn="just" eaLnBrk="1" hangingPunct="1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+mn-cs"/>
              </a:rPr>
              <a:t>A GOL é líder em transporte regional de passageiros no acumulado desde 2008, 10% a mais que a segunda colocada e 47% a mais que a terceira colocada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+mn-cs"/>
              </a:rPr>
              <a:t>;</a:t>
            </a:r>
          </a:p>
          <a:p>
            <a:pPr marL="342900" lvl="1" indent="-342900" algn="just" eaLnBrk="1" hangingPunct="1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  <a:cs typeface="+mn-cs"/>
            </a:endParaRPr>
          </a:p>
          <a:p>
            <a:pPr marL="342900" lvl="1" indent="-342900" algn="just" eaLnBrk="1" hangingPunct="1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+mn-cs"/>
              </a:rPr>
              <a:t>A GOL possui 39% de suas rotas domésticas em mercados regionais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+mn-cs"/>
              </a:rPr>
              <a:t>;</a:t>
            </a:r>
          </a:p>
          <a:p>
            <a:pPr marL="342900" lvl="1" indent="-342900" algn="just" eaLnBrk="1" hangingPunct="1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  <a:cs typeface="+mn-cs"/>
            </a:endParaRPr>
          </a:p>
          <a:p>
            <a:pPr marL="342900" lvl="2" indent="-342900" algn="just" eaLnBrk="1" hangingPunct="1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SzPct val="120000"/>
              <a:buFont typeface="Wingdings" pitchFamily="2" charset="2"/>
              <a:buChar char="Ø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+mn-cs"/>
              </a:rPr>
              <a:t>Em contínua expansão, a GOL transportou 5 milhões de passageiros no mercado regional em 2014 - aumento de 24% vs. 2013.</a:t>
            </a:r>
          </a:p>
        </p:txBody>
      </p:sp>
    </p:spTree>
    <p:extLst>
      <p:ext uri="{BB962C8B-B14F-4D97-AF65-F5344CB8AC3E}">
        <p14:creationId xmlns:p14="http://schemas.microsoft.com/office/powerpoint/2010/main" val="4186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04200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GOL no Mercado Regional do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Brasil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Plano de expansão para os próximos 5 anos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4" name="Picture 55" descr="C:\Users\thrstanger\AppData\Local\Microsoft\Windows\Temporary Internet Files\Content.Outlook\JQ1ISXH7\Mapa1 06jan15 (2)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1"/>
          <a:stretch/>
        </p:blipFill>
        <p:spPr bwMode="auto">
          <a:xfrm>
            <a:off x="5524871" y="4107292"/>
            <a:ext cx="2899872" cy="2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>
            <p:custDataLst>
              <p:tags r:id="rId2"/>
            </p:custDataLst>
          </p:nvPr>
        </p:nvSpPr>
        <p:spPr>
          <a:xfrm>
            <a:off x="4533856" y="5373216"/>
            <a:ext cx="1600323" cy="27699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1">
              <a:spcAft>
                <a:spcPts val="600"/>
              </a:spcAft>
            </a:pPr>
            <a:r>
              <a:rPr lang="pt-BR" sz="1200" b="1" dirty="0" smtClean="0"/>
              <a:t>Toda a Malha</a:t>
            </a:r>
            <a:endParaRPr lang="pt-BR" sz="1200" b="1" dirty="0"/>
          </a:p>
        </p:txBody>
      </p:sp>
      <p:pic>
        <p:nvPicPr>
          <p:cNvPr id="7" name="Picture 54" descr="C:\Users\thrstanger\AppData\Local\Microsoft\Windows\Temporary Internet Files\Content.Outlook\JQ1ISXH7\Mapa2 06jan15 (2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5"/>
          <a:stretch/>
        </p:blipFill>
        <p:spPr bwMode="auto">
          <a:xfrm>
            <a:off x="899592" y="4107292"/>
            <a:ext cx="2834103" cy="20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>
            <p:custDataLst>
              <p:tags r:id="rId4"/>
            </p:custDataLst>
          </p:nvPr>
        </p:nvSpPr>
        <p:spPr>
          <a:xfrm>
            <a:off x="2933533" y="4104552"/>
            <a:ext cx="1600323" cy="27699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1">
              <a:spcAft>
                <a:spcPts val="600"/>
              </a:spcAft>
            </a:pPr>
            <a:r>
              <a:rPr lang="pt-BR" sz="1200" b="1" dirty="0" smtClean="0"/>
              <a:t>Foco Inicial</a:t>
            </a:r>
            <a:endParaRPr lang="pt-BR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2" y="1553984"/>
            <a:ext cx="7745101" cy="2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04200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GOL no Mercado Regional do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Brasil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44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novas bases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em 5 anos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" y="1196752"/>
            <a:ext cx="89141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042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Aeroportos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regionais de interesse “Limitações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”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6350"/>
            <a:ext cx="8639175" cy="43227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Sistema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Integrado do Transporte Aéreo Regional - SITAR 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Definição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9583" y="1772816"/>
            <a:ext cx="8374905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Decreto 76590 de 11-nov-1976;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Divide o território brasileiro em 5 áreas, e cada uma delas seria explorada por uma única empresa;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Outorga as concessões das rotas por um período de 15 anos, prorrogáveis por mais 15 anos;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Estabelece um adicional tarifário de até 3% sobre as tarifas de passagens aéreas das linhas domesticas, destinada a suplementação tarifarias das linhas regionais; e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Clr>
                <a:srgbClr val="F5822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Vetou a transformação das empresas regionais em empresas aéreas de âmbito nacional;</a:t>
            </a:r>
          </a:p>
        </p:txBody>
      </p:sp>
    </p:spTree>
    <p:extLst>
      <p:ext uri="{BB962C8B-B14F-4D97-AF65-F5344CB8AC3E}">
        <p14:creationId xmlns:p14="http://schemas.microsoft.com/office/powerpoint/2010/main" val="13995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042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Aeroportos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regionais de interesse “Limitações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”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41438"/>
            <a:ext cx="8639175" cy="432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042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Aeroportos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regionais de interesse “Limitações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”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6350"/>
            <a:ext cx="8639175" cy="43227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9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042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Aeroportos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regionais de interesse “Limitações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”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6350"/>
            <a:ext cx="8639175" cy="43227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9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042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Aeroportos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regionais de interesse “Limitações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”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6350"/>
            <a:ext cx="8639175" cy="43227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2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042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Aeroportos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regionais de interesse “Limitações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”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79663"/>
            <a:ext cx="8639175" cy="2116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2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80879" cy="491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Total de cidades atendidas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1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Sistema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Integrado do Transporte Aéreo Regional - SITAR 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Divisão Territorial por Empresas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1700808"/>
            <a:ext cx="547260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Nordeste – Linhas Aéreas Regionais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2051" name="Picture 3" descr="C:\Users\cnborges\AppData\Local\Microsoft\Windows\Temporary Internet Files\Content.Outlook\OBDV4XPL\Malha NORDEST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r="3567"/>
          <a:stretch/>
        </p:blipFill>
        <p:spPr bwMode="auto">
          <a:xfrm>
            <a:off x="2483768" y="3035280"/>
            <a:ext cx="2016980" cy="327403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11560" y="2059688"/>
            <a:ext cx="5472608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Minas Gerais, Bahia, Pernambuco, Alagoas, Espirito Santo, Sergipe, Paraíba, Rio Grande do Norte e Parte do Maranhão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2052" name="Picture 4" descr="C:\Users\cnborges\AppData\Local\Microsoft\Windows\Temporary Internet Files\Content.Outlook\OBDV4XPL\Malha NORDESTE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3048"/>
          <a:stretch/>
        </p:blipFill>
        <p:spPr bwMode="auto">
          <a:xfrm>
            <a:off x="6603801" y="3135086"/>
            <a:ext cx="2216671" cy="3174231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95983" y="3315147"/>
            <a:ext cx="195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1976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44008" y="3315146"/>
            <a:ext cx="195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1991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15460"/>
          <a:stretch/>
        </p:blipFill>
        <p:spPr bwMode="auto">
          <a:xfrm>
            <a:off x="6603801" y="1700808"/>
            <a:ext cx="2220202" cy="12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27622" y="4005064"/>
            <a:ext cx="1496106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15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67839" y="4005064"/>
            <a:ext cx="1532353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29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Sistema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Integrado do Transporte Aéreo Regional - SITAR 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Divisão Territorial por Empresas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1700808"/>
            <a:ext cx="583264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TABA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–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Transporte Aéreo da Bacia Amazônica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2060848"/>
            <a:ext cx="5832648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Amazonas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, Para, Acre, Amapá, Rondônia e Parte do Mato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Grosso.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5983" y="3315147"/>
            <a:ext cx="2931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1976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44008" y="331514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1991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6455"/>
          <a:stretch/>
        </p:blipFill>
        <p:spPr bwMode="auto">
          <a:xfrm>
            <a:off x="6568137" y="1711443"/>
            <a:ext cx="2401932" cy="1180402"/>
          </a:xfrm>
          <a:prstGeom prst="rect">
            <a:avLst/>
          </a:prstGeom>
          <a:noFill/>
          <a:ln w="9525">
            <a:solidFill>
              <a:srgbClr val="F582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cnborges\Desktop\Malha TABA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/>
          <a:stretch/>
        </p:blipFill>
        <p:spPr bwMode="auto">
          <a:xfrm rot="16200000">
            <a:off x="1496732" y="3181667"/>
            <a:ext cx="2406119" cy="374441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nborges\AppData\Local\Microsoft\Windows\Temporary Internet Files\Content.Outlook\OBDV4XPL\Malha TABA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2670" b="3708"/>
          <a:stretch/>
        </p:blipFill>
        <p:spPr bwMode="auto">
          <a:xfrm rot="16200000">
            <a:off x="5483314" y="3188185"/>
            <a:ext cx="2458505" cy="378376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109367" y="3315147"/>
            <a:ext cx="1462633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11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64288" y="3315147"/>
            <a:ext cx="1440160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25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Sistema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Integrado do Transporte Aéreo Regional - SITAR 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Divisão Territorial por Empresas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1700808"/>
            <a:ext cx="583264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VOTEC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–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Serviços Aéreos Regionais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2060848"/>
            <a:ext cx="5832648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Parte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do Rio de Janeiro, Parte de Minas Gerais, Parte do Parte do Para e do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Maranhão.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5983" y="3315147"/>
            <a:ext cx="195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1976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44008" y="3315146"/>
            <a:ext cx="2061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1986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9544" r="685" b="8631"/>
          <a:stretch/>
        </p:blipFill>
        <p:spPr bwMode="auto">
          <a:xfrm>
            <a:off x="6705600" y="1714436"/>
            <a:ext cx="2194978" cy="1167730"/>
          </a:xfrm>
          <a:prstGeom prst="rect">
            <a:avLst/>
          </a:prstGeom>
          <a:noFill/>
          <a:ln w="9525">
            <a:solidFill>
              <a:srgbClr val="F582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cnborges\AppData\Local\Microsoft\Windows\Temporary Internet Files\Content.Outlook\OBDV4XPL\Malha VOTEC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r="3232" b="4693"/>
          <a:stretch/>
        </p:blipFill>
        <p:spPr bwMode="auto">
          <a:xfrm>
            <a:off x="2523956" y="2996952"/>
            <a:ext cx="2120052" cy="3280345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nborges\AppData\Local\Microsoft\Windows\Temporary Internet Files\Content.Outlook\OBDV4XPL\Malha VOTEC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r="8304" b="3125"/>
          <a:stretch/>
        </p:blipFill>
        <p:spPr bwMode="auto">
          <a:xfrm>
            <a:off x="6705600" y="2996952"/>
            <a:ext cx="2124075" cy="3280345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27622" y="4005064"/>
            <a:ext cx="1496106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18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67839" y="4005064"/>
            <a:ext cx="1460345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21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Sistema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Integrado do Transporte Aéreo Regional - SITAR 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Divisão Territorial por Empresas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1700808"/>
            <a:ext cx="583264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RIO SUL – Serviços Aéreos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2060848"/>
            <a:ext cx="5832648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Parte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do Rio de Janeiro, Parte de São Paulo, Paraná, Santa Catarina, e Rio Grande do Sul</a:t>
            </a:r>
          </a:p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5983" y="3315147"/>
            <a:ext cx="2823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1976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44008" y="331514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1991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15122" r="-17" b="20855"/>
          <a:stretch/>
        </p:blipFill>
        <p:spPr bwMode="auto">
          <a:xfrm>
            <a:off x="6626130" y="1724755"/>
            <a:ext cx="2383726" cy="1167090"/>
          </a:xfrm>
          <a:prstGeom prst="rect">
            <a:avLst/>
          </a:prstGeom>
          <a:noFill/>
          <a:ln w="9525">
            <a:solidFill>
              <a:srgbClr val="F582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cnborges\AppData\Local\Microsoft\Windows\Temporary Internet Files\Content.Outlook\OBDV4XPL\Malha RIO-SUL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784" r="7950" b="2193"/>
          <a:stretch/>
        </p:blipFill>
        <p:spPr bwMode="auto">
          <a:xfrm rot="16200000">
            <a:off x="1386811" y="3101454"/>
            <a:ext cx="2250347" cy="3832002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nborges\AppData\Local\Microsoft\Windows\Temporary Internet Files\Content.Outlook\OBDV4XPL\Malha RIO-SUL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2355"/>
          <a:stretch/>
        </p:blipFill>
        <p:spPr bwMode="auto">
          <a:xfrm rot="16200000">
            <a:off x="5607067" y="3097598"/>
            <a:ext cx="2250350" cy="388843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131840" y="3315146"/>
            <a:ext cx="1296144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8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216110" y="3315147"/>
            <a:ext cx="1460346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20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Sistema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Integrado do Transporte Aéreo Regional - SITAR 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Divisão Territorial por Empresas</a:t>
            </a:r>
            <a:endParaRPr lang="pt-BR" sz="2400" b="1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1700808"/>
            <a:ext cx="583264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TAM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–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Transporte Aéreo Regional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2060848"/>
            <a:ext cx="5832648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São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Paulo, Parte do Estado de Mato Grosso e do Rio de Janeiro</a:t>
            </a:r>
          </a:p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5983" y="3315147"/>
            <a:ext cx="2823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1976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44008" y="331514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Mapa de rotas: 1991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11266" name="Picture 2" descr="C:\Users\cnborges\AppData\Local\Microsoft\Windows\Temporary Internet Files\Content.Outlook\OBDV4XPL\Malha TAM-1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r="3597"/>
          <a:stretch/>
        </p:blipFill>
        <p:spPr bwMode="auto">
          <a:xfrm rot="16200000">
            <a:off x="1435501" y="2995977"/>
            <a:ext cx="2273379" cy="3777243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nborges\AppData\Local\Microsoft\Windows\Temporary Internet Files\Content.Outlook\OBDV4XPL\Malha TAM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3968"/>
          <a:stretch/>
        </p:blipFill>
        <p:spPr bwMode="auto">
          <a:xfrm rot="16200000">
            <a:off x="5528025" y="3010682"/>
            <a:ext cx="2280357" cy="3760358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4086" b="17580"/>
          <a:stretch/>
        </p:blipFill>
        <p:spPr bwMode="auto">
          <a:xfrm>
            <a:off x="6804248" y="1700808"/>
            <a:ext cx="2123064" cy="119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055709" y="3315146"/>
            <a:ext cx="1405104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11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95926" y="3315146"/>
            <a:ext cx="1405104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lvl="5" indent="-285750">
              <a:buClr>
                <a:srgbClr val="F58220"/>
              </a:buCl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24 bases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708920"/>
            <a:ext cx="32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Cenário Atual</a:t>
            </a:r>
            <a:endParaRPr lang="pt-BR" sz="28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9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9emglOSkOTssayZlQWD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0asKzjuE6dWZWqPucz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7ft3UpjECNXEsO8bFq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97H6W53EypurdKPRaN5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1pKgPd4Eul3SnkwREn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YiSIhIiUyAsBULYfO9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ohuk4cmUOGfD5VKItRK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gFHDq.zkiHrCMO0oyxl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0n8vBZEEm4SHPoz5Xb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tbzozEXUOWel54S97Q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6.JJiIoUKWIRavHpR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bMMgRPFECaTvGYiIMWh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SAYgb7T02rP3iKmTqA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e_Gm4IQEqCwLYY2lno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d2o84yx0GDLM0d8_sA2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b4ZP5mGEOkNHr_MqCv1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XEy8lBdE.n3UKSW4RE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LTYsrvp0GsewnMToS29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Jr8z6udku0cGuJZX9R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TTfsUs.keFOhNj7Jjx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AujSC.Xk.0QjvMdthao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202jLNzkSBy..6Yoze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pNy9lwdkyeUcJCuyh39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GbgPGE3kG_9eWbfhQx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aYuoOYG0uzhLMfBOA3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bg8P.Bw0GNclqvjJ8Y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7p2dcmCkWHDK7b0.sr5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DRfZmN4Ue8OsUWYAyRh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TeBdKv2Uyd9vARLU7f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uDrN8n2kCHSHJ9RvC_1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wc_Zy9bEqeX5kA.exo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iFsNnYDkinDxTkGCp5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jOPgXoBEOdB16yRw6Z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JdWPLvX0i8SBFN739.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TN3epd8km7chXVW_ERL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M9EERVg0WI4SRBMD4r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kAaWL50mYldttjfneK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600nF_IEuLPeDcChIU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a11HtnlU6BMLM6sOvsH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8YwW7KyUeqWkOS4OX7m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zT24z6yUujtkY_fns_h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d8pXCiv0.gRzEMk4TA0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Vx0Ge9KEC97v0ybLbj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.pxyjxPrEWFptOBWcFy3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z0sNmuESRcvaWMxLb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Ol4Wojwkug6_3hL_N.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eZddqfk0yT5YhIKExUt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iEgHvPfkSPe8aYxkSx8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z8iPtglkGo1SoZiSUDr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zdMpGsT0OHagGkOVPd5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0Th_ZgwkClnJAdMpZld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vaDLwJqUepL7Y85pLcb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OcF1_.HUCk4HbrbFMiJ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YA25q.SUCrxdMcfcU3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jPIzTiQUOzvA.jCtlz1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ry22H.tEyuiwFvhMkSV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uq3GrxVk.fre2X6HJt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xYV8DM7UuZRyK1TeoPz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Wk.a1pSUGv0FpIuLoEC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sED90fr0a3OhywGEhp.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c.SByPR0CnAbsdE5vD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7ft3UpjECNXEsO8bFq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97H6W53EypurdKPRaN5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Ol4Wojwkug6_3hL_N.n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97H6W53EypurdKPRaN5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tJSXkTmEmiaQzjfnMm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ToqN.bcE2KwF61lVMmK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TNtqnKek.QzNLTItomb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17p7Pvh0iV6.agD6jN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17p7Pvh0iV6.agD6jNI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e9Y_PN_UKDKfkzqiOH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We79Nj_kGbRnyocMyg3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iAvtZXTUSMV9UpTILD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HX71w5f0yFc_CCM4X8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rYw5xldk6JVM1gJghB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pMsSuJT0mqcP2GcERp3Q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947</Words>
  <Application>Microsoft Office PowerPoint</Application>
  <PresentationFormat>Apresentação na tela (4:3)</PresentationFormat>
  <Paragraphs>135</Paragraphs>
  <Slides>24</Slides>
  <Notes>0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Andressa Brum</dc:creator>
  <cp:lastModifiedBy>Claudio Neves Borges</cp:lastModifiedBy>
  <cp:revision>138</cp:revision>
  <dcterms:created xsi:type="dcterms:W3CDTF">2014-04-30T18:58:00Z</dcterms:created>
  <dcterms:modified xsi:type="dcterms:W3CDTF">2016-10-05T12:10:39Z</dcterms:modified>
</cp:coreProperties>
</file>