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B_4B60397F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  <p:sldMasterId id="2147483680" r:id="rId5"/>
  </p:sldMasterIdLst>
  <p:notesMasterIdLst>
    <p:notesMasterId r:id="rId28"/>
  </p:notesMasterIdLst>
  <p:sldIdLst>
    <p:sldId id="1112" r:id="rId6"/>
    <p:sldId id="1113" r:id="rId7"/>
    <p:sldId id="261" r:id="rId8"/>
    <p:sldId id="1117" r:id="rId9"/>
    <p:sldId id="1118" r:id="rId10"/>
    <p:sldId id="1121" r:id="rId11"/>
    <p:sldId id="1119" r:id="rId12"/>
    <p:sldId id="1120" r:id="rId13"/>
    <p:sldId id="1122" r:id="rId14"/>
    <p:sldId id="1116" r:id="rId15"/>
    <p:sldId id="1115" r:id="rId16"/>
    <p:sldId id="267" r:id="rId17"/>
    <p:sldId id="1123" r:id="rId18"/>
    <p:sldId id="1005" r:id="rId19"/>
    <p:sldId id="268" r:id="rId20"/>
    <p:sldId id="271" r:id="rId21"/>
    <p:sldId id="1050" r:id="rId22"/>
    <p:sldId id="1124" r:id="rId23"/>
    <p:sldId id="1125" r:id="rId24"/>
    <p:sldId id="1127" r:id="rId25"/>
    <p:sldId id="1110" r:id="rId26"/>
    <p:sldId id="289" r:id="rId27"/>
  </p:sldIdLst>
  <p:sldSz cx="9144000" cy="5143500" type="screen16x9"/>
  <p:notesSz cx="6858000" cy="9144000"/>
  <p:embeddedFontLst>
    <p:embeddedFont>
      <p:font typeface="Comfortaa" panose="020B0604020202020204" charset="0"/>
      <p:regular r:id="rId29"/>
      <p:bold r:id="rId30"/>
    </p:embeddedFont>
    <p:embeddedFont>
      <p:font typeface="Playfair Display" panose="00000500000000000000" pitchFamily="2" charset="0"/>
      <p:regular r:id="rId31"/>
    </p:embeddedFont>
    <p:embeddedFont>
      <p:font typeface="Raleway" pitchFamily="2" charset="0"/>
      <p:regular r:id="rId32"/>
      <p:bold r:id="rId33"/>
      <p:italic r:id="rId34"/>
      <p:boldItalic r:id="rId35"/>
    </p:embeddedFont>
    <p:embeddedFont>
      <p:font typeface="Raleway Black" pitchFamily="2" charset="0"/>
      <p:bold r:id="rId36"/>
      <p:boldItalic r:id="rId37"/>
    </p:embeddedFont>
    <p:embeddedFont>
      <p:font typeface="Raleway Medium" pitchFamily="2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E42B06-0E59-7B69-BD3F-B6998F54E467}" name="Ana Ungari Dal Fabbro (CGTI/SEB)" initials="AD" userId="S::anafabbro@mec.gov.br::f4c495dc-c6fc-4d45-abc8-a9206bcef4e6" providerId="AD"/>
  <p188:author id="{B55D1610-FE6D-4300-F26A-915973E8AE13}" name="Eduardo Heck de Sa  (CGTI/SEB/MEC)" initials="" userId="S::Eduardosa@mec.gov.br::4bf3dd55-3a8d-43b8-b7b3-a66e1bbd4c91" providerId="AD"/>
  <p188:author id="{670B6133-AAD0-4546-29DE-DC9F37E90842}" name="Guilherme França Corrêa - (CGTI/SEB/UNESCO)" initials="G(" userId="S::guilhermefranca@mec.gov.br::a093ef72-ded3-428f-a15c-8235b0d0af31" providerId="AD"/>
  <p188:author id="{35771257-E319-8135-DFEA-6AA37FFEACA6}" name="Marina Galvao Kovacs (SEB/CGTI)" initials="M(" userId="S::marinagalvao@mec.gov.br::1bc52357-11b7-4c78-95fe-5ac35f190642" providerId="AD"/>
  <p188:author id="{EF303E6B-EC8F-E33F-F37F-501E0DE76350}" name="Barbara Bacellar Rodrigues de Godoy" initials="BG" userId="S::barbaragodoy@mec.gov.br::d16495ed-511c-4138-bb40-58cf2832c37b" providerId="AD"/>
  <p188:author id="{D7DEE4B0-44EE-5D1B-DA70-D6A1B9EB8F27}" name="Thaísa Cavalcanti Pereira(SEB/DAGE/OEI)" initials="TP" userId="S::thaisapereira@mec.gov.br::0438b26f-0ded-48d3-94af-d266f9c0ef6d" providerId="AD"/>
  <p188:author id="{E9C302DE-9D3D-709B-F244-DC6B27B633BA}" name="Thaísa Cavalcanti Pereira(SEB/DAGE/OEI)" initials="" userId="S::ThaisaPereira@mec.gov.br::0438b26f-0ded-48d3-94af-d266f9c0ef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a Figueir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FF"/>
    <a:srgbClr val="F49B19"/>
    <a:srgbClr val="46B491"/>
    <a:srgbClr val="32529D"/>
    <a:srgbClr val="E53832"/>
    <a:srgbClr val="F84D36"/>
    <a:srgbClr val="0000FF"/>
    <a:srgbClr val="00CF00"/>
    <a:srgbClr val="FFCF00"/>
    <a:srgbClr val="89B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098C49-E2C1-2F39-C252-9668AB31CEC4}" v="103" dt="2025-03-07T13:42:05.418"/>
    <p1510:client id="{BB203ECE-9D7B-C1A4-5939-D8E4221257C9}" v="5919" dt="2025-03-06T21:03:09.464"/>
    <p1510:client id="{CDC611EE-492F-481E-B775-B53BAFF56286}" v="25" dt="2025-03-06T21:25:25.175"/>
    <p1510:client id="{E90D3EEE-924E-7409-5F7F-8DB92CC7E4A8}" v="25" dt="2025-03-06T22:51:24.234"/>
  </p1510:revLst>
</p1510:revInfo>
</file>

<file path=ppt/tableStyles.xml><?xml version="1.0" encoding="utf-8"?>
<a:tblStyleLst xmlns:a="http://schemas.openxmlformats.org/drawingml/2006/main" def="{84FD0341-658B-4BD5-9250-376AA768F0C8}">
  <a:tblStyle styleId="{84FD0341-658B-4BD5-9250-376AA768F0C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omments/modernComment_10B_4B6039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69957E-3E83-46F1-93EE-41A80D3C1359}" authorId="{35771257-E319-8135-DFEA-6AA37FFEACA6}" created="2025-03-06T21:05:09.949">
    <pc:sldMkLst xmlns:pc="http://schemas.microsoft.com/office/powerpoint/2013/main/command">
      <pc:docMk/>
      <pc:sldMk cId="1264597375" sldId="267"/>
    </pc:sldMkLst>
    <p188:txBody>
      <a:bodyPr/>
      <a:lstStyle/>
      <a:p>
        <a:r>
          <a:rPr lang="pt-BR"/>
          <a:t>Na dúvida se deixamos ou não esse resumo, podemos tirar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755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86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D93AADEB-6C56-7C47-71EE-18DA4A766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D5FD98EE-8718-93DB-AABB-E5B43E85C6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75557F18-5320-8604-F12D-7B264EF5F9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222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28071162-AADF-FB45-0BF3-CBB8EFCC2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E31C86B8-AA91-66FA-77BA-5B3A8D3076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AF9093A0-3550-A9E4-B757-1D130E1B76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72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693A5C66-8B9B-0723-C199-F567FABDD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B138B237-632D-5D8D-6147-EE08333C8A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DE3F197D-FE2F-3C3F-2B31-2BAB5D254A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5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316BAA29-2A97-449F-5133-2C13D71C9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6E243CBF-3885-5625-03EE-B826C60F92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A8478E14-F739-DD99-190F-7746862EA7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86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2D13209E-6E32-C6EC-5692-613ED60FC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>
            <a:extLst>
              <a:ext uri="{FF2B5EF4-FFF2-40B4-BE49-F238E27FC236}">
                <a16:creationId xmlns:a16="http://schemas.microsoft.com/office/drawing/2014/main" id="{9B397DDF-9FBD-A534-11EE-5DBC52EF76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3:notes">
            <a:extLst>
              <a:ext uri="{FF2B5EF4-FFF2-40B4-BE49-F238E27FC236}">
                <a16:creationId xmlns:a16="http://schemas.microsoft.com/office/drawing/2014/main" id="{28624BE7-6356-C0AF-E097-97DEE83C98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52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 1">
  <p:cSld name="TITLE_2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/>
        </p:nvSpPr>
        <p:spPr>
          <a:xfrm>
            <a:off x="107663" y="169388"/>
            <a:ext cx="89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2 1">
  <p:cSld name="TITLE_3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/>
        </p:nvSpPr>
        <p:spPr>
          <a:xfrm>
            <a:off x="107663" y="169388"/>
            <a:ext cx="89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96;p6">
            <a:extLst>
              <a:ext uri="{FF2B5EF4-FFF2-40B4-BE49-F238E27FC236}">
                <a16:creationId xmlns:a16="http://schemas.microsoft.com/office/drawing/2014/main" id="{FB9E88B3-7F0A-43FF-740F-F37FB59F60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440000">
            <a:off x="7823179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0B678240-2103-76A7-F252-8242ACB0461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50"/>
            <a:ext cx="1114524" cy="35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13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3D5E0D-CF93-6C51-9CC5-BEDCFA1B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C3A-21C5-4CF6-A133-17D149110984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953400-EC1E-2C69-C2F5-6B97A3B6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9A36B7-E5E7-394A-8E12-8ED4DDAD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AB66-27B7-4C73-9F3D-B012B856AB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633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90BD2-986F-E4A4-5400-B7354059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3AA730-30AC-86A8-21B2-6DADD1F45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D3B0FE-B60C-92B9-32B3-D9BF91E6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09D245-F9AD-8211-13E2-C9D8210D4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B82CD5-D607-A3F1-4DFB-DE6C309B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FF49FC-7C86-6D81-235D-9B307178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AFCE69-63DD-942A-87A5-C91AE1C9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8561B2-323A-2565-A4C8-1F261187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280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DD94B4-C6CC-88E8-75FC-C6C81B7F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024701-50BD-6946-E405-90BB3D49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BF16D9-A148-A39D-3168-DE4F1514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0D3C16C0-0CE3-38CE-D345-411A1B93C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560" y="271463"/>
            <a:ext cx="4287440" cy="4393406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957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15FB9-104C-4066-A4B4-C1DC262F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25CCC3-262B-7CFD-74BF-74AFCFEB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099E38-6133-3FA6-E941-50843ABA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B97EB7-2CAF-1484-A0AE-02796D55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14FD767C-C902-60C0-C5FA-09DA8EBC33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229" y="1372195"/>
            <a:ext cx="1642254" cy="32908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57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07B07-4021-0A14-B9A3-37E1D6B8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ACAF90-AC2D-955C-408C-357D1ECE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853031-6A33-024E-8694-638C794A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EF72CA-020E-492E-E2E5-070FE36E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2130E3C4-C59D-D45F-362B-515E4543A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410891"/>
            <a:ext cx="2057400" cy="2425303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6DD297CA-C1F0-7569-4224-F5983D86D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2942" y="1410891"/>
            <a:ext cx="2202440" cy="2425303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A1BBFB8B-CAA7-E716-140C-877ADC6CFA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7950" y="1410891"/>
            <a:ext cx="2057400" cy="2425303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405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20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91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61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441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274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498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876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457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428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405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03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09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0B_4B60397F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hyperlink" Target="https://www.in.gov.br/en/web/dou/-/resolucao-ce/enec-n-3-de-11-de-julho-de-2024-572637374" TargetMode="External"/><Relationship Id="rId4" Type="http://schemas.openxmlformats.org/officeDocument/2006/relationships/hyperlink" Target="https://www.in.gov.br/en/web/dou/-/resolucao-cenec-n-2-de-22-de-fevereiro-de-2024-54627917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FFF5AE-4EAF-27D8-2B34-32B3B0DFE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39303B4-26D6-F2D2-0AC6-CDA9407E4E71}"/>
              </a:ext>
            </a:extLst>
          </p:cNvPr>
          <p:cNvSpPr/>
          <p:nvPr/>
        </p:nvSpPr>
        <p:spPr>
          <a:xfrm>
            <a:off x="197694" y="3221373"/>
            <a:ext cx="6576419" cy="53789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>
                <a:solidFill>
                  <a:schemeClr val="bg1"/>
                </a:solidFill>
              </a:rPr>
              <a:t>Audiência Pública sobre a regulamentação da Lei 15.100/2025 e o que vem depois da restrição de celulares nas escolas </a:t>
            </a:r>
          </a:p>
          <a:p>
            <a:endParaRPr lang="pt-BR" sz="2400" b="1">
              <a:solidFill>
                <a:schemeClr val="bg1"/>
              </a:solidFill>
              <a:cs typeface="Arial"/>
            </a:endParaRPr>
          </a:p>
          <a:p>
            <a:endParaRPr lang="pt-BR" sz="2400" b="1">
              <a:solidFill>
                <a:schemeClr val="bg1"/>
              </a:solidFill>
              <a:cs typeface="Arial"/>
            </a:endParaRPr>
          </a:p>
          <a:p>
            <a:r>
              <a:rPr lang="pt-BR" sz="1600" b="1">
                <a:solidFill>
                  <a:schemeClr val="bg1"/>
                </a:solidFill>
                <a:cs typeface="Arial"/>
              </a:rPr>
              <a:t>Anita Stefani</a:t>
            </a:r>
          </a:p>
          <a:p>
            <a:r>
              <a:rPr lang="pt-BR" sz="1600" b="1">
                <a:solidFill>
                  <a:schemeClr val="bg1"/>
                </a:solidFill>
                <a:cs typeface="Arial"/>
              </a:rPr>
              <a:t>Diretora de Apoio à Gestão Educacional</a:t>
            </a:r>
          </a:p>
          <a:p>
            <a:r>
              <a:rPr lang="pt-BR" sz="1600" b="1">
                <a:solidFill>
                  <a:schemeClr val="bg1"/>
                </a:solidFill>
                <a:cs typeface="Arial"/>
              </a:rPr>
              <a:t>Secretaria de Educação Básica - MEC</a:t>
            </a:r>
          </a:p>
        </p:txBody>
      </p:sp>
    </p:spTree>
    <p:extLst>
      <p:ext uri="{BB962C8B-B14F-4D97-AF65-F5344CB8AC3E}">
        <p14:creationId xmlns:p14="http://schemas.microsoft.com/office/powerpoint/2010/main" val="79840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AEC8F8-4CAA-07B5-94B7-0E4AEACCC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id="{040E60DC-4063-8E2C-8A06-CBCF531615D9}"/>
              </a:ext>
            </a:extLst>
          </p:cNvPr>
          <p:cNvGrpSpPr/>
          <p:nvPr/>
        </p:nvGrpSpPr>
        <p:grpSpPr>
          <a:xfrm>
            <a:off x="349810" y="1121382"/>
            <a:ext cx="2379338" cy="1821780"/>
            <a:chOff x="421247" y="986444"/>
            <a:chExt cx="2379338" cy="1821780"/>
          </a:xfrm>
        </p:grpSpPr>
        <p:sp>
          <p:nvSpPr>
            <p:cNvPr id="9" name="Rectangle 404">
              <a:extLst>
                <a:ext uri="{FF2B5EF4-FFF2-40B4-BE49-F238E27FC236}">
                  <a16:creationId xmlns:a16="http://schemas.microsoft.com/office/drawing/2014/main" id="{869ECB7E-53CE-40E5-8BAC-A12EFCCE65B1}"/>
                </a:ext>
              </a:extLst>
            </p:cNvPr>
            <p:cNvSpPr/>
            <p:nvPr/>
          </p:nvSpPr>
          <p:spPr>
            <a:xfrm>
              <a:off x="421247" y="986444"/>
              <a:ext cx="2379338" cy="1821780"/>
            </a:xfrm>
            <a:prstGeom prst="rect">
              <a:avLst/>
            </a:prstGeom>
            <a:solidFill>
              <a:srgbClr val="325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75"/>
            </a:p>
          </p:txBody>
        </p:sp>
        <p:sp>
          <p:nvSpPr>
            <p:cNvPr id="46" name="Rectangle 343">
              <a:extLst>
                <a:ext uri="{FF2B5EF4-FFF2-40B4-BE49-F238E27FC236}">
                  <a16:creationId xmlns:a16="http://schemas.microsoft.com/office/drawing/2014/main" id="{A5278D1A-89EB-9A0D-A650-2F46235EDD63}"/>
                </a:ext>
              </a:extLst>
            </p:cNvPr>
            <p:cNvSpPr/>
            <p:nvPr/>
          </p:nvSpPr>
          <p:spPr>
            <a:xfrm>
              <a:off x="421296" y="1072667"/>
              <a:ext cx="2378442" cy="323165"/>
            </a:xfrm>
            <a:prstGeom prst="rect">
              <a:avLst/>
            </a:prstGeom>
            <a:solidFill>
              <a:srgbClr val="32529D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Saúde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física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e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mental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:</a:t>
              </a:r>
              <a:endParaRPr lang="pt-BR" sz="1450">
                <a:solidFill>
                  <a:schemeClr val="bg1"/>
                </a:solidFill>
              </a:endParaRPr>
            </a:p>
          </p:txBody>
        </p:sp>
        <p:sp>
          <p:nvSpPr>
            <p:cNvPr id="47" name="Rectangle 344">
              <a:extLst>
                <a:ext uri="{FF2B5EF4-FFF2-40B4-BE49-F238E27FC236}">
                  <a16:creationId xmlns:a16="http://schemas.microsoft.com/office/drawing/2014/main" id="{BBC31099-35B6-D5E8-EA28-5B9408DF0FE4}"/>
                </a:ext>
              </a:extLst>
            </p:cNvPr>
            <p:cNvSpPr/>
            <p:nvPr/>
          </p:nvSpPr>
          <p:spPr>
            <a:xfrm>
              <a:off x="421296" y="1399719"/>
              <a:ext cx="2377828" cy="1200329"/>
            </a:xfrm>
            <a:prstGeom prst="rect">
              <a:avLst/>
            </a:prstGeom>
            <a:solidFill>
              <a:srgbClr val="32529D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>
                  <a:solidFill>
                    <a:schemeClr val="bg1"/>
                  </a:solidFill>
                </a:rPr>
                <a:t>O uso excessivo de telas pode causar problemas como sedentarismo, isolamento social, ansiedade, além de riscos para a saúde ocular e desenvolvimento motor.</a:t>
              </a:r>
              <a:endParaRPr lang="pt-BR"/>
            </a:p>
          </p:txBody>
        </p:sp>
      </p:grp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740D75F1-4B24-CAFA-B0B3-0F7948D079F1}"/>
              </a:ext>
            </a:extLst>
          </p:cNvPr>
          <p:cNvSpPr/>
          <p:nvPr/>
        </p:nvSpPr>
        <p:spPr>
          <a:xfrm>
            <a:off x="337315" y="280265"/>
            <a:ext cx="3055760" cy="539075"/>
          </a:xfrm>
          <a:prstGeom prst="roundRect">
            <a:avLst/>
          </a:prstGeom>
          <a:solidFill>
            <a:srgbClr val="11B88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Rawline"/>
              </a:rPr>
              <a:t>Por que </a:t>
            </a:r>
            <a:r>
              <a:rPr lang="en-US" sz="2400" b="1" err="1">
                <a:solidFill>
                  <a:schemeClr val="bg1"/>
                </a:solidFill>
                <a:latin typeface="Rawline"/>
              </a:rPr>
              <a:t>restringir</a:t>
            </a:r>
            <a:r>
              <a:rPr lang="en-US" sz="2400" b="1">
                <a:solidFill>
                  <a:schemeClr val="bg1"/>
                </a:solidFill>
                <a:latin typeface="Rawline"/>
              </a:rPr>
              <a:t>?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4406C00C-EE5D-51B2-CC5A-073AFA6D6FD6}"/>
              </a:ext>
            </a:extLst>
          </p:cNvPr>
          <p:cNvGrpSpPr/>
          <p:nvPr/>
        </p:nvGrpSpPr>
        <p:grpSpPr>
          <a:xfrm>
            <a:off x="3309886" y="1121382"/>
            <a:ext cx="2379338" cy="1821780"/>
            <a:chOff x="3381323" y="979117"/>
            <a:chExt cx="2379338" cy="1821780"/>
          </a:xfrm>
        </p:grpSpPr>
        <p:sp>
          <p:nvSpPr>
            <p:cNvPr id="4" name="Rectangle 404">
              <a:extLst>
                <a:ext uri="{FF2B5EF4-FFF2-40B4-BE49-F238E27FC236}">
                  <a16:creationId xmlns:a16="http://schemas.microsoft.com/office/drawing/2014/main" id="{58156CF9-E55D-604A-A0DD-FEE59D33BC11}"/>
                </a:ext>
              </a:extLst>
            </p:cNvPr>
            <p:cNvSpPr/>
            <p:nvPr/>
          </p:nvSpPr>
          <p:spPr>
            <a:xfrm>
              <a:off x="3381323" y="979117"/>
              <a:ext cx="2379338" cy="1821780"/>
            </a:xfrm>
            <a:prstGeom prst="rect">
              <a:avLst/>
            </a:prstGeom>
            <a:solidFill>
              <a:srgbClr val="325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75"/>
            </a:p>
          </p:txBody>
        </p:sp>
        <p:sp>
          <p:nvSpPr>
            <p:cNvPr id="5" name="Rectangle 343">
              <a:extLst>
                <a:ext uri="{FF2B5EF4-FFF2-40B4-BE49-F238E27FC236}">
                  <a16:creationId xmlns:a16="http://schemas.microsoft.com/office/drawing/2014/main" id="{28A6D80C-E7EA-CF4D-0AF4-1896DBB132F5}"/>
                </a:ext>
              </a:extLst>
            </p:cNvPr>
            <p:cNvSpPr/>
            <p:nvPr/>
          </p:nvSpPr>
          <p:spPr>
            <a:xfrm>
              <a:off x="3381372" y="984744"/>
              <a:ext cx="2378442" cy="553998"/>
            </a:xfrm>
            <a:prstGeom prst="rect">
              <a:avLst/>
            </a:prstGeom>
            <a:solidFill>
              <a:srgbClr val="32529D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Exposição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a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conteúdos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inadequados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:</a:t>
              </a:r>
              <a:endParaRPr lang="pt-BR" sz="1450" err="1">
                <a:solidFill>
                  <a:schemeClr val="bg1"/>
                </a:solidFill>
              </a:endParaRPr>
            </a:p>
          </p:txBody>
        </p:sp>
        <p:sp>
          <p:nvSpPr>
            <p:cNvPr id="6" name="Rectangle 344">
              <a:extLst>
                <a:ext uri="{FF2B5EF4-FFF2-40B4-BE49-F238E27FC236}">
                  <a16:creationId xmlns:a16="http://schemas.microsoft.com/office/drawing/2014/main" id="{496A2EBA-0AE5-77D9-D059-8F396F723DE8}"/>
                </a:ext>
              </a:extLst>
            </p:cNvPr>
            <p:cNvSpPr/>
            <p:nvPr/>
          </p:nvSpPr>
          <p:spPr>
            <a:xfrm>
              <a:off x="3381372" y="1524276"/>
              <a:ext cx="2377828" cy="1200329"/>
            </a:xfrm>
            <a:prstGeom prst="rect">
              <a:avLst/>
            </a:prstGeom>
            <a:solidFill>
              <a:srgbClr val="32529D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>
                  <a:solidFill>
                    <a:schemeClr val="bg1"/>
                  </a:solidFill>
                </a:rPr>
                <a:t>Crianças e adolescentes podem acessar conteúdos violentos, pornográficos ou impróprios para sua faixa etária, que podem ter impactos psicológicos graves.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A74D27B-3D8F-42C9-9EFF-D2C2CF860A43}"/>
              </a:ext>
            </a:extLst>
          </p:cNvPr>
          <p:cNvGrpSpPr/>
          <p:nvPr/>
        </p:nvGrpSpPr>
        <p:grpSpPr>
          <a:xfrm>
            <a:off x="6269963" y="1121380"/>
            <a:ext cx="2379338" cy="1821780"/>
            <a:chOff x="6187535" y="1015751"/>
            <a:chExt cx="2379338" cy="1821780"/>
          </a:xfrm>
        </p:grpSpPr>
        <p:sp>
          <p:nvSpPr>
            <p:cNvPr id="8" name="Rectangle 404">
              <a:extLst>
                <a:ext uri="{FF2B5EF4-FFF2-40B4-BE49-F238E27FC236}">
                  <a16:creationId xmlns:a16="http://schemas.microsoft.com/office/drawing/2014/main" id="{69B5C35D-E300-B401-48B4-9D599EDEF648}"/>
                </a:ext>
              </a:extLst>
            </p:cNvPr>
            <p:cNvSpPr/>
            <p:nvPr/>
          </p:nvSpPr>
          <p:spPr>
            <a:xfrm>
              <a:off x="6187535" y="1015751"/>
              <a:ext cx="2379338" cy="1821780"/>
            </a:xfrm>
            <a:prstGeom prst="rect">
              <a:avLst/>
            </a:prstGeom>
            <a:solidFill>
              <a:srgbClr val="325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75"/>
            </a:p>
          </p:txBody>
        </p:sp>
        <p:sp>
          <p:nvSpPr>
            <p:cNvPr id="10" name="Rectangle 343">
              <a:extLst>
                <a:ext uri="{FF2B5EF4-FFF2-40B4-BE49-F238E27FC236}">
                  <a16:creationId xmlns:a16="http://schemas.microsoft.com/office/drawing/2014/main" id="{AD5263BD-FF23-E23F-0454-901E9958867C}"/>
                </a:ext>
              </a:extLst>
            </p:cNvPr>
            <p:cNvSpPr/>
            <p:nvPr/>
          </p:nvSpPr>
          <p:spPr>
            <a:xfrm>
              <a:off x="6187584" y="1101974"/>
              <a:ext cx="2378442" cy="323165"/>
            </a:xfrm>
            <a:prstGeom prst="rect">
              <a:avLst/>
            </a:prstGeom>
            <a:solidFill>
              <a:srgbClr val="32529D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Cyberbullying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e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assédio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:</a:t>
              </a:r>
              <a:endParaRPr lang="pt-BR" sz="145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5" name="Rectangle 344">
              <a:extLst>
                <a:ext uri="{FF2B5EF4-FFF2-40B4-BE49-F238E27FC236}">
                  <a16:creationId xmlns:a16="http://schemas.microsoft.com/office/drawing/2014/main" id="{5758C3DB-C314-2D63-D2E0-75E8F4A3ED8B}"/>
                </a:ext>
              </a:extLst>
            </p:cNvPr>
            <p:cNvSpPr/>
            <p:nvPr/>
          </p:nvSpPr>
          <p:spPr>
            <a:xfrm>
              <a:off x="6187584" y="1429026"/>
              <a:ext cx="2377828" cy="1200329"/>
            </a:xfrm>
            <a:prstGeom prst="rect">
              <a:avLst/>
            </a:prstGeom>
            <a:solidFill>
              <a:srgbClr val="32529D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>
                  <a:solidFill>
                    <a:schemeClr val="bg1"/>
                  </a:solidFill>
                </a:rPr>
                <a:t>Os jovens estão vulneráveis ao cyberbullying, assédio sexual e contatos indesejados de estranhos por meio de redes sociais e aplicativos de mensagens.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7C425398-E29F-6623-7C7A-6A150791DC69}"/>
              </a:ext>
            </a:extLst>
          </p:cNvPr>
          <p:cNvGrpSpPr/>
          <p:nvPr/>
        </p:nvGrpSpPr>
        <p:grpSpPr>
          <a:xfrm>
            <a:off x="1727317" y="3143611"/>
            <a:ext cx="2487731" cy="1821780"/>
            <a:chOff x="5007948" y="2920751"/>
            <a:chExt cx="2487731" cy="1821780"/>
          </a:xfrm>
        </p:grpSpPr>
        <p:sp>
          <p:nvSpPr>
            <p:cNvPr id="23" name="Rectangle 404">
              <a:extLst>
                <a:ext uri="{FF2B5EF4-FFF2-40B4-BE49-F238E27FC236}">
                  <a16:creationId xmlns:a16="http://schemas.microsoft.com/office/drawing/2014/main" id="{6D71DDF2-40EF-EE0D-47FB-604458BFAF6E}"/>
                </a:ext>
              </a:extLst>
            </p:cNvPr>
            <p:cNvSpPr/>
            <p:nvPr/>
          </p:nvSpPr>
          <p:spPr>
            <a:xfrm>
              <a:off x="5073841" y="2920751"/>
              <a:ext cx="2379338" cy="1821780"/>
            </a:xfrm>
            <a:prstGeom prst="rect">
              <a:avLst/>
            </a:prstGeom>
            <a:solidFill>
              <a:srgbClr val="325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75"/>
            </a:p>
          </p:txBody>
        </p:sp>
        <p:sp>
          <p:nvSpPr>
            <p:cNvPr id="24" name="Rectangle 343">
              <a:extLst>
                <a:ext uri="{FF2B5EF4-FFF2-40B4-BE49-F238E27FC236}">
                  <a16:creationId xmlns:a16="http://schemas.microsoft.com/office/drawing/2014/main" id="{3C91C93F-FEBB-7F44-2481-8912E348D033}"/>
                </a:ext>
              </a:extLst>
            </p:cNvPr>
            <p:cNvSpPr/>
            <p:nvPr/>
          </p:nvSpPr>
          <p:spPr>
            <a:xfrm>
              <a:off x="5073890" y="2926378"/>
              <a:ext cx="2378442" cy="553998"/>
            </a:xfrm>
            <a:prstGeom prst="rect">
              <a:avLst/>
            </a:prstGeom>
            <a:solidFill>
              <a:srgbClr val="32529D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Violação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de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privacidade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e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exploração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de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dados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:</a:t>
              </a:r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5" name="Rectangle 344">
              <a:extLst>
                <a:ext uri="{FF2B5EF4-FFF2-40B4-BE49-F238E27FC236}">
                  <a16:creationId xmlns:a16="http://schemas.microsoft.com/office/drawing/2014/main" id="{ED5C7EFA-DBD5-207A-CB32-640AE4EDFA93}"/>
                </a:ext>
              </a:extLst>
            </p:cNvPr>
            <p:cNvSpPr/>
            <p:nvPr/>
          </p:nvSpPr>
          <p:spPr>
            <a:xfrm>
              <a:off x="5007948" y="3473237"/>
              <a:ext cx="2487731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>
                  <a:solidFill>
                    <a:schemeClr val="bg1"/>
                  </a:solidFill>
                </a:rPr>
                <a:t>Há riscos relacionados ao tratamento indevido de dados pessoais de crianças e adolescentes, que podem ser utilizados para fins comerciais ou até mesmo vendidos a terceiros.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9C500903-2A95-04A9-C459-1C289D6A3D5B}"/>
              </a:ext>
            </a:extLst>
          </p:cNvPr>
          <p:cNvGrpSpPr/>
          <p:nvPr/>
        </p:nvGrpSpPr>
        <p:grpSpPr>
          <a:xfrm>
            <a:off x="4782596" y="3143611"/>
            <a:ext cx="2379338" cy="1821780"/>
            <a:chOff x="3381323" y="979117"/>
            <a:chExt cx="2379338" cy="1821780"/>
          </a:xfrm>
        </p:grpSpPr>
        <p:sp>
          <p:nvSpPr>
            <p:cNvPr id="31" name="Rectangle 404">
              <a:extLst>
                <a:ext uri="{FF2B5EF4-FFF2-40B4-BE49-F238E27FC236}">
                  <a16:creationId xmlns:a16="http://schemas.microsoft.com/office/drawing/2014/main" id="{3A18E4EE-A04F-A19F-2D76-26CC0772BEF8}"/>
                </a:ext>
              </a:extLst>
            </p:cNvPr>
            <p:cNvSpPr/>
            <p:nvPr/>
          </p:nvSpPr>
          <p:spPr>
            <a:xfrm>
              <a:off x="3381323" y="979117"/>
              <a:ext cx="2379338" cy="1821780"/>
            </a:xfrm>
            <a:prstGeom prst="rect">
              <a:avLst/>
            </a:prstGeom>
            <a:solidFill>
              <a:srgbClr val="325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75"/>
            </a:p>
          </p:txBody>
        </p:sp>
        <p:sp>
          <p:nvSpPr>
            <p:cNvPr id="32" name="Rectangle 343">
              <a:extLst>
                <a:ext uri="{FF2B5EF4-FFF2-40B4-BE49-F238E27FC236}">
                  <a16:creationId xmlns:a16="http://schemas.microsoft.com/office/drawing/2014/main" id="{187A6C29-14EC-E911-4E5C-75F001724FDB}"/>
                </a:ext>
              </a:extLst>
            </p:cNvPr>
            <p:cNvSpPr/>
            <p:nvPr/>
          </p:nvSpPr>
          <p:spPr>
            <a:xfrm>
              <a:off x="3381372" y="984744"/>
              <a:ext cx="2378442" cy="538609"/>
            </a:xfrm>
            <a:prstGeom prst="rect">
              <a:avLst/>
            </a:prstGeom>
            <a:solidFill>
              <a:srgbClr val="32529D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Dependência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e uso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problemático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: </a:t>
              </a:r>
              <a:endParaRPr lang="pt-BR" sz="1450" b="1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33" name="Rectangle 344">
              <a:extLst>
                <a:ext uri="{FF2B5EF4-FFF2-40B4-BE49-F238E27FC236}">
                  <a16:creationId xmlns:a16="http://schemas.microsoft.com/office/drawing/2014/main" id="{964F09AF-7500-2176-A748-C2E14FC02AF0}"/>
                </a:ext>
              </a:extLst>
            </p:cNvPr>
            <p:cNvSpPr/>
            <p:nvPr/>
          </p:nvSpPr>
          <p:spPr>
            <a:xfrm>
              <a:off x="3381372" y="1524276"/>
              <a:ext cx="2377828" cy="101566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>
                  <a:solidFill>
                    <a:schemeClr val="bg1"/>
                  </a:solidFill>
                </a:rPr>
                <a:t>O uso prolongado de jogos e redes sociais pode levar à dependência, prejudicando o convívio social, o desempenho acadêmico e o bem-estar geral.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21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14" descr="Uma imagem contendo espelho, monitor, computador, espelho retrovisor">
            <a:extLst>
              <a:ext uri="{FF2B5EF4-FFF2-40B4-BE49-F238E27FC236}">
                <a16:creationId xmlns:a16="http://schemas.microsoft.com/office/drawing/2014/main" id="{913645CA-3097-8F27-BFC6-3415AF08F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02" y="1116421"/>
            <a:ext cx="1323127" cy="2551806"/>
          </a:xfrm>
          <a:prstGeom prst="rect">
            <a:avLst/>
          </a:prstGeom>
          <a:noFill/>
        </p:spPr>
      </p:pic>
      <p:sp>
        <p:nvSpPr>
          <p:cNvPr id="9" name="Espaço Reservado para Texto 11">
            <a:extLst>
              <a:ext uri="{FF2B5EF4-FFF2-40B4-BE49-F238E27FC236}">
                <a16:creationId xmlns:a16="http://schemas.microsoft.com/office/drawing/2014/main" id="{3C750AC0-5BAC-A843-9EF9-9ED8370C3893}"/>
              </a:ext>
            </a:extLst>
          </p:cNvPr>
          <p:cNvSpPr txBox="1">
            <a:spLocks/>
          </p:cNvSpPr>
          <p:nvPr/>
        </p:nvSpPr>
        <p:spPr>
          <a:xfrm>
            <a:off x="351797" y="1515998"/>
            <a:ext cx="4575299" cy="260960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har char="•"/>
            </a:pPr>
            <a:r>
              <a:rPr lang="pt-BR" sz="1300" b="1"/>
              <a:t>Prejuízos ao foco e concentração:</a:t>
            </a:r>
            <a:r>
              <a:rPr lang="pt-BR" sz="1300"/>
              <a:t> O uso não pedagógico de dispositivos digitais no ambiente escolar pode ser uma fonte significativa de distração, afetando o processo de aprendizagem e dificultando a gestão da sala de aula</a:t>
            </a:r>
            <a:endParaRPr lang="pt-BR" sz="1300">
              <a:cs typeface="Arial"/>
            </a:endParaRPr>
          </a:p>
          <a:p>
            <a:pPr marL="171450" indent="-171450">
              <a:buChar char="•"/>
            </a:pPr>
            <a:endParaRPr lang="pt-BR" sz="1300">
              <a:cs typeface="Arial"/>
            </a:endParaRPr>
          </a:p>
          <a:p>
            <a:endParaRPr lang="pt-BR" sz="1300"/>
          </a:p>
          <a:p>
            <a:pPr marL="171450" indent="-171450">
              <a:buChar char="•"/>
            </a:pPr>
            <a:r>
              <a:rPr lang="pt-BR" sz="1300" b="1"/>
              <a:t>Redução de interações sociais:</a:t>
            </a:r>
            <a:r>
              <a:rPr lang="pt-BR" sz="1300"/>
              <a:t> O uso excessivo de celulares pode diminuir as oportunidades de interação social entre os estudantes, prejudicando o desenvolvimento de habilidades sociais e emocionais, que são cruciais no ambiente escolar</a:t>
            </a:r>
            <a:endParaRPr lang="pt-BR" sz="1300">
              <a:cs typeface="Arial"/>
            </a:endParaRPr>
          </a:p>
          <a:p>
            <a:endParaRPr lang="pt-BR" sz="1013"/>
          </a:p>
          <a:p>
            <a:endParaRPr lang="pt-BR" sz="1013"/>
          </a:p>
        </p:txBody>
      </p:sp>
      <p:sp>
        <p:nvSpPr>
          <p:cNvPr id="11" name="Título 9">
            <a:extLst>
              <a:ext uri="{FF2B5EF4-FFF2-40B4-BE49-F238E27FC236}">
                <a16:creationId xmlns:a16="http://schemas.microsoft.com/office/drawing/2014/main" id="{24CF60F6-00C2-7A43-74F9-E93F9EB1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817" y="781543"/>
            <a:ext cx="2949178" cy="392487"/>
          </a:xfrm>
        </p:spPr>
        <p:txBody>
          <a:bodyPr>
            <a:norm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chemeClr val="bg1"/>
                </a:solidFill>
                <a:latin typeface="Rawline" panose="00000500000000000000" pitchFamily="2" charset="0"/>
              </a:rPr>
              <a:t>TÍTULO AQUI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4D62E5D-DB2F-6691-2BA4-0E7E54C67541}"/>
              </a:ext>
            </a:extLst>
          </p:cNvPr>
          <p:cNvSpPr/>
          <p:nvPr/>
        </p:nvSpPr>
        <p:spPr>
          <a:xfrm>
            <a:off x="241678" y="280265"/>
            <a:ext cx="4691272" cy="832763"/>
          </a:xfrm>
          <a:prstGeom prst="roundRect">
            <a:avLst/>
          </a:prstGeom>
          <a:solidFill>
            <a:srgbClr val="11B88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Rawline"/>
              </a:rPr>
              <a:t>Por que </a:t>
            </a:r>
            <a:r>
              <a:rPr lang="en-US" sz="2400" b="1" dirty="0" err="1">
                <a:solidFill>
                  <a:schemeClr val="bg1"/>
                </a:solidFill>
                <a:latin typeface="Rawline"/>
              </a:rPr>
              <a:t>restringir</a:t>
            </a:r>
            <a:r>
              <a:rPr lang="en-US" sz="2400" b="1" dirty="0">
                <a:solidFill>
                  <a:schemeClr val="bg1"/>
                </a:solidFill>
                <a:latin typeface="Rawline"/>
              </a:rPr>
              <a:t> o </a:t>
            </a:r>
            <a:r>
              <a:rPr lang="en-US" sz="2400" b="1" dirty="0" err="1">
                <a:solidFill>
                  <a:schemeClr val="bg1"/>
                </a:solidFill>
                <a:latin typeface="Rawline"/>
              </a:rPr>
              <a:t>uso</a:t>
            </a:r>
            <a:r>
              <a:rPr lang="en-US" sz="2400" b="1" dirty="0">
                <a:solidFill>
                  <a:schemeClr val="bg1"/>
                </a:solidFill>
                <a:latin typeface="Rawline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Rawline"/>
              </a:rPr>
              <a:t>celulares</a:t>
            </a:r>
            <a:r>
              <a:rPr lang="en-US" sz="2400" b="1" dirty="0">
                <a:solidFill>
                  <a:schemeClr val="bg1"/>
                </a:solidFill>
                <a:latin typeface="Rawline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awline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Rawline"/>
              </a:rPr>
              <a:t> ambientes </a:t>
            </a:r>
            <a:r>
              <a:rPr lang="en-US" sz="2400" b="1" dirty="0" err="1">
                <a:solidFill>
                  <a:schemeClr val="bg1"/>
                </a:solidFill>
                <a:latin typeface="Rawline"/>
              </a:rPr>
              <a:t>escolares</a:t>
            </a:r>
            <a:r>
              <a:rPr lang="en-US" sz="2400" b="1" dirty="0">
                <a:solidFill>
                  <a:schemeClr val="bg1"/>
                </a:solidFill>
                <a:latin typeface="Rawline"/>
              </a:rPr>
              <a:t>?</a:t>
            </a:r>
          </a:p>
        </p:txBody>
      </p:sp>
      <p:pic>
        <p:nvPicPr>
          <p:cNvPr id="18" name="Espaço Reservado para Imagem 17" descr="Menina sentada em frente a computador&#10;&#10;O conteúdo gerado por IA pode estar incorreto.">
            <a:extLst>
              <a:ext uri="{FF2B5EF4-FFF2-40B4-BE49-F238E27FC236}">
                <a16:creationId xmlns:a16="http://schemas.microsoft.com/office/drawing/2014/main" id="{C112A21F-CFB8-3D14-7D91-1EC7CEB6AC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35964" r="35964"/>
          <a:stretch/>
        </p:blipFill>
        <p:spPr>
          <a:xfrm>
            <a:off x="5797119" y="1379536"/>
            <a:ext cx="769498" cy="1473931"/>
          </a:xfrm>
          <a:ln>
            <a:noFill/>
          </a:ln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B33C209-C6F9-ADF6-34BC-3B85E8361166}"/>
              </a:ext>
            </a:extLst>
          </p:cNvPr>
          <p:cNvSpPr/>
          <p:nvPr/>
        </p:nvSpPr>
        <p:spPr>
          <a:xfrm>
            <a:off x="5909526" y="1212790"/>
            <a:ext cx="592547" cy="7599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13"/>
          </a:p>
        </p:txBody>
      </p:sp>
      <p:pic>
        <p:nvPicPr>
          <p:cNvPr id="19" name="Imagem 18" descr="Pessoa posando para foto&#10;&#10;O conteúdo gerado por IA pode estar incorreto.">
            <a:extLst>
              <a:ext uri="{FF2B5EF4-FFF2-40B4-BE49-F238E27FC236}">
                <a16:creationId xmlns:a16="http://schemas.microsoft.com/office/drawing/2014/main" id="{41659203-F70F-B043-C3C7-5E4BC97C25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7" r="42735" b="-2778"/>
          <a:stretch/>
        </p:blipFill>
        <p:spPr>
          <a:xfrm>
            <a:off x="5635625" y="2853467"/>
            <a:ext cx="1143015" cy="6389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57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E8401D46-0DF7-1094-F3F4-3CA8CB27EA10}"/>
              </a:ext>
            </a:extLst>
          </p:cNvPr>
          <p:cNvSpPr/>
          <p:nvPr/>
        </p:nvSpPr>
        <p:spPr>
          <a:xfrm>
            <a:off x="246062" y="984249"/>
            <a:ext cx="6294437" cy="4016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>
            <a:extLst>
              <a:ext uri="{FF2B5EF4-FFF2-40B4-BE49-F238E27FC236}">
                <a16:creationId xmlns:a16="http://schemas.microsoft.com/office/drawing/2014/main" id="{3C750AC0-5BAC-A843-9EF9-9ED8370C3893}"/>
              </a:ext>
            </a:extLst>
          </p:cNvPr>
          <p:cNvSpPr txBox="1">
            <a:spLocks/>
          </p:cNvSpPr>
          <p:nvPr/>
        </p:nvSpPr>
        <p:spPr>
          <a:xfrm>
            <a:off x="243724" y="984796"/>
            <a:ext cx="6199434" cy="208572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har char="•"/>
            </a:pPr>
            <a:r>
              <a:rPr lang="pt-BR" sz="1200" dirty="0"/>
              <a:t>Muita discussão no </a:t>
            </a:r>
            <a:r>
              <a:rPr lang="pt-BR" sz="1200" b="1" dirty="0"/>
              <a:t>debate internacional</a:t>
            </a:r>
            <a:r>
              <a:rPr lang="pt-BR" sz="1200" dirty="0"/>
              <a:t> sobre restrições de uso de celulares por estudantes. O documento base da Unesco para a Global </a:t>
            </a:r>
            <a:r>
              <a:rPr lang="pt-BR" sz="1200" dirty="0" err="1"/>
              <a:t>Education</a:t>
            </a:r>
            <a:r>
              <a:rPr lang="pt-BR" sz="1200" dirty="0"/>
              <a:t> Meeting do ano passado aponta que as proibições saltaram de 1/4 das escolas com proibições de celulares 2 anos atrás para 1/3 hoje. </a:t>
            </a:r>
            <a:endParaRPr lang="pt-BR" sz="1200" dirty="0">
              <a:cs typeface="Arial"/>
            </a:endParaRPr>
          </a:p>
          <a:p>
            <a:pPr marL="171450" indent="-171450">
              <a:buChar char="•"/>
            </a:pPr>
            <a:endParaRPr lang="pt-BR" sz="1200" dirty="0"/>
          </a:p>
          <a:p>
            <a:pPr marL="171450" indent="-171450">
              <a:buChar char="•"/>
            </a:pPr>
            <a:r>
              <a:rPr lang="pt-BR" sz="1200" dirty="0"/>
              <a:t>Contexto </a:t>
            </a:r>
            <a:r>
              <a:rPr lang="pt-BR" sz="1200" b="1" dirty="0"/>
              <a:t>nacional</a:t>
            </a:r>
            <a:r>
              <a:rPr lang="pt-BR" sz="1200" dirty="0"/>
              <a:t>: RJ foi o primeiro a estado a proibir por decreto; projeto da Câmara aprovado semana passada na Comissão de Educação. </a:t>
            </a:r>
            <a:endParaRPr lang="pt-BR" sz="1200" dirty="0">
              <a:cs typeface="Arial"/>
            </a:endParaRPr>
          </a:p>
          <a:p>
            <a:pPr marL="171450" indent="-171450">
              <a:buChar char="•"/>
            </a:pPr>
            <a:endParaRPr lang="pt-BR" sz="1200" dirty="0"/>
          </a:p>
          <a:p>
            <a:pPr marL="171450" indent="-171450">
              <a:buChar char="•"/>
            </a:pPr>
            <a:r>
              <a:rPr lang="pt-BR" sz="1200" dirty="0"/>
              <a:t>Importante destacar problema mais profundo por trás desse debate, que é do uso de </a:t>
            </a:r>
            <a:r>
              <a:rPr lang="pt-BR" sz="1200" b="1" dirty="0"/>
              <a:t>redes sociais e plataformas digitais que não são desenhadas para crianças e adolescentes</a:t>
            </a:r>
            <a:r>
              <a:rPr lang="pt-BR" sz="1200" dirty="0"/>
              <a:t> e podem se tornar viciantes. </a:t>
            </a:r>
            <a:endParaRPr lang="pt-BR" sz="1200" dirty="0">
              <a:cs typeface="Arial"/>
            </a:endParaRPr>
          </a:p>
          <a:p>
            <a:pPr marL="171450" indent="-171450">
              <a:buChar char="•"/>
            </a:pPr>
            <a:endParaRPr lang="pt-BR" sz="1200" dirty="0"/>
          </a:p>
          <a:p>
            <a:pPr marL="171450" indent="-171450">
              <a:buChar char="•"/>
            </a:pPr>
            <a:r>
              <a:rPr lang="pt-BR" sz="1200" dirty="0"/>
              <a:t>Estudos apontam que </a:t>
            </a:r>
            <a:r>
              <a:rPr lang="pt-BR" sz="1200" b="1" dirty="0"/>
              <a:t>mera proibição não é suficiente</a:t>
            </a:r>
            <a:r>
              <a:rPr lang="pt-BR" sz="1200" dirty="0"/>
              <a:t> - equilíbrio dos princípios de Proteção, Provisão e Participação. Importância de se pensar em ações articuladas para que os estudantes consigam aprender a fazer um uso seguro e equilibrado das tecnologias. </a:t>
            </a:r>
            <a:endParaRPr lang="pt-BR" sz="1200" dirty="0">
              <a:cs typeface="Arial"/>
            </a:endParaRPr>
          </a:p>
          <a:p>
            <a:pPr marL="171450" indent="-171450">
              <a:buChar char="•"/>
            </a:pPr>
            <a:endParaRPr lang="pt-BR" sz="1200" dirty="0"/>
          </a:p>
          <a:p>
            <a:pPr marL="171450" indent="-171450">
              <a:buChar char="•"/>
            </a:pPr>
            <a:r>
              <a:rPr lang="pt-BR" sz="1200" dirty="0"/>
              <a:t>Governo federal já faz esse debate com sociedade civil e especialistas há mais de um ano e o </a:t>
            </a:r>
            <a:r>
              <a:rPr lang="pt-BR" sz="1200" b="1" dirty="0"/>
              <a:t>MEC já vem atuando no tema no âmbito das ações da Estratégia Nacional Escolas Conectadas</a:t>
            </a:r>
            <a:endParaRPr lang="pt-BR" sz="1200" b="1" dirty="0">
              <a:cs typeface="Arial"/>
            </a:endParaRPr>
          </a:p>
          <a:p>
            <a:endParaRPr lang="pt-BR" sz="1200" b="1" dirty="0">
              <a:cs typeface="Arial"/>
            </a:endParaRPr>
          </a:p>
          <a:p>
            <a:endParaRPr lang="pt-BR" sz="1200" dirty="0">
              <a:cs typeface="Arial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96D8427-938E-4ED4-4B52-36E83F359E2E}"/>
              </a:ext>
            </a:extLst>
          </p:cNvPr>
          <p:cNvSpPr/>
          <p:nvPr/>
        </p:nvSpPr>
        <p:spPr>
          <a:xfrm>
            <a:off x="338974" y="356902"/>
            <a:ext cx="2979872" cy="438308"/>
          </a:xfrm>
          <a:prstGeom prst="roundRect">
            <a:avLst/>
          </a:prstGeom>
          <a:solidFill>
            <a:srgbClr val="11B88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chemeClr val="bg1"/>
                </a:solidFill>
                <a:latin typeface="Rawline"/>
              </a:rPr>
              <a:t>Resumo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2645973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077557-BD23-8CC8-F0A2-6B2BFFC9B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8E366C0-75A2-C48A-3717-D41FF32D537D}"/>
              </a:ext>
            </a:extLst>
          </p:cNvPr>
          <p:cNvSpPr/>
          <p:nvPr/>
        </p:nvSpPr>
        <p:spPr>
          <a:xfrm>
            <a:off x="203728" y="201083"/>
            <a:ext cx="8739187" cy="49477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>
            <a:extLst>
              <a:ext uri="{FF2B5EF4-FFF2-40B4-BE49-F238E27FC236}">
                <a16:creationId xmlns:a16="http://schemas.microsoft.com/office/drawing/2014/main" id="{014BCCCA-A207-19E0-E6D6-903788C177DE}"/>
              </a:ext>
            </a:extLst>
          </p:cNvPr>
          <p:cNvSpPr txBox="1">
            <a:spLocks/>
          </p:cNvSpPr>
          <p:nvPr/>
        </p:nvSpPr>
        <p:spPr>
          <a:xfrm>
            <a:off x="201391" y="1175296"/>
            <a:ext cx="8739432" cy="20751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har char="•"/>
            </a:pPr>
            <a:r>
              <a:rPr lang="pt-BR" sz="1500" b="1">
                <a:cs typeface="Arial"/>
              </a:rPr>
              <a:t>O que determina a Lei 15.100/2025?</a:t>
            </a:r>
            <a:endParaRPr lang="pt-BR" sz="1400" b="1">
              <a:cs typeface="Arial"/>
            </a:endParaRPr>
          </a:p>
          <a:p>
            <a:pPr marL="171450" indent="-171450">
              <a:buChar char="•"/>
            </a:pPr>
            <a:endParaRPr lang="pt-BR" sz="1000" b="1">
              <a:cs typeface="Arial"/>
            </a:endParaRPr>
          </a:p>
          <a:p>
            <a:r>
              <a:rPr lang="pt-BR" sz="1300">
                <a:cs typeface="Arial"/>
              </a:rPr>
              <a:t>Com o objetivo de </a:t>
            </a:r>
            <a:r>
              <a:rPr lang="pt-BR" sz="1300" b="1">
                <a:cs typeface="Arial"/>
              </a:rPr>
              <a:t>proteger a saúde mental, física e psíquica</a:t>
            </a:r>
            <a:r>
              <a:rPr lang="pt-BR" sz="1300">
                <a:cs typeface="Arial"/>
              </a:rPr>
              <a:t> de crianças e adolescentes, </a:t>
            </a:r>
            <a:r>
              <a:rPr lang="pt-BR" sz="1300" b="1">
                <a:cs typeface="Arial"/>
              </a:rPr>
              <a:t>dispõe sobre a utilização, por estudantes</a:t>
            </a:r>
            <a:r>
              <a:rPr lang="pt-BR" sz="1300">
                <a:cs typeface="Arial"/>
              </a:rPr>
              <a:t>, de aparelhos eletrônicos portáteis pessoais nos </a:t>
            </a:r>
            <a:r>
              <a:rPr lang="pt-BR" sz="1300" b="1">
                <a:cs typeface="Arial"/>
              </a:rPr>
              <a:t>estabelecimentos públicos e privados </a:t>
            </a:r>
            <a:r>
              <a:rPr lang="pt-BR" sz="1300">
                <a:cs typeface="Arial"/>
              </a:rPr>
              <a:t>de ensino da</a:t>
            </a:r>
            <a:r>
              <a:rPr lang="pt-BR" sz="1300" b="1">
                <a:cs typeface="Arial"/>
              </a:rPr>
              <a:t> educação básica.</a:t>
            </a:r>
          </a:p>
          <a:p>
            <a:endParaRPr lang="pt-BR" sz="1200">
              <a:cs typeface="Arial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A8046D3-7620-133A-B9DF-5BE45EA98EF3}"/>
              </a:ext>
            </a:extLst>
          </p:cNvPr>
          <p:cNvSpPr/>
          <p:nvPr/>
        </p:nvSpPr>
        <p:spPr>
          <a:xfrm>
            <a:off x="338974" y="356902"/>
            <a:ext cx="4577955" cy="713474"/>
          </a:xfrm>
          <a:prstGeom prst="roundRect">
            <a:avLst/>
          </a:prstGeom>
          <a:solidFill>
            <a:srgbClr val="32529D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chemeClr val="bg1"/>
                </a:solidFill>
                <a:latin typeface="Rawline"/>
              </a:rPr>
              <a:t>Instrumentos normativos e Regulamentação</a:t>
            </a:r>
            <a:endParaRPr lang="pt-BR" sz="2400">
              <a:solidFill>
                <a:schemeClr val="bg1"/>
              </a:solidFill>
            </a:endParaRPr>
          </a:p>
        </p:txBody>
      </p:sp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AF33009F-83D8-C4FA-8483-7E1713EB0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4" y="2304521"/>
            <a:ext cx="6971242" cy="2174875"/>
          </a:xfrm>
          <a:prstGeom prst="rect">
            <a:avLst/>
          </a:prstGeom>
          <a:ln>
            <a:noFill/>
          </a:ln>
        </p:spPr>
      </p:pic>
      <p:sp>
        <p:nvSpPr>
          <p:cNvPr id="3" name="Espaço Reservado para Texto 11">
            <a:extLst>
              <a:ext uri="{FF2B5EF4-FFF2-40B4-BE49-F238E27FC236}">
                <a16:creationId xmlns:a16="http://schemas.microsoft.com/office/drawing/2014/main" id="{BCC81C47-9DDC-3EC3-CA49-4A918B2297D3}"/>
              </a:ext>
            </a:extLst>
          </p:cNvPr>
          <p:cNvSpPr txBox="1">
            <a:spLocks/>
          </p:cNvSpPr>
          <p:nvPr/>
        </p:nvSpPr>
        <p:spPr>
          <a:xfrm>
            <a:off x="202588" y="4470306"/>
            <a:ext cx="8198685" cy="87803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err="1">
                <a:cs typeface="Arial"/>
              </a:rPr>
              <a:t>Art</a:t>
            </a:r>
            <a:r>
              <a:rPr lang="pt-BR" sz="1300" b="1">
                <a:cs typeface="Arial"/>
              </a:rPr>
              <a:t> 4º:</a:t>
            </a:r>
            <a:r>
              <a:rPr lang="pt-BR" sz="1300">
                <a:cs typeface="Arial"/>
              </a:rPr>
              <a:t> Destaca a importância de </a:t>
            </a:r>
            <a:r>
              <a:rPr lang="pt-BR" sz="1300" b="1">
                <a:cs typeface="Arial"/>
              </a:rPr>
              <a:t>abordar o sofrimento psíquico e a saúde mental</a:t>
            </a:r>
            <a:r>
              <a:rPr lang="pt-BR" sz="1300">
                <a:cs typeface="Arial"/>
              </a:rPr>
              <a:t> dos estudantes da educação básica.</a:t>
            </a:r>
          </a:p>
          <a:p>
            <a:endParaRPr lang="pt-BR" sz="1300">
              <a:cs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D4C6AFE-6CF7-3548-8BC7-E1AC3ACD8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445" y="4676774"/>
            <a:ext cx="1597026" cy="4677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27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77;p1">
            <a:extLst>
              <a:ext uri="{FF2B5EF4-FFF2-40B4-BE49-F238E27FC236}">
                <a16:creationId xmlns:a16="http://schemas.microsoft.com/office/drawing/2014/main" id="{A2D451F9-F92E-ABCC-87E5-8204ADD2A8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837"/>
          <a:stretch/>
        </p:blipFill>
        <p:spPr>
          <a:xfrm>
            <a:off x="7530266" y="93186"/>
            <a:ext cx="1527691" cy="3699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Texto 11">
            <a:extLst>
              <a:ext uri="{FF2B5EF4-FFF2-40B4-BE49-F238E27FC236}">
                <a16:creationId xmlns:a16="http://schemas.microsoft.com/office/drawing/2014/main" id="{B95B728F-D2F3-B716-0482-D8974B491B3F}"/>
              </a:ext>
            </a:extLst>
          </p:cNvPr>
          <p:cNvSpPr txBox="1">
            <a:spLocks/>
          </p:cNvSpPr>
          <p:nvPr/>
        </p:nvSpPr>
        <p:spPr>
          <a:xfrm>
            <a:off x="201391" y="1312879"/>
            <a:ext cx="8739432" cy="20751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har char="•"/>
            </a:pPr>
            <a:r>
              <a:rPr lang="pt-BR" sz="1500" b="1">
                <a:cs typeface="Arial"/>
              </a:rPr>
              <a:t>O que determina o decreto 12.385/2025?</a:t>
            </a:r>
            <a:endParaRPr lang="pt-BR" sz="1400" b="1">
              <a:cs typeface="Arial"/>
            </a:endParaRPr>
          </a:p>
          <a:p>
            <a:pPr marL="171450" indent="-171450">
              <a:buChar char="•"/>
            </a:pPr>
            <a:endParaRPr lang="pt-BR" sz="1000" b="1">
              <a:cs typeface="Arial"/>
            </a:endParaRPr>
          </a:p>
          <a:p>
            <a:endParaRPr lang="pt-BR" sz="1300" b="1">
              <a:cs typeface="Arial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EDABAE4-B9E5-FF38-A18F-1A5363B0631A}"/>
              </a:ext>
            </a:extLst>
          </p:cNvPr>
          <p:cNvSpPr/>
          <p:nvPr/>
        </p:nvSpPr>
        <p:spPr>
          <a:xfrm>
            <a:off x="338974" y="356902"/>
            <a:ext cx="4577955" cy="713474"/>
          </a:xfrm>
          <a:prstGeom prst="roundRect">
            <a:avLst/>
          </a:prstGeom>
          <a:solidFill>
            <a:srgbClr val="32529D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chemeClr val="bg1"/>
                </a:solidFill>
                <a:latin typeface="Rawline"/>
              </a:rPr>
              <a:t>Instrumentos normativos e Regulamentação</a:t>
            </a:r>
            <a:endParaRPr lang="pt-BR" sz="2400">
              <a:solidFill>
                <a:schemeClr val="bg1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98D4A59-39D8-DB7E-7FD8-744DE26B6C29}"/>
              </a:ext>
            </a:extLst>
          </p:cNvPr>
          <p:cNvGrpSpPr/>
          <p:nvPr/>
        </p:nvGrpSpPr>
        <p:grpSpPr>
          <a:xfrm>
            <a:off x="296893" y="1872799"/>
            <a:ext cx="2379338" cy="2463934"/>
            <a:chOff x="421247" y="986444"/>
            <a:chExt cx="2379338" cy="2463934"/>
          </a:xfrm>
        </p:grpSpPr>
        <p:sp>
          <p:nvSpPr>
            <p:cNvPr id="9" name="Rectangle 404">
              <a:extLst>
                <a:ext uri="{FF2B5EF4-FFF2-40B4-BE49-F238E27FC236}">
                  <a16:creationId xmlns:a16="http://schemas.microsoft.com/office/drawing/2014/main" id="{BD5A6E14-FF99-2CDD-825C-ABDCA63EE88B}"/>
                </a:ext>
              </a:extLst>
            </p:cNvPr>
            <p:cNvSpPr/>
            <p:nvPr/>
          </p:nvSpPr>
          <p:spPr>
            <a:xfrm>
              <a:off x="421247" y="986444"/>
              <a:ext cx="2379338" cy="1821780"/>
            </a:xfrm>
            <a:prstGeom prst="rect">
              <a:avLst/>
            </a:prstGeom>
            <a:solidFill>
              <a:srgbClr val="46B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75"/>
            </a:p>
          </p:txBody>
        </p:sp>
        <p:sp>
          <p:nvSpPr>
            <p:cNvPr id="10" name="Rectangle 343">
              <a:extLst>
                <a:ext uri="{FF2B5EF4-FFF2-40B4-BE49-F238E27FC236}">
                  <a16:creationId xmlns:a16="http://schemas.microsoft.com/office/drawing/2014/main" id="{F87F6606-D807-B798-B787-05FD1CF33471}"/>
                </a:ext>
              </a:extLst>
            </p:cNvPr>
            <p:cNvSpPr/>
            <p:nvPr/>
          </p:nvSpPr>
          <p:spPr>
            <a:xfrm>
              <a:off x="421296" y="1072667"/>
              <a:ext cx="2378442" cy="538609"/>
            </a:xfrm>
            <a:prstGeom prst="rect">
              <a:avLst/>
            </a:prstGeom>
            <a:solidFill>
              <a:srgbClr val="46B491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Detalhamento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do uso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permitido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:</a:t>
              </a:r>
            </a:p>
          </p:txBody>
        </p:sp>
        <p:sp>
          <p:nvSpPr>
            <p:cNvPr id="11" name="Rectangle 344">
              <a:extLst>
                <a:ext uri="{FF2B5EF4-FFF2-40B4-BE49-F238E27FC236}">
                  <a16:creationId xmlns:a16="http://schemas.microsoft.com/office/drawing/2014/main" id="{9BA98C52-5B3B-7612-7825-7E1768D92177}"/>
                </a:ext>
              </a:extLst>
            </p:cNvPr>
            <p:cNvSpPr/>
            <p:nvPr/>
          </p:nvSpPr>
          <p:spPr>
            <a:xfrm>
              <a:off x="421296" y="1696052"/>
              <a:ext cx="2377828" cy="1754326"/>
            </a:xfrm>
            <a:prstGeom prst="rect">
              <a:avLst/>
            </a:prstGeom>
            <a:solidFill>
              <a:srgbClr val="46B491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>
                  <a:solidFill>
                    <a:schemeClr val="bg1"/>
                  </a:solidFill>
                </a:rPr>
                <a:t>I – estudantes com deficiência mediante documento comprovatório</a:t>
              </a:r>
              <a:endParaRPr lang="pt-BR">
                <a:solidFill>
                  <a:schemeClr val="bg1"/>
                </a:solidFill>
              </a:endParaRPr>
            </a:p>
            <a:p>
              <a:pPr algn="ctr"/>
              <a:r>
                <a:rPr lang="pt-BR" sz="1200">
                  <a:solidFill>
                    <a:schemeClr val="bg1"/>
                  </a:solidFill>
                  <a:cs typeface="Arial"/>
                </a:rPr>
                <a:t>II – monitoramento ou cuidado de condições de saúde dos estudantes</a:t>
              </a:r>
            </a:p>
            <a:p>
              <a:pPr algn="ctr"/>
              <a:r>
                <a:rPr lang="pt-BR" sz="1200">
                  <a:solidFill>
                    <a:schemeClr val="bg1"/>
                  </a:solidFill>
                  <a:cs typeface="Arial"/>
                </a:rPr>
                <a:t>III – garantia do exercício dos direitos fundamentais</a:t>
              </a:r>
            </a:p>
            <a:p>
              <a:pPr algn="ctr"/>
              <a:endParaRPr lang="pt-BR" sz="120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E74D270-5744-457C-2E02-5972064B8C4E}"/>
              </a:ext>
            </a:extLst>
          </p:cNvPr>
          <p:cNvGrpSpPr/>
          <p:nvPr/>
        </p:nvGrpSpPr>
        <p:grpSpPr>
          <a:xfrm>
            <a:off x="3037975" y="1872798"/>
            <a:ext cx="2993170" cy="3038881"/>
            <a:chOff x="421247" y="986444"/>
            <a:chExt cx="2531504" cy="2604312"/>
          </a:xfrm>
        </p:grpSpPr>
        <p:sp>
          <p:nvSpPr>
            <p:cNvPr id="14" name="Rectangle 404">
              <a:extLst>
                <a:ext uri="{FF2B5EF4-FFF2-40B4-BE49-F238E27FC236}">
                  <a16:creationId xmlns:a16="http://schemas.microsoft.com/office/drawing/2014/main" id="{5A359EC3-D24C-D510-7622-AC4327AC28FF}"/>
                </a:ext>
              </a:extLst>
            </p:cNvPr>
            <p:cNvSpPr/>
            <p:nvPr/>
          </p:nvSpPr>
          <p:spPr>
            <a:xfrm>
              <a:off x="421247" y="986444"/>
              <a:ext cx="2531504" cy="1821780"/>
            </a:xfrm>
            <a:prstGeom prst="rect">
              <a:avLst/>
            </a:prstGeom>
            <a:solidFill>
              <a:srgbClr val="46B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75"/>
            </a:p>
          </p:txBody>
        </p:sp>
        <p:sp>
          <p:nvSpPr>
            <p:cNvPr id="15" name="Rectangle 344">
              <a:extLst>
                <a:ext uri="{FF2B5EF4-FFF2-40B4-BE49-F238E27FC236}">
                  <a16:creationId xmlns:a16="http://schemas.microsoft.com/office/drawing/2014/main" id="{B88AC856-782F-C394-F3CF-4A50F0D69FF1}"/>
                </a:ext>
              </a:extLst>
            </p:cNvPr>
            <p:cNvSpPr/>
            <p:nvPr/>
          </p:nvSpPr>
          <p:spPr>
            <a:xfrm>
              <a:off x="421296" y="1770788"/>
              <a:ext cx="2529994" cy="1819968"/>
            </a:xfrm>
            <a:prstGeom prst="rect">
              <a:avLst/>
            </a:prstGeom>
            <a:solidFill>
              <a:srgbClr val="46B491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200">
                <a:solidFill>
                  <a:schemeClr val="bg1"/>
                </a:solidFill>
              </a:endParaRPr>
            </a:p>
            <a:p>
              <a:pPr algn="ctr"/>
              <a:r>
                <a:rPr lang="pt-BR" sz="1200">
                  <a:solidFill>
                    <a:schemeClr val="bg1"/>
                  </a:solidFill>
                </a:rPr>
                <a:t>Incorporação de</a:t>
              </a:r>
              <a:r>
                <a:rPr lang="pt-BR" sz="1200">
                  <a:solidFill>
                    <a:schemeClr val="bg1"/>
                  </a:solidFill>
                  <a:cs typeface="Arial"/>
                </a:rPr>
                <a:t> medidas como:</a:t>
              </a:r>
              <a:endParaRPr lang="pt-BR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pt-BR" sz="1200">
                  <a:solidFill>
                    <a:schemeClr val="bg1"/>
                  </a:solidFill>
                  <a:cs typeface="Arial"/>
                </a:rPr>
                <a:t>-Estratégias de orientação para estudantes e suas famílias;</a:t>
              </a:r>
              <a:endParaRPr lang="pt-BR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pt-BR" sz="1200">
                  <a:solidFill>
                    <a:schemeClr val="bg1"/>
                  </a:solidFill>
                  <a:cs typeface="Arial"/>
                </a:rPr>
                <a:t>-Formação e orientação para docentes;</a:t>
              </a:r>
              <a:endParaRPr lang="pt-BR">
                <a:solidFill>
                  <a:schemeClr val="bg1"/>
                </a:solidFill>
              </a:endParaRPr>
            </a:p>
            <a:p>
              <a:pPr algn="ctr"/>
              <a:r>
                <a:rPr lang="pt-BR" sz="1200">
                  <a:solidFill>
                    <a:schemeClr val="bg1"/>
                  </a:solidFill>
                  <a:cs typeface="Arial"/>
                </a:rPr>
                <a:t>-Critérios para o uso pedagógico de dispositivos eletrônicos;</a:t>
              </a:r>
              <a:endParaRPr lang="pt-BR">
                <a:solidFill>
                  <a:schemeClr val="bg1"/>
                </a:solidFill>
              </a:endParaRPr>
            </a:p>
            <a:p>
              <a:pPr algn="ctr"/>
              <a:r>
                <a:rPr lang="pt-BR" sz="1200">
                  <a:solidFill>
                    <a:schemeClr val="bg1"/>
                  </a:solidFill>
                  <a:cs typeface="Arial"/>
                </a:rPr>
                <a:t>-Regras para a guarda dos aparelhos para evitar o uso inadequado;</a:t>
              </a:r>
              <a:endParaRPr lang="pt-BR">
                <a:solidFill>
                  <a:schemeClr val="bg1"/>
                </a:solidFill>
              </a:endParaRPr>
            </a:p>
            <a:p>
              <a:pPr algn="ctr"/>
              <a:r>
                <a:rPr lang="pt-BR" sz="1200">
                  <a:solidFill>
                    <a:schemeClr val="bg1"/>
                  </a:solidFill>
                  <a:cs typeface="Arial"/>
                </a:rPr>
                <a:t>-Definição das consequências para o descumprimento da norma.</a:t>
              </a:r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6" name="Rectangle 343">
              <a:extLst>
                <a:ext uri="{FF2B5EF4-FFF2-40B4-BE49-F238E27FC236}">
                  <a16:creationId xmlns:a16="http://schemas.microsoft.com/office/drawing/2014/main" id="{5E27CF02-C39A-F0BE-901B-32ACDEF30297}"/>
                </a:ext>
              </a:extLst>
            </p:cNvPr>
            <p:cNvSpPr/>
            <p:nvPr/>
          </p:nvSpPr>
          <p:spPr>
            <a:xfrm>
              <a:off x="421296" y="1072667"/>
              <a:ext cx="2530608" cy="918800"/>
            </a:xfrm>
            <a:prstGeom prst="rect">
              <a:avLst/>
            </a:prstGeom>
            <a:solidFill>
              <a:srgbClr val="46B491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Atualização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dos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regimentos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internos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conforme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normas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complementares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e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diálogo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com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comunidade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escolar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: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684D5F0-C6F6-E589-E32C-D81BC10B3584}"/>
              </a:ext>
            </a:extLst>
          </p:cNvPr>
          <p:cNvGrpSpPr/>
          <p:nvPr/>
        </p:nvGrpSpPr>
        <p:grpSpPr>
          <a:xfrm>
            <a:off x="6392893" y="1872799"/>
            <a:ext cx="2379338" cy="3017932"/>
            <a:chOff x="421247" y="986444"/>
            <a:chExt cx="2379338" cy="3017932"/>
          </a:xfrm>
        </p:grpSpPr>
        <p:sp>
          <p:nvSpPr>
            <p:cNvPr id="19" name="Rectangle 404">
              <a:extLst>
                <a:ext uri="{FF2B5EF4-FFF2-40B4-BE49-F238E27FC236}">
                  <a16:creationId xmlns:a16="http://schemas.microsoft.com/office/drawing/2014/main" id="{61C62B50-B893-6749-FCAC-F7B12EFA0653}"/>
                </a:ext>
              </a:extLst>
            </p:cNvPr>
            <p:cNvSpPr/>
            <p:nvPr/>
          </p:nvSpPr>
          <p:spPr>
            <a:xfrm>
              <a:off x="421247" y="986444"/>
              <a:ext cx="2379338" cy="1821780"/>
            </a:xfrm>
            <a:prstGeom prst="rect">
              <a:avLst/>
            </a:prstGeom>
            <a:solidFill>
              <a:srgbClr val="46B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75"/>
            </a:p>
          </p:txBody>
        </p:sp>
        <p:sp>
          <p:nvSpPr>
            <p:cNvPr id="20" name="Rectangle 343">
              <a:extLst>
                <a:ext uri="{FF2B5EF4-FFF2-40B4-BE49-F238E27FC236}">
                  <a16:creationId xmlns:a16="http://schemas.microsoft.com/office/drawing/2014/main" id="{98BD69D7-2983-DC1F-44C3-EF9A3548B92F}"/>
                </a:ext>
              </a:extLst>
            </p:cNvPr>
            <p:cNvSpPr/>
            <p:nvPr/>
          </p:nvSpPr>
          <p:spPr>
            <a:xfrm>
              <a:off x="421296" y="1072667"/>
              <a:ext cx="2378442" cy="538609"/>
            </a:xfrm>
            <a:prstGeom prst="rect">
              <a:avLst/>
            </a:prstGeom>
            <a:solidFill>
              <a:srgbClr val="46B491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Conscientização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 para uso </a:t>
              </a:r>
              <a:r>
                <a:rPr lang="it-IT" sz="1450" b="1" err="1">
                  <a:solidFill>
                    <a:schemeClr val="bg1"/>
                  </a:solidFill>
                  <a:cs typeface="Arial"/>
                </a:rPr>
                <a:t>seguro</a:t>
              </a:r>
              <a:r>
                <a:rPr lang="it-IT" sz="1450" b="1">
                  <a:solidFill>
                    <a:schemeClr val="bg1"/>
                  </a:solidFill>
                  <a:cs typeface="Arial"/>
                </a:rPr>
                <a:t>:</a:t>
              </a:r>
            </a:p>
          </p:txBody>
        </p:sp>
        <p:sp>
          <p:nvSpPr>
            <p:cNvPr id="21" name="Rectangle 344">
              <a:extLst>
                <a:ext uri="{FF2B5EF4-FFF2-40B4-BE49-F238E27FC236}">
                  <a16:creationId xmlns:a16="http://schemas.microsoft.com/office/drawing/2014/main" id="{6083A7B5-CD85-1EEC-4342-A868D64FD1E3}"/>
                </a:ext>
              </a:extLst>
            </p:cNvPr>
            <p:cNvSpPr/>
            <p:nvPr/>
          </p:nvSpPr>
          <p:spPr>
            <a:xfrm>
              <a:off x="421296" y="1696052"/>
              <a:ext cx="2377828" cy="2308324"/>
            </a:xfrm>
            <a:prstGeom prst="rect">
              <a:avLst/>
            </a:prstGeom>
            <a:solidFill>
              <a:srgbClr val="46B491"/>
            </a:solidFill>
          </p:spPr>
          <p:txBody>
            <a:bodyPr wrap="square" lIns="91440" tIns="45720" rIns="91440" bIns="45720" anchor="t">
              <a:spAutoFit/>
            </a:bodyPr>
            <a:lstStyle>
              <a:defPPr>
                <a:defRPr lang="pt-BR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>
                  <a:solidFill>
                    <a:schemeClr val="bg1"/>
                  </a:solidFill>
                </a:rPr>
                <a:t>I – conversas sobre os riscos do uso excessivo </a:t>
              </a:r>
              <a:r>
                <a:rPr lang="pt-BR" sz="1200">
                  <a:solidFill>
                    <a:schemeClr val="bg1"/>
                  </a:solidFill>
                  <a:cs typeface="Arial"/>
                </a:rPr>
                <a:t>de dispositivos eletrônicos</a:t>
              </a:r>
              <a:endParaRPr lang="pt-BR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pt-BR" sz="1200">
                  <a:solidFill>
                    <a:schemeClr val="bg1"/>
                  </a:solidFill>
                  <a:cs typeface="Arial"/>
                </a:rPr>
                <a:t>II - formação para educadores sobre educação digital e saúde mental </a:t>
              </a:r>
              <a:endParaRPr lang="pt-BR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pt-BR" sz="1200">
                  <a:solidFill>
                    <a:schemeClr val="bg1"/>
                  </a:solidFill>
                  <a:cs typeface="Arial"/>
                </a:rPr>
                <a:t>III - criar espaços de escuta e acolhimento para a comunidade escolar. </a:t>
              </a:r>
              <a:endParaRPr lang="pt-BR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pt-BR" sz="1200">
                  <a:solidFill>
                    <a:schemeClr val="bg1"/>
                  </a:solidFill>
                  <a:cs typeface="Arial"/>
                </a:rPr>
                <a:t>IV- recomendações de atendimento externo em casos necessários.</a:t>
              </a:r>
              <a:endParaRPr lang="pt-BR">
                <a:solidFill>
                  <a:schemeClr val="bg1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97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E03019-3C1A-128E-8593-0EE7BE916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11">
            <a:extLst>
              <a:ext uri="{FF2B5EF4-FFF2-40B4-BE49-F238E27FC236}">
                <a16:creationId xmlns:a16="http://schemas.microsoft.com/office/drawing/2014/main" id="{EDE4D412-C226-A81C-DEBE-FEE7846B8A8B}"/>
              </a:ext>
            </a:extLst>
          </p:cNvPr>
          <p:cNvSpPr txBox="1">
            <a:spLocks/>
          </p:cNvSpPr>
          <p:nvPr/>
        </p:nvSpPr>
        <p:spPr>
          <a:xfrm>
            <a:off x="851859" y="2039873"/>
            <a:ext cx="3068848" cy="222373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/>
              <a:t>Orientações quanto à aplicação da Lei nº 15.100/2025 e integração curricular de educação digital e midiática para auxiliar escolas e redes de ensino na tomada de decisões.</a:t>
            </a:r>
            <a:endParaRPr lang="pt-BR" sz="1800">
              <a:cs typeface="Arial"/>
            </a:endParaRPr>
          </a:p>
        </p:txBody>
      </p:sp>
      <p:pic>
        <p:nvPicPr>
          <p:cNvPr id="6" name="Imagem 5" descr="Tela de computador com fundo preto&#10;&#10;Descrição gerada automaticamente">
            <a:extLst>
              <a:ext uri="{FF2B5EF4-FFF2-40B4-BE49-F238E27FC236}">
                <a16:creationId xmlns:a16="http://schemas.microsoft.com/office/drawing/2014/main" id="{B98BF2E1-D045-2C50-CEA8-B3AED43DB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01" y="1263275"/>
            <a:ext cx="4866519" cy="3103628"/>
          </a:xfrm>
          <a:prstGeom prst="rect">
            <a:avLst/>
          </a:prstGeom>
        </p:spPr>
      </p:pic>
      <p:pic>
        <p:nvPicPr>
          <p:cNvPr id="5" name="Espaço Reservado para Imagem 4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B91635E1-F61A-ED30-63C3-3E598A0C70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345" t="283" r="14350" b="-567"/>
          <a:stretch/>
        </p:blipFill>
        <p:spPr>
          <a:xfrm>
            <a:off x="4451350" y="1400175"/>
            <a:ext cx="4131473" cy="2598142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9FD3B49-D286-7A3B-8F77-C074EB624145}"/>
              </a:ext>
            </a:extLst>
          </p:cNvPr>
          <p:cNvSpPr/>
          <p:nvPr/>
        </p:nvSpPr>
        <p:spPr>
          <a:xfrm>
            <a:off x="338974" y="356902"/>
            <a:ext cx="4577955" cy="713474"/>
          </a:xfrm>
          <a:prstGeom prst="roundRect">
            <a:avLst/>
          </a:prstGeom>
          <a:solidFill>
            <a:srgbClr val="32529D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chemeClr val="bg1"/>
                </a:solidFill>
                <a:latin typeface="Rawline"/>
              </a:rPr>
              <a:t>Instrumentos normativos e Regulamentação</a:t>
            </a:r>
            <a:endParaRPr lang="pt-BR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9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146454-0B4D-7FF3-AFFF-0344734EF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8D0FE41-ED1F-F774-8F02-CF3C3BEFAE3D}"/>
              </a:ext>
            </a:extLst>
          </p:cNvPr>
          <p:cNvSpPr/>
          <p:nvPr/>
        </p:nvSpPr>
        <p:spPr>
          <a:xfrm>
            <a:off x="414236" y="411693"/>
            <a:ext cx="7209463" cy="405053"/>
          </a:xfrm>
          <a:prstGeom prst="roundRect">
            <a:avLst/>
          </a:prstGeom>
          <a:solidFill>
            <a:srgbClr val="F49B19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chemeClr val="bg1"/>
                </a:solidFill>
                <a:latin typeface="Rawline"/>
              </a:rPr>
              <a:t>Campanha e ações do MEC sobre a restrição:</a:t>
            </a:r>
            <a:endParaRPr lang="pt-BR" sz="2400" b="1">
              <a:solidFill>
                <a:schemeClr val="bg1"/>
              </a:solidFill>
              <a:latin typeface="Rawline"/>
              <a:cs typeface="Arial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014F2D4-5E03-3253-1F9C-CBC41AE30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583453"/>
              </p:ext>
            </p:extLst>
          </p:nvPr>
        </p:nvGraphicFramePr>
        <p:xfrm>
          <a:off x="417634" y="1289538"/>
          <a:ext cx="8199282" cy="2815589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2875107">
                  <a:extLst>
                    <a:ext uri="{9D8B030D-6E8A-4147-A177-3AD203B41FA5}">
                      <a16:colId xmlns:a16="http://schemas.microsoft.com/office/drawing/2014/main" val="1069187912"/>
                    </a:ext>
                  </a:extLst>
                </a:gridCol>
                <a:gridCol w="2428116">
                  <a:extLst>
                    <a:ext uri="{9D8B030D-6E8A-4147-A177-3AD203B41FA5}">
                      <a16:colId xmlns:a16="http://schemas.microsoft.com/office/drawing/2014/main" val="1929355835"/>
                    </a:ext>
                  </a:extLst>
                </a:gridCol>
                <a:gridCol w="2896059">
                  <a:extLst>
                    <a:ext uri="{9D8B030D-6E8A-4147-A177-3AD203B41FA5}">
                      <a16:colId xmlns:a16="http://schemas.microsoft.com/office/drawing/2014/main" val="253366208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pt-BR" sz="13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Janeiro 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B8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4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Fevereiro 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B8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4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Março 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B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16446"/>
                  </a:ext>
                </a:extLst>
              </a:tr>
              <a:tr h="27812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Lei 15.100/2025</a:t>
                      </a:r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i="0" u="none" strike="noStrike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Decreto 12.385/2025</a:t>
                      </a:r>
                      <a:endParaRPr lang="pt-BR"/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i="0" u="none" strike="noStrike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Homologação Diretrizes CNE</a:t>
                      </a:r>
                      <a:endParaRPr lang="pt-BR"/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22939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300" b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Webinário</a:t>
                      </a:r>
                      <a:r>
                        <a:rPr lang="pt-BR" sz="13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sobre impactos do celular na escolas e Lei 15.100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i="0" u="none" strike="noStrike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Webinário</a:t>
                      </a:r>
                      <a:r>
                        <a:rPr lang="pt-BR" sz="1300" b="0" i="0" u="none" strike="noStrike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 sobre uso consciente para famílias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i="0" u="none" strike="noStrike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Cursos</a:t>
                      </a:r>
                      <a:r>
                        <a:rPr lang="pt-BR" sz="1300" b="0" i="0" u="none" strike="noStrike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 no AVAMEC sobre </a:t>
                      </a:r>
                      <a:r>
                        <a:rPr lang="pt-BR" sz="1300" b="1" i="0" u="none" strike="noStrike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apoio psicossocial e saúde mental</a:t>
                      </a:r>
                      <a:endParaRPr lang="pt-BR" sz="1300" b="1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3438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300" b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Guia</a:t>
                      </a:r>
                      <a:r>
                        <a:rPr lang="pt-BR" sz="13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para Secretarias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i="0" u="none" strike="noStrike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Guia</a:t>
                      </a:r>
                      <a:r>
                        <a:rPr lang="pt-BR" sz="1300" b="0" i="0" u="none" strike="noStrike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 para Famílias</a:t>
                      </a:r>
                      <a:endParaRPr lang="pt-BR" sz="130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300" b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Roteiro</a:t>
                      </a:r>
                      <a:r>
                        <a:rPr lang="pt-BR" sz="13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para reuniões entre família e educadores nas escolas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735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Guia</a:t>
                      </a:r>
                      <a:r>
                        <a:rPr lang="pt-BR" sz="13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para Escolas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300" b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Planos de aulas</a:t>
                      </a:r>
                      <a:r>
                        <a:rPr lang="pt-BR" sz="13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e recomendações de oficinas para todas as etapas de ensino (MECRED)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2967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3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Lançamento de </a:t>
                      </a:r>
                      <a:r>
                        <a:rPr lang="pt-BR" sz="1300" b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especialização</a:t>
                      </a:r>
                      <a:r>
                        <a:rPr lang="pt-BR" sz="13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sobre </a:t>
                      </a:r>
                      <a:r>
                        <a:rPr lang="pt-BR" sz="1300" b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Educação Digital</a:t>
                      </a:r>
                      <a:r>
                        <a:rPr lang="pt-BR" sz="1300" b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para todas as redes municipais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0" i="0" u="none" strike="noStrike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Apoio aos </a:t>
                      </a:r>
                      <a:r>
                        <a:rPr lang="pt-BR" sz="1300" b="1" i="0" u="none" strike="noStrike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Grêmios Escolares</a:t>
                      </a:r>
                      <a:r>
                        <a:rPr lang="pt-BR" sz="1300" b="0" i="0" u="none" strike="noStrike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</a:rPr>
                        <a:t> para realização de campanhas entre os jovens.</a:t>
                      </a:r>
                      <a:endParaRPr lang="pt-BR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308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84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F1764256-20B9-D50A-C5E8-D48AD885F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" descr="Homem sentado em cadeira&#10;&#10;Descrição gerada automaticamente com confiança média">
            <a:extLst>
              <a:ext uri="{FF2B5EF4-FFF2-40B4-BE49-F238E27FC236}">
                <a16:creationId xmlns:a16="http://schemas.microsoft.com/office/drawing/2014/main" id="{EC281030-D0EF-442A-4E0D-8F5898253B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943" t="-145" r="32557" b="27548"/>
          <a:stretch/>
        </p:blipFill>
        <p:spPr>
          <a:xfrm>
            <a:off x="3759158" y="2080657"/>
            <a:ext cx="1891800" cy="1881300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198" name="Google Shape;198;p2">
            <a:extLst>
              <a:ext uri="{FF2B5EF4-FFF2-40B4-BE49-F238E27FC236}">
                <a16:creationId xmlns:a16="http://schemas.microsoft.com/office/drawing/2014/main" id="{D222FBFD-A129-A397-EEB7-AA885E04514A}"/>
              </a:ext>
            </a:extLst>
          </p:cNvPr>
          <p:cNvGrpSpPr/>
          <p:nvPr/>
        </p:nvGrpSpPr>
        <p:grpSpPr>
          <a:xfrm>
            <a:off x="2766835" y="2271054"/>
            <a:ext cx="1167524" cy="1390264"/>
            <a:chOff x="3107915" y="1608618"/>
            <a:chExt cx="1412100" cy="1681500"/>
          </a:xfrm>
        </p:grpSpPr>
        <p:sp>
          <p:nvSpPr>
            <p:cNvPr id="199" name="Google Shape;199;p2">
              <a:extLst>
                <a:ext uri="{FF2B5EF4-FFF2-40B4-BE49-F238E27FC236}">
                  <a16:creationId xmlns:a16="http://schemas.microsoft.com/office/drawing/2014/main" id="{B9BA7F60-53EA-BF49-3E5F-BBA6FAEED489}"/>
                </a:ext>
              </a:extLst>
            </p:cNvPr>
            <p:cNvSpPr/>
            <p:nvPr/>
          </p:nvSpPr>
          <p:spPr>
            <a:xfrm>
              <a:off x="3107915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FECE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>
              <a:extLst>
                <a:ext uri="{FF2B5EF4-FFF2-40B4-BE49-F238E27FC236}">
                  <a16:creationId xmlns:a16="http://schemas.microsoft.com/office/drawing/2014/main" id="{33AA2ACF-6256-3BE3-2E5B-66AF85B157A0}"/>
                </a:ext>
              </a:extLst>
            </p:cNvPr>
            <p:cNvSpPr txBox="1"/>
            <p:nvPr/>
          </p:nvSpPr>
          <p:spPr>
            <a:xfrm>
              <a:off x="3351700" y="1985252"/>
              <a:ext cx="923400" cy="1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3B3B3B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CURRÍCULO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1" name="Google Shape;201;p2">
              <a:extLst>
                <a:ext uri="{FF2B5EF4-FFF2-40B4-BE49-F238E27FC236}">
                  <a16:creationId xmlns:a16="http://schemas.microsoft.com/office/drawing/2014/main" id="{4A554893-F06D-A26F-022F-97B079CE3F3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01173" y="2293472"/>
              <a:ext cx="684504" cy="6472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2">
            <a:extLst>
              <a:ext uri="{FF2B5EF4-FFF2-40B4-BE49-F238E27FC236}">
                <a16:creationId xmlns:a16="http://schemas.microsoft.com/office/drawing/2014/main" id="{FD70F670-974D-CB9F-C136-7BD206E9633C}"/>
              </a:ext>
            </a:extLst>
          </p:cNvPr>
          <p:cNvGrpSpPr/>
          <p:nvPr/>
        </p:nvGrpSpPr>
        <p:grpSpPr>
          <a:xfrm>
            <a:off x="3385279" y="1020294"/>
            <a:ext cx="1167524" cy="1390264"/>
            <a:chOff x="6069445" y="1608618"/>
            <a:chExt cx="1412100" cy="1681500"/>
          </a:xfrm>
        </p:grpSpPr>
        <p:sp>
          <p:nvSpPr>
            <p:cNvPr id="203" name="Google Shape;203;p2">
              <a:extLst>
                <a:ext uri="{FF2B5EF4-FFF2-40B4-BE49-F238E27FC236}">
                  <a16:creationId xmlns:a16="http://schemas.microsoft.com/office/drawing/2014/main" id="{7C271862-30E4-5106-B15F-AE8DE2D3B14A}"/>
                </a:ext>
              </a:extLst>
            </p:cNvPr>
            <p:cNvSpPr/>
            <p:nvPr/>
          </p:nvSpPr>
          <p:spPr>
            <a:xfrm>
              <a:off x="6069445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169D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>
              <a:extLst>
                <a:ext uri="{FF2B5EF4-FFF2-40B4-BE49-F238E27FC236}">
                  <a16:creationId xmlns:a16="http://schemas.microsoft.com/office/drawing/2014/main" id="{534C4EC2-DE7C-AE04-A35D-3BD5355FE9CC}"/>
                </a:ext>
              </a:extLst>
            </p:cNvPr>
            <p:cNvSpPr txBox="1"/>
            <p:nvPr/>
          </p:nvSpPr>
          <p:spPr>
            <a:xfrm>
              <a:off x="6179158" y="1982523"/>
              <a:ext cx="1224000" cy="148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CONECTIVIDADE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5" name="Google Shape;205;p2">
              <a:extLst>
                <a:ext uri="{FF2B5EF4-FFF2-40B4-BE49-F238E27FC236}">
                  <a16:creationId xmlns:a16="http://schemas.microsoft.com/office/drawing/2014/main" id="{A3485A8F-F099-BCFE-BC99-70236ADADBA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84636" y="2320407"/>
              <a:ext cx="598370" cy="61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Google Shape;206;p2">
            <a:extLst>
              <a:ext uri="{FF2B5EF4-FFF2-40B4-BE49-F238E27FC236}">
                <a16:creationId xmlns:a16="http://schemas.microsoft.com/office/drawing/2014/main" id="{FA22EDA8-487E-DE77-DCD3-DFB19A39FA41}"/>
              </a:ext>
            </a:extLst>
          </p:cNvPr>
          <p:cNvGrpSpPr/>
          <p:nvPr/>
        </p:nvGrpSpPr>
        <p:grpSpPr>
          <a:xfrm>
            <a:off x="5553181" y="2281587"/>
            <a:ext cx="1167524" cy="1390264"/>
            <a:chOff x="146385" y="1608618"/>
            <a:chExt cx="1412100" cy="1681500"/>
          </a:xfrm>
        </p:grpSpPr>
        <p:sp>
          <p:nvSpPr>
            <p:cNvPr id="207" name="Google Shape;207;p2">
              <a:extLst>
                <a:ext uri="{FF2B5EF4-FFF2-40B4-BE49-F238E27FC236}">
                  <a16:creationId xmlns:a16="http://schemas.microsoft.com/office/drawing/2014/main" id="{BF1070DF-AEB0-8933-0834-52608FC719D1}"/>
                </a:ext>
              </a:extLst>
            </p:cNvPr>
            <p:cNvSpPr/>
            <p:nvPr/>
          </p:nvSpPr>
          <p:spPr>
            <a:xfrm>
              <a:off x="146385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>
              <a:extLst>
                <a:ext uri="{FF2B5EF4-FFF2-40B4-BE49-F238E27FC236}">
                  <a16:creationId xmlns:a16="http://schemas.microsoft.com/office/drawing/2014/main" id="{7DEC7DD0-63BE-0FB8-0177-A4F5E275E081}"/>
                </a:ext>
              </a:extLst>
            </p:cNvPr>
            <p:cNvSpPr txBox="1"/>
            <p:nvPr/>
          </p:nvSpPr>
          <p:spPr>
            <a:xfrm>
              <a:off x="197061" y="1863383"/>
              <a:ext cx="1298400" cy="446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GESTÃO E TRANSFORMAÇÃO DIGITAL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" name="Google Shape;209;p2">
              <a:extLst>
                <a:ext uri="{FF2B5EF4-FFF2-40B4-BE49-F238E27FC236}">
                  <a16:creationId xmlns:a16="http://schemas.microsoft.com/office/drawing/2014/main" id="{E839265A-E916-6DB5-55E4-7FEAE879609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551325" y="2428504"/>
              <a:ext cx="602241" cy="61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" name="Google Shape;210;p2">
            <a:extLst>
              <a:ext uri="{FF2B5EF4-FFF2-40B4-BE49-F238E27FC236}">
                <a16:creationId xmlns:a16="http://schemas.microsoft.com/office/drawing/2014/main" id="{C58452A1-6F9E-E173-9AB2-095D47DA391A}"/>
              </a:ext>
            </a:extLst>
          </p:cNvPr>
          <p:cNvGrpSpPr/>
          <p:nvPr/>
        </p:nvGrpSpPr>
        <p:grpSpPr>
          <a:xfrm>
            <a:off x="4859434" y="3533531"/>
            <a:ext cx="1167524" cy="1390264"/>
            <a:chOff x="4588680" y="1608618"/>
            <a:chExt cx="1412100" cy="1681500"/>
          </a:xfrm>
        </p:grpSpPr>
        <p:sp>
          <p:nvSpPr>
            <p:cNvPr id="211" name="Google Shape;211;p2">
              <a:extLst>
                <a:ext uri="{FF2B5EF4-FFF2-40B4-BE49-F238E27FC236}">
                  <a16:creationId xmlns:a16="http://schemas.microsoft.com/office/drawing/2014/main" id="{9DC42E10-582E-AD01-65EE-18D090006969}"/>
                </a:ext>
              </a:extLst>
            </p:cNvPr>
            <p:cNvSpPr/>
            <p:nvPr/>
          </p:nvSpPr>
          <p:spPr>
            <a:xfrm>
              <a:off x="4588680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183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>
              <a:extLst>
                <a:ext uri="{FF2B5EF4-FFF2-40B4-BE49-F238E27FC236}">
                  <a16:creationId xmlns:a16="http://schemas.microsoft.com/office/drawing/2014/main" id="{3CBB1F50-E938-D8E3-4D8B-17B211E7E1B0}"/>
                </a:ext>
              </a:extLst>
            </p:cNvPr>
            <p:cNvSpPr txBox="1"/>
            <p:nvPr/>
          </p:nvSpPr>
          <p:spPr>
            <a:xfrm>
              <a:off x="4716540" y="1830123"/>
              <a:ext cx="1159200" cy="446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RECURSOS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EDUCACIONAIS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DIGITAIS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3" name="Google Shape;213;p2">
              <a:extLst>
                <a:ext uri="{FF2B5EF4-FFF2-40B4-BE49-F238E27FC236}">
                  <a16:creationId xmlns:a16="http://schemas.microsoft.com/office/drawing/2014/main" id="{30C3317D-1B73-E9FC-3D05-5596467CA59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4983165" y="2445135"/>
              <a:ext cx="623151" cy="61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2">
            <a:extLst>
              <a:ext uri="{FF2B5EF4-FFF2-40B4-BE49-F238E27FC236}">
                <a16:creationId xmlns:a16="http://schemas.microsoft.com/office/drawing/2014/main" id="{A1660EAA-6E3E-F867-A47A-5BD2E4B6AFEB}"/>
              </a:ext>
            </a:extLst>
          </p:cNvPr>
          <p:cNvGrpSpPr/>
          <p:nvPr/>
        </p:nvGrpSpPr>
        <p:grpSpPr>
          <a:xfrm>
            <a:off x="4895863" y="976031"/>
            <a:ext cx="1167524" cy="1390264"/>
            <a:chOff x="7550211" y="1608618"/>
            <a:chExt cx="1412100" cy="1681500"/>
          </a:xfrm>
        </p:grpSpPr>
        <p:sp>
          <p:nvSpPr>
            <p:cNvPr id="215" name="Google Shape;215;p2">
              <a:extLst>
                <a:ext uri="{FF2B5EF4-FFF2-40B4-BE49-F238E27FC236}">
                  <a16:creationId xmlns:a16="http://schemas.microsoft.com/office/drawing/2014/main" id="{086B73EB-65FC-AE87-6B25-56822CB3092E}"/>
                </a:ext>
              </a:extLst>
            </p:cNvPr>
            <p:cNvSpPr/>
            <p:nvPr/>
          </p:nvSpPr>
          <p:spPr>
            <a:xfrm>
              <a:off x="7550211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00C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>
              <a:extLst>
                <a:ext uri="{FF2B5EF4-FFF2-40B4-BE49-F238E27FC236}">
                  <a16:creationId xmlns:a16="http://schemas.microsoft.com/office/drawing/2014/main" id="{896C26D8-AAC7-957F-2581-676F84408AB3}"/>
                </a:ext>
              </a:extLst>
            </p:cNvPr>
            <p:cNvSpPr txBox="1"/>
            <p:nvPr/>
          </p:nvSpPr>
          <p:spPr>
            <a:xfrm>
              <a:off x="7721361" y="1982523"/>
              <a:ext cx="1082700" cy="2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DISPOSITIVOS E AMBIENTES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7" name="Google Shape;217;p2">
              <a:extLst>
                <a:ext uri="{FF2B5EF4-FFF2-40B4-BE49-F238E27FC236}">
                  <a16:creationId xmlns:a16="http://schemas.microsoft.com/office/drawing/2014/main" id="{EBBACA2A-36F9-3FC9-8C96-8E5D90E61E0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53795" y="2328722"/>
              <a:ext cx="621583" cy="612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9" name="Google Shape;219;p2">
            <a:extLst>
              <a:ext uri="{FF2B5EF4-FFF2-40B4-BE49-F238E27FC236}">
                <a16:creationId xmlns:a16="http://schemas.microsoft.com/office/drawing/2014/main" id="{F165EADD-A312-5DD5-CEAF-71BC012AF2FF}"/>
              </a:ext>
            </a:extLst>
          </p:cNvPr>
          <p:cNvGrpSpPr/>
          <p:nvPr/>
        </p:nvGrpSpPr>
        <p:grpSpPr>
          <a:xfrm>
            <a:off x="3466263" y="3655255"/>
            <a:ext cx="1167524" cy="1390264"/>
            <a:chOff x="4950527" y="3482879"/>
            <a:chExt cx="1167524" cy="1390264"/>
          </a:xfrm>
        </p:grpSpPr>
        <p:grpSp>
          <p:nvGrpSpPr>
            <p:cNvPr id="220" name="Google Shape;220;p2">
              <a:extLst>
                <a:ext uri="{FF2B5EF4-FFF2-40B4-BE49-F238E27FC236}">
                  <a16:creationId xmlns:a16="http://schemas.microsoft.com/office/drawing/2014/main" id="{06BF177E-9F5C-2480-8EC4-C1EC6D946D4C}"/>
                </a:ext>
              </a:extLst>
            </p:cNvPr>
            <p:cNvGrpSpPr/>
            <p:nvPr/>
          </p:nvGrpSpPr>
          <p:grpSpPr>
            <a:xfrm>
              <a:off x="4950527" y="3482879"/>
              <a:ext cx="1167524" cy="1390264"/>
              <a:chOff x="1627150" y="1608618"/>
              <a:chExt cx="1412100" cy="1681500"/>
            </a:xfrm>
          </p:grpSpPr>
          <p:sp>
            <p:nvSpPr>
              <p:cNvPr id="221" name="Google Shape;221;p2">
                <a:extLst>
                  <a:ext uri="{FF2B5EF4-FFF2-40B4-BE49-F238E27FC236}">
                    <a16:creationId xmlns:a16="http://schemas.microsoft.com/office/drawing/2014/main" id="{5962388D-E046-6050-FBC9-D194D3A9177A}"/>
                  </a:ext>
                </a:extLst>
              </p:cNvPr>
              <p:cNvSpPr txBox="1"/>
              <p:nvPr/>
            </p:nvSpPr>
            <p:spPr>
              <a:xfrm>
                <a:off x="1788366" y="1982524"/>
                <a:ext cx="1157100" cy="29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lang="pt-BR" sz="800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  <a:t>COMPETÊNCIAS</a:t>
                </a:r>
                <a:br>
                  <a:rPr lang="pt-BR" sz="800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</a:br>
                <a:r>
                  <a:rPr lang="pt-BR" sz="800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  <a:t>E FORMAÇÃO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2" name="Google Shape;222;p2">
                <a:extLst>
                  <a:ext uri="{FF2B5EF4-FFF2-40B4-BE49-F238E27FC236}">
                    <a16:creationId xmlns:a16="http://schemas.microsoft.com/office/drawing/2014/main" id="{CB5757F6-D9C4-BC29-8A5A-DFF1EDB0C88D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992925" y="2361749"/>
                <a:ext cx="648425" cy="6794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3" name="Google Shape;223;p2">
                <a:extLst>
                  <a:ext uri="{FF2B5EF4-FFF2-40B4-BE49-F238E27FC236}">
                    <a16:creationId xmlns:a16="http://schemas.microsoft.com/office/drawing/2014/main" id="{D6BE3939-ECA9-B55C-CACD-962AB0905B45}"/>
                  </a:ext>
                </a:extLst>
              </p:cNvPr>
              <p:cNvSpPr/>
              <p:nvPr/>
            </p:nvSpPr>
            <p:spPr>
              <a:xfrm>
                <a:off x="1627150" y="1608618"/>
                <a:ext cx="1412100" cy="1681500"/>
              </a:xfrm>
              <a:prstGeom prst="roundRect">
                <a:avLst>
                  <a:gd name="adj" fmla="val 50000"/>
                </a:avLst>
              </a:prstGeom>
              <a:solidFill>
                <a:srgbClr val="FC0D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4" name="Google Shape;224;p2">
              <a:extLst>
                <a:ext uri="{FF2B5EF4-FFF2-40B4-BE49-F238E27FC236}">
                  <a16:creationId xmlns:a16="http://schemas.microsoft.com/office/drawing/2014/main" id="{5115A8E8-F4BE-722D-F2E8-B05FCEEB5C28}"/>
                </a:ext>
              </a:extLst>
            </p:cNvPr>
            <p:cNvGrpSpPr/>
            <p:nvPr/>
          </p:nvGrpSpPr>
          <p:grpSpPr>
            <a:xfrm>
              <a:off x="5070268" y="3781931"/>
              <a:ext cx="956690" cy="798170"/>
              <a:chOff x="1746791" y="1940949"/>
              <a:chExt cx="1157100" cy="965371"/>
            </a:xfrm>
          </p:grpSpPr>
          <p:sp>
            <p:nvSpPr>
              <p:cNvPr id="225" name="Google Shape;225;p2">
                <a:extLst>
                  <a:ext uri="{FF2B5EF4-FFF2-40B4-BE49-F238E27FC236}">
                    <a16:creationId xmlns:a16="http://schemas.microsoft.com/office/drawing/2014/main" id="{9135D84B-78DF-6802-765A-5B15C1F83315}"/>
                  </a:ext>
                </a:extLst>
              </p:cNvPr>
              <p:cNvSpPr txBox="1"/>
              <p:nvPr/>
            </p:nvSpPr>
            <p:spPr>
              <a:xfrm>
                <a:off x="1746791" y="1940949"/>
                <a:ext cx="1157100" cy="14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4800"/>
                </a:pPr>
                <a:r>
                  <a:rPr lang="pt-BR" sz="800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  <a:t>FORMAÇÃO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6" name="Google Shape;226;p2">
                <a:extLst>
                  <a:ext uri="{FF2B5EF4-FFF2-40B4-BE49-F238E27FC236}">
                    <a16:creationId xmlns:a16="http://schemas.microsoft.com/office/drawing/2014/main" id="{8675206E-71EF-978B-5A4D-6DDCD6CE1065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959208" y="2226878"/>
                <a:ext cx="648425" cy="6794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27" name="Google Shape;227;p2">
            <a:extLst>
              <a:ext uri="{FF2B5EF4-FFF2-40B4-BE49-F238E27FC236}">
                <a16:creationId xmlns:a16="http://schemas.microsoft.com/office/drawing/2014/main" id="{72CD4D20-5E3D-104D-EDD6-D4707E076BD6}"/>
              </a:ext>
            </a:extLst>
          </p:cNvPr>
          <p:cNvSpPr txBox="1"/>
          <p:nvPr/>
        </p:nvSpPr>
        <p:spPr>
          <a:xfrm>
            <a:off x="151442" y="2437420"/>
            <a:ext cx="2571736" cy="97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Currículos alinhados à BNCC, </a:t>
            </a:r>
            <a:r>
              <a:rPr lang="pt-BR" sz="12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incluindo</a:t>
            </a:r>
            <a:r>
              <a:rPr lang="pt-BR" sz="12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cidadania digital </a:t>
            </a:r>
            <a:r>
              <a:rPr lang="pt-BR" sz="12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pt-BR" sz="12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12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novas </a:t>
            </a:r>
            <a:r>
              <a:rPr lang="pt-BR" sz="12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competências digitais adequadas a cada etapa </a:t>
            </a:r>
            <a:r>
              <a:rPr lang="pt-BR" sz="12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de ensino (usar, entender e refletir sobre tecnologia)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">
            <a:extLst>
              <a:ext uri="{FF2B5EF4-FFF2-40B4-BE49-F238E27FC236}">
                <a16:creationId xmlns:a16="http://schemas.microsoft.com/office/drawing/2014/main" id="{EC7D1608-024F-7F44-09CC-21184891DFA9}"/>
              </a:ext>
            </a:extLst>
          </p:cNvPr>
          <p:cNvSpPr txBox="1"/>
          <p:nvPr/>
        </p:nvSpPr>
        <p:spPr>
          <a:xfrm>
            <a:off x="6137370" y="1126221"/>
            <a:ext cx="2798944" cy="78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</a:pPr>
            <a:r>
              <a:rPr lang="pt-BR" sz="1200" b="1">
                <a:solidFill>
                  <a:srgbClr val="3B3B3B"/>
                </a:solidFill>
                <a:latin typeface="Raleway"/>
                <a:sym typeface="Raleway"/>
              </a:rPr>
              <a:t>Uso pedagógico, seguro e equilibrado de dispositivos digitais </a:t>
            </a:r>
            <a:r>
              <a:rPr lang="pt-BR" sz="1200">
                <a:solidFill>
                  <a:srgbClr val="3B3B3B"/>
                </a:solidFill>
                <a:latin typeface="Raleway"/>
                <a:sym typeface="Raleway"/>
              </a:rPr>
              <a:t>nas escolas, com espaços pensados para promover práticas ativas e inovação</a:t>
            </a:r>
            <a:endParaRPr lang="pt-BR"/>
          </a:p>
        </p:txBody>
      </p:sp>
      <p:sp>
        <p:nvSpPr>
          <p:cNvPr id="229" name="Google Shape;229;p2">
            <a:extLst>
              <a:ext uri="{FF2B5EF4-FFF2-40B4-BE49-F238E27FC236}">
                <a16:creationId xmlns:a16="http://schemas.microsoft.com/office/drawing/2014/main" id="{980E7A78-0571-2ADB-05C3-AF33C8A68B36}"/>
              </a:ext>
            </a:extLst>
          </p:cNvPr>
          <p:cNvSpPr txBox="1"/>
          <p:nvPr/>
        </p:nvSpPr>
        <p:spPr>
          <a:xfrm>
            <a:off x="6113828" y="3885146"/>
            <a:ext cx="2713082" cy="117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Recursos educacionais digitais </a:t>
            </a:r>
            <a:r>
              <a:rPr lang="pt-BR" sz="12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alinhados à BNCC, </a:t>
            </a:r>
            <a:r>
              <a:rPr lang="pt-BR" sz="12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diversificados e de qualidade</a:t>
            </a:r>
            <a:r>
              <a:rPr lang="pt-BR" sz="12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disponíveis para estudantes e professoras/es, em complementação (e não em substituição) aos materiais impressos</a:t>
            </a:r>
            <a:endParaRPr sz="1200" b="0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2">
            <a:extLst>
              <a:ext uri="{FF2B5EF4-FFF2-40B4-BE49-F238E27FC236}">
                <a16:creationId xmlns:a16="http://schemas.microsoft.com/office/drawing/2014/main" id="{5F8DBE2B-3CCC-F193-78B2-59063E97F780}"/>
              </a:ext>
            </a:extLst>
          </p:cNvPr>
          <p:cNvSpPr txBox="1"/>
          <p:nvPr/>
        </p:nvSpPr>
        <p:spPr>
          <a:xfrm>
            <a:off x="6774730" y="2352796"/>
            <a:ext cx="231765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Tecnologia apoiando uma </a:t>
            </a:r>
            <a:r>
              <a:rPr lang="pt-BR" sz="12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gestão mais eficiente</a:t>
            </a:r>
            <a:r>
              <a:rPr lang="pt-BR" sz="12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das secretarias e escolas, integrando </a:t>
            </a:r>
            <a:r>
              <a:rPr lang="pt-BR" sz="12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dados</a:t>
            </a:r>
            <a:r>
              <a:rPr lang="pt-BR" sz="12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e garantindo interoperabilidade de </a:t>
            </a:r>
            <a:r>
              <a:rPr lang="pt-BR" sz="12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sistemas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2">
            <a:extLst>
              <a:ext uri="{FF2B5EF4-FFF2-40B4-BE49-F238E27FC236}">
                <a16:creationId xmlns:a16="http://schemas.microsoft.com/office/drawing/2014/main" id="{79FA0D86-1474-C8BD-EE87-30ADD0A2F0F7}"/>
              </a:ext>
            </a:extLst>
          </p:cNvPr>
          <p:cNvSpPr txBox="1"/>
          <p:nvPr/>
        </p:nvSpPr>
        <p:spPr>
          <a:xfrm>
            <a:off x="795802" y="3901865"/>
            <a:ext cx="2553582" cy="78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Desenvolvimento das </a:t>
            </a: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saberes</a:t>
            </a:r>
            <a:r>
              <a:rPr lang="pt-BR" sz="12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digitais</a:t>
            </a:r>
            <a:r>
              <a:rPr lang="pt-BR" sz="12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dos/as profissionais da Educação Básica, promovendo </a:t>
            </a:r>
            <a:r>
              <a:rPr lang="pt-BR" sz="12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práticas pedagógicas inovadoras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>
            <a:extLst>
              <a:ext uri="{FF2B5EF4-FFF2-40B4-BE49-F238E27FC236}">
                <a16:creationId xmlns:a16="http://schemas.microsoft.com/office/drawing/2014/main" id="{5E62204A-3771-73E9-F173-8AFB714F73F4}"/>
              </a:ext>
            </a:extLst>
          </p:cNvPr>
          <p:cNvSpPr txBox="1"/>
          <p:nvPr/>
        </p:nvSpPr>
        <p:spPr>
          <a:xfrm>
            <a:off x="1255809" y="1124510"/>
            <a:ext cx="2048700" cy="78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Conectividade de qualidade para uso pedagógico em todas as escolas</a:t>
            </a:r>
            <a:r>
              <a:rPr lang="pt-BR" sz="12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lang="pt-BR" sz="1200" b="0" i="0" u="none" strike="noStrike" cap="none">
              <a:solidFill>
                <a:srgbClr val="3B3B3B"/>
              </a:solidFill>
              <a:latin typeface="Raleway"/>
              <a:ea typeface="Arial"/>
              <a:cs typeface="Arial"/>
            </a:endParaRP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4E9C1A1F-7681-667F-73AF-DD2BBA38EE5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73466" y="132650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BC4619B-B9AD-254A-6740-76DBF334EB29}"/>
              </a:ext>
            </a:extLst>
          </p:cNvPr>
          <p:cNvSpPr/>
          <p:nvPr/>
        </p:nvSpPr>
        <p:spPr>
          <a:xfrm>
            <a:off x="271277" y="234220"/>
            <a:ext cx="5616708" cy="405053"/>
          </a:xfrm>
          <a:prstGeom prst="roundRect">
            <a:avLst/>
          </a:prstGeom>
          <a:solidFill>
            <a:srgbClr val="183EFF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Rawline"/>
              </a:rPr>
              <a:t>Estratégia Nacional Escolas Conectadas</a:t>
            </a:r>
            <a:endParaRPr lang="pt-BR" sz="2400" b="1" dirty="0">
              <a:solidFill>
                <a:schemeClr val="bg1"/>
              </a:solidFill>
              <a:latin typeface="Rawline"/>
              <a:cs typeface="Arial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428DC0B-33E2-1341-BBF2-9F14CC1F1311}"/>
              </a:ext>
            </a:extLst>
          </p:cNvPr>
          <p:cNvSpPr/>
          <p:nvPr/>
        </p:nvSpPr>
        <p:spPr>
          <a:xfrm>
            <a:off x="266923" y="643471"/>
            <a:ext cx="4491508" cy="2363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bg2"/>
                </a:solidFill>
                <a:latin typeface="Raleway" pitchFamily="2" charset="0"/>
                <a:ea typeface="Raleway Black"/>
                <a:cs typeface="Raleway Black"/>
                <a:sym typeface="Raleway Black"/>
              </a:rPr>
              <a:t>Educar com tecnologia para a inclusão e cidadania digital</a:t>
            </a:r>
          </a:p>
        </p:txBody>
      </p:sp>
    </p:spTree>
    <p:extLst>
      <p:ext uri="{BB962C8B-B14F-4D97-AF65-F5344CB8AC3E}">
        <p14:creationId xmlns:p14="http://schemas.microsoft.com/office/powerpoint/2010/main" val="225684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51356721-C52B-5007-3E1F-B74BCB5D8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B701F919-2CAA-2490-F75C-42E52C8FF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50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64431B2-F7CF-7344-72EC-BAE37923B29E}"/>
              </a:ext>
            </a:extLst>
          </p:cNvPr>
          <p:cNvSpPr/>
          <p:nvPr/>
        </p:nvSpPr>
        <p:spPr>
          <a:xfrm>
            <a:off x="266923" y="643471"/>
            <a:ext cx="4491508" cy="2363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bg2"/>
                </a:solidFill>
                <a:latin typeface="Raleway" pitchFamily="2" charset="0"/>
                <a:ea typeface="Raleway Black"/>
                <a:cs typeface="Raleway Black"/>
                <a:sym typeface="Raleway Black"/>
              </a:rPr>
              <a:t>Conectividade e Infraestrutura </a:t>
            </a:r>
          </a:p>
        </p:txBody>
      </p:sp>
      <p:sp>
        <p:nvSpPr>
          <p:cNvPr id="5" name="Google Shape;231;p2">
            <a:extLst>
              <a:ext uri="{FF2B5EF4-FFF2-40B4-BE49-F238E27FC236}">
                <a16:creationId xmlns:a16="http://schemas.microsoft.com/office/drawing/2014/main" id="{F141615C-59B9-AC68-5579-118577F4DBFC}"/>
              </a:ext>
            </a:extLst>
          </p:cNvPr>
          <p:cNvSpPr txBox="1"/>
          <p:nvPr/>
        </p:nvSpPr>
        <p:spPr>
          <a:xfrm>
            <a:off x="285358" y="1045393"/>
            <a:ext cx="8740207" cy="106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</a:pPr>
            <a:r>
              <a:rPr lang="pt-BR" sz="1200" b="1">
                <a:latin typeface="Raleway"/>
              </a:rPr>
              <a:t>Objetivo ENEC:</a:t>
            </a:r>
            <a:r>
              <a:rPr lang="pt-BR" sz="1200">
                <a:latin typeface="Raleway"/>
              </a:rPr>
              <a:t> </a:t>
            </a:r>
            <a:endParaRPr lang="pt-BR" sz="1100">
              <a:latin typeface="Raleway"/>
              <a:cs typeface="Arial"/>
            </a:endParaRPr>
          </a:p>
          <a:p>
            <a:pPr>
              <a:lnSpc>
                <a:spcPct val="106000"/>
              </a:lnSpc>
            </a:pPr>
            <a:r>
              <a:rPr lang="pt-BR" sz="1100">
                <a:latin typeface="Raleway"/>
              </a:rPr>
              <a:t>Garantir </a:t>
            </a:r>
            <a:r>
              <a:rPr lang="pt-BR" sz="1100" b="1">
                <a:latin typeface="Raleway"/>
              </a:rPr>
              <a:t>conectividade para fins pedagógicos</a:t>
            </a:r>
            <a:r>
              <a:rPr lang="pt-BR" sz="1100">
                <a:latin typeface="Raleway"/>
              </a:rPr>
              <a:t> </a:t>
            </a:r>
            <a:r>
              <a:rPr lang="pt-BR" sz="1100" b="1">
                <a:latin typeface="Raleway"/>
              </a:rPr>
              <a:t>em todas as escolas públicas</a:t>
            </a:r>
            <a:r>
              <a:rPr lang="pt-BR" sz="1100">
                <a:latin typeface="Raleway"/>
              </a:rPr>
              <a:t> de educação básica </a:t>
            </a:r>
            <a:r>
              <a:rPr lang="pt-BR" sz="1100" b="1">
                <a:latin typeface="Raleway"/>
              </a:rPr>
              <a:t>até 2026</a:t>
            </a:r>
            <a:r>
              <a:rPr lang="pt-BR" sz="1100">
                <a:latin typeface="Raleway"/>
              </a:rPr>
              <a:t>. </a:t>
            </a:r>
            <a:endParaRPr lang="pt-BR" sz="1100">
              <a:latin typeface="Raleway"/>
              <a:cs typeface="Arial"/>
            </a:endParaRPr>
          </a:p>
          <a:p>
            <a:pPr>
              <a:lnSpc>
                <a:spcPct val="106000"/>
              </a:lnSpc>
            </a:pPr>
            <a:endParaRPr lang="pt-BR" sz="1100">
              <a:latin typeface="Raleway"/>
            </a:endParaRPr>
          </a:p>
          <a:p>
            <a:pPr>
              <a:lnSpc>
                <a:spcPct val="106000"/>
              </a:lnSpc>
            </a:pPr>
            <a:r>
              <a:rPr lang="pt-BR" sz="1200" b="1">
                <a:latin typeface="Raleway"/>
              </a:rPr>
              <a:t>O que é a conectividade recomendada para fins pedagógicos? </a:t>
            </a:r>
            <a:endParaRPr lang="pt-BR" sz="120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lnSpc>
                <a:spcPct val="106000"/>
              </a:lnSpc>
            </a:pPr>
            <a:r>
              <a:rPr lang="pt-BR" sz="800">
                <a:solidFill>
                  <a:schemeClr val="dk1"/>
                </a:solidFill>
                <a:latin typeface="Raleway"/>
                <a:cs typeface="Arial"/>
              </a:rPr>
              <a:t> </a:t>
            </a:r>
            <a:r>
              <a:rPr lang="pt-PT" sz="800" b="1">
                <a:latin typeface="Raleway"/>
                <a:cs typeface="Arial"/>
                <a:hlinkClick r:id="rId4"/>
              </a:rPr>
              <a:t>Resolução CENEC nº 2/2024</a:t>
            </a:r>
            <a:r>
              <a:rPr lang="pt-PT" sz="800" b="1">
                <a:latin typeface="Raleway"/>
                <a:cs typeface="Arial"/>
              </a:rPr>
              <a:t> e </a:t>
            </a:r>
            <a:r>
              <a:rPr lang="pt-PT" sz="800" b="1">
                <a:latin typeface="Raleway"/>
                <a:cs typeface="Arial"/>
                <a:hlinkClick r:id="rId5"/>
              </a:rPr>
              <a:t>nº 3/2024</a:t>
            </a:r>
            <a:endParaRPr lang="pt-PT" sz="900" b="1">
              <a:latin typeface="Raleway"/>
              <a:cs typeface="Arial"/>
            </a:endParaRPr>
          </a:p>
          <a:p>
            <a:pPr>
              <a:lnSpc>
                <a:spcPct val="106000"/>
              </a:lnSpc>
            </a:pPr>
            <a:endParaRPr lang="pt-BR" sz="1100">
              <a:latin typeface="Raleway"/>
              <a:cs typeface="Arial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330FC47-A966-ED9C-7F4B-D6C9DFEA2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246" y="433481"/>
            <a:ext cx="8581630" cy="5353927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6BF15B7-67F5-643B-4618-3E01B14AE7C0}"/>
              </a:ext>
            </a:extLst>
          </p:cNvPr>
          <p:cNvSpPr/>
          <p:nvPr/>
        </p:nvSpPr>
        <p:spPr>
          <a:xfrm>
            <a:off x="271277" y="234220"/>
            <a:ext cx="5616708" cy="405053"/>
          </a:xfrm>
          <a:prstGeom prst="roundRect">
            <a:avLst/>
          </a:prstGeom>
          <a:solidFill>
            <a:srgbClr val="183EFF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Rawline"/>
              </a:rPr>
              <a:t>Estratégia Nacional Escolas Conectadas</a:t>
            </a:r>
            <a:endParaRPr lang="pt-BR" sz="2400" b="1" dirty="0">
              <a:solidFill>
                <a:schemeClr val="bg1"/>
              </a:solidFill>
              <a:latin typeface="Rawlin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46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F27B358-6304-0D0B-12FA-14F5D9018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96BBDE14-F51D-C7A4-8472-B7C1D34B64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50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320D4A4-1935-2267-7ED8-73083966B3F4}"/>
              </a:ext>
            </a:extLst>
          </p:cNvPr>
          <p:cNvSpPr/>
          <p:nvPr/>
        </p:nvSpPr>
        <p:spPr>
          <a:xfrm>
            <a:off x="266923" y="643471"/>
            <a:ext cx="4491508" cy="2363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bg2"/>
                </a:solidFill>
                <a:latin typeface="Raleway" pitchFamily="2" charset="0"/>
                <a:ea typeface="Raleway Black"/>
                <a:cs typeface="Raleway Black"/>
                <a:sym typeface="Raleway Black"/>
              </a:rPr>
              <a:t>Conectividade e Infraestrutura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2EE9688-B522-34D9-2EF8-F88342207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958" y="1957783"/>
            <a:ext cx="4429497" cy="2205634"/>
          </a:xfrm>
          <a:prstGeom prst="rect">
            <a:avLst/>
          </a:prstGeom>
          <a:ln>
            <a:noFill/>
          </a:ln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67F32D7-1AF0-EB73-E86D-9A8558BA54AF}"/>
              </a:ext>
            </a:extLst>
          </p:cNvPr>
          <p:cNvSpPr/>
          <p:nvPr/>
        </p:nvSpPr>
        <p:spPr>
          <a:xfrm>
            <a:off x="6870631" y="1524964"/>
            <a:ext cx="2120707" cy="1527569"/>
          </a:xfrm>
          <a:prstGeom prst="roundRect">
            <a:avLst/>
          </a:prstGeom>
          <a:solidFill>
            <a:srgbClr val="DCE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>
                <a:solidFill>
                  <a:srgbClr val="000000"/>
                </a:solidFill>
                <a:latin typeface="Raleway"/>
              </a:rPr>
              <a:t>Iniciada a implementação da</a:t>
            </a:r>
            <a:r>
              <a:rPr lang="pt-BR" sz="1200" b="1">
                <a:solidFill>
                  <a:srgbClr val="000000"/>
                </a:solidFill>
                <a:latin typeface="Raleway"/>
              </a:rPr>
              <a:t> conexão completa</a:t>
            </a:r>
            <a:r>
              <a:rPr lang="pt-BR" sz="1200">
                <a:solidFill>
                  <a:srgbClr val="000000"/>
                </a:solidFill>
                <a:latin typeface="Raleway"/>
              </a:rPr>
              <a:t> (internet + Wi-Fi) de </a:t>
            </a:r>
            <a:r>
              <a:rPr lang="pt-BR" sz="1200" b="1">
                <a:solidFill>
                  <a:srgbClr val="000000"/>
                </a:solidFill>
                <a:latin typeface="Raleway"/>
              </a:rPr>
              <a:t>mais de 26 mil escolas</a:t>
            </a:r>
            <a:endParaRPr lang="pt-BR" sz="1200" b="1">
              <a:solidFill>
                <a:srgbClr val="000000"/>
              </a:solidFill>
              <a:latin typeface="Raleway"/>
              <a:cs typeface="Arial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C88B081-95D6-7549-8F99-591E3F172B39}"/>
              </a:ext>
            </a:extLst>
          </p:cNvPr>
          <p:cNvSpPr/>
          <p:nvPr/>
        </p:nvSpPr>
        <p:spPr>
          <a:xfrm>
            <a:off x="6826680" y="3493111"/>
            <a:ext cx="2162523" cy="1087690"/>
          </a:xfrm>
          <a:prstGeom prst="roundRect">
            <a:avLst/>
          </a:prstGeom>
          <a:solidFill>
            <a:srgbClr val="169D3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rgbClr val="000000"/>
                </a:solidFill>
                <a:latin typeface="Raleway"/>
              </a:rPr>
              <a:t>Estados </a:t>
            </a:r>
            <a:r>
              <a:rPr lang="pt-BR" sz="1200">
                <a:solidFill>
                  <a:srgbClr val="000000"/>
                </a:solidFill>
                <a:latin typeface="Raleway"/>
              </a:rPr>
              <a:t>deram início à execução de </a:t>
            </a:r>
            <a:r>
              <a:rPr lang="pt-BR" sz="1200" b="1">
                <a:solidFill>
                  <a:srgbClr val="000000"/>
                </a:solidFill>
                <a:latin typeface="Raleway"/>
              </a:rPr>
              <a:t>mais de R$2,7 bilhões </a:t>
            </a:r>
            <a:r>
              <a:rPr lang="pt-BR" sz="1200">
                <a:solidFill>
                  <a:srgbClr val="000000"/>
                </a:solidFill>
                <a:latin typeface="Raleway"/>
              </a:rPr>
              <a:t>para </a:t>
            </a:r>
            <a:r>
              <a:rPr lang="pt-BR" sz="1200" b="1">
                <a:solidFill>
                  <a:srgbClr val="000000"/>
                </a:solidFill>
                <a:latin typeface="Raleway"/>
              </a:rPr>
              <a:t>contratação de internet e equipamentos</a:t>
            </a:r>
            <a:endParaRPr lang="pt-BR" sz="1200">
              <a:solidFill>
                <a:srgbClr val="000000"/>
              </a:solidFill>
              <a:latin typeface="Raleway"/>
              <a:cs typeface="Arial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BB4AA37-5D2E-F11A-7A31-E93BD94BA47C}"/>
              </a:ext>
            </a:extLst>
          </p:cNvPr>
          <p:cNvSpPr/>
          <p:nvPr/>
        </p:nvSpPr>
        <p:spPr>
          <a:xfrm>
            <a:off x="543513" y="3676475"/>
            <a:ext cx="2068836" cy="1086319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100" b="1">
                <a:solidFill>
                  <a:srgbClr val="000000"/>
                </a:solidFill>
                <a:latin typeface="Raleway"/>
              </a:rPr>
              <a:t>Ata de Registro de Preços</a:t>
            </a:r>
            <a:r>
              <a:rPr lang="pt-BR" sz="1100">
                <a:solidFill>
                  <a:srgbClr val="000000"/>
                </a:solidFill>
                <a:latin typeface="Raleway"/>
              </a:rPr>
              <a:t> para</a:t>
            </a:r>
            <a:r>
              <a:rPr lang="pt-BR" sz="1100" b="1">
                <a:solidFill>
                  <a:srgbClr val="000000"/>
                </a:solidFill>
                <a:latin typeface="Raleway"/>
              </a:rPr>
              <a:t> apoiar compras de tecnologias </a:t>
            </a:r>
            <a:r>
              <a:rPr lang="pt-BR" sz="1100">
                <a:solidFill>
                  <a:srgbClr val="000000"/>
                </a:solidFill>
                <a:latin typeface="Raleway"/>
              </a:rPr>
              <a:t>dos Estados e Municípios </a:t>
            </a:r>
            <a:endParaRPr lang="pt-BR" sz="110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pt-BR" sz="1100" b="1">
                <a:solidFill>
                  <a:srgbClr val="000000"/>
                </a:solidFill>
                <a:latin typeface="Raleway"/>
              </a:rPr>
              <a:t>(Março 2025) </a:t>
            </a:r>
            <a:endParaRPr lang="pt-BR" sz="1100" b="1">
              <a:cs typeface="Arial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54E28AC-BAF8-FB61-514B-704EF55B968F}"/>
              </a:ext>
            </a:extLst>
          </p:cNvPr>
          <p:cNvSpPr/>
          <p:nvPr/>
        </p:nvSpPr>
        <p:spPr>
          <a:xfrm>
            <a:off x="80547" y="1528622"/>
            <a:ext cx="2205671" cy="1527225"/>
          </a:xfrm>
          <a:prstGeom prst="roundRect">
            <a:avLst/>
          </a:prstGeom>
          <a:solidFill>
            <a:srgbClr val="FFD9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algn="ctr">
              <a:buFont typeface="Calibri"/>
              <a:buChar char="-"/>
            </a:pPr>
            <a:r>
              <a:rPr lang="pt-BR" sz="1050" b="1">
                <a:solidFill>
                  <a:srgbClr val="000000"/>
                </a:solidFill>
                <a:latin typeface="Raleway"/>
              </a:rPr>
              <a:t>R$291 milhões</a:t>
            </a:r>
            <a:r>
              <a:rPr lang="pt-BR" sz="1050">
                <a:solidFill>
                  <a:srgbClr val="000000"/>
                </a:solidFill>
                <a:latin typeface="Raleway"/>
              </a:rPr>
              <a:t> executados e</a:t>
            </a:r>
            <a:r>
              <a:rPr lang="pt-BR" sz="1050" b="1">
                <a:solidFill>
                  <a:srgbClr val="000000"/>
                </a:solidFill>
                <a:latin typeface="Raleway"/>
              </a:rPr>
              <a:t> </a:t>
            </a:r>
            <a:endParaRPr lang="pt-BR" sz="105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pt-BR" sz="1050" b="1">
                <a:solidFill>
                  <a:srgbClr val="000000"/>
                </a:solidFill>
                <a:latin typeface="Raleway"/>
              </a:rPr>
              <a:t>96 mil escolas</a:t>
            </a:r>
            <a:r>
              <a:rPr lang="pt-BR" sz="1050">
                <a:solidFill>
                  <a:srgbClr val="000000"/>
                </a:solidFill>
                <a:latin typeface="Raleway"/>
              </a:rPr>
              <a:t> beneficiadas em 2023</a:t>
            </a:r>
            <a:endParaRPr lang="pt-BR" sz="1050">
              <a:cs typeface="Arial"/>
            </a:endParaRPr>
          </a:p>
          <a:p>
            <a:pPr marL="171450" indent="-171450" algn="ctr">
              <a:buFont typeface="Calibri"/>
              <a:buChar char="-"/>
            </a:pPr>
            <a:r>
              <a:rPr lang="pt-BR" sz="1050" b="1">
                <a:solidFill>
                  <a:srgbClr val="000000"/>
                </a:solidFill>
                <a:latin typeface="Raleway"/>
              </a:rPr>
              <a:t>R$301 milhões </a:t>
            </a:r>
            <a:r>
              <a:rPr lang="pt-BR" sz="1050">
                <a:solidFill>
                  <a:srgbClr val="000000"/>
                </a:solidFill>
                <a:latin typeface="Raleway"/>
              </a:rPr>
              <a:t>executados e</a:t>
            </a:r>
            <a:r>
              <a:rPr lang="pt-BR" sz="1050" b="1">
                <a:solidFill>
                  <a:srgbClr val="000000"/>
                </a:solidFill>
                <a:latin typeface="Raleway"/>
              </a:rPr>
              <a:t> </a:t>
            </a:r>
            <a:endParaRPr lang="pt-BR" sz="105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pt-BR" sz="1050" b="1">
                <a:solidFill>
                  <a:srgbClr val="000000"/>
                </a:solidFill>
                <a:latin typeface="Raleway"/>
              </a:rPr>
              <a:t>100 mil escolas </a:t>
            </a:r>
            <a:r>
              <a:rPr lang="pt-BR" sz="1050">
                <a:solidFill>
                  <a:srgbClr val="000000"/>
                </a:solidFill>
                <a:latin typeface="Raleway"/>
              </a:rPr>
              <a:t>beneficiadas em 2024</a:t>
            </a:r>
            <a:endParaRPr lang="pt-BR" sz="1050">
              <a:cs typeface="Arial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97BFA48-4890-5AD7-2A8A-EFE40BEA56C2}"/>
              </a:ext>
            </a:extLst>
          </p:cNvPr>
          <p:cNvSpPr/>
          <p:nvPr/>
        </p:nvSpPr>
        <p:spPr>
          <a:xfrm>
            <a:off x="3581185" y="2140787"/>
            <a:ext cx="305449" cy="305089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BD8A757-E9E6-9FAF-C54B-7F96614B2176}"/>
              </a:ext>
            </a:extLst>
          </p:cNvPr>
          <p:cNvSpPr/>
          <p:nvPr/>
        </p:nvSpPr>
        <p:spPr>
          <a:xfrm>
            <a:off x="5225757" y="2138020"/>
            <a:ext cx="305449" cy="305089"/>
          </a:xfrm>
          <a:prstGeom prst="ellipse">
            <a:avLst/>
          </a:prstGeom>
          <a:solidFill>
            <a:srgbClr val="0D5BD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5F3FEE3-6EE8-68A3-D009-CCB3CF77AE0A}"/>
              </a:ext>
            </a:extLst>
          </p:cNvPr>
          <p:cNvSpPr/>
          <p:nvPr/>
        </p:nvSpPr>
        <p:spPr>
          <a:xfrm>
            <a:off x="5225756" y="3786839"/>
            <a:ext cx="305449" cy="305088"/>
          </a:xfrm>
          <a:prstGeom prst="ellipse">
            <a:avLst/>
          </a:prstGeom>
          <a:solidFill>
            <a:srgbClr val="169D3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900" b="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F88F8F1-B293-05FF-CD08-F9B3CD25E948}"/>
              </a:ext>
            </a:extLst>
          </p:cNvPr>
          <p:cNvSpPr/>
          <p:nvPr/>
        </p:nvSpPr>
        <p:spPr>
          <a:xfrm>
            <a:off x="3588265" y="3789378"/>
            <a:ext cx="305449" cy="305088"/>
          </a:xfrm>
          <a:prstGeom prst="ellipse">
            <a:avLst/>
          </a:prstGeom>
          <a:solidFill>
            <a:srgbClr val="FFF282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900" b="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934D74E-8DC6-760C-0BA6-3D39F2A3314C}"/>
              </a:ext>
            </a:extLst>
          </p:cNvPr>
          <p:cNvSpPr/>
          <p:nvPr/>
        </p:nvSpPr>
        <p:spPr>
          <a:xfrm>
            <a:off x="271277" y="234220"/>
            <a:ext cx="5616708" cy="405053"/>
          </a:xfrm>
          <a:prstGeom prst="roundRect">
            <a:avLst/>
          </a:prstGeom>
          <a:solidFill>
            <a:srgbClr val="183EFF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Rawline"/>
              </a:rPr>
              <a:t>Estratégia Nacional Escolas Conectadas</a:t>
            </a:r>
            <a:endParaRPr lang="pt-BR" sz="2400" b="1" dirty="0">
              <a:solidFill>
                <a:schemeClr val="bg1"/>
              </a:solidFill>
              <a:latin typeface="Rawlin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8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 descr="Fala Secretaria Municipal de Educação - Frederico da Costa Amâncio (Recife-PE)​&#10;&#10;Fala Secretário Municipal de Educação e Representante do CONSEC - Renan Ferreirinha (Rio de Janeiro-RJ)​&#10;&#10;Fala Secretaria de Educação Básica - MEC​&#10;&#10;Encerramento">
            <a:extLst>
              <a:ext uri="{FF2B5EF4-FFF2-40B4-BE49-F238E27FC236}">
                <a16:creationId xmlns:a16="http://schemas.microsoft.com/office/drawing/2014/main" id="{9E70302F-9C5D-1F2B-4873-0E6B93F740AC}"/>
              </a:ext>
            </a:extLst>
          </p:cNvPr>
          <p:cNvSpPr/>
          <p:nvPr/>
        </p:nvSpPr>
        <p:spPr>
          <a:xfrm>
            <a:off x="627062" y="655149"/>
            <a:ext cx="7897812" cy="3825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F38DD9-6E79-79B4-E6BF-0D1D9873A67F}"/>
              </a:ext>
            </a:extLst>
          </p:cNvPr>
          <p:cNvSpPr txBox="1"/>
          <p:nvPr/>
        </p:nvSpPr>
        <p:spPr>
          <a:xfrm>
            <a:off x="817561" y="1184519"/>
            <a:ext cx="7703525" cy="28842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3995" indent="-213995">
              <a:lnSpc>
                <a:spcPct val="250000"/>
              </a:lnSpc>
              <a:buFont typeface="Wingdings,Sans-Serif"/>
              <a:buChar char="§"/>
            </a:pPr>
            <a:r>
              <a:rPr lang="pt-BR" sz="1500" dirty="0">
                <a:latin typeface="Calibri"/>
              </a:rPr>
              <a:t>Contexto</a:t>
            </a:r>
          </a:p>
          <a:p>
            <a:pPr marL="213995" indent="-213995">
              <a:lnSpc>
                <a:spcPct val="250000"/>
              </a:lnSpc>
              <a:buFont typeface="Wingdings,Sans-Serif"/>
              <a:buChar char="§"/>
            </a:pPr>
            <a:r>
              <a:rPr lang="pt-BR" sz="1500" dirty="0">
                <a:latin typeface="Calibri"/>
              </a:rPr>
              <a:t>Por que restringir? </a:t>
            </a:r>
            <a:endParaRPr lang="pt-BR" dirty="0"/>
          </a:p>
          <a:p>
            <a:pPr marL="213995" indent="-213995">
              <a:lnSpc>
                <a:spcPct val="250000"/>
              </a:lnSpc>
              <a:buFont typeface="Wingdings,Sans-Serif"/>
              <a:buChar char="§"/>
            </a:pPr>
            <a:r>
              <a:rPr lang="pt-BR" sz="1500" dirty="0">
                <a:latin typeface="Calibri"/>
              </a:rPr>
              <a:t>Instrumentos normativos e regulamentação</a:t>
            </a:r>
            <a:endParaRPr lang="pt-BR" dirty="0"/>
          </a:p>
          <a:p>
            <a:pPr marL="213995" indent="-213995">
              <a:lnSpc>
                <a:spcPct val="250000"/>
              </a:lnSpc>
              <a:buFont typeface="Wingdings,Sans-Serif"/>
              <a:buChar char="§"/>
            </a:pPr>
            <a:r>
              <a:rPr lang="pt-BR" sz="1500" dirty="0">
                <a:latin typeface="Calibri"/>
              </a:rPr>
              <a:t>Campanha e ações do MEC em relação ao uso consciente de dispositivos digitais </a:t>
            </a:r>
          </a:p>
          <a:p>
            <a:pPr marL="213995" indent="-213995">
              <a:lnSpc>
                <a:spcPct val="250000"/>
              </a:lnSpc>
              <a:buFont typeface="Wingdings,Sans-Serif"/>
              <a:buChar char="§"/>
            </a:pPr>
            <a:r>
              <a:rPr lang="pt-BR" sz="1500" dirty="0">
                <a:latin typeface="Calibri"/>
              </a:rPr>
              <a:t>Ações da Estratégia Nacional Escolas Conectadas</a:t>
            </a:r>
          </a:p>
        </p:txBody>
      </p:sp>
    </p:spTree>
    <p:extLst>
      <p:ext uri="{BB962C8B-B14F-4D97-AF65-F5344CB8AC3E}">
        <p14:creationId xmlns:p14="http://schemas.microsoft.com/office/powerpoint/2010/main" val="1361468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47A5A209-F2DE-95CB-D63F-2C9D56E55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9FF0AA63-BCD4-EA5C-1D6D-39288DA557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50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886AC8E-AF11-E81B-3093-514BC1440167}"/>
              </a:ext>
            </a:extLst>
          </p:cNvPr>
          <p:cNvSpPr/>
          <p:nvPr/>
        </p:nvSpPr>
        <p:spPr>
          <a:xfrm>
            <a:off x="266923" y="643471"/>
            <a:ext cx="4491508" cy="2363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chemeClr val="bg2"/>
                </a:solidFill>
                <a:latin typeface="Raleway" pitchFamily="2" charset="0"/>
                <a:ea typeface="Raleway Black"/>
                <a:cs typeface="Raleway Black"/>
                <a:sym typeface="Raleway Black"/>
              </a:rPr>
              <a:t>Eixo pedagógico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EC3614D-B539-CED2-C4E9-10B0A207D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337" y="313590"/>
            <a:ext cx="8188214" cy="507604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F2C490B-EC87-2D64-E33F-DA3D5B16F319}"/>
              </a:ext>
            </a:extLst>
          </p:cNvPr>
          <p:cNvSpPr/>
          <p:nvPr/>
        </p:nvSpPr>
        <p:spPr>
          <a:xfrm>
            <a:off x="271277" y="234220"/>
            <a:ext cx="5616708" cy="405053"/>
          </a:xfrm>
          <a:prstGeom prst="roundRect">
            <a:avLst/>
          </a:prstGeom>
          <a:solidFill>
            <a:srgbClr val="183EFF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Rawline"/>
              </a:rPr>
              <a:t>Estratégia Nacional Escolas Conectadas</a:t>
            </a:r>
            <a:endParaRPr lang="pt-BR" sz="2400" b="1" dirty="0">
              <a:solidFill>
                <a:schemeClr val="bg1"/>
              </a:solidFill>
              <a:latin typeface="Rawlin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050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>
          <a:extLst>
            <a:ext uri="{FF2B5EF4-FFF2-40B4-BE49-F238E27FC236}">
              <a16:creationId xmlns:a16="http://schemas.microsoft.com/office/drawing/2014/main" id="{B2847CA1-D64F-8A0F-1D73-77F456D76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5FEEF77-5059-8FE4-E014-24EDCFF96F09}"/>
              </a:ext>
            </a:extLst>
          </p:cNvPr>
          <p:cNvSpPr/>
          <p:nvPr/>
        </p:nvSpPr>
        <p:spPr>
          <a:xfrm>
            <a:off x="6556375" y="1039812"/>
            <a:ext cx="1976437" cy="3524250"/>
          </a:xfrm>
          <a:prstGeom prst="roundRect">
            <a:avLst/>
          </a:prstGeom>
          <a:solidFill>
            <a:srgbClr val="F4F8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0EB86399-0D89-43C8-F6CF-A417B87A7B2C}"/>
              </a:ext>
            </a:extLst>
          </p:cNvPr>
          <p:cNvSpPr/>
          <p:nvPr/>
        </p:nvSpPr>
        <p:spPr>
          <a:xfrm>
            <a:off x="3587750" y="1039812"/>
            <a:ext cx="1976437" cy="3524250"/>
          </a:xfrm>
          <a:prstGeom prst="roundRect">
            <a:avLst/>
          </a:prstGeom>
          <a:solidFill>
            <a:srgbClr val="F4F8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0471C73-4262-64BF-16DD-88C6E8C8DCC5}"/>
              </a:ext>
            </a:extLst>
          </p:cNvPr>
          <p:cNvSpPr/>
          <p:nvPr/>
        </p:nvSpPr>
        <p:spPr>
          <a:xfrm>
            <a:off x="595313" y="1039812"/>
            <a:ext cx="1976437" cy="3524250"/>
          </a:xfrm>
          <a:prstGeom prst="roundRect">
            <a:avLst/>
          </a:prstGeom>
          <a:solidFill>
            <a:srgbClr val="F4F8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99E3B561-43BC-F518-7BBC-D1D6C93040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Código QR&#10;&#10;O conteúdo gerado por IA pode estar incorreto.">
            <a:extLst>
              <a:ext uri="{FF2B5EF4-FFF2-40B4-BE49-F238E27FC236}">
                <a16:creationId xmlns:a16="http://schemas.microsoft.com/office/drawing/2014/main" id="{063BFF39-97B0-F760-933B-EB684B8DC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966" y="1214438"/>
            <a:ext cx="1582005" cy="3167063"/>
          </a:xfrm>
          <a:prstGeom prst="rect">
            <a:avLst/>
          </a:prstGeom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D1A1AA5-8BC8-973B-0674-94BC9D123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311" y="3500438"/>
            <a:ext cx="1357314" cy="492126"/>
          </a:xfrm>
          <a:prstGeom prst="rect">
            <a:avLst/>
          </a:prstGeom>
        </p:spPr>
      </p:pic>
      <p:pic>
        <p:nvPicPr>
          <p:cNvPr id="18" name="Imagem 17" descr="Código QR&#10;&#10;O conteúdo gerado por IA pode estar incorreto.">
            <a:extLst>
              <a:ext uri="{FF2B5EF4-FFF2-40B4-BE49-F238E27FC236}">
                <a16:creationId xmlns:a16="http://schemas.microsoft.com/office/drawing/2014/main" id="{017E55FE-95DA-064C-609A-33D1CF48B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053" y="1214438"/>
            <a:ext cx="1598958" cy="3167062"/>
          </a:xfrm>
          <a:prstGeom prst="rect">
            <a:avLst/>
          </a:prstGeom>
          <a:ln>
            <a:noFill/>
          </a:ln>
        </p:spPr>
      </p:pic>
      <p:pic>
        <p:nvPicPr>
          <p:cNvPr id="19" name="Imagem 18" descr="Uma imagem contendo pessoa, segurando, jovem, menina&#10;&#10;O conteúdo gerado por IA pode estar incorreto.">
            <a:extLst>
              <a:ext uri="{FF2B5EF4-FFF2-40B4-BE49-F238E27FC236}">
                <a16:creationId xmlns:a16="http://schemas.microsoft.com/office/drawing/2014/main" id="{F86B4586-8081-7E42-DD5A-EB96872EA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00" y="3496728"/>
            <a:ext cx="1397000" cy="499545"/>
          </a:xfrm>
          <a:prstGeom prst="rect">
            <a:avLst/>
          </a:prstGeom>
        </p:spPr>
      </p:pic>
      <p:pic>
        <p:nvPicPr>
          <p:cNvPr id="20" name="Imagem 19" descr="Código QR&#10;&#10;O conteúdo gerado por IA pode estar incorreto.">
            <a:extLst>
              <a:ext uri="{FF2B5EF4-FFF2-40B4-BE49-F238E27FC236}">
                <a16:creationId xmlns:a16="http://schemas.microsoft.com/office/drawing/2014/main" id="{C720F074-A032-8200-CE9F-F777F6AD40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0639" y="1135062"/>
            <a:ext cx="1599972" cy="3246438"/>
          </a:xfrm>
          <a:prstGeom prst="rect">
            <a:avLst/>
          </a:prstGeom>
          <a:ln>
            <a:noFill/>
          </a:ln>
        </p:spPr>
      </p:pic>
      <p:sp>
        <p:nvSpPr>
          <p:cNvPr id="5" name="Google Shape;231;p2">
            <a:extLst>
              <a:ext uri="{FF2B5EF4-FFF2-40B4-BE49-F238E27FC236}">
                <a16:creationId xmlns:a16="http://schemas.microsoft.com/office/drawing/2014/main" id="{E625FF0E-B3FB-A8FE-EE41-3C1977BD69C9}"/>
              </a:ext>
            </a:extLst>
          </p:cNvPr>
          <p:cNvSpPr txBox="1"/>
          <p:nvPr/>
        </p:nvSpPr>
        <p:spPr>
          <a:xfrm>
            <a:off x="243226" y="1743894"/>
            <a:ext cx="2683896" cy="1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</a:pPr>
            <a:r>
              <a:rPr lang="pt-BR" sz="1150" b="1">
                <a:latin typeface="Raleway"/>
              </a:rPr>
              <a:t>Sobre a ENEC:</a:t>
            </a:r>
            <a:endParaRPr lang="pt-BR" sz="1150"/>
          </a:p>
        </p:txBody>
      </p:sp>
      <p:sp>
        <p:nvSpPr>
          <p:cNvPr id="9" name="Google Shape;231;p2">
            <a:extLst>
              <a:ext uri="{FF2B5EF4-FFF2-40B4-BE49-F238E27FC236}">
                <a16:creationId xmlns:a16="http://schemas.microsoft.com/office/drawing/2014/main" id="{735A83C2-F8C8-BAF9-FBA5-B951942FCA2C}"/>
              </a:ext>
            </a:extLst>
          </p:cNvPr>
          <p:cNvSpPr txBox="1"/>
          <p:nvPr/>
        </p:nvSpPr>
        <p:spPr>
          <a:xfrm>
            <a:off x="3899971" y="1553392"/>
            <a:ext cx="1358334" cy="56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</a:pPr>
            <a:r>
              <a:rPr lang="pt-BR" sz="1150" b="1">
                <a:latin typeface="Raleway"/>
              </a:rPr>
              <a:t>Sobre o uso de celulares </a:t>
            </a:r>
            <a:endParaRPr lang="pt-BR" sz="1150">
              <a:latin typeface="Arial"/>
              <a:cs typeface="Arial"/>
            </a:endParaRPr>
          </a:p>
          <a:p>
            <a:pPr algn="ctr">
              <a:lnSpc>
                <a:spcPct val="106000"/>
              </a:lnSpc>
            </a:pPr>
            <a:r>
              <a:rPr lang="pt-BR" sz="1150" b="1">
                <a:latin typeface="Raleway"/>
              </a:rPr>
              <a:t>nas escolas:</a:t>
            </a:r>
            <a:endParaRPr lang="pt-BR" sz="1150">
              <a:cs typeface="Arial"/>
            </a:endParaRPr>
          </a:p>
        </p:txBody>
      </p:sp>
      <p:sp>
        <p:nvSpPr>
          <p:cNvPr id="12" name="Google Shape;231;p2">
            <a:extLst>
              <a:ext uri="{FF2B5EF4-FFF2-40B4-BE49-F238E27FC236}">
                <a16:creationId xmlns:a16="http://schemas.microsoft.com/office/drawing/2014/main" id="{777FBB26-D205-14AC-35D7-2003B417DC9B}"/>
              </a:ext>
            </a:extLst>
          </p:cNvPr>
          <p:cNvSpPr txBox="1"/>
          <p:nvPr/>
        </p:nvSpPr>
        <p:spPr>
          <a:xfrm>
            <a:off x="6835014" y="1614061"/>
            <a:ext cx="1421833" cy="37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</a:pPr>
            <a:r>
              <a:rPr lang="pt-BR" sz="1150" b="1" dirty="0">
                <a:latin typeface="Raleway"/>
              </a:rPr>
              <a:t>Sobre os Guias de apoio lançados:</a:t>
            </a:r>
            <a:endParaRPr lang="pt-BR" sz="1150" dirty="0">
              <a:cs typeface="Arial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A7A8D90-AD80-EF38-AB8F-62F5AF5FA61C}"/>
              </a:ext>
            </a:extLst>
          </p:cNvPr>
          <p:cNvSpPr/>
          <p:nvPr/>
        </p:nvSpPr>
        <p:spPr>
          <a:xfrm>
            <a:off x="271277" y="234220"/>
            <a:ext cx="4487154" cy="405053"/>
          </a:xfrm>
          <a:prstGeom prst="roundRect">
            <a:avLst/>
          </a:prstGeom>
          <a:solidFill>
            <a:srgbClr val="183EFF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chemeClr val="bg1"/>
                </a:solidFill>
                <a:latin typeface="Rawline"/>
              </a:rPr>
              <a:t>Para saber mais:</a:t>
            </a:r>
            <a:endParaRPr lang="pt-BR" sz="2400" b="1">
              <a:solidFill>
                <a:schemeClr val="bg1"/>
              </a:solidFill>
              <a:latin typeface="Rawline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A31B3F-5DB7-2E97-4854-0DE04EBA34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4988" y="2075909"/>
            <a:ext cx="1310841" cy="128641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14A9824-C4F5-CBEF-0D62-DF4B11EBCE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5014" y="3397965"/>
            <a:ext cx="1360816" cy="6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0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9">
            <a:extLst>
              <a:ext uri="{FF2B5EF4-FFF2-40B4-BE49-F238E27FC236}">
                <a16:creationId xmlns:a16="http://schemas.microsoft.com/office/drawing/2014/main" id="{59B7DF9C-EFE8-63FE-52B9-238AA31C7765}"/>
              </a:ext>
            </a:extLst>
          </p:cNvPr>
          <p:cNvSpPr txBox="1"/>
          <p:nvPr/>
        </p:nvSpPr>
        <p:spPr>
          <a:xfrm>
            <a:off x="5046341" y="2861039"/>
            <a:ext cx="1997532" cy="125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SzPts val="4800"/>
            </a:pPr>
            <a:endParaRPr lang="pt-BR" sz="135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leway Black"/>
            </a:endParaRPr>
          </a:p>
          <a:p>
            <a:pPr defTabSz="914378">
              <a:buSzPts val="4800"/>
            </a:pPr>
            <a:endParaRPr lang="pt-BR" sz="135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leway Black"/>
            </a:endParaRPr>
          </a:p>
          <a:p>
            <a:pPr defTabSz="914378">
              <a:buSzPts val="4800"/>
            </a:pPr>
            <a:endParaRPr lang="pt-BR" sz="82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leway Black"/>
            </a:endParaRPr>
          </a:p>
          <a:p>
            <a:pPr defTabSz="914378">
              <a:buSzPts val="4800"/>
            </a:pPr>
            <a:r>
              <a:rPr lang="pt-BR" sz="135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 Black"/>
              </a:rPr>
              <a:t>dage@mec.gov.br</a:t>
            </a:r>
          </a:p>
          <a:p>
            <a:pPr defTabSz="914378">
              <a:buSzPts val="4800"/>
            </a:pPr>
            <a:endParaRPr lang="pt-BR" sz="135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leway Black"/>
            </a:endParaRPr>
          </a:p>
          <a:p>
            <a:pPr defTabSz="914378">
              <a:buSzPts val="4800"/>
            </a:pPr>
            <a:r>
              <a:rPr lang="pt-BR" sz="135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 Black"/>
              </a:rPr>
              <a:t>(61) 2022-9139</a:t>
            </a:r>
          </a:p>
        </p:txBody>
      </p:sp>
      <p:sp>
        <p:nvSpPr>
          <p:cNvPr id="2" name="TextBox 29">
            <a:extLst>
              <a:ext uri="{FF2B5EF4-FFF2-40B4-BE49-F238E27FC236}">
                <a16:creationId xmlns:a16="http://schemas.microsoft.com/office/drawing/2014/main" id="{C16EFC06-CB1B-60F7-32FE-508F1D667643}"/>
              </a:ext>
            </a:extLst>
          </p:cNvPr>
          <p:cNvSpPr txBox="1"/>
          <p:nvPr/>
        </p:nvSpPr>
        <p:spPr>
          <a:xfrm>
            <a:off x="4655705" y="1853837"/>
            <a:ext cx="238102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914378">
              <a:buSzPts val="4800"/>
            </a:pPr>
            <a:r>
              <a:rPr lang="pt-BR" sz="28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 Black"/>
              </a:rPr>
              <a:t>Obrigada!</a:t>
            </a:r>
            <a:endParaRPr lang="pt-BR" sz="105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leway Black"/>
            </a:endParaRPr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3E5CFFFD-E20E-C5F2-1076-B7A870CF5694}"/>
              </a:ext>
            </a:extLst>
          </p:cNvPr>
          <p:cNvSpPr txBox="1">
            <a:spLocks/>
          </p:cNvSpPr>
          <p:nvPr/>
        </p:nvSpPr>
        <p:spPr>
          <a:xfrm>
            <a:off x="47983" y="3806861"/>
            <a:ext cx="4385501" cy="12378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spcBef>
                <a:spcPts val="750"/>
              </a:spcBef>
              <a:buClrTx/>
              <a:defRPr/>
            </a:pPr>
            <a:r>
              <a:rPr lang="pt-BR" sz="1500" b="1">
                <a:solidFill>
                  <a:prstClr val="black"/>
                </a:solidFill>
                <a:latin typeface="Raleway Medium" pitchFamily="2" charset="0"/>
              </a:rPr>
              <a:t>Anita Gea Martinez Stefani</a:t>
            </a:r>
          </a:p>
          <a:p>
            <a:pPr algn="just" defTabSz="685800">
              <a:spcBef>
                <a:spcPts val="750"/>
              </a:spcBef>
              <a:buClrTx/>
              <a:defRPr/>
            </a:pPr>
            <a:r>
              <a:rPr lang="pt-BR" sz="1500">
                <a:solidFill>
                  <a:prstClr val="black"/>
                </a:solidFill>
                <a:latin typeface="Raleway Medium" pitchFamily="2" charset="0"/>
              </a:rPr>
              <a:t>Diretora de Apoio à Gestão Educacional (DAGE)</a:t>
            </a:r>
          </a:p>
          <a:p>
            <a:pPr algn="just" defTabSz="685800">
              <a:spcBef>
                <a:spcPts val="750"/>
              </a:spcBef>
              <a:buClrTx/>
              <a:defRPr/>
            </a:pPr>
            <a:r>
              <a:rPr lang="pt-BR" sz="1500">
                <a:solidFill>
                  <a:prstClr val="black"/>
                </a:solidFill>
                <a:latin typeface="Raleway Medium" pitchFamily="2" charset="0"/>
              </a:rPr>
              <a:t>Secretaria de Educação Básica (SEB)</a:t>
            </a:r>
          </a:p>
          <a:p>
            <a:pPr algn="just" defTabSz="685800">
              <a:spcBef>
                <a:spcPts val="750"/>
              </a:spcBef>
              <a:buClrTx/>
              <a:defRPr/>
            </a:pPr>
            <a:r>
              <a:rPr lang="pt-BR" sz="1500">
                <a:solidFill>
                  <a:prstClr val="black"/>
                </a:solidFill>
                <a:latin typeface="Raleway Medium" pitchFamily="2" charset="0"/>
              </a:rPr>
              <a:t>Ministério da Educação (MEC)</a:t>
            </a:r>
          </a:p>
          <a:p>
            <a:pPr algn="just" defTabSz="685800">
              <a:spcBef>
                <a:spcPts val="750"/>
              </a:spcBef>
              <a:buClrTx/>
              <a:defRPr/>
            </a:pPr>
            <a:endParaRPr lang="pt-BR" sz="1500">
              <a:solidFill>
                <a:prstClr val="black"/>
              </a:solidFill>
              <a:latin typeface="Raleway Medium" pitchFamily="2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18E51A-EB84-ABC1-4C2D-5D270F77599D}"/>
              </a:ext>
            </a:extLst>
          </p:cNvPr>
          <p:cNvGrpSpPr/>
          <p:nvPr/>
        </p:nvGrpSpPr>
        <p:grpSpPr>
          <a:xfrm>
            <a:off x="4655706" y="2814638"/>
            <a:ext cx="535781" cy="1287199"/>
            <a:chOff x="6207607" y="3752850"/>
            <a:chExt cx="714375" cy="1716265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EF5E3377-15D3-F4B4-01B7-ECA838183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0172" y="3992534"/>
              <a:ext cx="476316" cy="1476581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E097A11-DCAD-A3F7-3F5A-0EE291D52122}"/>
                </a:ext>
              </a:extLst>
            </p:cNvPr>
            <p:cNvSpPr/>
            <p:nvPr/>
          </p:nvSpPr>
          <p:spPr>
            <a:xfrm>
              <a:off x="6207607" y="3752850"/>
              <a:ext cx="714375" cy="733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pt-BR" sz="1350" kern="1200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1ACFA2C7-3B1F-E234-2959-52A7F04ABC26}"/>
              </a:ext>
            </a:extLst>
          </p:cNvPr>
          <p:cNvSpPr/>
          <p:nvPr/>
        </p:nvSpPr>
        <p:spPr>
          <a:xfrm>
            <a:off x="337315" y="280265"/>
            <a:ext cx="1677916" cy="350941"/>
          </a:xfrm>
          <a:prstGeom prst="roundRect">
            <a:avLst/>
          </a:prstGeom>
          <a:solidFill>
            <a:srgbClr val="E53832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Contexto</a:t>
            </a:r>
            <a:endParaRPr lang="en-US" sz="24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02BD653B-32A3-B9A4-8E16-E0C6E76D95C4}"/>
              </a:ext>
            </a:extLst>
          </p:cNvPr>
          <p:cNvSpPr/>
          <p:nvPr/>
        </p:nvSpPr>
        <p:spPr>
          <a:xfrm>
            <a:off x="498978" y="1046709"/>
            <a:ext cx="374754" cy="31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C2994B1-EB46-14E0-FE58-2BF3322A0301}"/>
              </a:ext>
            </a:extLst>
          </p:cNvPr>
          <p:cNvSpPr txBox="1"/>
          <p:nvPr/>
        </p:nvSpPr>
        <p:spPr>
          <a:xfrm>
            <a:off x="341311" y="824686"/>
            <a:ext cx="7703525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3995" indent="-213995">
              <a:lnSpc>
                <a:spcPct val="150000"/>
              </a:lnSpc>
              <a:buFont typeface="Wingdings,Sans-Serif"/>
              <a:buChar char="§"/>
            </a:pPr>
            <a:r>
              <a:rPr lang="pt-BR" sz="1800" b="1" dirty="0">
                <a:latin typeface="Calibri"/>
              </a:rPr>
              <a:t>O uso de internet por crianças e adolescentes é principalmente pelo celular</a:t>
            </a:r>
            <a:endParaRPr lang="pt-BR" sz="1800" b="1" dirty="0"/>
          </a:p>
          <a:p>
            <a:r>
              <a:rPr lang="pt-BR" sz="1800" dirty="0">
                <a:latin typeface="Calibri"/>
              </a:rPr>
              <a:t>Dado: 93% da população de 9 a 17 anos usa a internet regularmente e 98% desse total afirma que usa a internet pelo celular.</a:t>
            </a:r>
          </a:p>
        </p:txBody>
      </p:sp>
      <p:pic>
        <p:nvPicPr>
          <p:cNvPr id="44" name="Imagem 43" descr="Tabela&#10;&#10;Descrição gerada automaticamente">
            <a:extLst>
              <a:ext uri="{FF2B5EF4-FFF2-40B4-BE49-F238E27FC236}">
                <a16:creationId xmlns:a16="http://schemas.microsoft.com/office/drawing/2014/main" id="{BF02D4B5-EA75-C9D9-6CD1-367D84F8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9" t="46313" r="3448" b="295"/>
          <a:stretch/>
        </p:blipFill>
        <p:spPr>
          <a:xfrm>
            <a:off x="604811" y="2326216"/>
            <a:ext cx="7930661" cy="1912199"/>
          </a:xfrm>
          <a:prstGeom prst="rect">
            <a:avLst/>
          </a:prstGeom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62794A1-4563-0F63-56AE-AAF78943C4C6}"/>
              </a:ext>
            </a:extLst>
          </p:cNvPr>
          <p:cNvSpPr txBox="1"/>
          <p:nvPr/>
        </p:nvSpPr>
        <p:spPr>
          <a:xfrm>
            <a:off x="1233408" y="4748262"/>
            <a:ext cx="84020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Calibri"/>
              </a:rPr>
              <a:t>Fonte: Pesquisa TIC Kids on-line Brasil – 2024 (CETIC.BR)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7348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2E0E2-F922-389C-D3EB-22CD5EE61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>
            <a:extLst>
              <a:ext uri="{FF2B5EF4-FFF2-40B4-BE49-F238E27FC236}">
                <a16:creationId xmlns:a16="http://schemas.microsoft.com/office/drawing/2014/main" id="{694FCE0A-9DF6-6551-B141-E7D2B9B87D75}"/>
              </a:ext>
            </a:extLst>
          </p:cNvPr>
          <p:cNvSpPr/>
          <p:nvPr/>
        </p:nvSpPr>
        <p:spPr>
          <a:xfrm>
            <a:off x="498978" y="1046709"/>
            <a:ext cx="374754" cy="31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536E1278-8164-0D36-42ED-F6C6848138BB}"/>
              </a:ext>
            </a:extLst>
          </p:cNvPr>
          <p:cNvSpPr txBox="1"/>
          <p:nvPr/>
        </p:nvSpPr>
        <p:spPr>
          <a:xfrm>
            <a:off x="341311" y="824686"/>
            <a:ext cx="840202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3995" indent="-213995">
              <a:lnSpc>
                <a:spcPct val="150000"/>
              </a:lnSpc>
              <a:buFont typeface="Wingdings,Sans-Serif"/>
              <a:buChar char="§"/>
            </a:pPr>
            <a:r>
              <a:rPr lang="pt-BR" sz="1800" b="1" dirty="0">
                <a:latin typeface="Calibri"/>
              </a:rPr>
              <a:t>As crianças têm o seu primeiro acesso à internet muito cedo</a:t>
            </a:r>
            <a:endParaRPr lang="pt-BR" sz="1800" b="1"/>
          </a:p>
          <a:p>
            <a:r>
              <a:rPr lang="pt-BR" sz="1800" dirty="0">
                <a:latin typeface="Calibri"/>
              </a:rPr>
              <a:t>Dado: crianças de 9 a 10 anos que responderam à pesquisa afirmaram que sua primeira experiência de acesso à internet, com celular, aconteceu </a:t>
            </a:r>
            <a:r>
              <a:rPr lang="pt-BR" sz="1800" u="sng" dirty="0">
                <a:latin typeface="Calibri"/>
              </a:rPr>
              <a:t>antes dos 6 anos</a:t>
            </a:r>
            <a:r>
              <a:rPr lang="pt-BR" sz="1800" dirty="0">
                <a:latin typeface="Calibri"/>
              </a:rPr>
              <a:t>.</a:t>
            </a:r>
          </a:p>
          <a:p>
            <a:endParaRPr lang="pt-BR" sz="1100">
              <a:latin typeface="Calibri"/>
            </a:endParaRPr>
          </a:p>
          <a:p>
            <a:r>
              <a:rPr lang="pt-BR" sz="1800" dirty="0">
                <a:latin typeface="Calibri"/>
              </a:rPr>
              <a:t>Quanto mais jovem é a criança, mais cedo foi seu acesso à internet, o que mostra que as famílias estão com mais dificuldade de manter crianças pequenas afastadas do celular e da internet.</a:t>
            </a:r>
          </a:p>
        </p:txBody>
      </p:sp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876087E4-A811-730C-1F95-6B057F2F6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530" y="3130550"/>
            <a:ext cx="6042026" cy="1517651"/>
          </a:xfrm>
          <a:prstGeom prst="rect">
            <a:avLst/>
          </a:prstGeom>
          <a:ln>
            <a:noFill/>
          </a:ln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7A65BBC-A015-56B9-243D-1E66F852FD58}"/>
              </a:ext>
            </a:extLst>
          </p:cNvPr>
          <p:cNvSpPr/>
          <p:nvPr/>
        </p:nvSpPr>
        <p:spPr>
          <a:xfrm>
            <a:off x="337315" y="280265"/>
            <a:ext cx="1677916" cy="350941"/>
          </a:xfrm>
          <a:prstGeom prst="roundRect">
            <a:avLst/>
          </a:prstGeom>
          <a:solidFill>
            <a:srgbClr val="E53832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err="1">
                <a:solidFill>
                  <a:schemeClr val="bg1"/>
                </a:solidFill>
                <a:latin typeface="Rawline"/>
              </a:rPr>
              <a:t>Contexto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D05141-3950-E162-2EBC-5FCA86701232}"/>
              </a:ext>
            </a:extLst>
          </p:cNvPr>
          <p:cNvSpPr txBox="1"/>
          <p:nvPr/>
        </p:nvSpPr>
        <p:spPr>
          <a:xfrm>
            <a:off x="1233408" y="4748262"/>
            <a:ext cx="84020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Calibri"/>
              </a:rPr>
              <a:t>Fonte: Pesquisa TIC Kids on-line Brasil – 2024 (CETIC.BR)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6299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A67B06-5865-9884-33EA-71714544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>
            <a:extLst>
              <a:ext uri="{FF2B5EF4-FFF2-40B4-BE49-F238E27FC236}">
                <a16:creationId xmlns:a16="http://schemas.microsoft.com/office/drawing/2014/main" id="{2F90666F-1338-5C83-437A-A6D05A0A4B01}"/>
              </a:ext>
            </a:extLst>
          </p:cNvPr>
          <p:cNvSpPr/>
          <p:nvPr/>
        </p:nvSpPr>
        <p:spPr>
          <a:xfrm>
            <a:off x="498978" y="1046709"/>
            <a:ext cx="374754" cy="31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AE0B12EA-0D11-FAD9-6370-EF44E2355ED7}"/>
              </a:ext>
            </a:extLst>
          </p:cNvPr>
          <p:cNvSpPr txBox="1"/>
          <p:nvPr/>
        </p:nvSpPr>
        <p:spPr>
          <a:xfrm>
            <a:off x="341311" y="824686"/>
            <a:ext cx="8402025" cy="4630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3995" indent="-213995">
              <a:lnSpc>
                <a:spcPct val="150000"/>
              </a:lnSpc>
              <a:buFont typeface="Wingdings,Sans-Serif"/>
              <a:buChar char="§"/>
            </a:pPr>
            <a:r>
              <a:rPr lang="pt-BR" sz="1800" b="1">
                <a:latin typeface="Calibri"/>
              </a:rPr>
              <a:t>As crianças e adolescentes possuem celular próprio muito cedo</a:t>
            </a:r>
            <a:endParaRPr lang="pt-BR" sz="1800" b="1"/>
          </a:p>
        </p:txBody>
      </p:sp>
      <p:pic>
        <p:nvPicPr>
          <p:cNvPr id="3" name="Imagem 2" descr="Tabela&#10;&#10;Descrição gerada automaticamente">
            <a:extLst>
              <a:ext uri="{FF2B5EF4-FFF2-40B4-BE49-F238E27FC236}">
                <a16:creationId xmlns:a16="http://schemas.microsoft.com/office/drawing/2014/main" id="{0EAD53EA-A4C3-C408-0D64-AC023B181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" t="20513" r="-261" b="4102"/>
          <a:stretch/>
        </p:blipFill>
        <p:spPr>
          <a:xfrm>
            <a:off x="1324478" y="1294871"/>
            <a:ext cx="6495009" cy="1198306"/>
          </a:xfrm>
          <a:prstGeom prst="rect">
            <a:avLst/>
          </a:prstGeom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9AF916C-8529-BF5F-6A51-8F241A162D11}"/>
              </a:ext>
            </a:extLst>
          </p:cNvPr>
          <p:cNvSpPr txBox="1"/>
          <p:nvPr/>
        </p:nvSpPr>
        <p:spPr>
          <a:xfrm>
            <a:off x="373060" y="2570934"/>
            <a:ext cx="8402025" cy="2223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3995" indent="-213995">
              <a:buFont typeface="Wingdings,Sans-Serif"/>
              <a:buChar char="§"/>
            </a:pPr>
            <a:r>
              <a:rPr lang="pt-BR" sz="1800" b="1" dirty="0">
                <a:latin typeface="Calibri"/>
              </a:rPr>
              <a:t>Apesar das proibições legais, muitas crianças e adolescentes possuem perfil ativo (conta) nas plataformas digitais</a:t>
            </a:r>
            <a:endParaRPr lang="pt-BR" sz="1800" b="1" dirty="0"/>
          </a:p>
          <a:p>
            <a:pPr marL="213995" indent="-213995">
              <a:lnSpc>
                <a:spcPct val="150000"/>
              </a:lnSpc>
              <a:buFont typeface="Wingdings,Sans-Serif"/>
              <a:buChar char="§"/>
            </a:pPr>
            <a:endParaRPr lang="pt-BR" sz="1800" b="1">
              <a:latin typeface="Calibri"/>
            </a:endParaRPr>
          </a:p>
          <a:p>
            <a:pPr marL="213995" indent="-213995">
              <a:lnSpc>
                <a:spcPct val="150000"/>
              </a:lnSpc>
              <a:buFont typeface="Wingdings,Sans-Serif"/>
              <a:buChar char="§"/>
            </a:pPr>
            <a:endParaRPr lang="pt-BR" sz="1800" b="1">
              <a:latin typeface="Calibri"/>
            </a:endParaRPr>
          </a:p>
          <a:p>
            <a:pPr marL="213995" indent="-213995">
              <a:lnSpc>
                <a:spcPct val="150000"/>
              </a:lnSpc>
              <a:buFont typeface="Wingdings,Sans-Serif"/>
              <a:buChar char="§"/>
            </a:pPr>
            <a:endParaRPr lang="pt-BR" sz="1800" b="1">
              <a:latin typeface="Calibri"/>
            </a:endParaRPr>
          </a:p>
          <a:p>
            <a:pPr marL="213995" indent="-213995">
              <a:lnSpc>
                <a:spcPct val="150000"/>
              </a:lnSpc>
              <a:buFont typeface="Wingdings,Sans-Serif"/>
              <a:buChar char="§"/>
            </a:pPr>
            <a:endParaRPr lang="pt-BR" sz="1200" b="1">
              <a:latin typeface="Calibri"/>
            </a:endParaRP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E35DDA7A-61A1-0D3A-D458-C605F58B8E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81" t="33333" r="15512" b="433"/>
          <a:stretch/>
        </p:blipFill>
        <p:spPr>
          <a:xfrm>
            <a:off x="1866900" y="3225800"/>
            <a:ext cx="5418782" cy="1318713"/>
          </a:xfrm>
          <a:prstGeom prst="rect">
            <a:avLst/>
          </a:prstGeom>
          <a:ln>
            <a:noFill/>
          </a:ln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0EC839F-CF5A-C9B2-6E8D-390BCE36597C}"/>
              </a:ext>
            </a:extLst>
          </p:cNvPr>
          <p:cNvSpPr/>
          <p:nvPr/>
        </p:nvSpPr>
        <p:spPr>
          <a:xfrm>
            <a:off x="337315" y="280265"/>
            <a:ext cx="1677916" cy="350941"/>
          </a:xfrm>
          <a:prstGeom prst="roundRect">
            <a:avLst/>
          </a:prstGeom>
          <a:solidFill>
            <a:srgbClr val="E53832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err="1">
                <a:solidFill>
                  <a:schemeClr val="bg1"/>
                </a:solidFill>
                <a:latin typeface="Rawline"/>
              </a:rPr>
              <a:t>Contexto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E8F9AF-B367-FED4-3B33-CBDE976FA1DB}"/>
              </a:ext>
            </a:extLst>
          </p:cNvPr>
          <p:cNvSpPr txBox="1"/>
          <p:nvPr/>
        </p:nvSpPr>
        <p:spPr>
          <a:xfrm>
            <a:off x="1233408" y="4748262"/>
            <a:ext cx="84020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Calibri"/>
              </a:rPr>
              <a:t>Fonte: Pesquisa TIC Kids on-line Brasil – 2024 (CETIC.BR)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8122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74BD8-8864-605A-1FC2-A9855BED6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>
            <a:extLst>
              <a:ext uri="{FF2B5EF4-FFF2-40B4-BE49-F238E27FC236}">
                <a16:creationId xmlns:a16="http://schemas.microsoft.com/office/drawing/2014/main" id="{92068223-E299-6B15-74C4-D71DA64F643F}"/>
              </a:ext>
            </a:extLst>
          </p:cNvPr>
          <p:cNvSpPr/>
          <p:nvPr/>
        </p:nvSpPr>
        <p:spPr>
          <a:xfrm>
            <a:off x="498978" y="1046709"/>
            <a:ext cx="374754" cy="31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43FEBC0-4709-424D-EFFD-B5336B8B6E04}"/>
              </a:ext>
            </a:extLst>
          </p:cNvPr>
          <p:cNvSpPr txBox="1"/>
          <p:nvPr/>
        </p:nvSpPr>
        <p:spPr>
          <a:xfrm>
            <a:off x="341311" y="1046936"/>
            <a:ext cx="84020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3995" indent="-213995">
              <a:buFont typeface="Wingdings,Sans-Serif"/>
              <a:buChar char="§"/>
            </a:pPr>
            <a:r>
              <a:rPr lang="pt-BR" sz="1800" b="1" dirty="0">
                <a:latin typeface="Calibri"/>
              </a:rPr>
              <a:t>Crianças e adolescentes tem acesso a conteúdos sensíveis que podem afetar severamente sua saúde mental</a:t>
            </a:r>
            <a:endParaRPr lang="pt-BR" sz="1800" b="1" dirty="0"/>
          </a:p>
          <a:p>
            <a:r>
              <a:rPr lang="pt-BR" sz="1800" dirty="0">
                <a:latin typeface="Calibri"/>
                <a:ea typeface="Calibri"/>
                <a:cs typeface="Calibri"/>
              </a:rPr>
              <a:t>Dado: conteúdos com os quais as crianças e adolescentes declaram que tiveram contato nos últimos 12 meses: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33A501-E763-F9A2-EB25-742B08260633}"/>
              </a:ext>
            </a:extLst>
          </p:cNvPr>
          <p:cNvSpPr txBox="1"/>
          <p:nvPr/>
        </p:nvSpPr>
        <p:spPr>
          <a:xfrm>
            <a:off x="1233408" y="4748262"/>
            <a:ext cx="84020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Calibri"/>
              </a:rPr>
              <a:t>Fonte: Pesquisa TIC Kids on-line Brasil – 2024 (CETIC.BR)</a:t>
            </a:r>
            <a:endParaRPr lang="pt-BR" sz="1200" dirty="0"/>
          </a:p>
        </p:txBody>
      </p:sp>
      <p:pic>
        <p:nvPicPr>
          <p:cNvPr id="2" name="Imagem 1" descr="A table with numbers and text&#10;&#10;Description automatically generated">
            <a:extLst>
              <a:ext uri="{FF2B5EF4-FFF2-40B4-BE49-F238E27FC236}">
                <a16:creationId xmlns:a16="http://schemas.microsoft.com/office/drawing/2014/main" id="{56B650D3-15E7-5249-927B-AEB22B72E0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07" b="5699"/>
          <a:stretch/>
        </p:blipFill>
        <p:spPr>
          <a:xfrm>
            <a:off x="1824038" y="2378076"/>
            <a:ext cx="5432433" cy="2038593"/>
          </a:xfrm>
          <a:prstGeom prst="rect">
            <a:avLst/>
          </a:prstGeom>
          <a:ln>
            <a:noFill/>
          </a:ln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AE6C4C04-3A93-4432-52AD-02D4ACFA6231}"/>
              </a:ext>
            </a:extLst>
          </p:cNvPr>
          <p:cNvSpPr/>
          <p:nvPr/>
        </p:nvSpPr>
        <p:spPr>
          <a:xfrm>
            <a:off x="337315" y="280265"/>
            <a:ext cx="1677916" cy="350941"/>
          </a:xfrm>
          <a:prstGeom prst="roundRect">
            <a:avLst/>
          </a:prstGeom>
          <a:solidFill>
            <a:srgbClr val="E53832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err="1">
                <a:solidFill>
                  <a:schemeClr val="bg1"/>
                </a:solidFill>
                <a:latin typeface="Rawline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266660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47B7F5-35DA-8FF5-31A3-96E9ABCC1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>
            <a:extLst>
              <a:ext uri="{FF2B5EF4-FFF2-40B4-BE49-F238E27FC236}">
                <a16:creationId xmlns:a16="http://schemas.microsoft.com/office/drawing/2014/main" id="{2EFE5DC9-5FC0-547E-469E-4CC6E2DF059A}"/>
              </a:ext>
            </a:extLst>
          </p:cNvPr>
          <p:cNvSpPr/>
          <p:nvPr/>
        </p:nvSpPr>
        <p:spPr>
          <a:xfrm>
            <a:off x="498978" y="1046709"/>
            <a:ext cx="374754" cy="31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68C853B-AF2A-06FE-B2C3-58227005F03B}"/>
              </a:ext>
            </a:extLst>
          </p:cNvPr>
          <p:cNvSpPr txBox="1"/>
          <p:nvPr/>
        </p:nvSpPr>
        <p:spPr>
          <a:xfrm>
            <a:off x="341311" y="1046936"/>
            <a:ext cx="840202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3995" indent="-213995">
              <a:buFont typeface="Wingdings,Sans-Serif"/>
              <a:buChar char="§"/>
            </a:pPr>
            <a:r>
              <a:rPr lang="pt-BR" sz="1800" b="1" dirty="0">
                <a:latin typeface="Calibri"/>
              </a:rPr>
              <a:t>As crianças e adolescentes se percebem utilizando por muito tempo o celular e o acesso à internet</a:t>
            </a:r>
            <a:endParaRPr lang="pt-BR" sz="1800" b="1" dirty="0"/>
          </a:p>
          <a:p>
            <a:endParaRPr lang="pt-BR" sz="1600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302DEB3C-021D-C478-F201-8E3F2B0B4F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" t="25450" r="5834" b="-257"/>
          <a:stretch/>
        </p:blipFill>
        <p:spPr>
          <a:xfrm>
            <a:off x="1377394" y="2118254"/>
            <a:ext cx="6339433" cy="2640796"/>
          </a:xfrm>
          <a:prstGeom prst="rect">
            <a:avLst/>
          </a:prstGeom>
          <a:ln>
            <a:noFill/>
          </a:ln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AB5288A-12AF-7D2B-D6FD-5C485E83905A}"/>
              </a:ext>
            </a:extLst>
          </p:cNvPr>
          <p:cNvSpPr/>
          <p:nvPr/>
        </p:nvSpPr>
        <p:spPr>
          <a:xfrm>
            <a:off x="337315" y="280265"/>
            <a:ext cx="1677916" cy="350941"/>
          </a:xfrm>
          <a:prstGeom prst="roundRect">
            <a:avLst/>
          </a:prstGeom>
          <a:solidFill>
            <a:srgbClr val="E53832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err="1">
                <a:solidFill>
                  <a:schemeClr val="bg1"/>
                </a:solidFill>
                <a:latin typeface="Rawline"/>
              </a:rPr>
              <a:t>Contexto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281342-598A-5455-6D0A-310F385A3867}"/>
              </a:ext>
            </a:extLst>
          </p:cNvPr>
          <p:cNvSpPr txBox="1"/>
          <p:nvPr/>
        </p:nvSpPr>
        <p:spPr>
          <a:xfrm>
            <a:off x="1233408" y="4748262"/>
            <a:ext cx="84020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Calibri"/>
              </a:rPr>
              <a:t>Fonte: Pesquisa TIC Kids on-line Brasil – 2024 (CETIC.BR)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9991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8A80D7-86D9-2879-F0EB-231FE0595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>
            <a:extLst>
              <a:ext uri="{FF2B5EF4-FFF2-40B4-BE49-F238E27FC236}">
                <a16:creationId xmlns:a16="http://schemas.microsoft.com/office/drawing/2014/main" id="{DE24903B-B2E4-A25F-0336-F61F7956EFEE}"/>
              </a:ext>
            </a:extLst>
          </p:cNvPr>
          <p:cNvSpPr/>
          <p:nvPr/>
        </p:nvSpPr>
        <p:spPr>
          <a:xfrm>
            <a:off x="498978" y="1046709"/>
            <a:ext cx="374754" cy="31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8C8AFEB8-FFF1-EBB8-0E56-59BB6ED21349}"/>
              </a:ext>
            </a:extLst>
          </p:cNvPr>
          <p:cNvSpPr txBox="1"/>
          <p:nvPr/>
        </p:nvSpPr>
        <p:spPr>
          <a:xfrm>
            <a:off x="341311" y="824686"/>
            <a:ext cx="8402025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3995" indent="-213995">
              <a:buFont typeface="Wingdings,Sans-Serif"/>
              <a:buChar char="§"/>
            </a:pPr>
            <a:r>
              <a:rPr lang="pt-BR" sz="1800" b="1" dirty="0">
                <a:latin typeface="Calibri"/>
              </a:rPr>
              <a:t>As crianças e adolescentes percebem que o uso do celular atrapalha sua concentração nas atividades escolares e nas tarefas de casa</a:t>
            </a:r>
            <a:endParaRPr lang="pt-BR" sz="1800" b="1" dirty="0"/>
          </a:p>
          <a:p>
            <a:r>
              <a:rPr lang="pt-BR" sz="1600" dirty="0">
                <a:latin typeface="Calibri"/>
                <a:ea typeface="Calibri"/>
                <a:cs typeface="Calibri"/>
              </a:rPr>
              <a:t>Dado: Questionário aplicado aos estudantes brasileiros no PISA revelou que 80% deles afirmam que se distraem e têm dificuldades de se concentrar nas aulas de matemática por causa do celular.</a:t>
            </a:r>
            <a:endParaRPr lang="pt-BR" sz="1600" b="1" dirty="0">
              <a:latin typeface="Calibri"/>
            </a:endParaRPr>
          </a:p>
          <a:p>
            <a:r>
              <a:rPr lang="pt-BR" sz="1200" dirty="0">
                <a:solidFill>
                  <a:srgbClr val="C00000"/>
                </a:solidFill>
                <a:latin typeface="Calibri"/>
              </a:rPr>
              <a:t>Fonte: Relatório PISA Brasil 2022</a:t>
            </a:r>
          </a:p>
          <a:p>
            <a:pPr>
              <a:lnSpc>
                <a:spcPct val="150000"/>
              </a:lnSpc>
            </a:pPr>
            <a:endParaRPr lang="pt-BR" sz="800">
              <a:solidFill>
                <a:srgbClr val="C00000"/>
              </a:solidFill>
              <a:ea typeface="Calibri"/>
            </a:endParaRPr>
          </a:p>
          <a:p>
            <a:pPr marL="213995" indent="-213995">
              <a:buFont typeface="Wingdings,Sans-Serif"/>
              <a:buChar char="§"/>
            </a:pPr>
            <a:r>
              <a:rPr lang="pt-BR" sz="1800" b="1" dirty="0">
                <a:latin typeface="Calibri"/>
                <a:ea typeface="Calibri"/>
                <a:cs typeface="Calibri"/>
              </a:rPr>
              <a:t>A grande maioria dos brasileiros concorda sobre os problemas causados pelo uso de internet e redes sociais por crianças e adolescentes</a:t>
            </a:r>
          </a:p>
          <a:p>
            <a:endParaRPr lang="pt-BR" sz="160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pt-BR" sz="160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pt-BR" sz="160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pt-BR" sz="160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pt-BR" sz="160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pt-BR" sz="240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pt-BR" sz="160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7221A9-FF6D-75AE-B925-F8E36198F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53" y="2896657"/>
            <a:ext cx="6287558" cy="1477434"/>
          </a:xfrm>
          <a:prstGeom prst="rect">
            <a:avLst/>
          </a:prstGeom>
          <a:ln>
            <a:noFill/>
          </a:ln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B0698C1-B75C-9740-4159-432AA7229353}"/>
              </a:ext>
            </a:extLst>
          </p:cNvPr>
          <p:cNvSpPr/>
          <p:nvPr/>
        </p:nvSpPr>
        <p:spPr>
          <a:xfrm>
            <a:off x="337315" y="280265"/>
            <a:ext cx="1677916" cy="350941"/>
          </a:xfrm>
          <a:prstGeom prst="roundRect">
            <a:avLst/>
          </a:prstGeom>
          <a:solidFill>
            <a:srgbClr val="E53832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err="1">
                <a:solidFill>
                  <a:schemeClr val="bg1"/>
                </a:solidFill>
                <a:latin typeface="Rawline"/>
              </a:rPr>
              <a:t>Contexto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561D72-2266-CB72-1C8B-09DE96544201}"/>
              </a:ext>
            </a:extLst>
          </p:cNvPr>
          <p:cNvSpPr txBox="1"/>
          <p:nvPr/>
        </p:nvSpPr>
        <p:spPr>
          <a:xfrm>
            <a:off x="1304693" y="4712784"/>
            <a:ext cx="647188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>
                <a:solidFill>
                  <a:srgbClr val="C00000"/>
                </a:solidFill>
                <a:latin typeface="Calibri"/>
              </a:rPr>
              <a:t>Fonte: Pesquisa do Instituto Alana e Datafolha (Setembro 2024)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68452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C45657-F21C-15F3-61F7-BA187D5FF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>
            <a:extLst>
              <a:ext uri="{FF2B5EF4-FFF2-40B4-BE49-F238E27FC236}">
                <a16:creationId xmlns:a16="http://schemas.microsoft.com/office/drawing/2014/main" id="{43F90807-332D-6255-2FD7-BB0DB65E20B4}"/>
              </a:ext>
            </a:extLst>
          </p:cNvPr>
          <p:cNvSpPr/>
          <p:nvPr/>
        </p:nvSpPr>
        <p:spPr>
          <a:xfrm>
            <a:off x="498978" y="1046709"/>
            <a:ext cx="374754" cy="31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5744A7F-77DB-DFCD-77A0-BBC1D74A87C0}"/>
              </a:ext>
            </a:extLst>
          </p:cNvPr>
          <p:cNvSpPr txBox="1"/>
          <p:nvPr/>
        </p:nvSpPr>
        <p:spPr>
          <a:xfrm>
            <a:off x="341311" y="1046936"/>
            <a:ext cx="840202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3995" indent="-213995">
              <a:buFont typeface="Wingdings,Sans-Serif"/>
              <a:buChar char="§"/>
            </a:pPr>
            <a:r>
              <a:rPr lang="pt-BR" sz="1800" b="1" dirty="0">
                <a:latin typeface="Calibri"/>
              </a:rPr>
              <a:t>A maioria da população é a favor da proibição do uso de celulares nas escolas durante todo o período escolar</a:t>
            </a:r>
            <a:endParaRPr lang="pt-BR" dirty="0"/>
          </a:p>
          <a:p>
            <a:endParaRPr lang="pt-BR" sz="1800" b="1">
              <a:ea typeface="Calibri"/>
            </a:endParaRPr>
          </a:p>
          <a:p>
            <a:r>
              <a:rPr lang="pt-BR" sz="1800" dirty="0">
                <a:latin typeface="Calibri"/>
                <a:ea typeface="Calibri"/>
                <a:cs typeface="Calibri"/>
              </a:rPr>
              <a:t>Dado: 86% dos brasileiros são a favor da restrição dos celulares nas escolas:</a:t>
            </a:r>
          </a:p>
          <a:p>
            <a:r>
              <a:rPr lang="pt-BR" sz="1800" dirty="0">
                <a:latin typeface="Calibri"/>
                <a:ea typeface="Calibri"/>
                <a:cs typeface="Calibri"/>
              </a:rPr>
              <a:t>     - 54% da população se mostrou favorável à proibição total</a:t>
            </a:r>
          </a:p>
          <a:p>
            <a:r>
              <a:rPr lang="pt-BR" sz="1800" dirty="0">
                <a:latin typeface="Calibri"/>
                <a:ea typeface="Calibri"/>
                <a:cs typeface="Calibri"/>
              </a:rPr>
              <a:t>     - 32% acreditam que o uso do celular deve ser permitido apenas em atividades didáticas e pedagógicas, com autorização dos professores</a:t>
            </a:r>
          </a:p>
          <a:p>
            <a:r>
              <a:rPr lang="pt-BR" sz="1800" dirty="0">
                <a:latin typeface="Calibri"/>
                <a:ea typeface="Calibri"/>
                <a:cs typeface="Calibri"/>
              </a:rPr>
              <a:t>     - 14% são contra a proibição</a:t>
            </a:r>
          </a:p>
          <a:p>
            <a:endParaRPr lang="pt-BR" sz="180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pt-BR" sz="800">
              <a:solidFill>
                <a:srgbClr val="C00000"/>
              </a:solidFill>
              <a:ea typeface="Calibri"/>
            </a:endParaRPr>
          </a:p>
          <a:p>
            <a:pPr marL="213995" indent="-213995">
              <a:buFont typeface="Wingdings,Sans-Serif"/>
              <a:buChar char="§"/>
            </a:pPr>
            <a:endParaRPr lang="pt-BR" sz="1800" b="1">
              <a:latin typeface="Calibri"/>
              <a:ea typeface="Calibri"/>
              <a:cs typeface="Calibri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591A6A7-E4A5-DC82-1620-72016C8E4533}"/>
              </a:ext>
            </a:extLst>
          </p:cNvPr>
          <p:cNvSpPr/>
          <p:nvPr/>
        </p:nvSpPr>
        <p:spPr>
          <a:xfrm>
            <a:off x="337315" y="280265"/>
            <a:ext cx="1677916" cy="350941"/>
          </a:xfrm>
          <a:prstGeom prst="roundRect">
            <a:avLst/>
          </a:prstGeom>
          <a:solidFill>
            <a:srgbClr val="E53832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err="1">
                <a:solidFill>
                  <a:schemeClr val="bg1"/>
                </a:solidFill>
                <a:latin typeface="Rawline"/>
              </a:rPr>
              <a:t>Contexto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A7DEB6-96A3-27F2-850D-4AB7C59BB141}"/>
              </a:ext>
            </a:extLst>
          </p:cNvPr>
          <p:cNvSpPr txBox="1"/>
          <p:nvPr/>
        </p:nvSpPr>
        <p:spPr>
          <a:xfrm>
            <a:off x="1290755" y="4601272"/>
            <a:ext cx="58934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Calibri"/>
              </a:rPr>
              <a:t>Fonte: Nexus – Pesquisa Inteligência em Dados 2024</a:t>
            </a:r>
            <a:r>
              <a:rPr lang="pt-BR" sz="1200" dirty="0">
                <a:latin typeface="Calibri"/>
                <a:ea typeface="Calibri"/>
                <a:cs typeface="Calibri"/>
              </a:rPr>
              <a:t>​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828310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CE11E70B97DB4AA2EF45C6AD8CE673" ma:contentTypeVersion="15" ma:contentTypeDescription="Crie um novo documento." ma:contentTypeScope="" ma:versionID="fa0d96b24bff7c8ffa4b96f25d628378">
  <xsd:schema xmlns:xsd="http://www.w3.org/2001/XMLSchema" xmlns:xs="http://www.w3.org/2001/XMLSchema" xmlns:p="http://schemas.microsoft.com/office/2006/metadata/properties" xmlns:ns2="80ff3c58-4555-4b7e-8115-1f39b2549fd1" xmlns:ns3="fafe921d-bf2e-4fde-a3a2-15508058d867" targetNamespace="http://schemas.microsoft.com/office/2006/metadata/properties" ma:root="true" ma:fieldsID="80cb3e078b5e8ed7a714fb8c2a23f78b" ns2:_="" ns3:_="">
    <xsd:import namespace="80ff3c58-4555-4b7e-8115-1f39b2549fd1"/>
    <xsd:import namespace="fafe921d-bf2e-4fde-a3a2-15508058d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f3c58-4555-4b7e-8115-1f39b2549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39944c2-26d9-490e-ad64-83e7a6975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e921d-bf2e-4fde-a3a2-15508058d86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f7ba0a-79a9-4494-8d6b-26a61454c6d5}" ma:internalName="TaxCatchAll" ma:showField="CatchAllData" ma:web="fafe921d-bf2e-4fde-a3a2-15508058d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0ff3c58-4555-4b7e-8115-1f39b2549fd1" xsi:nil="true"/>
    <SharedWithUsers xmlns="fafe921d-bf2e-4fde-a3a2-15508058d867">
      <UserInfo>
        <DisplayName>Anita Gea Martinez Stefani (SEB/DAGE/MEC)</DisplayName>
        <AccountId>39</AccountId>
        <AccountType/>
      </UserInfo>
      <UserInfo>
        <DisplayName>Barbara Bacellar Rodrigues de Godoy</DisplayName>
        <AccountId>63</AccountId>
        <AccountType/>
      </UserInfo>
    </SharedWithUsers>
    <lcf76f155ced4ddcb4097134ff3c332f xmlns="80ff3c58-4555-4b7e-8115-1f39b2549fd1">
      <Terms xmlns="http://schemas.microsoft.com/office/infopath/2007/PartnerControls"/>
    </lcf76f155ced4ddcb4097134ff3c332f>
    <TaxCatchAll xmlns="fafe921d-bf2e-4fde-a3a2-15508058d867" xsi:nil="true"/>
  </documentManagement>
</p:properties>
</file>

<file path=customXml/itemProps1.xml><?xml version="1.0" encoding="utf-8"?>
<ds:datastoreItem xmlns:ds="http://schemas.openxmlformats.org/officeDocument/2006/customXml" ds:itemID="{79D5C103-ABF1-4A61-92B4-BF4E4EFE44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B2D807-4F1D-4CF2-9F6F-B6E5A03F2D3C}">
  <ds:schemaRefs>
    <ds:schemaRef ds:uri="80ff3c58-4555-4b7e-8115-1f39b2549fd1"/>
    <ds:schemaRef ds:uri="fafe921d-bf2e-4fde-a3a2-15508058d8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14694F2-2E80-4471-B187-D14D0C6AAA07}">
  <ds:schemaRefs>
    <ds:schemaRef ds:uri="80ff3c58-4555-4b7e-8115-1f39b2549fd1"/>
    <ds:schemaRef ds:uri="fafe921d-bf2e-4fde-a3a2-15508058d8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1662</Words>
  <Application>Microsoft Office PowerPoint</Application>
  <PresentationFormat>Apresentação na tela (16:9)</PresentationFormat>
  <Paragraphs>177</Paragraphs>
  <Slides>22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4" baseType="lpstr">
      <vt:lpstr>Raleway Black</vt:lpstr>
      <vt:lpstr>Wingdings,Sans-Serif</vt:lpstr>
      <vt:lpstr>Helvetica Neue</vt:lpstr>
      <vt:lpstr>Arial</vt:lpstr>
      <vt:lpstr>Raleway Medium</vt:lpstr>
      <vt:lpstr>Raleway</vt:lpstr>
      <vt:lpstr>Calibri</vt:lpstr>
      <vt:lpstr>Playfair Display</vt:lpstr>
      <vt:lpstr>Comfortaa</vt:lpstr>
      <vt:lpstr>Rawline</vt:lpstr>
      <vt:lpstr>Simple Light</vt:lpstr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TÍTULO AQUI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Ungari Dal Fabbro (CGTI/SEB)</dc:creator>
  <cp:lastModifiedBy>Anita Gea Martinez Stefani (SEB/DAGE/MEC)</cp:lastModifiedBy>
  <cp:revision>34</cp:revision>
  <dcterms:modified xsi:type="dcterms:W3CDTF">2025-03-10T11:52:23Z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0x010100F0CE11E70B97DB4AA2EF45C6AD8CE673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{"FileActivityType":"8","FileActivityTimeStamp":"2023-12-18T12:46:51.567Z","FileActivityUsersOnPage":[{"DisplayName":"Ana Ungari Dal Fabbro (CGTI/SEB)","Id":"anafabbro@mec.gov.br"}],"FileActivityNavigationId":null}</vt:lpwstr>
  </property>
  <property fmtid="{D5CDD505-2E9C-101B-9397-08002B2CF9AE}" pid="7" name="TriggerFlowInfo">
    <vt:lpwstr/>
  </property>
</Properties>
</file>