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</p:sldMasterIdLst>
  <p:notesMasterIdLst>
    <p:notesMasterId r:id="rId3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3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6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roundedCorners val="0"/>
  <c:style val="2"/>
  <c:chart>
    <c:title>
      <c:tx>
        <c:rich>
          <a:bodyPr rot="0"/>
          <a:lstStyle/>
          <a:p>
            <a:pPr>
              <a:defRPr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defRPr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70 MILHÕES DE HECTARES GEORREFERENCIADOS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area_geo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9"/>
                <c:pt idx="0">
                  <c:v>117747.52959999999</c:v>
                </c:pt>
                <c:pt idx="1">
                  <c:v>1399758.1767</c:v>
                </c:pt>
                <c:pt idx="2">
                  <c:v>3474504.3352999999</c:v>
                </c:pt>
                <c:pt idx="3">
                  <c:v>1891863.9298</c:v>
                </c:pt>
                <c:pt idx="4">
                  <c:v>15014068.9189</c:v>
                </c:pt>
                <c:pt idx="5">
                  <c:v>20115388.218800001</c:v>
                </c:pt>
                <c:pt idx="6">
                  <c:v>10434289.6646</c:v>
                </c:pt>
                <c:pt idx="7">
                  <c:v>6558783.4089000002</c:v>
                </c:pt>
                <c:pt idx="8">
                  <c:v>875716.22569999995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624656"/>
        <c:axId val="137625048"/>
      </c:barChart>
      <c:catAx>
        <c:axId val="137624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defRPr>
            </a:pPr>
            <a:endParaRPr lang="pt-BR"/>
          </a:p>
        </c:txPr>
        <c:crossAx val="137625048"/>
        <c:crosses val="autoZero"/>
        <c:auto val="1"/>
        <c:lblAlgn val="ctr"/>
        <c:lblOffset val="100"/>
        <c:noMultiLvlLbl val="1"/>
      </c:catAx>
      <c:valAx>
        <c:axId val="137625048"/>
        <c:scaling>
          <c:orientation val="minMax"/>
        </c:scaling>
        <c:delete val="0"/>
        <c:axPos val="l"/>
        <c:numFmt formatCode="#,##0.00_ ;[Red]\-#,##0.00\ 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defRPr>
            </a:pPr>
            <a:endParaRPr lang="pt-BR"/>
          </a:p>
        </c:txPr>
        <c:crossAx val="137624656"/>
        <c:crosses val="autoZero"/>
        <c:crossBetween val="midCat"/>
      </c:valAx>
      <c:spPr>
        <a:noFill/>
        <a:ln w="25560">
          <a:noFill/>
        </a:ln>
      </c:spPr>
    </c:plotArea>
    <c:plotVisOnly val="1"/>
    <c:dispBlanksAs val="gap"/>
    <c:showDLblsOverMax val="1"/>
  </c:chart>
  <c:spPr>
    <a:noFill/>
    <a:ln>
      <a:noFill/>
    </a:ln>
  </c:spPr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A021A5-FD71-4B04-8D37-D570EEF45450}" type="doc">
      <dgm:prSet loTypeId="urn:microsoft.com/office/officeart/2005/8/layout/gear1" loCatId="process" qsTypeId="urn:microsoft.com/office/officeart/2009/2/quickstyle/3d8" qsCatId="3D" csTypeId="urn:microsoft.com/office/officeart/2005/8/colors/accent6_4" csCatId="accent6" phldr="1"/>
      <dgm:spPr/>
    </dgm:pt>
    <dgm:pt modelId="{F8A2BFD7-85D3-4472-BF92-26CC1510ED8F}">
      <dgm:prSet phldrT="[Texto]" custT="1"/>
      <dgm:spPr/>
      <dgm:t>
        <a:bodyPr/>
        <a:lstStyle/>
        <a:p>
          <a:r>
            <a:rPr lang="pt-BR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REQUERIMENTO</a:t>
          </a:r>
          <a:endParaRPr lang="pt-BR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C51E01-B472-4F7F-B902-04E0760422E8}" type="parTrans" cxnId="{EECB43BB-CDC1-4211-8DB1-CDFA06B55471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8A6AD8-59A0-4052-BC4B-9A0AFB9889E0}" type="sibTrans" cxnId="{EECB43BB-CDC1-4211-8DB1-CDFA06B55471}">
      <dgm:prSet/>
      <dgm:spPr/>
      <dgm:t>
        <a:bodyPr/>
        <a:lstStyle/>
        <a:p>
          <a:endParaRPr lang="pt-B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D2B48B-2FAF-4AFD-ABD9-CDCCF8FF7DF4}">
      <dgm:prSet phldrT="[Texto]" custT="1"/>
      <dgm:spPr/>
      <dgm:t>
        <a:bodyPr/>
        <a:lstStyle/>
        <a:p>
          <a:r>
            <a:rPr lang="pt-BR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CONSULTA DE INTERESSE  </a:t>
          </a:r>
          <a:endParaRPr lang="pt-BR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EB6D77-3D1C-4B08-B34A-C33E806696E4}" type="sibTrans" cxnId="{0320FA31-F2FD-4827-AB1D-B4D15D9CAD31}">
      <dgm:prSet/>
      <dgm:spPr/>
      <dgm:t>
        <a:bodyPr/>
        <a:lstStyle/>
        <a:p>
          <a:endParaRPr lang="pt-B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9F4AC5-F328-4270-869F-C01DF3934640}" type="parTrans" cxnId="{0320FA31-F2FD-4827-AB1D-B4D15D9CAD31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377628-A517-4DAB-B58B-C831AF8C6462}">
      <dgm:prSet custT="1"/>
      <dgm:spPr/>
      <dgm:t>
        <a:bodyPr/>
        <a:lstStyle/>
        <a:p>
          <a:r>
            <a:rPr lang="pt-BR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GEO</a:t>
          </a:r>
          <a:r>
            <a:rPr lang="pt-BR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pt-BR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1195A0-05C7-429F-9A1B-0D2AE084B9B9}" type="parTrans" cxnId="{0D99A4F2-946E-44C4-90AE-F39AE98AEF70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62B672-5FEE-4D2F-8DFA-F08B81D14FAA}" type="sibTrans" cxnId="{0D99A4F2-946E-44C4-90AE-F39AE98AEF70}">
      <dgm:prSet/>
      <dgm:spPr/>
      <dgm:t>
        <a:bodyPr/>
        <a:lstStyle/>
        <a:p>
          <a:endParaRPr lang="pt-B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A0BB92-360D-436B-B3BC-2AD85B09F4F9}" type="pres">
      <dgm:prSet presAssocID="{7DA021A5-FD71-4B04-8D37-D570EEF4545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EBA9EFC-E41E-43AA-A382-A9EE10398528}" type="pres">
      <dgm:prSet presAssocID="{F8A2BFD7-85D3-4472-BF92-26CC1510ED8F}" presName="gear1" presStyleLbl="node1" presStyleIdx="0" presStyleCnt="3" custLinFactNeighborX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7FA4D5-11D6-4564-9137-B3166E4A1CBC}" type="pres">
      <dgm:prSet presAssocID="{F8A2BFD7-85D3-4472-BF92-26CC1510ED8F}" presName="gear1srcNode" presStyleLbl="node1" presStyleIdx="0" presStyleCnt="3"/>
      <dgm:spPr/>
      <dgm:t>
        <a:bodyPr/>
        <a:lstStyle/>
        <a:p>
          <a:endParaRPr lang="pt-BR"/>
        </a:p>
      </dgm:t>
    </dgm:pt>
    <dgm:pt modelId="{E766F227-E749-487E-AB64-7EFDB2B59BED}" type="pres">
      <dgm:prSet presAssocID="{F8A2BFD7-85D3-4472-BF92-26CC1510ED8F}" presName="gear1dstNode" presStyleLbl="node1" presStyleIdx="0" presStyleCnt="3"/>
      <dgm:spPr/>
      <dgm:t>
        <a:bodyPr/>
        <a:lstStyle/>
        <a:p>
          <a:endParaRPr lang="pt-BR"/>
        </a:p>
      </dgm:t>
    </dgm:pt>
    <dgm:pt modelId="{7F447437-BE55-4075-B37C-729CC8A192E7}" type="pres">
      <dgm:prSet presAssocID="{C4D2B48B-2FAF-4AFD-ABD9-CDCCF8FF7DF4}" presName="gear2" presStyleLbl="node1" presStyleIdx="1" presStyleCnt="3" custLinFactNeighborX="1663" custLinFactNeighborY="-146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4C331D-6165-4015-B8CA-104E84E810A8}" type="pres">
      <dgm:prSet presAssocID="{C4D2B48B-2FAF-4AFD-ABD9-CDCCF8FF7DF4}" presName="gear2srcNode" presStyleLbl="node1" presStyleIdx="1" presStyleCnt="3"/>
      <dgm:spPr/>
      <dgm:t>
        <a:bodyPr/>
        <a:lstStyle/>
        <a:p>
          <a:endParaRPr lang="pt-BR"/>
        </a:p>
      </dgm:t>
    </dgm:pt>
    <dgm:pt modelId="{8F188FAC-115E-410C-B9A0-782B4843D079}" type="pres">
      <dgm:prSet presAssocID="{C4D2B48B-2FAF-4AFD-ABD9-CDCCF8FF7DF4}" presName="gear2dstNode" presStyleLbl="node1" presStyleIdx="1" presStyleCnt="3"/>
      <dgm:spPr/>
      <dgm:t>
        <a:bodyPr/>
        <a:lstStyle/>
        <a:p>
          <a:endParaRPr lang="pt-BR"/>
        </a:p>
      </dgm:t>
    </dgm:pt>
    <dgm:pt modelId="{48D43CFC-818E-4008-A938-ECA017D03E3B}" type="pres">
      <dgm:prSet presAssocID="{18377628-A517-4DAB-B58B-C831AF8C6462}" presName="gear3" presStyleLbl="node1" presStyleIdx="2" presStyleCnt="3" custLinFactNeighborX="-6487" custLinFactNeighborY="1074"/>
      <dgm:spPr/>
      <dgm:t>
        <a:bodyPr/>
        <a:lstStyle/>
        <a:p>
          <a:endParaRPr lang="pt-BR"/>
        </a:p>
      </dgm:t>
    </dgm:pt>
    <dgm:pt modelId="{25C5A1CD-A08D-470E-96F5-3C74734DB89D}" type="pres">
      <dgm:prSet presAssocID="{18377628-A517-4DAB-B58B-C831AF8C646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417473-05AD-4C7A-8816-E3A01A28A04C}" type="pres">
      <dgm:prSet presAssocID="{18377628-A517-4DAB-B58B-C831AF8C6462}" presName="gear3srcNode" presStyleLbl="node1" presStyleIdx="2" presStyleCnt="3"/>
      <dgm:spPr/>
      <dgm:t>
        <a:bodyPr/>
        <a:lstStyle/>
        <a:p>
          <a:endParaRPr lang="pt-BR"/>
        </a:p>
      </dgm:t>
    </dgm:pt>
    <dgm:pt modelId="{9787D991-32A6-4AF6-844F-B882894827EB}" type="pres">
      <dgm:prSet presAssocID="{18377628-A517-4DAB-B58B-C831AF8C6462}" presName="gear3dstNode" presStyleLbl="node1" presStyleIdx="2" presStyleCnt="3"/>
      <dgm:spPr/>
      <dgm:t>
        <a:bodyPr/>
        <a:lstStyle/>
        <a:p>
          <a:endParaRPr lang="pt-BR"/>
        </a:p>
      </dgm:t>
    </dgm:pt>
    <dgm:pt modelId="{3E2F70B7-0418-44E9-B73E-26D786D3CD36}" type="pres">
      <dgm:prSet presAssocID="{5D8A6AD8-59A0-4052-BC4B-9A0AFB9889E0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744193DB-C57C-44FB-9963-39CEECD878CC}" type="pres">
      <dgm:prSet presAssocID="{68EB6D77-3D1C-4B08-B34A-C33E806696E4}" presName="connector2" presStyleLbl="sibTrans2D1" presStyleIdx="1" presStyleCnt="3" custAng="17637937" custLinFactNeighborX="-4576" custLinFactNeighborY="7904"/>
      <dgm:spPr/>
      <dgm:t>
        <a:bodyPr/>
        <a:lstStyle/>
        <a:p>
          <a:endParaRPr lang="pt-BR"/>
        </a:p>
      </dgm:t>
    </dgm:pt>
    <dgm:pt modelId="{7C0CF9AD-AC38-498C-8E8E-3C6565EDC6E0}" type="pres">
      <dgm:prSet presAssocID="{E962B672-5FEE-4D2F-8DFA-F08B81D14FAA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F9E8F2AE-1E82-4033-8641-30B001B22FF7}" type="presOf" srcId="{E962B672-5FEE-4D2F-8DFA-F08B81D14FAA}" destId="{7C0CF9AD-AC38-498C-8E8E-3C6565EDC6E0}" srcOrd="0" destOrd="0" presId="urn:microsoft.com/office/officeart/2005/8/layout/gear1"/>
    <dgm:cxn modelId="{987AAA51-2378-4F85-BB6D-605936DB2722}" type="presOf" srcId="{F8A2BFD7-85D3-4472-BF92-26CC1510ED8F}" destId="{187FA4D5-11D6-4564-9137-B3166E4A1CBC}" srcOrd="1" destOrd="0" presId="urn:microsoft.com/office/officeart/2005/8/layout/gear1"/>
    <dgm:cxn modelId="{9C4192A5-5E5B-4699-B8FA-D888B40E8158}" type="presOf" srcId="{18377628-A517-4DAB-B58B-C831AF8C6462}" destId="{9787D991-32A6-4AF6-844F-B882894827EB}" srcOrd="3" destOrd="0" presId="urn:microsoft.com/office/officeart/2005/8/layout/gear1"/>
    <dgm:cxn modelId="{D087AEE7-EB15-434E-AD68-ACC3243AE4D6}" type="presOf" srcId="{C4D2B48B-2FAF-4AFD-ABD9-CDCCF8FF7DF4}" destId="{8F188FAC-115E-410C-B9A0-782B4843D079}" srcOrd="2" destOrd="0" presId="urn:microsoft.com/office/officeart/2005/8/layout/gear1"/>
    <dgm:cxn modelId="{555BFBB7-C3C2-45B3-B5FE-DFFB119301C6}" type="presOf" srcId="{7DA021A5-FD71-4B04-8D37-D570EEF45450}" destId="{58A0BB92-360D-436B-B3BC-2AD85B09F4F9}" srcOrd="0" destOrd="0" presId="urn:microsoft.com/office/officeart/2005/8/layout/gear1"/>
    <dgm:cxn modelId="{A0B95118-28DE-4ADC-BE1B-9552AF2704C0}" type="presOf" srcId="{C4D2B48B-2FAF-4AFD-ABD9-CDCCF8FF7DF4}" destId="{7F447437-BE55-4075-B37C-729CC8A192E7}" srcOrd="0" destOrd="0" presId="urn:microsoft.com/office/officeart/2005/8/layout/gear1"/>
    <dgm:cxn modelId="{877D6B1E-524D-4CF8-A5FC-6175B2FBCC0D}" type="presOf" srcId="{5D8A6AD8-59A0-4052-BC4B-9A0AFB9889E0}" destId="{3E2F70B7-0418-44E9-B73E-26D786D3CD36}" srcOrd="0" destOrd="0" presId="urn:microsoft.com/office/officeart/2005/8/layout/gear1"/>
    <dgm:cxn modelId="{148A5355-27EF-4B67-A72E-3E709D0ACABB}" type="presOf" srcId="{C4D2B48B-2FAF-4AFD-ABD9-CDCCF8FF7DF4}" destId="{504C331D-6165-4015-B8CA-104E84E810A8}" srcOrd="1" destOrd="0" presId="urn:microsoft.com/office/officeart/2005/8/layout/gear1"/>
    <dgm:cxn modelId="{AD1AC968-2D1E-4DBA-AC91-7604A62B4A53}" type="presOf" srcId="{F8A2BFD7-85D3-4472-BF92-26CC1510ED8F}" destId="{E766F227-E749-487E-AB64-7EFDB2B59BED}" srcOrd="2" destOrd="0" presId="urn:microsoft.com/office/officeart/2005/8/layout/gear1"/>
    <dgm:cxn modelId="{036FB4FF-98D6-4D41-A50D-E17AE4D505DB}" type="presOf" srcId="{68EB6D77-3D1C-4B08-B34A-C33E806696E4}" destId="{744193DB-C57C-44FB-9963-39CEECD878CC}" srcOrd="0" destOrd="0" presId="urn:microsoft.com/office/officeart/2005/8/layout/gear1"/>
    <dgm:cxn modelId="{09045626-01BD-41D3-9720-4F9139452286}" type="presOf" srcId="{F8A2BFD7-85D3-4472-BF92-26CC1510ED8F}" destId="{3EBA9EFC-E41E-43AA-A382-A9EE10398528}" srcOrd="0" destOrd="0" presId="urn:microsoft.com/office/officeart/2005/8/layout/gear1"/>
    <dgm:cxn modelId="{085734C2-FF80-4378-AFEB-7E9A4FA6CDB1}" type="presOf" srcId="{18377628-A517-4DAB-B58B-C831AF8C6462}" destId="{48D43CFC-818E-4008-A938-ECA017D03E3B}" srcOrd="0" destOrd="0" presId="urn:microsoft.com/office/officeart/2005/8/layout/gear1"/>
    <dgm:cxn modelId="{C8992541-C751-44B6-ADE4-F21475AA4FB0}" type="presOf" srcId="{18377628-A517-4DAB-B58B-C831AF8C6462}" destId="{78417473-05AD-4C7A-8816-E3A01A28A04C}" srcOrd="2" destOrd="0" presId="urn:microsoft.com/office/officeart/2005/8/layout/gear1"/>
    <dgm:cxn modelId="{0D99A4F2-946E-44C4-90AE-F39AE98AEF70}" srcId="{7DA021A5-FD71-4B04-8D37-D570EEF45450}" destId="{18377628-A517-4DAB-B58B-C831AF8C6462}" srcOrd="2" destOrd="0" parTransId="{EE1195A0-05C7-429F-9A1B-0D2AE084B9B9}" sibTransId="{E962B672-5FEE-4D2F-8DFA-F08B81D14FAA}"/>
    <dgm:cxn modelId="{EECB43BB-CDC1-4211-8DB1-CDFA06B55471}" srcId="{7DA021A5-FD71-4B04-8D37-D570EEF45450}" destId="{F8A2BFD7-85D3-4472-BF92-26CC1510ED8F}" srcOrd="0" destOrd="0" parTransId="{F0C51E01-B472-4F7F-B902-04E0760422E8}" sibTransId="{5D8A6AD8-59A0-4052-BC4B-9A0AFB9889E0}"/>
    <dgm:cxn modelId="{0320FA31-F2FD-4827-AB1D-B4D15D9CAD31}" srcId="{7DA021A5-FD71-4B04-8D37-D570EEF45450}" destId="{C4D2B48B-2FAF-4AFD-ABD9-CDCCF8FF7DF4}" srcOrd="1" destOrd="0" parTransId="{A49F4AC5-F328-4270-869F-C01DF3934640}" sibTransId="{68EB6D77-3D1C-4B08-B34A-C33E806696E4}"/>
    <dgm:cxn modelId="{78FCDEB4-ABB7-43FB-99A0-D49763A1FE0F}" type="presOf" srcId="{18377628-A517-4DAB-B58B-C831AF8C6462}" destId="{25C5A1CD-A08D-470E-96F5-3C74734DB89D}" srcOrd="1" destOrd="0" presId="urn:microsoft.com/office/officeart/2005/8/layout/gear1"/>
    <dgm:cxn modelId="{5ACF13DE-5888-4F0D-A729-D9DAE0071C6D}" type="presParOf" srcId="{58A0BB92-360D-436B-B3BC-2AD85B09F4F9}" destId="{3EBA9EFC-E41E-43AA-A382-A9EE10398528}" srcOrd="0" destOrd="0" presId="urn:microsoft.com/office/officeart/2005/8/layout/gear1"/>
    <dgm:cxn modelId="{DE99D128-FD71-4D59-A373-E2713B64CA9B}" type="presParOf" srcId="{58A0BB92-360D-436B-B3BC-2AD85B09F4F9}" destId="{187FA4D5-11D6-4564-9137-B3166E4A1CBC}" srcOrd="1" destOrd="0" presId="urn:microsoft.com/office/officeart/2005/8/layout/gear1"/>
    <dgm:cxn modelId="{43DE1619-C3C9-4BE0-9576-2E7A9DEB776D}" type="presParOf" srcId="{58A0BB92-360D-436B-B3BC-2AD85B09F4F9}" destId="{E766F227-E749-487E-AB64-7EFDB2B59BED}" srcOrd="2" destOrd="0" presId="urn:microsoft.com/office/officeart/2005/8/layout/gear1"/>
    <dgm:cxn modelId="{BA524E96-3DF3-411B-AA18-9574B4092163}" type="presParOf" srcId="{58A0BB92-360D-436B-B3BC-2AD85B09F4F9}" destId="{7F447437-BE55-4075-B37C-729CC8A192E7}" srcOrd="3" destOrd="0" presId="urn:microsoft.com/office/officeart/2005/8/layout/gear1"/>
    <dgm:cxn modelId="{F16A1FDA-F1B6-4773-B5FC-D08FA8BABA6B}" type="presParOf" srcId="{58A0BB92-360D-436B-B3BC-2AD85B09F4F9}" destId="{504C331D-6165-4015-B8CA-104E84E810A8}" srcOrd="4" destOrd="0" presId="urn:microsoft.com/office/officeart/2005/8/layout/gear1"/>
    <dgm:cxn modelId="{2650AAD9-77E4-4C6B-A970-46A7BA2B6B80}" type="presParOf" srcId="{58A0BB92-360D-436B-B3BC-2AD85B09F4F9}" destId="{8F188FAC-115E-410C-B9A0-782B4843D079}" srcOrd="5" destOrd="0" presId="urn:microsoft.com/office/officeart/2005/8/layout/gear1"/>
    <dgm:cxn modelId="{63385C71-0E30-4989-ACDC-309E9FA34011}" type="presParOf" srcId="{58A0BB92-360D-436B-B3BC-2AD85B09F4F9}" destId="{48D43CFC-818E-4008-A938-ECA017D03E3B}" srcOrd="6" destOrd="0" presId="urn:microsoft.com/office/officeart/2005/8/layout/gear1"/>
    <dgm:cxn modelId="{DA5D33E1-5B1B-41A2-9DB4-0D4DC722CCCC}" type="presParOf" srcId="{58A0BB92-360D-436B-B3BC-2AD85B09F4F9}" destId="{25C5A1CD-A08D-470E-96F5-3C74734DB89D}" srcOrd="7" destOrd="0" presId="urn:microsoft.com/office/officeart/2005/8/layout/gear1"/>
    <dgm:cxn modelId="{CBE9542A-85B7-4902-953B-CD6B0855592B}" type="presParOf" srcId="{58A0BB92-360D-436B-B3BC-2AD85B09F4F9}" destId="{78417473-05AD-4C7A-8816-E3A01A28A04C}" srcOrd="8" destOrd="0" presId="urn:microsoft.com/office/officeart/2005/8/layout/gear1"/>
    <dgm:cxn modelId="{77FCF78C-DC58-4A78-85D1-5C61A3C30A36}" type="presParOf" srcId="{58A0BB92-360D-436B-B3BC-2AD85B09F4F9}" destId="{9787D991-32A6-4AF6-844F-B882894827EB}" srcOrd="9" destOrd="0" presId="urn:microsoft.com/office/officeart/2005/8/layout/gear1"/>
    <dgm:cxn modelId="{0219EA47-87B0-48B5-A2BE-C83038C4D0FF}" type="presParOf" srcId="{58A0BB92-360D-436B-B3BC-2AD85B09F4F9}" destId="{3E2F70B7-0418-44E9-B73E-26D786D3CD36}" srcOrd="10" destOrd="0" presId="urn:microsoft.com/office/officeart/2005/8/layout/gear1"/>
    <dgm:cxn modelId="{FA66C0D8-FCFA-4EAF-B7ED-733937813185}" type="presParOf" srcId="{58A0BB92-360D-436B-B3BC-2AD85B09F4F9}" destId="{744193DB-C57C-44FB-9963-39CEECD878CC}" srcOrd="11" destOrd="0" presId="urn:microsoft.com/office/officeart/2005/8/layout/gear1"/>
    <dgm:cxn modelId="{7D071C85-F70A-4C63-B51A-5F5D35EFD89B}" type="presParOf" srcId="{58A0BB92-360D-436B-B3BC-2AD85B09F4F9}" destId="{7C0CF9AD-AC38-498C-8E8E-3C6565EDC6E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4DF703-B25F-416D-9446-C59ADED32A3D}" type="doc">
      <dgm:prSet loTypeId="urn:microsoft.com/office/officeart/2005/8/layout/gear1" loCatId="process" qsTypeId="urn:microsoft.com/office/officeart/2009/2/quickstyle/3d8" qsCatId="3D" csTypeId="urn:microsoft.com/office/officeart/2005/8/colors/colorful1#2" csCatId="colorful" phldr="1"/>
      <dgm:spPr/>
    </dgm:pt>
    <dgm:pt modelId="{5A536F09-D473-47C3-A371-62D97D01DC3D}">
      <dgm:prSet phldrT="[Texto]" custT="1"/>
      <dgm:spPr/>
      <dgm:t>
        <a:bodyPr/>
        <a:lstStyle/>
        <a:p>
          <a:r>
            <a:rPr lang="pt-BR" sz="2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PÓS TITULAÇÃO</a:t>
          </a:r>
          <a:endParaRPr lang="pt-BR" sz="2000" b="1" i="0" dirty="0"/>
        </a:p>
      </dgm:t>
    </dgm:pt>
    <dgm:pt modelId="{676A2B28-E2CA-4B2F-A2F7-EF2458D26DE1}" type="parTrans" cxnId="{DD5FEAEE-2A98-4216-AE2F-FADFCDACA7E8}">
      <dgm:prSet/>
      <dgm:spPr/>
      <dgm:t>
        <a:bodyPr/>
        <a:lstStyle/>
        <a:p>
          <a:endParaRPr lang="pt-BR"/>
        </a:p>
      </dgm:t>
    </dgm:pt>
    <dgm:pt modelId="{7E2EF46A-F265-469D-9CAD-672A6095E64A}" type="sibTrans" cxnId="{DD5FEAEE-2A98-4216-AE2F-FADFCDACA7E8}">
      <dgm:prSet/>
      <dgm:spPr/>
      <dgm:t>
        <a:bodyPr/>
        <a:lstStyle/>
        <a:p>
          <a:endParaRPr lang="pt-BR" dirty="0"/>
        </a:p>
      </dgm:t>
    </dgm:pt>
    <dgm:pt modelId="{398DBCBA-2368-4486-8B67-AD0A7130CF33}">
      <dgm:prSet phldrT="[Texto]" custT="1"/>
      <dgm:spPr/>
      <dgm:t>
        <a:bodyPr/>
        <a:lstStyle/>
        <a:p>
          <a:r>
            <a:rPr lang="pt-BR" sz="1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TITULAÇÃO</a:t>
          </a:r>
          <a:endParaRPr lang="pt-BR" sz="14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EEBDCB-FBFA-4773-83A2-0B33A0EC65A2}" type="parTrans" cxnId="{573DF5F1-D357-4999-A74A-E56A25A46D5E}">
      <dgm:prSet/>
      <dgm:spPr/>
      <dgm:t>
        <a:bodyPr/>
        <a:lstStyle/>
        <a:p>
          <a:endParaRPr lang="pt-BR"/>
        </a:p>
      </dgm:t>
    </dgm:pt>
    <dgm:pt modelId="{44014A3E-8E38-4BD1-B80C-7925C994C875}" type="sibTrans" cxnId="{573DF5F1-D357-4999-A74A-E56A25A46D5E}">
      <dgm:prSet/>
      <dgm:spPr/>
      <dgm:t>
        <a:bodyPr/>
        <a:lstStyle/>
        <a:p>
          <a:endParaRPr lang="pt-BR" dirty="0"/>
        </a:p>
      </dgm:t>
    </dgm:pt>
    <dgm:pt modelId="{F08F1760-7593-4CB1-97DA-0CEB687DC5AF}">
      <dgm:prSet custT="1"/>
      <dgm:spPr/>
      <dgm:t>
        <a:bodyPr/>
        <a:lstStyle/>
        <a:p>
          <a:r>
            <a:rPr lang="pt-BR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INSTRUÇÃO PROCESSUAL </a:t>
          </a:r>
          <a:endParaRPr lang="pt-BR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F3FE88-4F1B-442D-A756-D8CD82B50E3E}" type="parTrans" cxnId="{E457DCC6-F70C-42FE-B0A4-7BB7752F2918}">
      <dgm:prSet/>
      <dgm:spPr/>
      <dgm:t>
        <a:bodyPr/>
        <a:lstStyle/>
        <a:p>
          <a:endParaRPr lang="pt-BR"/>
        </a:p>
      </dgm:t>
    </dgm:pt>
    <dgm:pt modelId="{AFD9D967-D377-4156-8E86-D134717C1886}" type="sibTrans" cxnId="{E457DCC6-F70C-42FE-B0A4-7BB7752F2918}">
      <dgm:prSet/>
      <dgm:spPr/>
      <dgm:t>
        <a:bodyPr/>
        <a:lstStyle/>
        <a:p>
          <a:endParaRPr lang="pt-BR" dirty="0"/>
        </a:p>
      </dgm:t>
    </dgm:pt>
    <dgm:pt modelId="{093EE5C6-A078-4FC6-BB29-B25659D9C9A9}" type="pres">
      <dgm:prSet presAssocID="{A54DF703-B25F-416D-9446-C59ADED32A3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8430221-BBB5-4F4F-8A5C-7FD524604384}" type="pres">
      <dgm:prSet presAssocID="{5A536F09-D473-47C3-A371-62D97D01DC3D}" presName="gear1" presStyleLbl="node1" presStyleIdx="0" presStyleCnt="3" custLinFactNeighborX="253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4CEF9E-93BB-4D56-B308-D626E2578DA3}" type="pres">
      <dgm:prSet presAssocID="{5A536F09-D473-47C3-A371-62D97D01DC3D}" presName="gear1srcNode" presStyleLbl="node1" presStyleIdx="0" presStyleCnt="3"/>
      <dgm:spPr/>
      <dgm:t>
        <a:bodyPr/>
        <a:lstStyle/>
        <a:p>
          <a:endParaRPr lang="pt-BR"/>
        </a:p>
      </dgm:t>
    </dgm:pt>
    <dgm:pt modelId="{1F4C785E-859B-403C-85E3-62AA4CF08A25}" type="pres">
      <dgm:prSet presAssocID="{5A536F09-D473-47C3-A371-62D97D01DC3D}" presName="gear1dstNode" presStyleLbl="node1" presStyleIdx="0" presStyleCnt="3"/>
      <dgm:spPr/>
      <dgm:t>
        <a:bodyPr/>
        <a:lstStyle/>
        <a:p>
          <a:endParaRPr lang="pt-BR"/>
        </a:p>
      </dgm:t>
    </dgm:pt>
    <dgm:pt modelId="{6B6A96EB-5BAF-4C8B-8182-62C8A511D51F}" type="pres">
      <dgm:prSet presAssocID="{F08F1760-7593-4CB1-97DA-0CEB687DC5AF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6E9531-3B4C-4EFE-8B4B-8DE9A19857DD}" type="pres">
      <dgm:prSet presAssocID="{F08F1760-7593-4CB1-97DA-0CEB687DC5AF}" presName="gear2srcNode" presStyleLbl="node1" presStyleIdx="1" presStyleCnt="3"/>
      <dgm:spPr/>
      <dgm:t>
        <a:bodyPr/>
        <a:lstStyle/>
        <a:p>
          <a:endParaRPr lang="pt-BR"/>
        </a:p>
      </dgm:t>
    </dgm:pt>
    <dgm:pt modelId="{D7B36048-8681-440D-962A-E41BFDE5F9ED}" type="pres">
      <dgm:prSet presAssocID="{F08F1760-7593-4CB1-97DA-0CEB687DC5AF}" presName="gear2dstNode" presStyleLbl="node1" presStyleIdx="1" presStyleCnt="3"/>
      <dgm:spPr/>
      <dgm:t>
        <a:bodyPr/>
        <a:lstStyle/>
        <a:p>
          <a:endParaRPr lang="pt-BR"/>
        </a:p>
      </dgm:t>
    </dgm:pt>
    <dgm:pt modelId="{BBB5E3AD-34F8-40D6-910E-0678A1FBCEA2}" type="pres">
      <dgm:prSet presAssocID="{398DBCBA-2368-4486-8B67-AD0A7130CF33}" presName="gear3" presStyleLbl="node1" presStyleIdx="2" presStyleCnt="3"/>
      <dgm:spPr/>
      <dgm:t>
        <a:bodyPr/>
        <a:lstStyle/>
        <a:p>
          <a:endParaRPr lang="pt-BR"/>
        </a:p>
      </dgm:t>
    </dgm:pt>
    <dgm:pt modelId="{C864F2A1-F3F8-42D3-AE03-16E0EA1840F6}" type="pres">
      <dgm:prSet presAssocID="{398DBCBA-2368-4486-8B67-AD0A7130CF3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EE5D59-F6CA-429C-B5F7-EAB58FFC8F3D}" type="pres">
      <dgm:prSet presAssocID="{398DBCBA-2368-4486-8B67-AD0A7130CF33}" presName="gear3srcNode" presStyleLbl="node1" presStyleIdx="2" presStyleCnt="3"/>
      <dgm:spPr/>
      <dgm:t>
        <a:bodyPr/>
        <a:lstStyle/>
        <a:p>
          <a:endParaRPr lang="pt-BR"/>
        </a:p>
      </dgm:t>
    </dgm:pt>
    <dgm:pt modelId="{9724BD72-A1EA-4693-B2DD-0E6D5914ABA7}" type="pres">
      <dgm:prSet presAssocID="{398DBCBA-2368-4486-8B67-AD0A7130CF33}" presName="gear3dstNode" presStyleLbl="node1" presStyleIdx="2" presStyleCnt="3"/>
      <dgm:spPr/>
      <dgm:t>
        <a:bodyPr/>
        <a:lstStyle/>
        <a:p>
          <a:endParaRPr lang="pt-BR"/>
        </a:p>
      </dgm:t>
    </dgm:pt>
    <dgm:pt modelId="{7A5B69F4-87FD-4A05-813B-4B4D8A342AAA}" type="pres">
      <dgm:prSet presAssocID="{7E2EF46A-F265-469D-9CAD-672A6095E64A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2531E276-4668-4B94-B735-2FD1E3201F30}" type="pres">
      <dgm:prSet presAssocID="{AFD9D967-D377-4156-8E86-D134717C1886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439BF02C-E97F-4636-9891-3652AC75EAF5}" type="pres">
      <dgm:prSet presAssocID="{44014A3E-8E38-4BD1-B80C-7925C994C875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AB995063-675D-445A-A733-D23833ADB28D}" type="presOf" srcId="{A54DF703-B25F-416D-9446-C59ADED32A3D}" destId="{093EE5C6-A078-4FC6-BB29-B25659D9C9A9}" srcOrd="0" destOrd="0" presId="urn:microsoft.com/office/officeart/2005/8/layout/gear1"/>
    <dgm:cxn modelId="{14EF20B1-4C79-46A6-B339-0FB456C3D8A4}" type="presOf" srcId="{7E2EF46A-F265-469D-9CAD-672A6095E64A}" destId="{7A5B69F4-87FD-4A05-813B-4B4D8A342AAA}" srcOrd="0" destOrd="0" presId="urn:microsoft.com/office/officeart/2005/8/layout/gear1"/>
    <dgm:cxn modelId="{DD5FEAEE-2A98-4216-AE2F-FADFCDACA7E8}" srcId="{A54DF703-B25F-416D-9446-C59ADED32A3D}" destId="{5A536F09-D473-47C3-A371-62D97D01DC3D}" srcOrd="0" destOrd="0" parTransId="{676A2B28-E2CA-4B2F-A2F7-EF2458D26DE1}" sibTransId="{7E2EF46A-F265-469D-9CAD-672A6095E64A}"/>
    <dgm:cxn modelId="{A83B133A-8CA3-4CFD-9BA1-549C12212004}" type="presOf" srcId="{5A536F09-D473-47C3-A371-62D97D01DC3D}" destId="{1F4C785E-859B-403C-85E3-62AA4CF08A25}" srcOrd="2" destOrd="0" presId="urn:microsoft.com/office/officeart/2005/8/layout/gear1"/>
    <dgm:cxn modelId="{E457DCC6-F70C-42FE-B0A4-7BB7752F2918}" srcId="{A54DF703-B25F-416D-9446-C59ADED32A3D}" destId="{F08F1760-7593-4CB1-97DA-0CEB687DC5AF}" srcOrd="1" destOrd="0" parTransId="{05F3FE88-4F1B-442D-A756-D8CD82B50E3E}" sibTransId="{AFD9D967-D377-4156-8E86-D134717C1886}"/>
    <dgm:cxn modelId="{67680DE7-67FD-4784-B503-5B14595EA9B6}" type="presOf" srcId="{F08F1760-7593-4CB1-97DA-0CEB687DC5AF}" destId="{6B6A96EB-5BAF-4C8B-8182-62C8A511D51F}" srcOrd="0" destOrd="0" presId="urn:microsoft.com/office/officeart/2005/8/layout/gear1"/>
    <dgm:cxn modelId="{4506F10A-3586-4F5C-B1BD-909B3DC2863F}" type="presOf" srcId="{5A536F09-D473-47C3-A371-62D97D01DC3D}" destId="{F8430221-BBB5-4F4F-8A5C-7FD524604384}" srcOrd="0" destOrd="0" presId="urn:microsoft.com/office/officeart/2005/8/layout/gear1"/>
    <dgm:cxn modelId="{12395ECA-9BE3-44B8-9CA4-407CDF796AB1}" type="presOf" srcId="{F08F1760-7593-4CB1-97DA-0CEB687DC5AF}" destId="{2A6E9531-3B4C-4EFE-8B4B-8DE9A19857DD}" srcOrd="1" destOrd="0" presId="urn:microsoft.com/office/officeart/2005/8/layout/gear1"/>
    <dgm:cxn modelId="{711559C3-BCC0-4E77-AC71-327BFE579FF8}" type="presOf" srcId="{F08F1760-7593-4CB1-97DA-0CEB687DC5AF}" destId="{D7B36048-8681-440D-962A-E41BFDE5F9ED}" srcOrd="2" destOrd="0" presId="urn:microsoft.com/office/officeart/2005/8/layout/gear1"/>
    <dgm:cxn modelId="{0276E448-A681-4F42-B825-6CE1482F5551}" type="presOf" srcId="{398DBCBA-2368-4486-8B67-AD0A7130CF33}" destId="{BBB5E3AD-34F8-40D6-910E-0678A1FBCEA2}" srcOrd="0" destOrd="0" presId="urn:microsoft.com/office/officeart/2005/8/layout/gear1"/>
    <dgm:cxn modelId="{68D79949-3C77-4C11-BBEC-C097BCC1748F}" type="presOf" srcId="{398DBCBA-2368-4486-8B67-AD0A7130CF33}" destId="{9724BD72-A1EA-4693-B2DD-0E6D5914ABA7}" srcOrd="3" destOrd="0" presId="urn:microsoft.com/office/officeart/2005/8/layout/gear1"/>
    <dgm:cxn modelId="{573DF5F1-D357-4999-A74A-E56A25A46D5E}" srcId="{A54DF703-B25F-416D-9446-C59ADED32A3D}" destId="{398DBCBA-2368-4486-8B67-AD0A7130CF33}" srcOrd="2" destOrd="0" parTransId="{FEEEBDCB-FBFA-4773-83A2-0B33A0EC65A2}" sibTransId="{44014A3E-8E38-4BD1-B80C-7925C994C875}"/>
    <dgm:cxn modelId="{E7BF10FD-384E-4A70-AA24-4597FA095555}" type="presOf" srcId="{AFD9D967-D377-4156-8E86-D134717C1886}" destId="{2531E276-4668-4B94-B735-2FD1E3201F30}" srcOrd="0" destOrd="0" presId="urn:microsoft.com/office/officeart/2005/8/layout/gear1"/>
    <dgm:cxn modelId="{37291E1F-D41B-4411-A7A3-3ECB53305303}" type="presOf" srcId="{398DBCBA-2368-4486-8B67-AD0A7130CF33}" destId="{C864F2A1-F3F8-42D3-AE03-16E0EA1840F6}" srcOrd="1" destOrd="0" presId="urn:microsoft.com/office/officeart/2005/8/layout/gear1"/>
    <dgm:cxn modelId="{E96EF852-86FB-47DE-8065-B8F9D140CAFD}" type="presOf" srcId="{5A536F09-D473-47C3-A371-62D97D01DC3D}" destId="{EF4CEF9E-93BB-4D56-B308-D626E2578DA3}" srcOrd="1" destOrd="0" presId="urn:microsoft.com/office/officeart/2005/8/layout/gear1"/>
    <dgm:cxn modelId="{B686B359-80D2-49E6-9493-0905D1F21B4C}" type="presOf" srcId="{44014A3E-8E38-4BD1-B80C-7925C994C875}" destId="{439BF02C-E97F-4636-9891-3652AC75EAF5}" srcOrd="0" destOrd="0" presId="urn:microsoft.com/office/officeart/2005/8/layout/gear1"/>
    <dgm:cxn modelId="{837DE0C3-CD50-4B92-9258-FFF4D4DC44A3}" type="presOf" srcId="{398DBCBA-2368-4486-8B67-AD0A7130CF33}" destId="{14EE5D59-F6CA-429C-B5F7-EAB58FFC8F3D}" srcOrd="2" destOrd="0" presId="urn:microsoft.com/office/officeart/2005/8/layout/gear1"/>
    <dgm:cxn modelId="{B753EF14-9047-4536-B72C-9E7CE664ABB8}" type="presParOf" srcId="{093EE5C6-A078-4FC6-BB29-B25659D9C9A9}" destId="{F8430221-BBB5-4F4F-8A5C-7FD524604384}" srcOrd="0" destOrd="0" presId="urn:microsoft.com/office/officeart/2005/8/layout/gear1"/>
    <dgm:cxn modelId="{AB962A55-DBAE-40A4-A195-5DBCE2D6DC0B}" type="presParOf" srcId="{093EE5C6-A078-4FC6-BB29-B25659D9C9A9}" destId="{EF4CEF9E-93BB-4D56-B308-D626E2578DA3}" srcOrd="1" destOrd="0" presId="urn:microsoft.com/office/officeart/2005/8/layout/gear1"/>
    <dgm:cxn modelId="{7079CE66-1C69-4A54-987C-286AD4BB141D}" type="presParOf" srcId="{093EE5C6-A078-4FC6-BB29-B25659D9C9A9}" destId="{1F4C785E-859B-403C-85E3-62AA4CF08A25}" srcOrd="2" destOrd="0" presId="urn:microsoft.com/office/officeart/2005/8/layout/gear1"/>
    <dgm:cxn modelId="{C8F4B70C-53F9-45F6-869A-5244264300D6}" type="presParOf" srcId="{093EE5C6-A078-4FC6-BB29-B25659D9C9A9}" destId="{6B6A96EB-5BAF-4C8B-8182-62C8A511D51F}" srcOrd="3" destOrd="0" presId="urn:microsoft.com/office/officeart/2005/8/layout/gear1"/>
    <dgm:cxn modelId="{E10841AD-55F0-4667-AC5B-6727FAFCC8C1}" type="presParOf" srcId="{093EE5C6-A078-4FC6-BB29-B25659D9C9A9}" destId="{2A6E9531-3B4C-4EFE-8B4B-8DE9A19857DD}" srcOrd="4" destOrd="0" presId="urn:microsoft.com/office/officeart/2005/8/layout/gear1"/>
    <dgm:cxn modelId="{F8793D1B-B185-4131-93C9-A1DA89402CDE}" type="presParOf" srcId="{093EE5C6-A078-4FC6-BB29-B25659D9C9A9}" destId="{D7B36048-8681-440D-962A-E41BFDE5F9ED}" srcOrd="5" destOrd="0" presId="urn:microsoft.com/office/officeart/2005/8/layout/gear1"/>
    <dgm:cxn modelId="{27F4EB60-963D-423E-A4A8-F1E653EDD347}" type="presParOf" srcId="{093EE5C6-A078-4FC6-BB29-B25659D9C9A9}" destId="{BBB5E3AD-34F8-40D6-910E-0678A1FBCEA2}" srcOrd="6" destOrd="0" presId="urn:microsoft.com/office/officeart/2005/8/layout/gear1"/>
    <dgm:cxn modelId="{DF452C67-564E-4B14-AA84-F62290DC4288}" type="presParOf" srcId="{093EE5C6-A078-4FC6-BB29-B25659D9C9A9}" destId="{C864F2A1-F3F8-42D3-AE03-16E0EA1840F6}" srcOrd="7" destOrd="0" presId="urn:microsoft.com/office/officeart/2005/8/layout/gear1"/>
    <dgm:cxn modelId="{0152A6A1-EEA5-4A0C-AF4E-5D2239297073}" type="presParOf" srcId="{093EE5C6-A078-4FC6-BB29-B25659D9C9A9}" destId="{14EE5D59-F6CA-429C-B5F7-EAB58FFC8F3D}" srcOrd="8" destOrd="0" presId="urn:microsoft.com/office/officeart/2005/8/layout/gear1"/>
    <dgm:cxn modelId="{9BC6D094-BECE-4A30-88A7-EED7515A7244}" type="presParOf" srcId="{093EE5C6-A078-4FC6-BB29-B25659D9C9A9}" destId="{9724BD72-A1EA-4693-B2DD-0E6D5914ABA7}" srcOrd="9" destOrd="0" presId="urn:microsoft.com/office/officeart/2005/8/layout/gear1"/>
    <dgm:cxn modelId="{79AFF934-7126-49E9-83A8-BB831F961BBA}" type="presParOf" srcId="{093EE5C6-A078-4FC6-BB29-B25659D9C9A9}" destId="{7A5B69F4-87FD-4A05-813B-4B4D8A342AAA}" srcOrd="10" destOrd="0" presId="urn:microsoft.com/office/officeart/2005/8/layout/gear1"/>
    <dgm:cxn modelId="{DC7E0489-2BBA-43E6-94DD-329AECF3C08B}" type="presParOf" srcId="{093EE5C6-A078-4FC6-BB29-B25659D9C9A9}" destId="{2531E276-4668-4B94-B735-2FD1E3201F30}" srcOrd="11" destOrd="0" presId="urn:microsoft.com/office/officeart/2005/8/layout/gear1"/>
    <dgm:cxn modelId="{329662A5-F072-494C-9B82-09B46E7FF84C}" type="presParOf" srcId="{093EE5C6-A078-4FC6-BB29-B25659D9C9A9}" destId="{439BF02C-E97F-4636-9891-3652AC75EAF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de notas</a:t>
            </a:r>
          </a:p>
        </p:txBody>
      </p:sp>
      <p:sp>
        <p:nvSpPr>
          <p:cNvPr id="14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&lt;cabeçalho&gt;</a:t>
            </a:r>
          </a:p>
        </p:txBody>
      </p:sp>
      <p:sp>
        <p:nvSpPr>
          <p:cNvPr id="14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&lt;data/hora&gt;</a:t>
            </a:r>
          </a:p>
        </p:txBody>
      </p:sp>
      <p:sp>
        <p:nvSpPr>
          <p:cNvPr id="14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</a:p>
        </p:txBody>
      </p:sp>
      <p:sp>
        <p:nvSpPr>
          <p:cNvPr id="14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25A50EC7-A1E0-405C-BC74-65CD9C9397DB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0452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6720" cy="39070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CustomShape 2"/>
          <p:cNvSpPr/>
          <p:nvPr/>
        </p:nvSpPr>
        <p:spPr>
          <a:xfrm>
            <a:off x="3850560" y="9428760"/>
            <a:ext cx="2944080" cy="49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E3D1CB6F-F8F1-4F11-8904-22CE9344F49A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800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ADD COUNTRY COMPARISON!</a:t>
            </a:r>
          </a:p>
        </p:txBody>
      </p:sp>
      <p:sp>
        <p:nvSpPr>
          <p:cNvPr id="339" name="CustomShape 2"/>
          <p:cNvSpPr/>
          <p:nvPr/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03FA9AB0-EAE0-4F6F-BB12-99773E64B999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3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0517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ADD COUNTRY COMPARISON!</a:t>
            </a:r>
          </a:p>
        </p:txBody>
      </p:sp>
      <p:sp>
        <p:nvSpPr>
          <p:cNvPr id="341" name="CustomShape 2"/>
          <p:cNvSpPr/>
          <p:nvPr/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CFD805AC-9B05-4D21-B455-60108C7D95BE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5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7255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ADD COUNTRY COMPARISON!</a:t>
            </a:r>
          </a:p>
        </p:txBody>
      </p:sp>
      <p:sp>
        <p:nvSpPr>
          <p:cNvPr id="343" name="CustomShape 2"/>
          <p:cNvSpPr/>
          <p:nvPr/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9DCC73A-29F0-4A30-BD97-79393EDA5596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6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3799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CustomShape 2"/>
          <p:cNvSpPr/>
          <p:nvPr/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67DD9CB5-D4A5-47FE-AC77-23CD77DEA1D1}" type="slidenum"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7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4093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Imagem 33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Imagem 34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Imagem 69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Imagem 70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2" name="Imagem 141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43" name="Imagem 142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4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legislacao.planalto.gov.br/legisla/legislacao.nsf/Viw_Identificacao/lei%2011.326-2006?OpenDocument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4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agem 17"/>
          <p:cNvPicPr/>
          <p:nvPr/>
        </p:nvPicPr>
        <p:blipFill>
          <a:blip r:embed="rId3"/>
          <a:stretch/>
        </p:blipFill>
        <p:spPr>
          <a:xfrm>
            <a:off x="3413160" y="1476720"/>
            <a:ext cx="7322400" cy="3903840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150" name="CustomShape 1"/>
          <p:cNvSpPr/>
          <p:nvPr/>
        </p:nvSpPr>
        <p:spPr>
          <a:xfrm>
            <a:off x="1807200" y="503640"/>
            <a:ext cx="10534320" cy="7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90000"/>
              </a:lnSpc>
            </a:pPr>
            <a:r>
              <a:rPr lang="pt-BR" sz="2800" b="1" strike="noStrike" spc="-1">
                <a:solidFill>
                  <a:srgbClr val="806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REGULARIZAÇÃO FUNDIÁRIA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pt-BR" sz="2000" b="1" strike="noStrike" spc="-1">
                <a:solidFill>
                  <a:srgbClr val="806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Subsecretaria Regularização Fundiária na Amazônia Legal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360" y="0"/>
            <a:ext cx="1806480" cy="6857280"/>
          </a:xfrm>
          <a:prstGeom prst="rect">
            <a:avLst/>
          </a:prstGeom>
          <a:solidFill>
            <a:srgbClr val="408000"/>
          </a:solidFill>
          <a:ln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SORRIVAL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LIMA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2" name="Imagem 5"/>
          <p:cNvPicPr/>
          <p:nvPr/>
        </p:nvPicPr>
        <p:blipFill>
          <a:blip r:embed="rId4"/>
          <a:stretch/>
        </p:blipFill>
        <p:spPr>
          <a:xfrm>
            <a:off x="4620960" y="5596920"/>
            <a:ext cx="4906800" cy="1069920"/>
          </a:xfrm>
          <a:prstGeom prst="rect">
            <a:avLst/>
          </a:prstGeom>
          <a:ln>
            <a:noFill/>
          </a:ln>
        </p:spPr>
      </p:pic>
      <p:sp>
        <p:nvSpPr>
          <p:cNvPr id="153" name="CustomShape 3"/>
          <p:cNvSpPr/>
          <p:nvPr/>
        </p:nvSpPr>
        <p:spPr>
          <a:xfrm>
            <a:off x="130320" y="4608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Imagem 6"/>
          <p:cNvPicPr/>
          <p:nvPr/>
        </p:nvPicPr>
        <p:blipFill>
          <a:blip r:embed="rId2"/>
          <a:stretch/>
        </p:blipFill>
        <p:spPr>
          <a:xfrm>
            <a:off x="954000" y="565920"/>
            <a:ext cx="10199160" cy="6019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1041120" y="1764720"/>
            <a:ext cx="10137600" cy="508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800" b="1" strike="noStrike" spc="-1">
                <a:solidFill>
                  <a:srgbClr val="806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MISSÃO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7840" algn="ctr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7840" algn="ctr">
              <a:lnSpc>
                <a:spcPct val="110000"/>
              </a:lnSpc>
            </a:pPr>
            <a:r>
              <a:rPr lang="pt-BR" sz="2100" b="0" strike="noStrike" spc="-46">
                <a:solidFill>
                  <a:srgbClr val="843C0B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Contribuir para a governança fundiária das glebas públicas da Amazônia Legal de forma transparente por meio do diálogo interinstitucional favorecendo a segurança jurídica e a inclusão produtiva sustentável.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800" b="1" strike="noStrike" spc="-1">
                <a:solidFill>
                  <a:srgbClr val="806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VISÃO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7840" algn="ctr">
              <a:lnSpc>
                <a:spcPct val="11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7840" algn="ctr">
              <a:lnSpc>
                <a:spcPct val="110000"/>
              </a:lnSpc>
            </a:pPr>
            <a:r>
              <a:rPr lang="pt-BR" sz="2100" b="0" strike="noStrike" spc="-46">
                <a:solidFill>
                  <a:srgbClr val="843C0B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Ser referência nacional e internacional na promoção da governança fundiária na Amazônia Legal.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5" name="chart"/>
          <p:cNvPicPr/>
          <p:nvPr/>
        </p:nvPicPr>
        <p:blipFill>
          <a:blip r:embed="rId2"/>
          <a:stretch/>
        </p:blipFill>
        <p:spPr>
          <a:xfrm>
            <a:off x="4672080" y="0"/>
            <a:ext cx="2625840" cy="1448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140400" y="1152720"/>
            <a:ext cx="1254600" cy="124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CustomShape 2"/>
          <p:cNvSpPr/>
          <p:nvPr/>
        </p:nvSpPr>
        <p:spPr>
          <a:xfrm>
            <a:off x="1226880" y="494280"/>
            <a:ext cx="967572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pt-BR" sz="2800" b="1" strike="noStrike" spc="-1">
                <a:solidFill>
                  <a:srgbClr val="806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PRINCIPAIS </a:t>
            </a:r>
            <a:r>
              <a:rPr lang="pt-BR" sz="2800" b="1" i="1" strike="noStrike" spc="-1">
                <a:solidFill>
                  <a:srgbClr val="806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OUTPUTS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8" name="Imagem 7"/>
          <p:cNvPicPr/>
          <p:nvPr/>
        </p:nvPicPr>
        <p:blipFill>
          <a:blip r:embed="rId2"/>
          <a:stretch/>
        </p:blipFill>
        <p:spPr>
          <a:xfrm>
            <a:off x="1773360" y="1647360"/>
            <a:ext cx="3085560" cy="2032560"/>
          </a:xfrm>
          <a:prstGeom prst="rect">
            <a:avLst/>
          </a:prstGeom>
          <a:ln>
            <a:noFill/>
          </a:ln>
        </p:spPr>
      </p:pic>
      <p:sp>
        <p:nvSpPr>
          <p:cNvPr id="239" name="CustomShape 3"/>
          <p:cNvSpPr/>
          <p:nvPr/>
        </p:nvSpPr>
        <p:spPr>
          <a:xfrm>
            <a:off x="2345400" y="1216800"/>
            <a:ext cx="1736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BF9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TÍTULOS RURAIS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CustomShape 4"/>
          <p:cNvSpPr/>
          <p:nvPr/>
        </p:nvSpPr>
        <p:spPr>
          <a:xfrm>
            <a:off x="7930800" y="1215720"/>
            <a:ext cx="19789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BF9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TÍTULOS URBANOS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CustomShape 5"/>
          <p:cNvSpPr/>
          <p:nvPr/>
        </p:nvSpPr>
        <p:spPr>
          <a:xfrm>
            <a:off x="7259760" y="3864960"/>
            <a:ext cx="332172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BF9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AFETAÇÃO DE TERRAS AOS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BF9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ÓRGÃOS FEDERAIS E ESTADOS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2" name="Imagem 12"/>
          <p:cNvPicPr/>
          <p:nvPr/>
        </p:nvPicPr>
        <p:blipFill>
          <a:blip r:embed="rId3"/>
          <a:stretch/>
        </p:blipFill>
        <p:spPr>
          <a:xfrm>
            <a:off x="7377840" y="4548600"/>
            <a:ext cx="3085560" cy="2032560"/>
          </a:xfrm>
          <a:prstGeom prst="rect">
            <a:avLst/>
          </a:prstGeom>
          <a:ln>
            <a:noFill/>
          </a:ln>
        </p:spPr>
      </p:pic>
      <p:pic>
        <p:nvPicPr>
          <p:cNvPr id="243" name="Espaço Reservado para Conteúdo 14"/>
          <p:cNvPicPr/>
          <p:nvPr/>
        </p:nvPicPr>
        <p:blipFill>
          <a:blip r:embed="rId4"/>
          <a:stretch/>
        </p:blipFill>
        <p:spPr>
          <a:xfrm>
            <a:off x="1751760" y="4548600"/>
            <a:ext cx="3104280" cy="2032560"/>
          </a:xfrm>
          <a:prstGeom prst="rect">
            <a:avLst/>
          </a:prstGeom>
          <a:ln>
            <a:noFill/>
          </a:ln>
        </p:spPr>
      </p:pic>
      <p:sp>
        <p:nvSpPr>
          <p:cNvPr id="244" name="CustomShape 6"/>
          <p:cNvSpPr/>
          <p:nvPr/>
        </p:nvSpPr>
        <p:spPr>
          <a:xfrm>
            <a:off x="1844280" y="3979800"/>
            <a:ext cx="294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BF9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GEORREFERENCIAMENTO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5" name="chart"/>
          <p:cNvPicPr/>
          <p:nvPr/>
        </p:nvPicPr>
        <p:blipFill>
          <a:blip r:embed="rId5"/>
          <a:stretch/>
        </p:blipFill>
        <p:spPr>
          <a:xfrm>
            <a:off x="306360" y="227880"/>
            <a:ext cx="1607760" cy="886680"/>
          </a:xfrm>
          <a:prstGeom prst="rect">
            <a:avLst/>
          </a:prstGeom>
          <a:ln>
            <a:noFill/>
          </a:ln>
        </p:spPr>
      </p:pic>
      <p:pic>
        <p:nvPicPr>
          <p:cNvPr id="246" name="Imagem 10"/>
          <p:cNvPicPr/>
          <p:nvPr/>
        </p:nvPicPr>
        <p:blipFill>
          <a:blip r:embed="rId6"/>
          <a:stretch/>
        </p:blipFill>
        <p:spPr>
          <a:xfrm>
            <a:off x="7377840" y="1647360"/>
            <a:ext cx="3085560" cy="2032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" dur="1000" fill="hold"/>
                                        <p:tgtEl>
                                          <p:spTgt spid="239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width*0.70"/>
                                          </p:val>
                                        </p:tav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8" dur="1000" fill="hold"/>
                                        <p:tgtEl>
                                          <p:spTgt spid="239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2" dur="1000" fill="hold"/>
                                        <p:tgtEl>
                                          <p:spTgt spid="238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width*0.70"/>
                                          </p:val>
                                        </p:tav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3" dur="1000" fill="hold"/>
                                        <p:tgtEl>
                                          <p:spTgt spid="238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7" dur="1000" fill="hold"/>
                                        <p:tgtEl>
                                          <p:spTgt spid="246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width*0.70"/>
                                          </p:val>
                                        </p:tav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8" dur="1000" fill="hold"/>
                                        <p:tgtEl>
                                          <p:spTgt spid="246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2" dur="1000" fill="hold"/>
                                        <p:tgtEl>
                                          <p:spTgt spid="240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width*0.70"/>
                                          </p:val>
                                        </p:tav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23" dur="1000" fill="hold"/>
                                        <p:tgtEl>
                                          <p:spTgt spid="240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4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7" dur="1000" fill="hold"/>
                                        <p:tgtEl>
                                          <p:spTgt spid="242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width*0.70"/>
                                          </p:val>
                                        </p:tav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28" dur="1000" fill="hold"/>
                                        <p:tgtEl>
                                          <p:spTgt spid="242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9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32" dur="1000" fill="hold"/>
                                        <p:tgtEl>
                                          <p:spTgt spid="241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width*0.70"/>
                                          </p:val>
                                        </p:tav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33" dur="1000" fill="hold"/>
                                        <p:tgtEl>
                                          <p:spTgt spid="241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37" dur="1000" fill="hold"/>
                                        <p:tgtEl>
                                          <p:spTgt spid="244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width*0.70"/>
                                          </p:val>
                                        </p:tav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38" dur="1000" fill="hold"/>
                                        <p:tgtEl>
                                          <p:spTgt spid="244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9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42" dur="1000" fill="hold"/>
                                        <p:tgtEl>
                                          <p:spTgt spid="243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width*0.70"/>
                                          </p:val>
                                        </p:tav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43" dur="1000" fill="hold"/>
                                        <p:tgtEl>
                                          <p:spTgt spid="243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4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5990" y="1897757"/>
            <a:ext cx="10859971" cy="780493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405990" y="1107497"/>
          <a:ext cx="7846188" cy="6239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Forma 4"/>
          <p:cNvSpPr/>
          <p:nvPr/>
        </p:nvSpPr>
        <p:spPr>
          <a:xfrm>
            <a:off x="683839" y="1088954"/>
            <a:ext cx="1255159" cy="124746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400" kern="12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216847" y="374148"/>
            <a:ext cx="9556600" cy="1095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pt-BR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ENGRENAGEM DO PROGRAMA </a:t>
            </a:r>
          </a:p>
          <a:p>
            <a:pPr algn="ctr"/>
            <a:r>
              <a:rPr lang="pt-BR" sz="2000" b="1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PRINCIPAIS ETAPAS PARA A </a:t>
            </a:r>
          </a:p>
          <a:p>
            <a:pPr algn="ctr"/>
            <a:r>
              <a:rPr lang="pt-BR" sz="2000" b="1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REGULARIZAÇÃO FUNDIÁRIA </a:t>
            </a:r>
            <a:endParaRPr lang="pt-BR" sz="2000" b="1" dirty="0">
              <a:solidFill>
                <a:srgbClr val="A8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Diagrama 8"/>
          <p:cNvGraphicFramePr/>
          <p:nvPr>
            <p:extLst/>
          </p:nvPr>
        </p:nvGraphicFramePr>
        <p:xfrm>
          <a:off x="5014265" y="1194082"/>
          <a:ext cx="8239943" cy="6104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chart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5628" y="463391"/>
            <a:ext cx="1608462" cy="88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8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1889280" y="412560"/>
            <a:ext cx="846036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pt-BR" sz="2800" b="1" strike="noStrike" spc="-1">
                <a:solidFill>
                  <a:srgbClr val="806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CONSULTAR PARA DESTINAR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8" name="Imagem 11"/>
          <p:cNvPicPr/>
          <p:nvPr/>
        </p:nvPicPr>
        <p:blipFill>
          <a:blip r:embed="rId2"/>
          <a:stretch/>
        </p:blipFill>
        <p:spPr>
          <a:xfrm>
            <a:off x="631440" y="1794960"/>
            <a:ext cx="4837680" cy="2970720"/>
          </a:xfrm>
          <a:prstGeom prst="rect">
            <a:avLst/>
          </a:prstGeom>
          <a:ln>
            <a:noFill/>
          </a:ln>
        </p:spPr>
      </p:pic>
      <p:sp>
        <p:nvSpPr>
          <p:cNvPr id="279" name="CustomShape 2"/>
          <p:cNvSpPr/>
          <p:nvPr/>
        </p:nvSpPr>
        <p:spPr>
          <a:xfrm>
            <a:off x="6953400" y="2026440"/>
            <a:ext cx="3552480" cy="252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b="0" strike="noStrike" spc="-46">
                <a:solidFill>
                  <a:srgbClr val="A88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97%  De Áreas Consultadas Na Câmara Técnica De Destinação De Terras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0" name="chart"/>
          <p:cNvPicPr/>
          <p:nvPr/>
        </p:nvPicPr>
        <p:blipFill>
          <a:blip r:embed="rId3"/>
          <a:stretch/>
        </p:blipFill>
        <p:spPr>
          <a:xfrm>
            <a:off x="367920" y="208800"/>
            <a:ext cx="1607760" cy="886680"/>
          </a:xfrm>
          <a:prstGeom prst="rect">
            <a:avLst/>
          </a:prstGeom>
          <a:ln>
            <a:noFill/>
          </a:ln>
        </p:spPr>
      </p:pic>
      <p:sp>
        <p:nvSpPr>
          <p:cNvPr id="281" name="CustomShape 3"/>
          <p:cNvSpPr/>
          <p:nvPr/>
        </p:nvSpPr>
        <p:spPr>
          <a:xfrm>
            <a:off x="367920" y="5167080"/>
            <a:ext cx="11338560" cy="1211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1800" b="0" strike="noStrike" spc="-46">
                <a:solidFill>
                  <a:srgbClr val="38562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As consultas das áreas de interesse foram preconizadas pela  Lei 11.952/2009 e regulamentadas no Decreto 6.992/2009. Assim, em outubro de 2013, por meio da Portaria Interministerial MMA/MDA ficaram instituídos os procedimentos de consulta via Câmara Técnica de Destinação. Em 2015 essa Portaria foi renovada, Portaria N. 328 de 21/10/2015, com validade de 2 anos, prorrogáveis por igual período e com reuniões ordinárias a cada 15 dias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chart"/>
          <p:cNvPicPr/>
          <p:nvPr/>
        </p:nvPicPr>
        <p:blipFill>
          <a:blip r:embed="rId2"/>
          <a:stretch/>
        </p:blipFill>
        <p:spPr>
          <a:xfrm>
            <a:off x="139320" y="231840"/>
            <a:ext cx="1607760" cy="886680"/>
          </a:xfrm>
          <a:prstGeom prst="rect">
            <a:avLst/>
          </a:prstGeom>
          <a:ln>
            <a:noFill/>
          </a:ln>
        </p:spPr>
      </p:pic>
      <p:sp>
        <p:nvSpPr>
          <p:cNvPr id="283" name="CustomShape 1"/>
          <p:cNvSpPr/>
          <p:nvPr/>
        </p:nvSpPr>
        <p:spPr>
          <a:xfrm>
            <a:off x="1755720" y="6469920"/>
            <a:ext cx="317232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Fonte: </a:t>
            </a:r>
            <a:r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Departamento de Planejamento - SERFAL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CustomShape 2"/>
          <p:cNvSpPr/>
          <p:nvPr/>
        </p:nvSpPr>
        <p:spPr>
          <a:xfrm>
            <a:off x="1903680" y="435240"/>
            <a:ext cx="865152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pt-BR" sz="2800" b="1" strike="noStrike" spc="-1" dirty="0" smtClean="0">
                <a:solidFill>
                  <a:srgbClr val="806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Data de ocupação dos títulos emitidos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6" name="Picture 2" descr="C:\Users\JOSE~1.DUM\AppData\Local\Temp\gráfico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484784"/>
            <a:ext cx="10568852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chart"/>
          <p:cNvPicPr/>
          <p:nvPr/>
        </p:nvPicPr>
        <p:blipFill>
          <a:blip r:embed="rId2"/>
          <a:stretch/>
        </p:blipFill>
        <p:spPr>
          <a:xfrm>
            <a:off x="168480" y="390960"/>
            <a:ext cx="1607760" cy="886680"/>
          </a:xfrm>
          <a:prstGeom prst="rect">
            <a:avLst/>
          </a:prstGeom>
          <a:ln>
            <a:noFill/>
          </a:ln>
        </p:spPr>
      </p:pic>
      <p:sp>
        <p:nvSpPr>
          <p:cNvPr id="287" name="CustomShape 1"/>
          <p:cNvSpPr/>
          <p:nvPr/>
        </p:nvSpPr>
        <p:spPr>
          <a:xfrm>
            <a:off x="1533600" y="6333120"/>
            <a:ext cx="317232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Fonte: </a:t>
            </a:r>
            <a:r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Departamento de Planejamento - SERFAL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CustomShape 2"/>
          <p:cNvSpPr/>
          <p:nvPr/>
        </p:nvSpPr>
        <p:spPr>
          <a:xfrm>
            <a:off x="1860840" y="576000"/>
            <a:ext cx="900432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800" b="1" strike="noStrike" spc="-1">
                <a:solidFill>
                  <a:srgbClr val="806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160 MIL PARCELAS GEORREFERENCIADAS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9" name="Picture 3"/>
          <p:cNvPicPr/>
          <p:nvPr/>
        </p:nvPicPr>
        <p:blipFill>
          <a:blip r:embed="rId3"/>
          <a:stretch/>
        </p:blipFill>
        <p:spPr>
          <a:xfrm>
            <a:off x="977400" y="1503000"/>
            <a:ext cx="10289160" cy="45612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chart"/>
          <p:cNvPicPr/>
          <p:nvPr/>
        </p:nvPicPr>
        <p:blipFill>
          <a:blip r:embed="rId2"/>
          <a:stretch/>
        </p:blipFill>
        <p:spPr>
          <a:xfrm>
            <a:off x="361080" y="501480"/>
            <a:ext cx="1607760" cy="886680"/>
          </a:xfrm>
          <a:prstGeom prst="rect">
            <a:avLst/>
          </a:prstGeom>
          <a:ln>
            <a:noFill/>
          </a:ln>
        </p:spPr>
      </p:pic>
      <p:sp>
        <p:nvSpPr>
          <p:cNvPr id="291" name="CustomShape 1"/>
          <p:cNvSpPr/>
          <p:nvPr/>
        </p:nvSpPr>
        <p:spPr>
          <a:xfrm>
            <a:off x="1552320" y="6330960"/>
            <a:ext cx="317232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Fonte: </a:t>
            </a:r>
            <a:r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Departamento de Planejamento - SERFAL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CustomShape 2"/>
          <p:cNvSpPr/>
          <p:nvPr/>
        </p:nvSpPr>
        <p:spPr>
          <a:xfrm>
            <a:off x="1882440" y="686520"/>
            <a:ext cx="932832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800" b="1" strike="noStrike" spc="-1">
                <a:solidFill>
                  <a:srgbClr val="806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70 MILHÕES DE HECTARES GEORREFERENCIADOS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93" name="Gráfico 5"/>
          <p:cNvGraphicFramePr/>
          <p:nvPr/>
        </p:nvGraphicFramePr>
        <p:xfrm>
          <a:off x="1019520" y="1671480"/>
          <a:ext cx="9995040" cy="449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chart"/>
          <p:cNvPicPr/>
          <p:nvPr/>
        </p:nvPicPr>
        <p:blipFill>
          <a:blip r:embed="rId2"/>
          <a:stretch/>
        </p:blipFill>
        <p:spPr>
          <a:xfrm>
            <a:off x="570240" y="92160"/>
            <a:ext cx="1607760" cy="886680"/>
          </a:xfrm>
          <a:prstGeom prst="rect">
            <a:avLst/>
          </a:prstGeom>
          <a:ln>
            <a:noFill/>
          </a:ln>
        </p:spPr>
      </p:pic>
      <p:sp>
        <p:nvSpPr>
          <p:cNvPr id="295" name="CustomShape 1"/>
          <p:cNvSpPr/>
          <p:nvPr/>
        </p:nvSpPr>
        <p:spPr>
          <a:xfrm>
            <a:off x="579960" y="6314400"/>
            <a:ext cx="317232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Fonte: </a:t>
            </a:r>
            <a:r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Departamento de Planejamento - SERFAL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CustomShape 2"/>
          <p:cNvSpPr/>
          <p:nvPr/>
        </p:nvSpPr>
        <p:spPr>
          <a:xfrm>
            <a:off x="2988360" y="327240"/>
            <a:ext cx="632628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pt-BR" sz="2400" b="1" strike="noStrike" spc="-1">
                <a:solidFill>
                  <a:srgbClr val="806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TOTAL  DE TÍTULOS EMITIDOS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7" name="Picture 14"/>
          <p:cNvPicPr/>
          <p:nvPr/>
        </p:nvPicPr>
        <p:blipFill>
          <a:blip r:embed="rId3"/>
          <a:stretch/>
        </p:blipFill>
        <p:spPr>
          <a:xfrm>
            <a:off x="638280" y="1082520"/>
            <a:ext cx="10915200" cy="53370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chart"/>
          <p:cNvPicPr/>
          <p:nvPr/>
        </p:nvPicPr>
        <p:blipFill>
          <a:blip r:embed="rId2"/>
          <a:stretch/>
        </p:blipFill>
        <p:spPr>
          <a:xfrm>
            <a:off x="252720" y="391680"/>
            <a:ext cx="1607760" cy="886680"/>
          </a:xfrm>
          <a:prstGeom prst="rect">
            <a:avLst/>
          </a:prstGeom>
          <a:ln>
            <a:noFill/>
          </a:ln>
        </p:spPr>
      </p:pic>
      <p:sp>
        <p:nvSpPr>
          <p:cNvPr id="299" name="CustomShape 1"/>
          <p:cNvSpPr/>
          <p:nvPr/>
        </p:nvSpPr>
        <p:spPr>
          <a:xfrm>
            <a:off x="615960" y="6380640"/>
            <a:ext cx="317232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Fonte: </a:t>
            </a:r>
            <a:r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Departamento de Planejamento - SERFAL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CustomShape 2"/>
          <p:cNvSpPr/>
          <p:nvPr/>
        </p:nvSpPr>
        <p:spPr>
          <a:xfrm>
            <a:off x="-45720" y="2987280"/>
            <a:ext cx="169956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Total de Títulos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CustomShape 3"/>
          <p:cNvSpPr/>
          <p:nvPr/>
        </p:nvSpPr>
        <p:spPr>
          <a:xfrm>
            <a:off x="1500120" y="622800"/>
            <a:ext cx="978840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pt-BR" sz="2400" b="1" strike="noStrike" spc="-1">
                <a:solidFill>
                  <a:srgbClr val="806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DISTRIBUIÇÃO DA TITULAÇAO / ESCRITÓRIOS REGIONAIS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2" name="Picture 2"/>
          <p:cNvPicPr/>
          <p:nvPr/>
        </p:nvPicPr>
        <p:blipFill>
          <a:blip r:embed="rId3"/>
          <a:stretch/>
        </p:blipFill>
        <p:spPr>
          <a:xfrm>
            <a:off x="524520" y="1198080"/>
            <a:ext cx="11058120" cy="50540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838080" y="856440"/>
            <a:ext cx="10514880" cy="83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pt-BR" sz="3200" b="1" strike="noStrike" spc="-1">
                <a:solidFill>
                  <a:srgbClr val="806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SOBRE A APRESENTAÇÃO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838080" y="2048760"/>
            <a:ext cx="10514880" cy="412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880">
              <a:lnSpc>
                <a:spcPct val="90000"/>
              </a:lnSpc>
              <a:buClr>
                <a:srgbClr val="806000"/>
              </a:buClr>
              <a:buFont typeface="Arial"/>
              <a:buChar char="•"/>
            </a:pPr>
            <a:r>
              <a:rPr lang="pt-BR" sz="2000" b="0" strike="noStrike" spc="-1">
                <a:solidFill>
                  <a:srgbClr val="806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ASPECTOS GERAIS DA AMAZÔNIA LEGAL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Clr>
                <a:srgbClr val="806000"/>
              </a:buClr>
              <a:buFont typeface="Arial"/>
              <a:buChar char="•"/>
            </a:pPr>
            <a:r>
              <a:rPr lang="pt-BR" sz="2000" b="0" strike="noStrike" spc="-1">
                <a:solidFill>
                  <a:srgbClr val="806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ESTRUTURA FUNDIÁRIA DA AMAZÔNIA LEGAL 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Clr>
                <a:srgbClr val="806000"/>
              </a:buClr>
              <a:buFont typeface="Arial"/>
              <a:buChar char="•"/>
            </a:pPr>
            <a:r>
              <a:rPr lang="pt-BR" sz="2000" b="0" strike="noStrike" spc="-1">
                <a:solidFill>
                  <a:srgbClr val="806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PRINCIPAIS HIPÓTESES SOBRE A POLÍTICA DE REGULARIZAÇÃO FUNDIÁRIA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Clr>
                <a:srgbClr val="806000"/>
              </a:buClr>
              <a:buFont typeface="Arial"/>
              <a:buChar char="•"/>
            </a:pPr>
            <a:r>
              <a:rPr lang="pt-BR" sz="2000" b="0" strike="noStrike" spc="-1">
                <a:solidFill>
                  <a:srgbClr val="806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O PROGRAMA TERRA LEGAL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Clr>
                <a:srgbClr val="806000"/>
              </a:buClr>
              <a:buFont typeface="Arial"/>
              <a:buChar char="•"/>
            </a:pPr>
            <a:r>
              <a:rPr lang="pt-BR" sz="2000" b="0" strike="noStrike" spc="-1">
                <a:solidFill>
                  <a:srgbClr val="806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RESULTADOS INSTITUCIONAIS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Clr>
                <a:srgbClr val="806000"/>
              </a:buClr>
              <a:buFont typeface="Arial"/>
              <a:buChar char="•"/>
            </a:pPr>
            <a:r>
              <a:rPr lang="pt-BR" sz="2000" b="0" strike="noStrike" spc="-1">
                <a:solidFill>
                  <a:srgbClr val="806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O PROGRAMA TERRA LEGAL EM RONDÔNIA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Clr>
                <a:srgbClr val="806000"/>
              </a:buClr>
              <a:buFont typeface="Arial"/>
              <a:buChar char="•"/>
            </a:pPr>
            <a:r>
              <a:rPr lang="pt-BR" sz="2000" b="0" strike="noStrike" spc="-1">
                <a:solidFill>
                  <a:srgbClr val="806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MUNICÍPIOS E IMÓVEIS PONTENCIAIS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6" name="chart"/>
          <p:cNvPicPr/>
          <p:nvPr/>
        </p:nvPicPr>
        <p:blipFill>
          <a:blip r:embed="rId2"/>
          <a:stretch/>
        </p:blipFill>
        <p:spPr>
          <a:xfrm>
            <a:off x="6631920" y="3572640"/>
            <a:ext cx="4721040" cy="2603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chart"/>
          <p:cNvPicPr/>
          <p:nvPr/>
        </p:nvPicPr>
        <p:blipFill>
          <a:blip r:embed="rId2"/>
          <a:stretch/>
        </p:blipFill>
        <p:spPr>
          <a:xfrm>
            <a:off x="144360" y="208800"/>
            <a:ext cx="1607760" cy="886680"/>
          </a:xfrm>
          <a:prstGeom prst="rect">
            <a:avLst/>
          </a:prstGeom>
          <a:ln>
            <a:noFill/>
          </a:ln>
        </p:spPr>
      </p:pic>
      <p:sp>
        <p:nvSpPr>
          <p:cNvPr id="304" name="CustomShape 1"/>
          <p:cNvSpPr/>
          <p:nvPr/>
        </p:nvSpPr>
        <p:spPr>
          <a:xfrm>
            <a:off x="154080" y="6559560"/>
            <a:ext cx="317232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Fonte: </a:t>
            </a:r>
            <a:r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Departamento de Planejamento - SERFAL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CustomShape 2"/>
          <p:cNvSpPr/>
          <p:nvPr/>
        </p:nvSpPr>
        <p:spPr>
          <a:xfrm>
            <a:off x="-45720" y="2987280"/>
            <a:ext cx="169956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Títulos Urbanos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CustomShape 3"/>
          <p:cNvSpPr/>
          <p:nvPr/>
        </p:nvSpPr>
        <p:spPr>
          <a:xfrm>
            <a:off x="2627280" y="440280"/>
            <a:ext cx="726480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pt-BR" sz="2400" b="1" strike="noStrike" spc="-1">
                <a:solidFill>
                  <a:srgbClr val="806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TÍTULOS EMITIDOS X ÁREA DESTINADA 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7" name="Picture 2"/>
          <p:cNvPicPr/>
          <p:nvPr/>
        </p:nvPicPr>
        <p:blipFill>
          <a:blip r:embed="rId3"/>
          <a:stretch/>
        </p:blipFill>
        <p:spPr>
          <a:xfrm>
            <a:off x="501840" y="1019520"/>
            <a:ext cx="11124720" cy="50976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chart"/>
          <p:cNvPicPr/>
          <p:nvPr/>
        </p:nvPicPr>
        <p:blipFill>
          <a:blip r:embed="rId2"/>
          <a:stretch/>
        </p:blipFill>
        <p:spPr>
          <a:xfrm>
            <a:off x="423360" y="43200"/>
            <a:ext cx="1607760" cy="886680"/>
          </a:xfrm>
          <a:prstGeom prst="rect">
            <a:avLst/>
          </a:prstGeom>
          <a:ln>
            <a:noFill/>
          </a:ln>
        </p:spPr>
      </p:pic>
      <p:sp>
        <p:nvSpPr>
          <p:cNvPr id="309" name="CustomShape 1"/>
          <p:cNvSpPr/>
          <p:nvPr/>
        </p:nvSpPr>
        <p:spPr>
          <a:xfrm>
            <a:off x="513360" y="6450120"/>
            <a:ext cx="317232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Fonte: </a:t>
            </a:r>
            <a:r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Departamento de Planejamento - SERFAL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0" name="CustomShape 2"/>
          <p:cNvSpPr/>
          <p:nvPr/>
        </p:nvSpPr>
        <p:spPr>
          <a:xfrm>
            <a:off x="2457000" y="675360"/>
            <a:ext cx="865152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pt-BR" sz="2800" b="1" strike="noStrike" spc="-1">
                <a:solidFill>
                  <a:srgbClr val="806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CustomShape 3"/>
          <p:cNvSpPr/>
          <p:nvPr/>
        </p:nvSpPr>
        <p:spPr>
          <a:xfrm>
            <a:off x="3215160" y="285480"/>
            <a:ext cx="600768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pt-BR" sz="2400" b="1" strike="noStrike" spc="-1">
                <a:solidFill>
                  <a:srgbClr val="806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TÍTULOS URBANOS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2" name="Picture 6"/>
          <p:cNvPicPr/>
          <p:nvPr/>
        </p:nvPicPr>
        <p:blipFill>
          <a:blip r:embed="rId3"/>
          <a:stretch/>
        </p:blipFill>
        <p:spPr>
          <a:xfrm>
            <a:off x="462600" y="1040400"/>
            <a:ext cx="11392920" cy="51919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chart"/>
          <p:cNvPicPr/>
          <p:nvPr/>
        </p:nvPicPr>
        <p:blipFill>
          <a:blip r:embed="rId2"/>
          <a:stretch/>
        </p:blipFill>
        <p:spPr>
          <a:xfrm>
            <a:off x="493200" y="355680"/>
            <a:ext cx="1607760" cy="886680"/>
          </a:xfrm>
          <a:prstGeom prst="rect">
            <a:avLst/>
          </a:prstGeom>
          <a:ln>
            <a:noFill/>
          </a:ln>
        </p:spPr>
      </p:pic>
      <p:sp>
        <p:nvSpPr>
          <p:cNvPr id="314" name="CustomShape 1"/>
          <p:cNvSpPr/>
          <p:nvPr/>
        </p:nvSpPr>
        <p:spPr>
          <a:xfrm>
            <a:off x="897840" y="6377400"/>
            <a:ext cx="317232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Fonte: </a:t>
            </a:r>
            <a:r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Departamento de Planejamento - SERFAL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5" name="CustomShape 2"/>
          <p:cNvSpPr/>
          <p:nvPr/>
        </p:nvSpPr>
        <p:spPr>
          <a:xfrm>
            <a:off x="2457000" y="675360"/>
            <a:ext cx="865152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pt-BR" sz="2800" b="1" strike="noStrike" spc="-1">
                <a:solidFill>
                  <a:srgbClr val="806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6" name="Espaço Reservado para Conteúdo 3"/>
          <p:cNvPicPr/>
          <p:nvPr/>
        </p:nvPicPr>
        <p:blipFill>
          <a:blip r:embed="rId3"/>
          <a:stretch/>
        </p:blipFill>
        <p:spPr>
          <a:xfrm>
            <a:off x="366120" y="2172960"/>
            <a:ext cx="11520360" cy="4944240"/>
          </a:xfrm>
          <a:prstGeom prst="rect">
            <a:avLst/>
          </a:prstGeom>
          <a:ln>
            <a:noFill/>
          </a:ln>
        </p:spPr>
      </p:pic>
      <p:sp>
        <p:nvSpPr>
          <p:cNvPr id="317" name="CustomShape 3"/>
          <p:cNvSpPr/>
          <p:nvPr/>
        </p:nvSpPr>
        <p:spPr>
          <a:xfrm>
            <a:off x="2101680" y="576720"/>
            <a:ext cx="835632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0" strike="noStrike" spc="-1">
                <a:solidFill>
                  <a:srgbClr val="806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95% DOS BENEFICIÁRIOS POSSUEM LOTES COM ATÉ 4MF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000" b="0" strike="noStrike" spc="-1">
                <a:solidFill>
                  <a:srgbClr val="806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5% DOS BENEFICIÁRIOS POSSUEM LOTES ACIMA DE 4MF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CustomShape 4"/>
          <p:cNvSpPr/>
          <p:nvPr/>
        </p:nvSpPr>
        <p:spPr>
          <a:xfrm>
            <a:off x="6512400" y="1544040"/>
            <a:ext cx="4550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4"/>
              </a:rPr>
              <a:t>LEI Nº 11.326, DE 24 DE JULHO DE 2006.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>
            <a:off x="2782440" y="1062720"/>
            <a:ext cx="10514880" cy="83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pt-BR" sz="3200" b="1" strike="noStrike" spc="-1">
                <a:solidFill>
                  <a:srgbClr val="806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TERRA LEGAL EM RONDÔNIA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CustomShape 2"/>
          <p:cNvSpPr/>
          <p:nvPr/>
        </p:nvSpPr>
        <p:spPr>
          <a:xfrm>
            <a:off x="838080" y="2143440"/>
            <a:ext cx="10514880" cy="412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21" name="chart"/>
          <p:cNvPicPr/>
          <p:nvPr/>
        </p:nvPicPr>
        <p:blipFill>
          <a:blip r:embed="rId2"/>
          <a:stretch/>
        </p:blipFill>
        <p:spPr>
          <a:xfrm>
            <a:off x="3573360" y="2300760"/>
            <a:ext cx="4721040" cy="2603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Shape 1"/>
          <p:cNvSpPr txBox="1"/>
          <p:nvPr/>
        </p:nvSpPr>
        <p:spPr>
          <a:xfrm>
            <a:off x="1700280" y="253080"/>
            <a:ext cx="9629280" cy="1147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pt-BR" sz="2800" b="1" strike="noStrike" spc="-1">
                <a:solidFill>
                  <a:srgbClr val="806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EVOLUÇÃO DA TITULAÇÃO EM RONDÔNIA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3" name="chart"/>
          <p:cNvPicPr/>
          <p:nvPr/>
        </p:nvPicPr>
        <p:blipFill>
          <a:blip r:embed="rId2"/>
          <a:stretch/>
        </p:blipFill>
        <p:spPr>
          <a:xfrm>
            <a:off x="344520" y="383760"/>
            <a:ext cx="1607760" cy="886680"/>
          </a:xfrm>
          <a:prstGeom prst="rect">
            <a:avLst/>
          </a:prstGeom>
          <a:ln>
            <a:noFill/>
          </a:ln>
        </p:spPr>
      </p:pic>
      <p:pic>
        <p:nvPicPr>
          <p:cNvPr id="324" name="Picture 2"/>
          <p:cNvPicPr/>
          <p:nvPr/>
        </p:nvPicPr>
        <p:blipFill>
          <a:blip r:embed="rId3"/>
          <a:stretch/>
        </p:blipFill>
        <p:spPr>
          <a:xfrm>
            <a:off x="570600" y="1282320"/>
            <a:ext cx="11179800" cy="4884120"/>
          </a:xfrm>
          <a:prstGeom prst="rect">
            <a:avLst/>
          </a:prstGeom>
          <a:ln w="9360">
            <a:noFill/>
          </a:ln>
        </p:spPr>
      </p:pic>
      <p:sp>
        <p:nvSpPr>
          <p:cNvPr id="325" name="CustomShape 2"/>
          <p:cNvSpPr/>
          <p:nvPr/>
        </p:nvSpPr>
        <p:spPr>
          <a:xfrm>
            <a:off x="513360" y="6450120"/>
            <a:ext cx="317232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Fonte: </a:t>
            </a:r>
            <a:r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Departamento de Planejamento - SERFAL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Shape 1"/>
          <p:cNvSpPr txBox="1"/>
          <p:nvPr/>
        </p:nvSpPr>
        <p:spPr>
          <a:xfrm>
            <a:off x="1323360" y="410040"/>
            <a:ext cx="9629280" cy="1147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pt-BR" sz="2000" b="1" strike="noStrike" spc="-1">
                <a:solidFill>
                  <a:srgbClr val="806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	</a:t>
            </a:r>
            <a:r>
              <a:rPr lang="pt-BR" sz="3200" b="1" strike="noStrike" spc="-1">
                <a:solidFill>
                  <a:srgbClr val="806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DESTINAÇÃO TÍTULOS EM RONDÔNIA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7" name="chart"/>
          <p:cNvPicPr/>
          <p:nvPr/>
        </p:nvPicPr>
        <p:blipFill>
          <a:blip r:embed="rId2"/>
          <a:stretch/>
        </p:blipFill>
        <p:spPr>
          <a:xfrm>
            <a:off x="691200" y="540360"/>
            <a:ext cx="1607760" cy="886680"/>
          </a:xfrm>
          <a:prstGeom prst="rect">
            <a:avLst/>
          </a:prstGeom>
          <a:ln>
            <a:noFill/>
          </a:ln>
        </p:spPr>
      </p:pic>
      <p:pic>
        <p:nvPicPr>
          <p:cNvPr id="328" name="Picture 3"/>
          <p:cNvPicPr/>
          <p:nvPr/>
        </p:nvPicPr>
        <p:blipFill>
          <a:blip r:embed="rId3"/>
          <a:stretch/>
        </p:blipFill>
        <p:spPr>
          <a:xfrm>
            <a:off x="619200" y="1608120"/>
            <a:ext cx="10953360" cy="45399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0" name="Imagem 1"/>
          <p:cNvPicPr/>
          <p:nvPr/>
        </p:nvPicPr>
        <p:blipFill>
          <a:blip r:embed="rId2"/>
          <a:stretch/>
        </p:blipFill>
        <p:spPr>
          <a:xfrm>
            <a:off x="743040" y="1507320"/>
            <a:ext cx="10915200" cy="4809600"/>
          </a:xfrm>
          <a:prstGeom prst="rect">
            <a:avLst/>
          </a:prstGeom>
          <a:ln>
            <a:noFill/>
          </a:ln>
        </p:spPr>
      </p:pic>
      <p:sp>
        <p:nvSpPr>
          <p:cNvPr id="331" name="CustomShape 2"/>
          <p:cNvSpPr/>
          <p:nvPr/>
        </p:nvSpPr>
        <p:spPr>
          <a:xfrm>
            <a:off x="1208160" y="372600"/>
            <a:ext cx="10144800" cy="114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000" b="1" strike="noStrike" spc="-1">
                <a:solidFill>
                  <a:srgbClr val="806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	</a:t>
            </a:r>
            <a:r>
              <a:rPr lang="pt-BR" sz="2400" b="1" strike="noStrike" spc="-1">
                <a:solidFill>
                  <a:srgbClr val="806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POTENCIAL DE IMÓVEIS PARA A REGULARIZAÇÃO FUNDIÁRIA POR MUNICÍPIOS EM RONDÔNIA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2" name="chart"/>
          <p:cNvPicPr/>
          <p:nvPr/>
        </p:nvPicPr>
        <p:blipFill>
          <a:blip r:embed="rId3"/>
          <a:stretch/>
        </p:blipFill>
        <p:spPr>
          <a:xfrm>
            <a:off x="1047600" y="372600"/>
            <a:ext cx="1607760" cy="886680"/>
          </a:xfrm>
          <a:prstGeom prst="rect">
            <a:avLst/>
          </a:prstGeom>
          <a:ln>
            <a:noFill/>
          </a:ln>
        </p:spPr>
      </p:pic>
      <p:sp>
        <p:nvSpPr>
          <p:cNvPr id="333" name="CustomShape 3"/>
          <p:cNvSpPr/>
          <p:nvPr/>
        </p:nvSpPr>
        <p:spPr>
          <a:xfrm>
            <a:off x="5848200" y="3486240"/>
            <a:ext cx="273960" cy="97812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chart"/>
          <p:cNvPicPr/>
          <p:nvPr/>
        </p:nvPicPr>
        <p:blipFill>
          <a:blip r:embed="rId2"/>
          <a:stretch/>
        </p:blipFill>
        <p:spPr>
          <a:xfrm>
            <a:off x="3455280" y="46800"/>
            <a:ext cx="4906440" cy="2572560"/>
          </a:xfrm>
          <a:prstGeom prst="rect">
            <a:avLst/>
          </a:prstGeom>
          <a:ln>
            <a:noFill/>
          </a:ln>
        </p:spPr>
      </p:pic>
      <p:sp>
        <p:nvSpPr>
          <p:cNvPr id="335" name="CustomShape 1"/>
          <p:cNvSpPr/>
          <p:nvPr/>
        </p:nvSpPr>
        <p:spPr>
          <a:xfrm>
            <a:off x="4353480" y="3293280"/>
            <a:ext cx="318096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trike="noStrike" spc="-1">
                <a:solidFill>
                  <a:srgbClr val="806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OBRIGADO!!!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2"/>
          <p:cNvPicPr/>
          <p:nvPr/>
        </p:nvPicPr>
        <p:blipFill>
          <a:blip r:embed="rId3"/>
          <a:stretch/>
        </p:blipFill>
        <p:spPr>
          <a:xfrm>
            <a:off x="673200" y="2189520"/>
            <a:ext cx="6537240" cy="4622040"/>
          </a:xfrm>
          <a:prstGeom prst="rect">
            <a:avLst/>
          </a:prstGeom>
          <a:ln>
            <a:noFill/>
          </a:ln>
        </p:spPr>
      </p:pic>
      <p:sp>
        <p:nvSpPr>
          <p:cNvPr id="158" name="CustomShape 1"/>
          <p:cNvSpPr/>
          <p:nvPr/>
        </p:nvSpPr>
        <p:spPr>
          <a:xfrm>
            <a:off x="2322000" y="4055400"/>
            <a:ext cx="4739040" cy="164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501.600.000 hectares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 algn="just">
              <a:lnSpc>
                <a:spcPct val="100000"/>
              </a:lnSpc>
            </a:pPr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Equivalente a toda a União Europeia </a:t>
            </a:r>
            <a:r>
              <a:rPr lang="pt-BR" sz="1400" b="0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(442.277.300 hectares) + Ucrânia  (57.660.400 hectares) + Timor Lest (1.487.400 hectares).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9" name="Imagem 2"/>
          <p:cNvPicPr/>
          <p:nvPr/>
        </p:nvPicPr>
        <p:blipFill>
          <a:blip r:embed="rId4"/>
          <a:stretch/>
        </p:blipFill>
        <p:spPr>
          <a:xfrm>
            <a:off x="7939800" y="3903480"/>
            <a:ext cx="3223440" cy="2471400"/>
          </a:xfrm>
          <a:prstGeom prst="rect">
            <a:avLst/>
          </a:prstGeom>
          <a:ln>
            <a:noFill/>
          </a:ln>
        </p:spPr>
      </p:pic>
      <p:pic>
        <p:nvPicPr>
          <p:cNvPr id="160" name="chart"/>
          <p:cNvPicPr/>
          <p:nvPr/>
        </p:nvPicPr>
        <p:blipFill>
          <a:blip r:embed="rId5"/>
          <a:stretch/>
        </p:blipFill>
        <p:spPr>
          <a:xfrm>
            <a:off x="713520" y="148320"/>
            <a:ext cx="1607760" cy="886680"/>
          </a:xfrm>
          <a:prstGeom prst="rect">
            <a:avLst/>
          </a:prstGeom>
          <a:ln>
            <a:noFill/>
          </a:ln>
        </p:spPr>
      </p:pic>
      <p:sp>
        <p:nvSpPr>
          <p:cNvPr id="161" name="CustomShape 2"/>
          <p:cNvSpPr/>
          <p:nvPr/>
        </p:nvSpPr>
        <p:spPr>
          <a:xfrm>
            <a:off x="2348280" y="352080"/>
            <a:ext cx="7771680" cy="47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800" b="1" strike="noStrike" spc="-1">
                <a:solidFill>
                  <a:srgbClr val="806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ASPECTOS GERAIS DA AMAZÔNIA</a:t>
            </a:r>
            <a:r>
              <a:rPr lang="pt-BR" sz="2800" b="1" strike="noStrike" spc="-1">
                <a:solidFill>
                  <a:srgbClr val="76717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pt-BR" sz="2800" b="1" strike="noStrike" spc="-1">
                <a:solidFill>
                  <a:srgbClr val="806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LEGAL</a:t>
            </a:r>
            <a:r>
              <a:rPr lang="pt-BR" sz="2800" b="1" strike="noStrike" spc="-1">
                <a:solidFill>
                  <a:srgbClr val="76717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3"/>
          <p:cNvSpPr/>
          <p:nvPr/>
        </p:nvSpPr>
        <p:spPr>
          <a:xfrm>
            <a:off x="7062120" y="1170000"/>
            <a:ext cx="4547160" cy="228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501.600.000 hectares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120 milhões de hectares de terras públicas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63 milhões de hectares já destinados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57 milhões de hectares a destinar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Aproximadamente 160 mil estabelecimentos rurais e 700 núcleos urbanos a serem regularizados. 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1692360" y="529920"/>
            <a:ext cx="10107720" cy="542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90000"/>
              </a:lnSpc>
            </a:pPr>
            <a:r>
              <a:rPr lang="pt-BR" sz="2800" b="1" strike="noStrike" spc="-1">
                <a:solidFill>
                  <a:srgbClr val="806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ESTRUTURA FUNDIÁRIA DA AMAZÔNIA LEGAL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9020160" y="3092760"/>
            <a:ext cx="1627920" cy="458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Assentamentos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36,3 milhões de ha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CustomShape 3"/>
          <p:cNvSpPr/>
          <p:nvPr/>
        </p:nvSpPr>
        <p:spPr>
          <a:xfrm>
            <a:off x="9004320" y="4011480"/>
            <a:ext cx="1920240" cy="458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Imóveis Certificados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21,4 milhões de ha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CustomShape 4"/>
          <p:cNvSpPr/>
          <p:nvPr/>
        </p:nvSpPr>
        <p:spPr>
          <a:xfrm>
            <a:off x="9010800" y="3566880"/>
            <a:ext cx="1980360" cy="458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Quilombolas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1,07 milhão de ha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CustomShape 5"/>
          <p:cNvSpPr/>
          <p:nvPr/>
        </p:nvSpPr>
        <p:spPr>
          <a:xfrm>
            <a:off x="9010800" y="1730880"/>
            <a:ext cx="1556640" cy="45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Terras Indígenas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109 milhões de ha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6"/>
          <p:cNvSpPr/>
          <p:nvPr/>
        </p:nvSpPr>
        <p:spPr>
          <a:xfrm>
            <a:off x="9020160" y="2187360"/>
            <a:ext cx="2327760" cy="458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Unidades de Conservação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43,9 milhões de ha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9" name="Imagem 31"/>
          <p:cNvPicPr/>
          <p:nvPr/>
        </p:nvPicPr>
        <p:blipFill>
          <a:blip r:embed="rId2"/>
          <a:stretch/>
        </p:blipFill>
        <p:spPr>
          <a:xfrm>
            <a:off x="1692360" y="1236600"/>
            <a:ext cx="7264440" cy="5140440"/>
          </a:xfrm>
          <a:prstGeom prst="rect">
            <a:avLst/>
          </a:prstGeom>
          <a:ln>
            <a:noFill/>
          </a:ln>
        </p:spPr>
      </p:pic>
      <p:pic>
        <p:nvPicPr>
          <p:cNvPr id="170" name="Imagem 32"/>
          <p:cNvPicPr/>
          <p:nvPr/>
        </p:nvPicPr>
        <p:blipFill>
          <a:blip r:embed="rId3"/>
          <a:stretch/>
        </p:blipFill>
        <p:spPr>
          <a:xfrm>
            <a:off x="1692360" y="1235880"/>
            <a:ext cx="7264080" cy="5140080"/>
          </a:xfrm>
          <a:prstGeom prst="rect">
            <a:avLst/>
          </a:prstGeom>
          <a:ln>
            <a:noFill/>
          </a:ln>
        </p:spPr>
      </p:pic>
      <p:pic>
        <p:nvPicPr>
          <p:cNvPr id="171" name="Imagem 33"/>
          <p:cNvPicPr/>
          <p:nvPr/>
        </p:nvPicPr>
        <p:blipFill>
          <a:blip r:embed="rId4"/>
          <a:stretch/>
        </p:blipFill>
        <p:spPr>
          <a:xfrm>
            <a:off x="1692360" y="1235880"/>
            <a:ext cx="7264080" cy="5140080"/>
          </a:xfrm>
          <a:prstGeom prst="rect">
            <a:avLst/>
          </a:prstGeom>
          <a:ln>
            <a:noFill/>
          </a:ln>
        </p:spPr>
      </p:pic>
      <p:sp>
        <p:nvSpPr>
          <p:cNvPr id="172" name="CustomShape 7"/>
          <p:cNvSpPr/>
          <p:nvPr/>
        </p:nvSpPr>
        <p:spPr>
          <a:xfrm>
            <a:off x="9011520" y="2653200"/>
            <a:ext cx="1627920" cy="458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Área Militar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5,53 milhões de ha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3" name="Imagem 35"/>
          <p:cNvPicPr/>
          <p:nvPr/>
        </p:nvPicPr>
        <p:blipFill>
          <a:blip r:embed="rId5"/>
          <a:stretch/>
        </p:blipFill>
        <p:spPr>
          <a:xfrm>
            <a:off x="1692360" y="1235880"/>
            <a:ext cx="7264080" cy="5140080"/>
          </a:xfrm>
          <a:prstGeom prst="rect">
            <a:avLst/>
          </a:prstGeom>
          <a:ln>
            <a:noFill/>
          </a:ln>
        </p:spPr>
      </p:pic>
      <p:pic>
        <p:nvPicPr>
          <p:cNvPr id="174" name="Imagem 36"/>
          <p:cNvPicPr/>
          <p:nvPr/>
        </p:nvPicPr>
        <p:blipFill>
          <a:blip r:embed="rId6"/>
          <a:stretch/>
        </p:blipFill>
        <p:spPr>
          <a:xfrm>
            <a:off x="1692360" y="1235880"/>
            <a:ext cx="7264080" cy="5140080"/>
          </a:xfrm>
          <a:prstGeom prst="rect">
            <a:avLst/>
          </a:prstGeom>
          <a:ln>
            <a:noFill/>
          </a:ln>
        </p:spPr>
      </p:pic>
      <p:pic>
        <p:nvPicPr>
          <p:cNvPr id="175" name="Imagem 37"/>
          <p:cNvPicPr/>
          <p:nvPr/>
        </p:nvPicPr>
        <p:blipFill>
          <a:blip r:embed="rId7"/>
          <a:stretch/>
        </p:blipFill>
        <p:spPr>
          <a:xfrm>
            <a:off x="1709640" y="1168920"/>
            <a:ext cx="7264080" cy="5140080"/>
          </a:xfrm>
          <a:prstGeom prst="rect">
            <a:avLst/>
          </a:prstGeom>
          <a:ln>
            <a:noFill/>
          </a:ln>
        </p:spPr>
      </p:pic>
      <p:pic>
        <p:nvPicPr>
          <p:cNvPr id="176" name="Imagem 38"/>
          <p:cNvPicPr/>
          <p:nvPr/>
        </p:nvPicPr>
        <p:blipFill>
          <a:blip r:embed="rId8"/>
          <a:stretch/>
        </p:blipFill>
        <p:spPr>
          <a:xfrm>
            <a:off x="1775880" y="1139760"/>
            <a:ext cx="7264080" cy="5140080"/>
          </a:xfrm>
          <a:prstGeom prst="rect">
            <a:avLst/>
          </a:prstGeom>
          <a:ln>
            <a:noFill/>
          </a:ln>
        </p:spPr>
      </p:pic>
      <p:sp>
        <p:nvSpPr>
          <p:cNvPr id="177" name="CustomShape 8"/>
          <p:cNvSpPr/>
          <p:nvPr/>
        </p:nvSpPr>
        <p:spPr>
          <a:xfrm>
            <a:off x="10794960" y="1730880"/>
            <a:ext cx="63000" cy="267012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178" name="CustomShape 9"/>
          <p:cNvSpPr/>
          <p:nvPr/>
        </p:nvSpPr>
        <p:spPr>
          <a:xfrm>
            <a:off x="10884240" y="2890800"/>
            <a:ext cx="107532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000" b="1" strike="noStrike" spc="-1">
                <a:solidFill>
                  <a:srgbClr val="806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ÁREAS DESTINADAS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9" name="Imagem 42"/>
          <p:cNvPicPr/>
          <p:nvPr/>
        </p:nvPicPr>
        <p:blipFill>
          <a:blip r:embed="rId9"/>
          <a:stretch/>
        </p:blipFill>
        <p:spPr>
          <a:xfrm>
            <a:off x="1746000" y="1228320"/>
            <a:ext cx="7264080" cy="5140080"/>
          </a:xfrm>
          <a:prstGeom prst="rect">
            <a:avLst/>
          </a:prstGeom>
          <a:ln>
            <a:noFill/>
          </a:ln>
        </p:spPr>
      </p:pic>
      <p:sp>
        <p:nvSpPr>
          <p:cNvPr id="180" name="CustomShape 10"/>
          <p:cNvSpPr/>
          <p:nvPr/>
        </p:nvSpPr>
        <p:spPr>
          <a:xfrm>
            <a:off x="9020880" y="4491360"/>
            <a:ext cx="2327040" cy="458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Glebas Públicas Federais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120 milhões de ha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1" name="Imagem 44"/>
          <p:cNvPicPr/>
          <p:nvPr/>
        </p:nvPicPr>
        <p:blipFill>
          <a:blip r:embed="rId10"/>
          <a:stretch/>
        </p:blipFill>
        <p:spPr>
          <a:xfrm>
            <a:off x="1800000" y="1294920"/>
            <a:ext cx="7264080" cy="5140080"/>
          </a:xfrm>
          <a:prstGeom prst="rect">
            <a:avLst/>
          </a:prstGeom>
          <a:ln>
            <a:noFill/>
          </a:ln>
        </p:spPr>
      </p:pic>
      <p:sp>
        <p:nvSpPr>
          <p:cNvPr id="182" name="CustomShape 11"/>
          <p:cNvSpPr/>
          <p:nvPr/>
        </p:nvSpPr>
        <p:spPr>
          <a:xfrm>
            <a:off x="9030600" y="4959000"/>
            <a:ext cx="2928960" cy="45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Área Destinada sobre Glebas Federais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63 milhões de ha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3" name="Imagem 46"/>
          <p:cNvPicPr/>
          <p:nvPr/>
        </p:nvPicPr>
        <p:blipFill>
          <a:blip r:embed="rId11"/>
          <a:stretch/>
        </p:blipFill>
        <p:spPr>
          <a:xfrm>
            <a:off x="1806480" y="1200960"/>
            <a:ext cx="7264080" cy="5140080"/>
          </a:xfrm>
          <a:prstGeom prst="rect">
            <a:avLst/>
          </a:prstGeom>
          <a:ln>
            <a:noFill/>
          </a:ln>
        </p:spPr>
      </p:pic>
      <p:pic>
        <p:nvPicPr>
          <p:cNvPr id="184" name="chart"/>
          <p:cNvPicPr/>
          <p:nvPr/>
        </p:nvPicPr>
        <p:blipFill>
          <a:blip r:embed="rId12"/>
          <a:stretch/>
        </p:blipFill>
        <p:spPr>
          <a:xfrm>
            <a:off x="83880" y="97200"/>
            <a:ext cx="1607760" cy="886680"/>
          </a:xfrm>
          <a:prstGeom prst="rect">
            <a:avLst/>
          </a:prstGeom>
          <a:ln>
            <a:noFill/>
          </a:ln>
        </p:spPr>
      </p:pic>
      <p:sp>
        <p:nvSpPr>
          <p:cNvPr id="185" name="CustomShape 12"/>
          <p:cNvSpPr/>
          <p:nvPr/>
        </p:nvSpPr>
        <p:spPr>
          <a:xfrm>
            <a:off x="9030600" y="5180400"/>
            <a:ext cx="3134880" cy="73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Área não destinada sobre Glebas Federais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640">
              <a:lnSpc>
                <a:spcPct val="100000"/>
              </a:lnSpc>
              <a:buClr>
                <a:srgbClr val="000000"/>
              </a:buClr>
              <a:buSzPct val="80000"/>
              <a:buFont typeface="Arial"/>
              <a:buChar char="•"/>
            </a:pPr>
            <a:r>
              <a:rPr lang="pt-B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57 milhões de ha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13"/>
          <p:cNvSpPr/>
          <p:nvPr/>
        </p:nvSpPr>
        <p:spPr>
          <a:xfrm>
            <a:off x="1755720" y="6469920"/>
            <a:ext cx="317232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Fonte: </a:t>
            </a:r>
            <a:r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Departamento de Planejamento - SERFAL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2"/>
          <p:cNvPicPr/>
          <p:nvPr/>
        </p:nvPicPr>
        <p:blipFill>
          <a:blip r:embed="rId3"/>
          <a:stretch/>
        </p:blipFill>
        <p:spPr>
          <a:xfrm>
            <a:off x="645480" y="2028960"/>
            <a:ext cx="6537240" cy="4622040"/>
          </a:xfrm>
          <a:prstGeom prst="rect">
            <a:avLst/>
          </a:prstGeom>
          <a:ln>
            <a:noFill/>
          </a:ln>
        </p:spPr>
      </p:pic>
      <p:pic>
        <p:nvPicPr>
          <p:cNvPr id="188" name="Imagem 2"/>
          <p:cNvPicPr/>
          <p:nvPr/>
        </p:nvPicPr>
        <p:blipFill>
          <a:blip r:embed="rId4"/>
          <a:stretch/>
        </p:blipFill>
        <p:spPr>
          <a:xfrm>
            <a:off x="8674200" y="3655440"/>
            <a:ext cx="1943280" cy="2995560"/>
          </a:xfrm>
          <a:prstGeom prst="rect">
            <a:avLst/>
          </a:prstGeom>
          <a:ln>
            <a:noFill/>
          </a:ln>
        </p:spPr>
      </p:pic>
      <p:sp>
        <p:nvSpPr>
          <p:cNvPr id="189" name="CustomShape 1"/>
          <p:cNvSpPr/>
          <p:nvPr/>
        </p:nvSpPr>
        <p:spPr>
          <a:xfrm>
            <a:off x="6929280" y="1728360"/>
            <a:ext cx="3489480" cy="14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Terras Púbicas Federais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120.576.000 hectares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>
              <a:lnSpc>
                <a:spcPct val="100000"/>
              </a:lnSpc>
            </a:pPr>
            <a:r>
              <a:rPr lang="pt-BR" sz="1400" b="0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Colômbia (114.174.800 hectares) + Togo (5.678.500 hectares) + Aland Island (678.400 hectares)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0" name="chart"/>
          <p:cNvPicPr/>
          <p:nvPr/>
        </p:nvPicPr>
        <p:blipFill>
          <a:blip r:embed="rId5"/>
          <a:stretch/>
        </p:blipFill>
        <p:spPr>
          <a:xfrm>
            <a:off x="165600" y="148320"/>
            <a:ext cx="1607760" cy="886680"/>
          </a:xfrm>
          <a:prstGeom prst="rect">
            <a:avLst/>
          </a:prstGeom>
          <a:ln>
            <a:noFill/>
          </a:ln>
        </p:spPr>
      </p:pic>
      <p:sp>
        <p:nvSpPr>
          <p:cNvPr id="191" name="CustomShape 2"/>
          <p:cNvSpPr/>
          <p:nvPr/>
        </p:nvSpPr>
        <p:spPr>
          <a:xfrm>
            <a:off x="1774080" y="352080"/>
            <a:ext cx="8843760" cy="47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800" b="1" strike="noStrike" spc="-1">
                <a:solidFill>
                  <a:srgbClr val="806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ESTRUTURA FUNDIÁRIA DA AMAZÔNIA LEGAL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/>
          <p:cNvPicPr/>
          <p:nvPr/>
        </p:nvPicPr>
        <p:blipFill>
          <a:blip r:embed="rId3"/>
          <a:stretch/>
        </p:blipFill>
        <p:spPr>
          <a:xfrm>
            <a:off x="447480" y="1708560"/>
            <a:ext cx="6537240" cy="4622040"/>
          </a:xfrm>
          <a:prstGeom prst="rect">
            <a:avLst/>
          </a:prstGeom>
          <a:ln>
            <a:noFill/>
          </a:ln>
        </p:spPr>
      </p:pic>
      <p:sp>
        <p:nvSpPr>
          <p:cNvPr id="193" name="CustomShape 1"/>
          <p:cNvSpPr/>
          <p:nvPr/>
        </p:nvSpPr>
        <p:spPr>
          <a:xfrm>
            <a:off x="6471720" y="1518480"/>
            <a:ext cx="4268880" cy="138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Desafio do Programa Terra Legal: 57.000.000 hectares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>
              <a:lnSpc>
                <a:spcPct val="100000"/>
              </a:lnSpc>
            </a:pPr>
            <a:r>
              <a:rPr lang="pt-BR" sz="1400" b="0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França (55.150.000 hectares)+ Republic of Fiji (1.827.400 hectares)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4" name="Imagem 4"/>
          <p:cNvPicPr/>
          <p:nvPr/>
        </p:nvPicPr>
        <p:blipFill>
          <a:blip r:embed="rId4"/>
          <a:stretch/>
        </p:blipFill>
        <p:spPr>
          <a:xfrm>
            <a:off x="7768800" y="3883320"/>
            <a:ext cx="3191760" cy="2447280"/>
          </a:xfrm>
          <a:prstGeom prst="rect">
            <a:avLst/>
          </a:prstGeom>
          <a:ln>
            <a:noFill/>
          </a:ln>
        </p:spPr>
      </p:pic>
      <p:pic>
        <p:nvPicPr>
          <p:cNvPr id="195" name="chart"/>
          <p:cNvPicPr/>
          <p:nvPr/>
        </p:nvPicPr>
        <p:blipFill>
          <a:blip r:embed="rId5"/>
          <a:stretch/>
        </p:blipFill>
        <p:spPr>
          <a:xfrm>
            <a:off x="165600" y="148320"/>
            <a:ext cx="1607760" cy="886680"/>
          </a:xfrm>
          <a:prstGeom prst="rect">
            <a:avLst/>
          </a:prstGeom>
          <a:ln>
            <a:noFill/>
          </a:ln>
        </p:spPr>
      </p:pic>
      <p:sp>
        <p:nvSpPr>
          <p:cNvPr id="196" name="CustomShape 2"/>
          <p:cNvSpPr/>
          <p:nvPr/>
        </p:nvSpPr>
        <p:spPr>
          <a:xfrm>
            <a:off x="1954800" y="352080"/>
            <a:ext cx="9005760" cy="47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800" b="1" strike="noStrike" spc="-1">
                <a:solidFill>
                  <a:srgbClr val="806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ESTRUTURA FUNDIÁRIA DA AMAZÔNIA LEGAL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269640" y="3557520"/>
            <a:ext cx="4500360" cy="542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285840" indent="-285120">
              <a:lnSpc>
                <a:spcPct val="100000"/>
              </a:lnSpc>
              <a:buClr>
                <a:srgbClr val="806000"/>
              </a:buClr>
              <a:buFont typeface="Wingdings" charset="2"/>
              <a:buChar char=""/>
            </a:pPr>
            <a:r>
              <a:rPr lang="pt-BR" sz="2400" b="0" strike="noStrike" spc="-1">
                <a:solidFill>
                  <a:srgbClr val="806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Caos fundiário e disputas sociais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269640" y="3100680"/>
            <a:ext cx="4396320" cy="448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285840" indent="-285120">
              <a:lnSpc>
                <a:spcPct val="100000"/>
              </a:lnSpc>
              <a:buClr>
                <a:srgbClr val="806000"/>
              </a:buClr>
              <a:buFont typeface="Wingdings" charset="2"/>
              <a:buChar char=""/>
            </a:pPr>
            <a:r>
              <a:rPr lang="pt-BR" sz="2400" b="0" strike="noStrike" spc="-1">
                <a:solidFill>
                  <a:srgbClr val="806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Riquezas Naturais 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9" name="Imagem 7"/>
          <p:cNvPicPr/>
          <p:nvPr/>
        </p:nvPicPr>
        <p:blipFill>
          <a:blip r:embed="rId3"/>
          <a:stretch/>
        </p:blipFill>
        <p:spPr>
          <a:xfrm>
            <a:off x="6149160" y="1705680"/>
            <a:ext cx="5823000" cy="5054760"/>
          </a:xfrm>
          <a:prstGeom prst="rect">
            <a:avLst/>
          </a:prstGeom>
          <a:ln>
            <a:noFill/>
          </a:ln>
        </p:spPr>
      </p:pic>
      <p:sp>
        <p:nvSpPr>
          <p:cNvPr id="200" name="CustomShape 3"/>
          <p:cNvSpPr/>
          <p:nvPr/>
        </p:nvSpPr>
        <p:spPr>
          <a:xfrm>
            <a:off x="3771720" y="3888000"/>
            <a:ext cx="18072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4"/>
          <p:cNvSpPr/>
          <p:nvPr/>
        </p:nvSpPr>
        <p:spPr>
          <a:xfrm>
            <a:off x="7765920" y="3173040"/>
            <a:ext cx="1727640" cy="356760"/>
          </a:xfrm>
          <a:prstGeom prst="rect">
            <a:avLst/>
          </a:prstGeom>
          <a:ln>
            <a:solidFill>
              <a:srgbClr val="98B855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AMAZONIA LEGAL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2" name="Imagem 2"/>
          <p:cNvPicPr/>
          <p:nvPr/>
        </p:nvPicPr>
        <p:blipFill>
          <a:blip r:embed="rId4"/>
          <a:stretch/>
        </p:blipFill>
        <p:spPr>
          <a:xfrm>
            <a:off x="7435080" y="2141280"/>
            <a:ext cx="2149200" cy="1429920"/>
          </a:xfrm>
          <a:prstGeom prst="rect">
            <a:avLst/>
          </a:prstGeom>
          <a:ln>
            <a:noFill/>
          </a:ln>
        </p:spPr>
      </p:pic>
      <p:pic>
        <p:nvPicPr>
          <p:cNvPr id="203" name="Imagem 5"/>
          <p:cNvPicPr/>
          <p:nvPr/>
        </p:nvPicPr>
        <p:blipFill>
          <a:blip r:embed="rId5"/>
          <a:stretch/>
        </p:blipFill>
        <p:spPr>
          <a:xfrm>
            <a:off x="9451080" y="1853280"/>
            <a:ext cx="2175120" cy="1429920"/>
          </a:xfrm>
          <a:prstGeom prst="rect">
            <a:avLst/>
          </a:prstGeom>
          <a:ln>
            <a:noFill/>
          </a:ln>
        </p:spPr>
      </p:pic>
      <p:pic>
        <p:nvPicPr>
          <p:cNvPr id="204" name="Imagem 13"/>
          <p:cNvPicPr/>
          <p:nvPr/>
        </p:nvPicPr>
        <p:blipFill>
          <a:blip r:embed="rId6"/>
          <a:stretch/>
        </p:blipFill>
        <p:spPr>
          <a:xfrm>
            <a:off x="9235080" y="3230640"/>
            <a:ext cx="2177640" cy="1429920"/>
          </a:xfrm>
          <a:prstGeom prst="rect">
            <a:avLst/>
          </a:prstGeom>
          <a:ln>
            <a:noFill/>
          </a:ln>
        </p:spPr>
      </p:pic>
      <p:sp>
        <p:nvSpPr>
          <p:cNvPr id="205" name="CustomShape 5"/>
          <p:cNvSpPr/>
          <p:nvPr/>
        </p:nvSpPr>
        <p:spPr>
          <a:xfrm>
            <a:off x="300960" y="2258640"/>
            <a:ext cx="4500360" cy="913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marL="285840" indent="-285120">
              <a:lnSpc>
                <a:spcPct val="100000"/>
              </a:lnSpc>
              <a:buClr>
                <a:srgbClr val="806000"/>
              </a:buClr>
              <a:buFont typeface="Wingdings" charset="2"/>
              <a:buChar char=""/>
            </a:pPr>
            <a:r>
              <a:rPr lang="pt-BR" sz="2400" b="0" strike="noStrike" spc="-1">
                <a:solidFill>
                  <a:srgbClr val="806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Amazônia Legal representa 60% do Território Nacional;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6"/>
          <p:cNvSpPr/>
          <p:nvPr/>
        </p:nvSpPr>
        <p:spPr>
          <a:xfrm>
            <a:off x="269640" y="4610880"/>
            <a:ext cx="4427640" cy="476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285840" indent="-285120">
              <a:lnSpc>
                <a:spcPct val="100000"/>
              </a:lnSpc>
              <a:buClr>
                <a:srgbClr val="806000"/>
              </a:buClr>
              <a:buFont typeface="Wingdings" charset="2"/>
              <a:buChar char=""/>
            </a:pPr>
            <a:r>
              <a:rPr lang="pt-BR" sz="2400" b="0" strike="noStrike" spc="-1">
                <a:solidFill>
                  <a:srgbClr val="806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Fragilidade das Instituições;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CustomShape 7"/>
          <p:cNvSpPr/>
          <p:nvPr/>
        </p:nvSpPr>
        <p:spPr>
          <a:xfrm>
            <a:off x="239400" y="5156640"/>
            <a:ext cx="6078600" cy="696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285840" indent="-285120">
              <a:lnSpc>
                <a:spcPct val="100000"/>
              </a:lnSpc>
              <a:buClr>
                <a:srgbClr val="806000"/>
              </a:buClr>
              <a:buFont typeface="Wingdings" charset="2"/>
              <a:buChar char=""/>
            </a:pPr>
            <a:r>
              <a:rPr lang="pt-BR" sz="2400" b="0" strike="noStrike" spc="-1">
                <a:solidFill>
                  <a:srgbClr val="806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Impactos econômicos, sociais, políticos e ambientais há décadas.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8"/>
          <p:cNvSpPr/>
          <p:nvPr/>
        </p:nvSpPr>
        <p:spPr>
          <a:xfrm>
            <a:off x="237240" y="4062600"/>
            <a:ext cx="3165840" cy="487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285840" indent="-285120">
              <a:lnSpc>
                <a:spcPct val="100000"/>
              </a:lnSpc>
              <a:buClr>
                <a:srgbClr val="806000"/>
              </a:buClr>
              <a:buFont typeface="Wingdings" charset="2"/>
              <a:buChar char=""/>
            </a:pPr>
            <a:r>
              <a:rPr lang="pt-BR" sz="2400" b="0" strike="noStrike" spc="-1">
                <a:solidFill>
                  <a:srgbClr val="806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Desmatamento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9" name="Picture 3"/>
          <p:cNvPicPr/>
          <p:nvPr/>
        </p:nvPicPr>
        <p:blipFill>
          <a:blip r:embed="rId7"/>
          <a:stretch/>
        </p:blipFill>
        <p:spPr>
          <a:xfrm>
            <a:off x="5779080" y="3149280"/>
            <a:ext cx="2218320" cy="1429920"/>
          </a:xfrm>
          <a:prstGeom prst="rect">
            <a:avLst/>
          </a:prstGeom>
          <a:ln w="9360">
            <a:noFill/>
          </a:ln>
        </p:spPr>
      </p:pic>
      <p:pic>
        <p:nvPicPr>
          <p:cNvPr id="210" name="Imagem 12"/>
          <p:cNvPicPr/>
          <p:nvPr/>
        </p:nvPicPr>
        <p:blipFill>
          <a:blip r:embed="rId8"/>
          <a:stretch/>
        </p:blipFill>
        <p:spPr>
          <a:xfrm>
            <a:off x="6859080" y="3941280"/>
            <a:ext cx="2219040" cy="1429920"/>
          </a:xfrm>
          <a:prstGeom prst="rect">
            <a:avLst/>
          </a:prstGeom>
          <a:ln>
            <a:noFill/>
          </a:ln>
        </p:spPr>
      </p:pic>
      <p:pic>
        <p:nvPicPr>
          <p:cNvPr id="211" name="Imagem 1"/>
          <p:cNvPicPr/>
          <p:nvPr/>
        </p:nvPicPr>
        <p:blipFill>
          <a:blip r:embed="rId9"/>
          <a:stretch/>
        </p:blipFill>
        <p:spPr>
          <a:xfrm>
            <a:off x="8803080" y="4301280"/>
            <a:ext cx="2220840" cy="1434960"/>
          </a:xfrm>
          <a:prstGeom prst="rect">
            <a:avLst/>
          </a:prstGeom>
          <a:ln>
            <a:noFill/>
          </a:ln>
        </p:spPr>
      </p:pic>
      <p:pic>
        <p:nvPicPr>
          <p:cNvPr id="212" name="chart"/>
          <p:cNvPicPr/>
          <p:nvPr/>
        </p:nvPicPr>
        <p:blipFill>
          <a:blip r:embed="rId10"/>
          <a:stretch/>
        </p:blipFill>
        <p:spPr>
          <a:xfrm>
            <a:off x="300960" y="373320"/>
            <a:ext cx="1607760" cy="886680"/>
          </a:xfrm>
          <a:prstGeom prst="rect">
            <a:avLst/>
          </a:prstGeom>
          <a:ln>
            <a:noFill/>
          </a:ln>
        </p:spPr>
      </p:pic>
      <p:sp>
        <p:nvSpPr>
          <p:cNvPr id="213" name="CustomShape 9"/>
          <p:cNvSpPr/>
          <p:nvPr/>
        </p:nvSpPr>
        <p:spPr>
          <a:xfrm>
            <a:off x="1411200" y="550080"/>
            <a:ext cx="947484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800" b="1" strike="noStrike" spc="-1">
                <a:solidFill>
                  <a:srgbClr val="806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ASPECTOS GERAIS DA AMAZÔNIA</a:t>
            </a:r>
            <a:r>
              <a:rPr lang="pt-BR" sz="2800" b="1" strike="noStrike" spc="-1">
                <a:solidFill>
                  <a:srgbClr val="76717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pt-BR" sz="2800" b="1" strike="noStrike" spc="-1">
                <a:solidFill>
                  <a:srgbClr val="806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LEGAL</a:t>
            </a:r>
            <a:r>
              <a:rPr lang="pt-BR" sz="2800" b="1" strike="noStrike" spc="-1">
                <a:solidFill>
                  <a:srgbClr val="76717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1637280" y="362160"/>
            <a:ext cx="9977760" cy="87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pt-BR" sz="2000" b="1" strike="noStrike" spc="-1">
                <a:solidFill>
                  <a:srgbClr val="806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PRINCIPAIS HIPÓTESES SOBRE A POLÍTICA DE REGULARIZAÇÃO FUNDIÁRIA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5" name="chart"/>
          <p:cNvPicPr/>
          <p:nvPr/>
        </p:nvPicPr>
        <p:blipFill>
          <a:blip r:embed="rId2"/>
          <a:stretch/>
        </p:blipFill>
        <p:spPr>
          <a:xfrm>
            <a:off x="28800" y="253800"/>
            <a:ext cx="1607760" cy="886680"/>
          </a:xfrm>
          <a:prstGeom prst="rect">
            <a:avLst/>
          </a:prstGeom>
          <a:ln>
            <a:noFill/>
          </a:ln>
        </p:spPr>
      </p:pic>
      <p:pic>
        <p:nvPicPr>
          <p:cNvPr id="216" name="Imagem 9"/>
          <p:cNvPicPr/>
          <p:nvPr/>
        </p:nvPicPr>
        <p:blipFill>
          <a:blip r:embed="rId3"/>
          <a:stretch/>
        </p:blipFill>
        <p:spPr>
          <a:xfrm>
            <a:off x="1463400" y="4946760"/>
            <a:ext cx="2026440" cy="1452600"/>
          </a:xfrm>
          <a:prstGeom prst="rect">
            <a:avLst/>
          </a:prstGeom>
          <a:ln>
            <a:noFill/>
          </a:ln>
        </p:spPr>
      </p:pic>
      <p:pic>
        <p:nvPicPr>
          <p:cNvPr id="217" name="Imagem 13"/>
          <p:cNvPicPr/>
          <p:nvPr/>
        </p:nvPicPr>
        <p:blipFill>
          <a:blip r:embed="rId4"/>
          <a:stretch/>
        </p:blipFill>
        <p:spPr>
          <a:xfrm>
            <a:off x="1434960" y="2527920"/>
            <a:ext cx="2053800" cy="1456200"/>
          </a:xfrm>
          <a:prstGeom prst="rect">
            <a:avLst/>
          </a:prstGeom>
          <a:ln>
            <a:noFill/>
          </a:ln>
        </p:spPr>
      </p:pic>
      <p:pic>
        <p:nvPicPr>
          <p:cNvPr id="218" name="Imagem 18"/>
          <p:cNvPicPr/>
          <p:nvPr/>
        </p:nvPicPr>
        <p:blipFill>
          <a:blip r:embed="rId5"/>
          <a:stretch/>
        </p:blipFill>
        <p:spPr>
          <a:xfrm>
            <a:off x="9420120" y="2532240"/>
            <a:ext cx="2004120" cy="1452600"/>
          </a:xfrm>
          <a:prstGeom prst="rect">
            <a:avLst/>
          </a:prstGeom>
          <a:ln>
            <a:noFill/>
          </a:ln>
        </p:spPr>
      </p:pic>
      <p:sp>
        <p:nvSpPr>
          <p:cNvPr id="219" name="CustomShape 2"/>
          <p:cNvSpPr/>
          <p:nvPr/>
        </p:nvSpPr>
        <p:spPr>
          <a:xfrm>
            <a:off x="6049440" y="2513880"/>
            <a:ext cx="22644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4597200" y="2871000"/>
            <a:ext cx="3362400" cy="262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177840" algn="ctr">
              <a:lnSpc>
                <a:spcPct val="100000"/>
              </a:lnSpc>
            </a:pPr>
            <a:r>
              <a:rPr lang="pt-BR" sz="2400" b="0" strike="noStrike" spc="-46">
                <a:solidFill>
                  <a:srgbClr val="BF9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Acredita-se que a Regularização Fundiária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7840" algn="ctr">
              <a:lnSpc>
                <a:spcPct val="100000"/>
              </a:lnSpc>
            </a:pPr>
            <a:r>
              <a:rPr lang="pt-BR" sz="2400" b="0" strike="noStrike" spc="-46">
                <a:solidFill>
                  <a:srgbClr val="BF9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é um meio de: 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4"/>
          <p:cNvSpPr/>
          <p:nvPr/>
        </p:nvSpPr>
        <p:spPr>
          <a:xfrm>
            <a:off x="1473480" y="2184480"/>
            <a:ext cx="200664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DESMATAMENTO ILEGAL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CustomShape 5"/>
          <p:cNvSpPr/>
          <p:nvPr/>
        </p:nvSpPr>
        <p:spPr>
          <a:xfrm>
            <a:off x="1522800" y="4638960"/>
            <a:ext cx="186624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CONFLITOS AGRÁRIOS 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CustomShape 6"/>
          <p:cNvSpPr/>
          <p:nvPr/>
        </p:nvSpPr>
        <p:spPr>
          <a:xfrm>
            <a:off x="9510840" y="2187720"/>
            <a:ext cx="187380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SEGURANÇA JURÍDICA 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7"/>
          <p:cNvSpPr/>
          <p:nvPr/>
        </p:nvSpPr>
        <p:spPr>
          <a:xfrm>
            <a:off x="3681000" y="2471760"/>
            <a:ext cx="979920" cy="4097520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accent1">
                  <a:lumMod val="45000"/>
                  <a:lumOff val="55000"/>
                  <a:lumMod val="30000"/>
                  <a:lumOff val="70000"/>
                </a:schemeClr>
              </a:gs>
              <a:gs pos="93000">
                <a:schemeClr val="accent2">
                  <a:lumMod val="75000"/>
                </a:schemeClr>
              </a:gs>
            </a:gsLst>
            <a:lin ang="5400000"/>
          </a:gra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REDUZIR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CustomShape 8"/>
          <p:cNvSpPr/>
          <p:nvPr/>
        </p:nvSpPr>
        <p:spPr>
          <a:xfrm>
            <a:off x="8170200" y="2471760"/>
            <a:ext cx="979920" cy="4055040"/>
          </a:xfrm>
          <a:prstGeom prst="upArrow">
            <a:avLst>
              <a:gd name="adj1" fmla="val 50000"/>
              <a:gd name="adj2" fmla="val 50000"/>
            </a:avLst>
          </a:prstGeom>
          <a:gradFill>
            <a:gsLst>
              <a:gs pos="36000">
                <a:schemeClr val="accent6">
                  <a:lumMod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/>
          </a:gra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PROMOVER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9"/>
          <p:cNvSpPr/>
          <p:nvPr/>
        </p:nvSpPr>
        <p:spPr>
          <a:xfrm>
            <a:off x="9189360" y="4423680"/>
            <a:ext cx="2516760" cy="72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INCLUSÃO PRODUTIVA E ACESSO AS POLÍTICAS PÚBLICAS 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7" name="Imagem 32"/>
          <p:cNvPicPr/>
          <p:nvPr/>
        </p:nvPicPr>
        <p:blipFill>
          <a:blip r:embed="rId6"/>
          <a:stretch/>
        </p:blipFill>
        <p:spPr>
          <a:xfrm>
            <a:off x="9471960" y="4946760"/>
            <a:ext cx="1952640" cy="1452600"/>
          </a:xfrm>
          <a:prstGeom prst="rect">
            <a:avLst/>
          </a:prstGeom>
          <a:ln>
            <a:noFill/>
          </a:ln>
        </p:spPr>
      </p:pic>
      <p:sp>
        <p:nvSpPr>
          <p:cNvPr id="228" name="CustomShape 10"/>
          <p:cNvSpPr/>
          <p:nvPr/>
        </p:nvSpPr>
        <p:spPr>
          <a:xfrm>
            <a:off x="1369440" y="1504080"/>
            <a:ext cx="1005444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Autores: (AZEVEDO, 2000; LOUREIRO E PINTO, 2005; FELIX, 2008; BENATTI, 2014; VIEIRA, et al. 2005; KUPPER et al. 2017; ARANTES, 2008)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" dur="1000" fill="hold"/>
                                        <p:tgtEl>
                                          <p:spTgt spid="224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width*0.70"/>
                                          </p:val>
                                        </p:tav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8" dur="1000" fill="hold"/>
                                        <p:tgtEl>
                                          <p:spTgt spid="224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2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width*0.70"/>
                                          </p:val>
                                        </p:tav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3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7" dur="1000" fill="hold"/>
                                        <p:tgtEl>
                                          <p:spTgt spid="225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width*0.70"/>
                                          </p:val>
                                        </p:tav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8" dur="1000" fill="hold"/>
                                        <p:tgtEl>
                                          <p:spTgt spid="225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1084680" y="1204920"/>
            <a:ext cx="10007280" cy="105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177840" algn="ctr">
              <a:lnSpc>
                <a:spcPct val="100000"/>
              </a:lnSpc>
            </a:pPr>
            <a:r>
              <a:rPr lang="pt-BR" sz="1800" b="0" strike="noStrike" spc="-46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É um Programa do Governo Federal criado para executar a Lei nº 11.952 de 25 de junho de 2009 (alterada pela Lei nº 13.465/2017), que tem o objetivo de promover a destinação e a regularização fundiária de terras públicas federais não destinadas na Amazônia Legal.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0" name="Imagem 11"/>
          <p:cNvPicPr/>
          <p:nvPr/>
        </p:nvPicPr>
        <p:blipFill>
          <a:blip r:embed="rId2"/>
          <a:stretch/>
        </p:blipFill>
        <p:spPr>
          <a:xfrm>
            <a:off x="2280240" y="2291760"/>
            <a:ext cx="7616520" cy="3916440"/>
          </a:xfrm>
          <a:prstGeom prst="rect">
            <a:avLst/>
          </a:prstGeom>
          <a:ln>
            <a:noFill/>
          </a:ln>
          <a:effectLst>
            <a:glow>
              <a:schemeClr val="bg1">
                <a:alpha val="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contourW="12700" prstMaterial="clear">
            <a:bevelT w="19050" h="63500"/>
            <a:contourClr>
              <a:schemeClr val="bg1"/>
            </a:contourClr>
          </a:sp3d>
        </p:spPr>
      </p:pic>
      <p:sp>
        <p:nvSpPr>
          <p:cNvPr id="231" name="CustomShape 2"/>
          <p:cNvSpPr/>
          <p:nvPr/>
        </p:nvSpPr>
        <p:spPr>
          <a:xfrm>
            <a:off x="1788480" y="293400"/>
            <a:ext cx="8600040" cy="75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pt-BR" sz="2800" b="1" strike="noStrike" spc="-1">
                <a:solidFill>
                  <a:srgbClr val="806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O QUE É O PROGRAMA TERRA LEGAL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2" name="chart"/>
          <p:cNvPicPr/>
          <p:nvPr/>
        </p:nvPicPr>
        <p:blipFill>
          <a:blip r:embed="rId3"/>
          <a:stretch/>
        </p:blipFill>
        <p:spPr>
          <a:xfrm>
            <a:off x="108360" y="160200"/>
            <a:ext cx="1607760" cy="886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3961</TotalTime>
  <Words>743</Words>
  <Application>Microsoft Office PowerPoint</Application>
  <PresentationFormat>Widescreen</PresentationFormat>
  <Paragraphs>140</Paragraphs>
  <Slides>27</Slides>
  <Notes>5</Notes>
  <HiddenSlides>5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27</vt:i4>
      </vt:variant>
    </vt:vector>
  </HeadingPairs>
  <TitlesOfParts>
    <vt:vector size="37" baseType="lpstr">
      <vt:lpstr>ＭＳ Ｐゴシック</vt:lpstr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Dumont</dc:creator>
  <cp:lastModifiedBy>Leomar Diniz</cp:lastModifiedBy>
  <cp:revision>204</cp:revision>
  <dcterms:modified xsi:type="dcterms:W3CDTF">2018-03-27T15:09:55Z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5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Personalizar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27</vt:i4>
  </property>
</Properties>
</file>