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8"/>
  </p:notesMasterIdLst>
  <p:sldIdLst>
    <p:sldId id="256" r:id="rId2"/>
    <p:sldId id="273" r:id="rId3"/>
    <p:sldId id="277" r:id="rId4"/>
    <p:sldId id="260" r:id="rId5"/>
    <p:sldId id="261" r:id="rId6"/>
    <p:sldId id="262" r:id="rId7"/>
    <p:sldId id="263" r:id="rId8"/>
    <p:sldId id="275" r:id="rId9"/>
    <p:sldId id="276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 lvl="0">
      <a:defRPr lang="en-US"/>
    </a:defPPr>
    <a:lvl1pPr marL="0" lv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lvl="1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lvl="2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lvl="3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lvl="4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lvl="5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lvl="6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lvl="7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lvl="8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 tortato rauen" initials="atr" lastIdx="1" clrIdx="0">
    <p:extLst>
      <p:ext uri="{19B8F6BF-5375-455C-9EA6-DF929625EA0E}">
        <p15:presenceInfo xmlns:p15="http://schemas.microsoft.com/office/powerpoint/2012/main" userId="39849d1f3fa7e18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67965" autoAdjust="0"/>
  </p:normalViewPr>
  <p:slideViewPr>
    <p:cSldViewPr snapToGrid="0">
      <p:cViewPr varScale="1">
        <p:scale>
          <a:sx n="58" d="100"/>
          <a:sy n="58" d="100"/>
        </p:scale>
        <p:origin x="926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Users\jronaldosouza\Dropbox\Ipea\Plano%20Po&#769;s-Covid\Dimac_Cena&#769;rios%20Macro_slide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pPr>
            <a:r>
              <a:rPr lang="pt-B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Taxa de crescimento do PIB: </a:t>
            </a:r>
            <a:r>
              <a:rPr lang="pt-BR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projeção</a:t>
            </a:r>
            <a:r>
              <a:rPr lang="pt-B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pt-BR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pre</a:t>
            </a:r>
            <a:r>
              <a:rPr lang="pt-B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́-pandemia e </a:t>
            </a:r>
            <a:r>
              <a:rPr lang="pt-BR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projeção</a:t>
            </a:r>
            <a:r>
              <a:rPr lang="pt-B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atual </a:t>
            </a:r>
          </a:p>
          <a:p>
            <a: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pPr>
            <a:r>
              <a:rPr lang="pt-BR" b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(Em %)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6.4006451414008E-2"/>
          <c:y val="0.11564623022876173"/>
          <c:w val="0.71213925616833118"/>
          <c:h val="0.73414481232400886"/>
        </c:manualLayout>
      </c:layout>
      <c:lineChart>
        <c:grouping val="standard"/>
        <c:varyColors val="0"/>
        <c:ser>
          <c:idx val="3"/>
          <c:order val="0"/>
          <c:tx>
            <c:strRef>
              <c:f>'dados graf 2'!$A$6</c:f>
              <c:strCache>
                <c:ptCount val="1"/>
                <c:pt idx="0">
                  <c:v>Observado</c:v>
                </c:pt>
              </c:strCache>
            </c:strRef>
          </c:tx>
          <c:spPr>
            <a:ln w="28575" cap="rnd">
              <a:solidFill>
                <a:srgbClr val="176180"/>
              </a:solidFill>
              <a:round/>
            </a:ln>
            <a:effectLst/>
          </c:spPr>
          <c:marker>
            <c:symbol val="none"/>
          </c:marker>
          <c:dLbls>
            <c:numFmt formatCode="0.0" sourceLinked="0"/>
            <c:spPr>
              <a:solidFill>
                <a:schemeClr val="bg1"/>
              </a:solidFill>
              <a:ln>
                <a:solidFill>
                  <a:srgbClr val="176180"/>
                </a:solidFill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pt-B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'dados graf 2'!$F$2:$L$2</c:f>
              <c:strCache>
                <c:ptCount val="7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</c:strCache>
            </c:strRef>
          </c:cat>
          <c:val>
            <c:numRef>
              <c:f>'dados graf 2'!$F$6:$L$6</c:f>
              <c:numCache>
                <c:formatCode>#,##0.00</c:formatCode>
                <c:ptCount val="7"/>
                <c:pt idx="0">
                  <c:v>-3.5457633934727784</c:v>
                </c:pt>
                <c:pt idx="1">
                  <c:v>-3.275916906320897</c:v>
                </c:pt>
                <c:pt idx="2">
                  <c:v>1.3228690539079935</c:v>
                </c:pt>
                <c:pt idx="3" formatCode="0.00">
                  <c:v>1.3172239968930022</c:v>
                </c:pt>
                <c:pt idx="4" formatCode="General">
                  <c:v>1.1365855728662888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B25-8F48-89DD-99B963425F99}"/>
            </c:ext>
          </c:extLst>
        </c:ser>
        <c:ser>
          <c:idx val="0"/>
          <c:order val="1"/>
          <c:tx>
            <c:strRef>
              <c:f>'dados graf 2'!$A$3</c:f>
              <c:strCache>
                <c:ptCount val="1"/>
                <c:pt idx="0">
                  <c:v>Contrafactual sem Covid-19</c:v>
                </c:pt>
              </c:strCache>
            </c:strRef>
          </c:tx>
          <c:spPr>
            <a:ln w="28575" cap="rnd">
              <a:solidFill>
                <a:schemeClr val="tx1"/>
              </a:solidFill>
              <a:prstDash val="sysDash"/>
              <a:round/>
            </a:ln>
            <a:effectLst/>
          </c:spPr>
          <c:marker>
            <c:symbol val="none"/>
          </c:marker>
          <c:dLbls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B25-8F48-89DD-99B963425F99}"/>
                </c:ext>
              </c:extLst>
            </c:dLbl>
            <c:dLbl>
              <c:idx val="6"/>
              <c:layout>
                <c:manualLayout>
                  <c:x val="2.6300979034295604E-3"/>
                  <c:y val="7.3336067961213974E-2"/>
                </c:manualLayout>
              </c:layout>
              <c:numFmt formatCode="0.0" sourceLinked="0"/>
              <c:spPr>
                <a:solidFill>
                  <a:schemeClr val="bg1"/>
                </a:solidFill>
                <a:ln>
                  <a:noFill/>
                </a:ln>
                <a:effectLst/>
              </c:spPr>
              <c:txPr>
                <a:bodyPr rot="0" vert="horz"/>
                <a:lstStyle/>
                <a:p>
                  <a:pPr>
                    <a:defRPr/>
                  </a:pPr>
                  <a:endParaRPr lang="pt-BR"/>
                </a:p>
              </c:txPr>
              <c:dLblPos val="r"/>
              <c:showLegendKey val="0"/>
              <c:showVal val="1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B25-8F48-89DD-99B963425F99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B25-8F48-89DD-99B963425F99}"/>
                </c:ext>
              </c:extLst>
            </c:dLbl>
            <c:numFmt formatCode="0.0" sourceLinked="0"/>
            <c:spPr>
              <a:solidFill>
                <a:schemeClr val="bg1"/>
              </a:solidFill>
              <a:ln>
                <a:solidFill>
                  <a:schemeClr val="tx1"/>
                </a:solidFill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pt-B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'dados graf 2'!$F$2:$L$2</c:f>
              <c:strCache>
                <c:ptCount val="7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</c:strCache>
            </c:strRef>
          </c:cat>
          <c:val>
            <c:numRef>
              <c:f>'dados graf 2'!$F$3:$L$3</c:f>
              <c:numCache>
                <c:formatCode>General</c:formatCode>
                <c:ptCount val="7"/>
                <c:pt idx="4">
                  <c:v>1.1365855728662888</c:v>
                </c:pt>
                <c:pt idx="5" formatCode="#,##0.00">
                  <c:v>2.1</c:v>
                </c:pt>
                <c:pt idx="6" formatCode="#,##0.00">
                  <c:v>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BB25-8F48-89DD-99B963425F99}"/>
            </c:ext>
          </c:extLst>
        </c:ser>
        <c:ser>
          <c:idx val="2"/>
          <c:order val="2"/>
          <c:tx>
            <c:strRef>
              <c:f>'dados graf 2'!$A$5</c:f>
              <c:strCache>
                <c:ptCount val="1"/>
                <c:pt idx="0">
                  <c:v>Cenário de referência</c:v>
                </c:pt>
              </c:strCache>
            </c:strRef>
          </c:tx>
          <c:spPr>
            <a:ln w="28575" cap="rnd">
              <a:solidFill>
                <a:srgbClr val="41BDBF"/>
              </a:solidFill>
              <a:prstDash val="sysDash"/>
              <a:round/>
            </a:ln>
            <a:effectLst/>
          </c:spPr>
          <c:marker>
            <c:symbol val="none"/>
          </c:marker>
          <c:dLbls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B25-8F48-89DD-99B963425F99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BB25-8F48-89DD-99B963425F99}"/>
                </c:ext>
              </c:extLst>
            </c:dLbl>
            <c:dLbl>
              <c:idx val="6"/>
              <c:layout>
                <c:manualLayout>
                  <c:x val="0"/>
                  <c:y val="-4.2228739783014106E-3"/>
                </c:manualLayout>
              </c:layout>
              <c:showLegendKey val="0"/>
              <c:showVal val="1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BB25-8F48-89DD-99B963425F99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BB25-8F48-89DD-99B963425F99}"/>
                </c:ext>
              </c:extLst>
            </c:dLbl>
            <c:dLbl>
              <c:idx val="8"/>
              <c:layout>
                <c:manualLayout>
                  <c:x val="-3.1600138888889018E-2"/>
                  <c:y val="2.853730158730158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BB25-8F48-89DD-99B963425F99}"/>
                </c:ext>
              </c:extLst>
            </c:dLbl>
            <c:dLbl>
              <c:idx val="9"/>
              <c:layout>
                <c:manualLayout>
                  <c:x val="-2.2979027777777779E-2"/>
                  <c:y val="-2.978194444444444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BB25-8F48-89DD-99B963425F99}"/>
                </c:ext>
              </c:extLst>
            </c:dLbl>
            <c:dLbl>
              <c:idx val="11"/>
              <c:layout>
                <c:manualLayout>
                  <c:x val="-2.650677920633444E-2"/>
                  <c:y val="2.392614084097483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BB25-8F48-89DD-99B963425F99}"/>
                </c:ext>
              </c:extLst>
            </c:dLbl>
            <c:numFmt formatCode="0.0" sourceLinked="0"/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b="1">
                    <a:solidFill>
                      <a:srgbClr val="41BDBF"/>
                    </a:solidFill>
                  </a:defRPr>
                </a:pPr>
                <a:endParaRPr lang="pt-BR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'dados graf 2'!$F$2:$L$2</c:f>
              <c:strCache>
                <c:ptCount val="7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</c:strCache>
            </c:strRef>
          </c:cat>
          <c:val>
            <c:numRef>
              <c:f>'dados graf 2'!$F$5:$L$5</c:f>
              <c:numCache>
                <c:formatCode>General</c:formatCode>
                <c:ptCount val="7"/>
                <c:pt idx="4">
                  <c:v>1.1365855728662888</c:v>
                </c:pt>
                <c:pt idx="5">
                  <c:v>-6</c:v>
                </c:pt>
                <c:pt idx="6">
                  <c:v>3.6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C-BB25-8F48-89DD-99B963425F99}"/>
            </c:ext>
          </c:extLst>
        </c:ser>
        <c:ser>
          <c:idx val="1"/>
          <c:order val="3"/>
          <c:tx>
            <c:strRef>
              <c:f>'dados graf 2'!$A$4</c:f>
              <c:strCache>
                <c:ptCount val="1"/>
                <c:pt idx="0">
                  <c:v>Cenário transformador</c:v>
                </c:pt>
              </c:strCache>
            </c:strRef>
          </c:tx>
          <c:spPr>
            <a:ln>
              <a:solidFill>
                <a:schemeClr val="bg1">
                  <a:lumMod val="50000"/>
                </a:schemeClr>
              </a:solidFill>
            </a:ln>
          </c:spPr>
          <c:marker>
            <c:symbol val="none"/>
          </c:marker>
          <c:dLbls>
            <c:dLbl>
              <c:idx val="5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BB25-8F48-89DD-99B963425F99}"/>
                </c:ext>
              </c:extLst>
            </c:dLbl>
            <c:dLbl>
              <c:idx val="6"/>
              <c:layout>
                <c:manualLayout>
                  <c:x val="9.6902359656388815E-3"/>
                  <c:y val="-5.1198684153503329E-2"/>
                </c:manualLayout>
              </c:layout>
              <c:numFmt formatCode="#,##0.0" sourceLinked="0"/>
              <c:spPr>
                <a:solidFill>
                  <a:schemeClr val="bg1"/>
                </a:solidFill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b="1">
                      <a:solidFill>
                        <a:schemeClr val="bg1">
                          <a:lumMod val="50000"/>
                        </a:schemeClr>
                      </a:solidFill>
                    </a:defRPr>
                  </a:pPr>
                  <a:endParaRPr lang="pt-BR"/>
                </a:p>
              </c:txPr>
              <c:dLblPos val="r"/>
              <c:showLegendKey val="0"/>
              <c:showVal val="1"/>
              <c:showCatName val="0"/>
              <c:showSerName val="1"/>
              <c:showPercent val="0"/>
              <c:showBubbleSize val="0"/>
              <c:separator>,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BB25-8F48-89DD-99B963425F99}"/>
                </c:ext>
              </c:extLst>
            </c:dLbl>
            <c:numFmt formatCode="#,##0.0" sourceLinked="0"/>
            <c:spPr>
              <a:solidFill>
                <a:schemeClr val="bg1"/>
              </a:solidFill>
              <a:ln>
                <a:solidFill>
                  <a:schemeClr val="tx1"/>
                </a:solidFill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bg1">
                        <a:lumMod val="50000"/>
                      </a:schemeClr>
                    </a:solidFill>
                  </a:defRPr>
                </a:pPr>
                <a:endParaRPr lang="pt-BR"/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val>
            <c:numRef>
              <c:f>'dados graf 2'!$F$4:$L$4</c:f>
              <c:numCache>
                <c:formatCode>General</c:formatCode>
                <c:ptCount val="7"/>
                <c:pt idx="4">
                  <c:v>1.1365855728662888</c:v>
                </c:pt>
                <c:pt idx="5" formatCode="#,##0.00">
                  <c:v>-6</c:v>
                </c:pt>
                <c:pt idx="6" formatCode="#,##0.00">
                  <c:v>4.7245978455861426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F-BB25-8F48-89DD-99B963425F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40177680"/>
        <c:axId val="632147824"/>
      </c:lineChart>
      <c:catAx>
        <c:axId val="54017768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low"/>
        <c:spPr>
          <a:noFill/>
          <a:ln w="9525" cap="flat" cmpd="sng" algn="ctr">
            <a:solidFill>
              <a:schemeClr val="bg1">
                <a:lumMod val="65000"/>
              </a:schemeClr>
            </a:solidFill>
            <a:round/>
          </a:ln>
          <a:effectLst/>
        </c:spPr>
        <c:txPr>
          <a:bodyPr rot="-5400000"/>
          <a:lstStyle/>
          <a:p>
            <a:pPr>
              <a:defRPr/>
            </a:pPr>
            <a:endParaRPr lang="pt-BR"/>
          </a:p>
        </c:txPr>
        <c:crossAx val="632147824"/>
        <c:crosses val="autoZero"/>
        <c:auto val="1"/>
        <c:lblAlgn val="ctr"/>
        <c:lblOffset val="100"/>
        <c:noMultiLvlLbl val="0"/>
      </c:catAx>
      <c:valAx>
        <c:axId val="632147824"/>
        <c:scaling>
          <c:orientation val="minMax"/>
          <c:min val="-7"/>
        </c:scaling>
        <c:delete val="0"/>
        <c:axPos val="l"/>
        <c:numFmt formatCode="#,##0" sourceLinked="0"/>
        <c:majorTickMark val="out"/>
        <c:minorTickMark val="none"/>
        <c:tickLblPos val="nextTo"/>
        <c:spPr>
          <a:noFill/>
          <a:ln>
            <a:solidFill>
              <a:schemeClr val="bg1">
                <a:lumMod val="65000"/>
              </a:schemeClr>
            </a:solidFill>
          </a:ln>
          <a:effectLst/>
        </c:spPr>
        <c:txPr>
          <a:bodyPr rot="-60000000" vert="horz"/>
          <a:lstStyle/>
          <a:p>
            <a:pPr>
              <a:defRPr/>
            </a:pPr>
            <a:endParaRPr lang="pt-BR"/>
          </a:p>
        </c:txPr>
        <c:crossAx val="540177680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100"/>
      </a:pPr>
      <a:endParaRPr lang="pt-BR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9E8777-C05B-4391-BC67-77732ACE6DFB}" type="datetimeFigureOut">
              <a:rPr lang="pt-BR" smtClean="0"/>
              <a:t>07/09/2020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0DBE6B-7636-430C-8A26-D2C05FDD4E8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749168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dirty="0"/>
              <a:t>Nossa geração jamais enfrentou tamanha incerteza: tratamento, prevenção, imunização tudo isso impossibilita qualquer estimativa minimamente confiável do futuro de curto prazo;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dirty="0"/>
              <a:t>Se as reformas forem feitas, junto com a maior parte das ações aqui apresentadas poderíamos chegar até 4,7% de crescimento em 2021;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dirty="0"/>
              <a:t>Só as atividade aqui propostas, não permitiriam atingir 4,7%. Mas garantem retomada rápida.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pt-BR" dirty="0"/>
              <a:t>Em adição às reformas fiscais, seria executado um amplo conjunto de reformas microeconômicas pró-investimentos e uma reforma tributária que ajudaria a melhorar a eficiência da economia.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pt-BR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0DBE6B-7636-430C-8A26-D2C05FDD4E8D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379968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dirty="0"/>
              <a:t>Todas as propostas que exigem dispêndio público são temporárias e não devem passar de cinco anos. Além disso, no sentido de se evitar deterioração das contas públicas, sempre que possível, buscou-se incentivar o investimento privado por meio de novos modelos de financiamento;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dirty="0"/>
              <a:t>Entramos nessa crise com uma situação macroeconômica bem diferente daquela vivida, por exemplo, por Alemanha, França e Estados Unidos. Se por um lado temos uma emergência, por outro temos uma condição fiscal muito deteriorada. Temos de lidar com as duas coisas ao mesmo tempo;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dirty="0"/>
              <a:t>A chave é encontrar espaço fiscal em intervenções públicas não eficientes, como por exemplo, numa revisão das centenas de isenções fiscais para empresas de todos os setores;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dirty="0"/>
              <a:t>Novo objetivo foi reunir uma série de ações emergenciais e não um PLANO PARA O BRASIL DE LONGO PRAZO;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dirty="0"/>
              <a:t>Reunimos nosso time de especialistas e procuramos elaborar propostas concretas e específicas que podem ser postas em prática o mais rápido possível. 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0DBE6B-7636-430C-8A26-D2C05FDD4E8D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10205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67139-4EF0-4269-8CEF-6507BA1A09E0}" type="datetimeFigureOut">
              <a:rPr lang="pt-BR" smtClean="0"/>
              <a:t>07/09/2020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23192-9CC4-48BF-9C72-D849B1D5BA1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793887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67139-4EF0-4269-8CEF-6507BA1A09E0}" type="datetimeFigureOut">
              <a:rPr lang="pt-BR" smtClean="0"/>
              <a:t>07/09/2020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23192-9CC4-48BF-9C72-D849B1D5BA1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5492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67139-4EF0-4269-8CEF-6507BA1A09E0}" type="datetimeFigureOut">
              <a:rPr lang="pt-BR" smtClean="0"/>
              <a:t>07/09/2020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23192-9CC4-48BF-9C72-D849B1D5BA1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21411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67139-4EF0-4269-8CEF-6507BA1A09E0}" type="datetimeFigureOut">
              <a:rPr lang="pt-BR" smtClean="0"/>
              <a:t>07/09/2020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23192-9CC4-48BF-9C72-D849B1D5BA1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78656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67139-4EF0-4269-8CEF-6507BA1A09E0}" type="datetimeFigureOut">
              <a:rPr lang="pt-BR" smtClean="0"/>
              <a:t>07/09/2020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23192-9CC4-48BF-9C72-D849B1D5BA1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80725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67139-4EF0-4269-8CEF-6507BA1A09E0}" type="datetimeFigureOut">
              <a:rPr lang="pt-BR" smtClean="0"/>
              <a:t>07/09/2020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23192-9CC4-48BF-9C72-D849B1D5BA1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32694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67139-4EF0-4269-8CEF-6507BA1A09E0}" type="datetimeFigureOut">
              <a:rPr lang="pt-BR" smtClean="0"/>
              <a:t>07/09/2020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23192-9CC4-48BF-9C72-D849B1D5BA1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256001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67139-4EF0-4269-8CEF-6507BA1A09E0}" type="datetimeFigureOut">
              <a:rPr lang="pt-BR" smtClean="0"/>
              <a:t>07/09/2020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23192-9CC4-48BF-9C72-D849B1D5BA1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4910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67139-4EF0-4269-8CEF-6507BA1A09E0}" type="datetimeFigureOut">
              <a:rPr lang="pt-BR" smtClean="0"/>
              <a:t>07/09/2020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23192-9CC4-48BF-9C72-D849B1D5BA1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919591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67139-4EF0-4269-8CEF-6507BA1A09E0}" type="datetimeFigureOut">
              <a:rPr lang="pt-BR" smtClean="0"/>
              <a:t>07/09/2020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23192-9CC4-48BF-9C72-D849B1D5BA1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23770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67139-4EF0-4269-8CEF-6507BA1A09E0}" type="datetimeFigureOut">
              <a:rPr lang="pt-BR" smtClean="0"/>
              <a:t>07/09/2020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23192-9CC4-48BF-9C72-D849B1D5BA1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10014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C67139-4EF0-4269-8CEF-6507BA1A09E0}" type="datetimeFigureOut">
              <a:rPr lang="pt-BR" smtClean="0"/>
              <a:t>07/09/2020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123192-9CC4-48BF-9C72-D849B1D5BA1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5792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Uma imagem contendo computador, placar&#10;&#10;Descrição gerada automaticamente">
            <a:extLst>
              <a:ext uri="{FF2B5EF4-FFF2-40B4-BE49-F238E27FC236}">
                <a16:creationId xmlns:a16="http://schemas.microsoft.com/office/drawing/2014/main" id="{A24B9D73-01D6-49BC-BD40-F1374F48EC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762435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m 9" descr="Fundo preto com letras brancas&#10;&#10;Descrição gerada automaticamente">
            <a:extLst>
              <a:ext uri="{FF2B5EF4-FFF2-40B4-BE49-F238E27FC236}">
                <a16:creationId xmlns:a16="http://schemas.microsoft.com/office/drawing/2014/main" id="{CCDD7FD4-086E-4F3E-A57E-7853B6FDEB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1" name="Subtítulo 2">
            <a:extLst>
              <a:ext uri="{FF2B5EF4-FFF2-40B4-BE49-F238E27FC236}">
                <a16:creationId xmlns:a16="http://schemas.microsoft.com/office/drawing/2014/main" id="{390C6DC3-D7DA-4BF1-A13D-6F29B44AB5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61640" y="612745"/>
            <a:ext cx="2400897" cy="543208"/>
          </a:xfrm>
        </p:spPr>
        <p:txBody>
          <a:bodyPr>
            <a:noAutofit/>
          </a:bodyPr>
          <a:lstStyle/>
          <a:p>
            <a:pPr algn="l"/>
            <a:r>
              <a:rPr lang="pt-BR" sz="3200" b="1" dirty="0">
                <a:solidFill>
                  <a:srgbClr val="24B4A8"/>
                </a:solidFill>
              </a:rPr>
              <a:t>Proposta</a:t>
            </a:r>
            <a:r>
              <a:rPr lang="pt-BR" sz="2500" b="1" dirty="0">
                <a:solidFill>
                  <a:srgbClr val="24B4A8"/>
                </a:solidFill>
              </a:rPr>
              <a:t> 3.1</a:t>
            </a:r>
            <a:endParaRPr lang="pt-BR" sz="2500" dirty="0"/>
          </a:p>
        </p:txBody>
      </p:sp>
      <p:sp>
        <p:nvSpPr>
          <p:cNvPr id="18" name="Subtítulo 2">
            <a:extLst>
              <a:ext uri="{FF2B5EF4-FFF2-40B4-BE49-F238E27FC236}">
                <a16:creationId xmlns:a16="http://schemas.microsoft.com/office/drawing/2014/main" id="{8FCCF52B-AEDA-4151-AAAD-AA0D3850B9DC}"/>
              </a:ext>
            </a:extLst>
          </p:cNvPr>
          <p:cNvSpPr txBox="1">
            <a:spLocks/>
          </p:cNvSpPr>
          <p:nvPr/>
        </p:nvSpPr>
        <p:spPr>
          <a:xfrm>
            <a:off x="10882" y="509452"/>
            <a:ext cx="2018210" cy="87521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t-BR" sz="3200" b="1" dirty="0">
                <a:solidFill>
                  <a:srgbClr val="0C44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Eixo </a:t>
            </a:r>
            <a:r>
              <a:rPr lang="pt-BR" sz="7200" b="1" dirty="0">
                <a:solidFill>
                  <a:srgbClr val="0C44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</a:t>
            </a:r>
            <a:endParaRPr lang="pt-BR" sz="5400" dirty="0"/>
          </a:p>
        </p:txBody>
      </p:sp>
      <p:sp>
        <p:nvSpPr>
          <p:cNvPr id="19" name="Subtítulo 2">
            <a:extLst>
              <a:ext uri="{FF2B5EF4-FFF2-40B4-BE49-F238E27FC236}">
                <a16:creationId xmlns:a16="http://schemas.microsoft.com/office/drawing/2014/main" id="{17B1183F-5EA0-48BF-A780-45281B0FBB14}"/>
              </a:ext>
            </a:extLst>
          </p:cNvPr>
          <p:cNvSpPr txBox="1">
            <a:spLocks/>
          </p:cNvSpPr>
          <p:nvPr/>
        </p:nvSpPr>
        <p:spPr>
          <a:xfrm>
            <a:off x="17419" y="1441270"/>
            <a:ext cx="2018210" cy="124669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t-BR" b="1" dirty="0">
                <a:solidFill>
                  <a:schemeClr val="bg1"/>
                </a:solidFill>
              </a:rPr>
              <a:t>Investimento em Infraestrutura</a:t>
            </a: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2040C96A-2372-4639-924F-F14B1AC63B55}"/>
              </a:ext>
            </a:extLst>
          </p:cNvPr>
          <p:cNvSpPr/>
          <p:nvPr/>
        </p:nvSpPr>
        <p:spPr>
          <a:xfrm>
            <a:off x="2868478" y="1284629"/>
            <a:ext cx="8390072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500" b="1" dirty="0"/>
              <a:t>Execução de programa de manutenção emergencial de rodovias com o uso do RDC</a:t>
            </a:r>
          </a:p>
        </p:txBody>
      </p:sp>
      <p:grpSp>
        <p:nvGrpSpPr>
          <p:cNvPr id="8" name="Agrupar 7">
            <a:extLst>
              <a:ext uri="{FF2B5EF4-FFF2-40B4-BE49-F238E27FC236}">
                <a16:creationId xmlns:a16="http://schemas.microsoft.com/office/drawing/2014/main" id="{F68E5265-D31C-4D11-8FB5-9F85F562C450}"/>
              </a:ext>
            </a:extLst>
          </p:cNvPr>
          <p:cNvGrpSpPr/>
          <p:nvPr/>
        </p:nvGrpSpPr>
        <p:grpSpPr>
          <a:xfrm>
            <a:off x="2352965" y="655802"/>
            <a:ext cx="933084" cy="404528"/>
            <a:chOff x="2352964" y="655802"/>
            <a:chExt cx="1066511" cy="462374"/>
          </a:xfrm>
        </p:grpSpPr>
        <p:sp>
          <p:nvSpPr>
            <p:cNvPr id="4" name="Retângulo: Cantos Arredondados 3">
              <a:extLst>
                <a:ext uri="{FF2B5EF4-FFF2-40B4-BE49-F238E27FC236}">
                  <a16:creationId xmlns:a16="http://schemas.microsoft.com/office/drawing/2014/main" id="{506C8648-5DA4-4D32-BCED-1025A76DF0D4}"/>
                </a:ext>
              </a:extLst>
            </p:cNvPr>
            <p:cNvSpPr/>
            <p:nvPr/>
          </p:nvSpPr>
          <p:spPr>
            <a:xfrm>
              <a:off x="2352964" y="655804"/>
              <a:ext cx="1066511" cy="462372"/>
            </a:xfrm>
            <a:prstGeom prst="roundRect">
              <a:avLst>
                <a:gd name="adj" fmla="val 50000"/>
              </a:avLst>
            </a:prstGeom>
            <a:solidFill>
              <a:srgbClr val="24B4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6" name="Retângulo 5">
              <a:extLst>
                <a:ext uri="{FF2B5EF4-FFF2-40B4-BE49-F238E27FC236}">
                  <a16:creationId xmlns:a16="http://schemas.microsoft.com/office/drawing/2014/main" id="{917CB554-D579-4881-9FD8-D5B9027A33A8}"/>
                </a:ext>
              </a:extLst>
            </p:cNvPr>
            <p:cNvSpPr/>
            <p:nvPr/>
          </p:nvSpPr>
          <p:spPr>
            <a:xfrm>
              <a:off x="2352965" y="655802"/>
              <a:ext cx="662458" cy="462373"/>
            </a:xfrm>
            <a:prstGeom prst="rect">
              <a:avLst/>
            </a:prstGeom>
            <a:solidFill>
              <a:srgbClr val="24B4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" name="Elipse 2">
              <a:extLst>
                <a:ext uri="{FF2B5EF4-FFF2-40B4-BE49-F238E27FC236}">
                  <a16:creationId xmlns:a16="http://schemas.microsoft.com/office/drawing/2014/main" id="{FA046340-E7B7-4612-8519-37DA6BE0E526}"/>
                </a:ext>
              </a:extLst>
            </p:cNvPr>
            <p:cNvSpPr/>
            <p:nvPr/>
          </p:nvSpPr>
          <p:spPr>
            <a:xfrm>
              <a:off x="3101823" y="791365"/>
              <a:ext cx="191246" cy="19124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  <p:sp>
        <p:nvSpPr>
          <p:cNvPr id="35" name="Subtítulo 2">
            <a:extLst>
              <a:ext uri="{FF2B5EF4-FFF2-40B4-BE49-F238E27FC236}">
                <a16:creationId xmlns:a16="http://schemas.microsoft.com/office/drawing/2014/main" id="{30B111A4-4300-47BB-89E4-EC0752E854BA}"/>
              </a:ext>
            </a:extLst>
          </p:cNvPr>
          <p:cNvSpPr txBox="1">
            <a:spLocks/>
          </p:cNvSpPr>
          <p:nvPr/>
        </p:nvSpPr>
        <p:spPr>
          <a:xfrm>
            <a:off x="3361640" y="2526307"/>
            <a:ext cx="2400897" cy="54320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t-BR" sz="3200" b="1" dirty="0">
                <a:solidFill>
                  <a:srgbClr val="24B4A8"/>
                </a:solidFill>
              </a:rPr>
              <a:t>Proposta</a:t>
            </a:r>
            <a:r>
              <a:rPr lang="pt-BR" sz="2500" b="1" dirty="0">
                <a:solidFill>
                  <a:srgbClr val="24B4A8"/>
                </a:solidFill>
              </a:rPr>
              <a:t> 3.2</a:t>
            </a:r>
            <a:endParaRPr lang="pt-BR" sz="2500" dirty="0"/>
          </a:p>
        </p:txBody>
      </p:sp>
      <p:sp>
        <p:nvSpPr>
          <p:cNvPr id="36" name="Retângulo 35">
            <a:extLst>
              <a:ext uri="{FF2B5EF4-FFF2-40B4-BE49-F238E27FC236}">
                <a16:creationId xmlns:a16="http://schemas.microsoft.com/office/drawing/2014/main" id="{C9BCD4E5-AEAA-4E3A-A8ED-AC846A2CAF1C}"/>
              </a:ext>
            </a:extLst>
          </p:cNvPr>
          <p:cNvSpPr/>
          <p:nvPr/>
        </p:nvSpPr>
        <p:spPr>
          <a:xfrm>
            <a:off x="2868478" y="3112466"/>
            <a:ext cx="8390072" cy="477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500" b="1" dirty="0"/>
              <a:t>Criar câmara de revisão de concessões</a:t>
            </a:r>
          </a:p>
        </p:txBody>
      </p:sp>
      <p:grpSp>
        <p:nvGrpSpPr>
          <p:cNvPr id="37" name="Agrupar 36">
            <a:extLst>
              <a:ext uri="{FF2B5EF4-FFF2-40B4-BE49-F238E27FC236}">
                <a16:creationId xmlns:a16="http://schemas.microsoft.com/office/drawing/2014/main" id="{88EAEC2E-E8B7-48BF-9F0C-D5BFCB520121}"/>
              </a:ext>
            </a:extLst>
          </p:cNvPr>
          <p:cNvGrpSpPr/>
          <p:nvPr/>
        </p:nvGrpSpPr>
        <p:grpSpPr>
          <a:xfrm>
            <a:off x="2352965" y="2569364"/>
            <a:ext cx="933084" cy="404528"/>
            <a:chOff x="2352964" y="655802"/>
            <a:chExt cx="1066511" cy="462374"/>
          </a:xfrm>
        </p:grpSpPr>
        <p:sp>
          <p:nvSpPr>
            <p:cNvPr id="38" name="Retângulo: Cantos Arredondados 37">
              <a:extLst>
                <a:ext uri="{FF2B5EF4-FFF2-40B4-BE49-F238E27FC236}">
                  <a16:creationId xmlns:a16="http://schemas.microsoft.com/office/drawing/2014/main" id="{03935032-E87A-4F99-9D5B-AAFEF02DDBE6}"/>
                </a:ext>
              </a:extLst>
            </p:cNvPr>
            <p:cNvSpPr/>
            <p:nvPr/>
          </p:nvSpPr>
          <p:spPr>
            <a:xfrm>
              <a:off x="2352964" y="655804"/>
              <a:ext cx="1066511" cy="462372"/>
            </a:xfrm>
            <a:prstGeom prst="roundRect">
              <a:avLst>
                <a:gd name="adj" fmla="val 50000"/>
              </a:avLst>
            </a:prstGeom>
            <a:solidFill>
              <a:srgbClr val="24B4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39" name="Retângulo 38">
              <a:extLst>
                <a:ext uri="{FF2B5EF4-FFF2-40B4-BE49-F238E27FC236}">
                  <a16:creationId xmlns:a16="http://schemas.microsoft.com/office/drawing/2014/main" id="{E2569540-5EC2-4D41-B4D3-7E0D715EFCE1}"/>
                </a:ext>
              </a:extLst>
            </p:cNvPr>
            <p:cNvSpPr/>
            <p:nvPr/>
          </p:nvSpPr>
          <p:spPr>
            <a:xfrm>
              <a:off x="2352965" y="655802"/>
              <a:ext cx="662458" cy="462373"/>
            </a:xfrm>
            <a:prstGeom prst="rect">
              <a:avLst/>
            </a:prstGeom>
            <a:solidFill>
              <a:srgbClr val="24B4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40" name="Elipse 39">
              <a:extLst>
                <a:ext uri="{FF2B5EF4-FFF2-40B4-BE49-F238E27FC236}">
                  <a16:creationId xmlns:a16="http://schemas.microsoft.com/office/drawing/2014/main" id="{211A0B88-B8C1-473A-87DB-2E8DD94887B5}"/>
                </a:ext>
              </a:extLst>
            </p:cNvPr>
            <p:cNvSpPr/>
            <p:nvPr/>
          </p:nvSpPr>
          <p:spPr>
            <a:xfrm>
              <a:off x="3101823" y="791365"/>
              <a:ext cx="191246" cy="19124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  <p:sp>
        <p:nvSpPr>
          <p:cNvPr id="41" name="Subtítulo 2">
            <a:extLst>
              <a:ext uri="{FF2B5EF4-FFF2-40B4-BE49-F238E27FC236}">
                <a16:creationId xmlns:a16="http://schemas.microsoft.com/office/drawing/2014/main" id="{7F32BBD6-5283-4586-8FC7-872FC3161BF6}"/>
              </a:ext>
            </a:extLst>
          </p:cNvPr>
          <p:cNvSpPr txBox="1">
            <a:spLocks/>
          </p:cNvSpPr>
          <p:nvPr/>
        </p:nvSpPr>
        <p:spPr>
          <a:xfrm>
            <a:off x="3353568" y="3922377"/>
            <a:ext cx="2400897" cy="54320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t-BR" sz="3200" b="1" dirty="0">
                <a:solidFill>
                  <a:srgbClr val="24B4A8"/>
                </a:solidFill>
              </a:rPr>
              <a:t>Proposta</a:t>
            </a:r>
            <a:r>
              <a:rPr lang="pt-BR" sz="2500" b="1" dirty="0">
                <a:solidFill>
                  <a:srgbClr val="24B4A8"/>
                </a:solidFill>
              </a:rPr>
              <a:t> 3.3</a:t>
            </a:r>
            <a:endParaRPr lang="pt-BR" sz="2500" dirty="0"/>
          </a:p>
        </p:txBody>
      </p:sp>
      <p:sp>
        <p:nvSpPr>
          <p:cNvPr id="42" name="Retângulo 41">
            <a:extLst>
              <a:ext uri="{FF2B5EF4-FFF2-40B4-BE49-F238E27FC236}">
                <a16:creationId xmlns:a16="http://schemas.microsoft.com/office/drawing/2014/main" id="{5F22C97E-3FC9-4FB1-AC4E-200C110735AD}"/>
              </a:ext>
            </a:extLst>
          </p:cNvPr>
          <p:cNvSpPr/>
          <p:nvPr/>
        </p:nvSpPr>
        <p:spPr>
          <a:xfrm>
            <a:off x="2860406" y="4594261"/>
            <a:ext cx="7350394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b="1" dirty="0"/>
              <a:t>Facilitar a participação de capital externo em infraestrutura econômica</a:t>
            </a:r>
          </a:p>
        </p:txBody>
      </p:sp>
      <p:grpSp>
        <p:nvGrpSpPr>
          <p:cNvPr id="43" name="Agrupar 42">
            <a:extLst>
              <a:ext uri="{FF2B5EF4-FFF2-40B4-BE49-F238E27FC236}">
                <a16:creationId xmlns:a16="http://schemas.microsoft.com/office/drawing/2014/main" id="{037651E5-E4A6-49D3-BB52-4F8A0A58057B}"/>
              </a:ext>
            </a:extLst>
          </p:cNvPr>
          <p:cNvGrpSpPr/>
          <p:nvPr/>
        </p:nvGrpSpPr>
        <p:grpSpPr>
          <a:xfrm>
            <a:off x="2344893" y="3965434"/>
            <a:ext cx="933084" cy="404528"/>
            <a:chOff x="2352964" y="655802"/>
            <a:chExt cx="1066511" cy="462374"/>
          </a:xfrm>
        </p:grpSpPr>
        <p:sp>
          <p:nvSpPr>
            <p:cNvPr id="44" name="Retângulo: Cantos Arredondados 43">
              <a:extLst>
                <a:ext uri="{FF2B5EF4-FFF2-40B4-BE49-F238E27FC236}">
                  <a16:creationId xmlns:a16="http://schemas.microsoft.com/office/drawing/2014/main" id="{FB768A12-9775-4491-A1E7-6EDFD0BA5F9B}"/>
                </a:ext>
              </a:extLst>
            </p:cNvPr>
            <p:cNvSpPr/>
            <p:nvPr/>
          </p:nvSpPr>
          <p:spPr>
            <a:xfrm>
              <a:off x="2352964" y="655804"/>
              <a:ext cx="1066511" cy="462372"/>
            </a:xfrm>
            <a:prstGeom prst="roundRect">
              <a:avLst>
                <a:gd name="adj" fmla="val 50000"/>
              </a:avLst>
            </a:prstGeom>
            <a:solidFill>
              <a:srgbClr val="24B4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45" name="Retângulo 44">
              <a:extLst>
                <a:ext uri="{FF2B5EF4-FFF2-40B4-BE49-F238E27FC236}">
                  <a16:creationId xmlns:a16="http://schemas.microsoft.com/office/drawing/2014/main" id="{FFEF9F8D-8718-43E6-B72D-4D41569A2CD8}"/>
                </a:ext>
              </a:extLst>
            </p:cNvPr>
            <p:cNvSpPr/>
            <p:nvPr/>
          </p:nvSpPr>
          <p:spPr>
            <a:xfrm>
              <a:off x="2352965" y="655802"/>
              <a:ext cx="662458" cy="462373"/>
            </a:xfrm>
            <a:prstGeom prst="rect">
              <a:avLst/>
            </a:prstGeom>
            <a:solidFill>
              <a:srgbClr val="24B4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46" name="Elipse 45">
              <a:extLst>
                <a:ext uri="{FF2B5EF4-FFF2-40B4-BE49-F238E27FC236}">
                  <a16:creationId xmlns:a16="http://schemas.microsoft.com/office/drawing/2014/main" id="{4A119480-DA25-49A4-89B0-6C1B4CFCE07D}"/>
                </a:ext>
              </a:extLst>
            </p:cNvPr>
            <p:cNvSpPr/>
            <p:nvPr/>
          </p:nvSpPr>
          <p:spPr>
            <a:xfrm>
              <a:off x="3101823" y="791365"/>
              <a:ext cx="191246" cy="19124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</p:spTree>
    <p:extLst>
      <p:ext uri="{BB962C8B-B14F-4D97-AF65-F5344CB8AC3E}">
        <p14:creationId xmlns:p14="http://schemas.microsoft.com/office/powerpoint/2010/main" val="3125836644"/>
      </p:ext>
    </p:extLst>
  </p:cSld>
  <p:clrMapOvr>
    <a:masterClrMapping/>
  </p:clrMapOvr>
  <p:transition spd="slow">
    <p:cover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m 9" descr="Fundo preto com letras brancas&#10;&#10;Descrição gerada automaticamente">
            <a:extLst>
              <a:ext uri="{FF2B5EF4-FFF2-40B4-BE49-F238E27FC236}">
                <a16:creationId xmlns:a16="http://schemas.microsoft.com/office/drawing/2014/main" id="{CCDD7FD4-086E-4F3E-A57E-7853B6FDEB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1" name="Subtítulo 2">
            <a:extLst>
              <a:ext uri="{FF2B5EF4-FFF2-40B4-BE49-F238E27FC236}">
                <a16:creationId xmlns:a16="http://schemas.microsoft.com/office/drawing/2014/main" id="{390C6DC3-D7DA-4BF1-A13D-6F29B44AB5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61640" y="612745"/>
            <a:ext cx="2400897" cy="543208"/>
          </a:xfrm>
        </p:spPr>
        <p:txBody>
          <a:bodyPr>
            <a:noAutofit/>
          </a:bodyPr>
          <a:lstStyle/>
          <a:p>
            <a:pPr algn="l"/>
            <a:r>
              <a:rPr lang="pt-BR" sz="3200" b="1" dirty="0">
                <a:solidFill>
                  <a:srgbClr val="24B4A8"/>
                </a:solidFill>
              </a:rPr>
              <a:t>Proposta</a:t>
            </a:r>
            <a:r>
              <a:rPr lang="pt-BR" sz="2500" b="1" dirty="0">
                <a:solidFill>
                  <a:srgbClr val="24B4A8"/>
                </a:solidFill>
              </a:rPr>
              <a:t> 3.4</a:t>
            </a:r>
            <a:endParaRPr lang="pt-BR" sz="2500" dirty="0"/>
          </a:p>
        </p:txBody>
      </p:sp>
      <p:sp>
        <p:nvSpPr>
          <p:cNvPr id="18" name="Subtítulo 2">
            <a:extLst>
              <a:ext uri="{FF2B5EF4-FFF2-40B4-BE49-F238E27FC236}">
                <a16:creationId xmlns:a16="http://schemas.microsoft.com/office/drawing/2014/main" id="{8FCCF52B-AEDA-4151-AAAD-AA0D3850B9DC}"/>
              </a:ext>
            </a:extLst>
          </p:cNvPr>
          <p:cNvSpPr txBox="1">
            <a:spLocks/>
          </p:cNvSpPr>
          <p:nvPr/>
        </p:nvSpPr>
        <p:spPr>
          <a:xfrm>
            <a:off x="10882" y="509452"/>
            <a:ext cx="2018210" cy="87521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t-BR" sz="3200" b="1" dirty="0">
                <a:solidFill>
                  <a:srgbClr val="0C44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Eixo </a:t>
            </a:r>
            <a:r>
              <a:rPr lang="pt-BR" sz="7200" b="1" dirty="0">
                <a:solidFill>
                  <a:srgbClr val="0C44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</a:t>
            </a:r>
            <a:endParaRPr lang="pt-BR" sz="5400" dirty="0"/>
          </a:p>
        </p:txBody>
      </p:sp>
      <p:sp>
        <p:nvSpPr>
          <p:cNvPr id="19" name="Subtítulo 2">
            <a:extLst>
              <a:ext uri="{FF2B5EF4-FFF2-40B4-BE49-F238E27FC236}">
                <a16:creationId xmlns:a16="http://schemas.microsoft.com/office/drawing/2014/main" id="{17B1183F-5EA0-48BF-A780-45281B0FBB14}"/>
              </a:ext>
            </a:extLst>
          </p:cNvPr>
          <p:cNvSpPr txBox="1">
            <a:spLocks/>
          </p:cNvSpPr>
          <p:nvPr/>
        </p:nvSpPr>
        <p:spPr>
          <a:xfrm>
            <a:off x="17419" y="1441270"/>
            <a:ext cx="2018210" cy="124669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t-BR" b="1" dirty="0">
                <a:solidFill>
                  <a:schemeClr val="bg1"/>
                </a:solidFill>
              </a:rPr>
              <a:t>Investimento em Infraestrutura</a:t>
            </a: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2040C96A-2372-4639-924F-F14B1AC63B55}"/>
              </a:ext>
            </a:extLst>
          </p:cNvPr>
          <p:cNvSpPr/>
          <p:nvPr/>
        </p:nvSpPr>
        <p:spPr>
          <a:xfrm>
            <a:off x="2868478" y="1284629"/>
            <a:ext cx="8390072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500" b="1" dirty="0"/>
              <a:t>Expansão do acesso aos serviços de saneamento básico em áreas irregulares</a:t>
            </a:r>
          </a:p>
        </p:txBody>
      </p:sp>
      <p:grpSp>
        <p:nvGrpSpPr>
          <p:cNvPr id="8" name="Agrupar 7">
            <a:extLst>
              <a:ext uri="{FF2B5EF4-FFF2-40B4-BE49-F238E27FC236}">
                <a16:creationId xmlns:a16="http://schemas.microsoft.com/office/drawing/2014/main" id="{F68E5265-D31C-4D11-8FB5-9F85F562C450}"/>
              </a:ext>
            </a:extLst>
          </p:cNvPr>
          <p:cNvGrpSpPr/>
          <p:nvPr/>
        </p:nvGrpSpPr>
        <p:grpSpPr>
          <a:xfrm>
            <a:off x="2352965" y="655802"/>
            <a:ext cx="933084" cy="404528"/>
            <a:chOff x="2352964" y="655802"/>
            <a:chExt cx="1066511" cy="462374"/>
          </a:xfrm>
        </p:grpSpPr>
        <p:sp>
          <p:nvSpPr>
            <p:cNvPr id="4" name="Retângulo: Cantos Arredondados 3">
              <a:extLst>
                <a:ext uri="{FF2B5EF4-FFF2-40B4-BE49-F238E27FC236}">
                  <a16:creationId xmlns:a16="http://schemas.microsoft.com/office/drawing/2014/main" id="{506C8648-5DA4-4D32-BCED-1025A76DF0D4}"/>
                </a:ext>
              </a:extLst>
            </p:cNvPr>
            <p:cNvSpPr/>
            <p:nvPr/>
          </p:nvSpPr>
          <p:spPr>
            <a:xfrm>
              <a:off x="2352964" y="655804"/>
              <a:ext cx="1066511" cy="462372"/>
            </a:xfrm>
            <a:prstGeom prst="roundRect">
              <a:avLst>
                <a:gd name="adj" fmla="val 50000"/>
              </a:avLst>
            </a:prstGeom>
            <a:solidFill>
              <a:srgbClr val="24B4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6" name="Retângulo 5">
              <a:extLst>
                <a:ext uri="{FF2B5EF4-FFF2-40B4-BE49-F238E27FC236}">
                  <a16:creationId xmlns:a16="http://schemas.microsoft.com/office/drawing/2014/main" id="{917CB554-D579-4881-9FD8-D5B9027A33A8}"/>
                </a:ext>
              </a:extLst>
            </p:cNvPr>
            <p:cNvSpPr/>
            <p:nvPr/>
          </p:nvSpPr>
          <p:spPr>
            <a:xfrm>
              <a:off x="2352965" y="655802"/>
              <a:ext cx="662458" cy="462373"/>
            </a:xfrm>
            <a:prstGeom prst="rect">
              <a:avLst/>
            </a:prstGeom>
            <a:solidFill>
              <a:srgbClr val="24B4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" name="Elipse 2">
              <a:extLst>
                <a:ext uri="{FF2B5EF4-FFF2-40B4-BE49-F238E27FC236}">
                  <a16:creationId xmlns:a16="http://schemas.microsoft.com/office/drawing/2014/main" id="{FA046340-E7B7-4612-8519-37DA6BE0E526}"/>
                </a:ext>
              </a:extLst>
            </p:cNvPr>
            <p:cNvSpPr/>
            <p:nvPr/>
          </p:nvSpPr>
          <p:spPr>
            <a:xfrm>
              <a:off x="3101823" y="791365"/>
              <a:ext cx="191246" cy="19124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  <p:sp>
        <p:nvSpPr>
          <p:cNvPr id="35" name="Subtítulo 2">
            <a:extLst>
              <a:ext uri="{FF2B5EF4-FFF2-40B4-BE49-F238E27FC236}">
                <a16:creationId xmlns:a16="http://schemas.microsoft.com/office/drawing/2014/main" id="{30B111A4-4300-47BB-89E4-EC0752E854BA}"/>
              </a:ext>
            </a:extLst>
          </p:cNvPr>
          <p:cNvSpPr txBox="1">
            <a:spLocks/>
          </p:cNvSpPr>
          <p:nvPr/>
        </p:nvSpPr>
        <p:spPr>
          <a:xfrm>
            <a:off x="3361640" y="2526307"/>
            <a:ext cx="2400897" cy="54320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t-BR" sz="3200" b="1" dirty="0">
                <a:solidFill>
                  <a:srgbClr val="24B4A8"/>
                </a:solidFill>
              </a:rPr>
              <a:t>Proposta</a:t>
            </a:r>
            <a:r>
              <a:rPr lang="pt-BR" sz="2500" b="1" dirty="0">
                <a:solidFill>
                  <a:srgbClr val="24B4A8"/>
                </a:solidFill>
              </a:rPr>
              <a:t> 3.5</a:t>
            </a:r>
            <a:endParaRPr lang="pt-BR" sz="2500" dirty="0"/>
          </a:p>
        </p:txBody>
      </p:sp>
      <p:sp>
        <p:nvSpPr>
          <p:cNvPr id="36" name="Retângulo 35">
            <a:extLst>
              <a:ext uri="{FF2B5EF4-FFF2-40B4-BE49-F238E27FC236}">
                <a16:creationId xmlns:a16="http://schemas.microsoft.com/office/drawing/2014/main" id="{C9BCD4E5-AEAA-4E3A-A8ED-AC846A2CAF1C}"/>
              </a:ext>
            </a:extLst>
          </p:cNvPr>
          <p:cNvSpPr/>
          <p:nvPr/>
        </p:nvSpPr>
        <p:spPr>
          <a:xfrm>
            <a:off x="2868478" y="3112466"/>
            <a:ext cx="8390072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500" b="1" dirty="0"/>
              <a:t>Permitir e difundir a construção ferroviária privada por autorização</a:t>
            </a:r>
          </a:p>
        </p:txBody>
      </p:sp>
      <p:grpSp>
        <p:nvGrpSpPr>
          <p:cNvPr id="37" name="Agrupar 36">
            <a:extLst>
              <a:ext uri="{FF2B5EF4-FFF2-40B4-BE49-F238E27FC236}">
                <a16:creationId xmlns:a16="http://schemas.microsoft.com/office/drawing/2014/main" id="{88EAEC2E-E8B7-48BF-9F0C-D5BFCB520121}"/>
              </a:ext>
            </a:extLst>
          </p:cNvPr>
          <p:cNvGrpSpPr/>
          <p:nvPr/>
        </p:nvGrpSpPr>
        <p:grpSpPr>
          <a:xfrm>
            <a:off x="2352965" y="2569364"/>
            <a:ext cx="933084" cy="404528"/>
            <a:chOff x="2352964" y="655802"/>
            <a:chExt cx="1066511" cy="462374"/>
          </a:xfrm>
        </p:grpSpPr>
        <p:sp>
          <p:nvSpPr>
            <p:cNvPr id="38" name="Retângulo: Cantos Arredondados 37">
              <a:extLst>
                <a:ext uri="{FF2B5EF4-FFF2-40B4-BE49-F238E27FC236}">
                  <a16:creationId xmlns:a16="http://schemas.microsoft.com/office/drawing/2014/main" id="{03935032-E87A-4F99-9D5B-AAFEF02DDBE6}"/>
                </a:ext>
              </a:extLst>
            </p:cNvPr>
            <p:cNvSpPr/>
            <p:nvPr/>
          </p:nvSpPr>
          <p:spPr>
            <a:xfrm>
              <a:off x="2352964" y="655804"/>
              <a:ext cx="1066511" cy="462372"/>
            </a:xfrm>
            <a:prstGeom prst="roundRect">
              <a:avLst>
                <a:gd name="adj" fmla="val 50000"/>
              </a:avLst>
            </a:prstGeom>
            <a:solidFill>
              <a:srgbClr val="24B4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39" name="Retângulo 38">
              <a:extLst>
                <a:ext uri="{FF2B5EF4-FFF2-40B4-BE49-F238E27FC236}">
                  <a16:creationId xmlns:a16="http://schemas.microsoft.com/office/drawing/2014/main" id="{E2569540-5EC2-4D41-B4D3-7E0D715EFCE1}"/>
                </a:ext>
              </a:extLst>
            </p:cNvPr>
            <p:cNvSpPr/>
            <p:nvPr/>
          </p:nvSpPr>
          <p:spPr>
            <a:xfrm>
              <a:off x="2352965" y="655802"/>
              <a:ext cx="662458" cy="462373"/>
            </a:xfrm>
            <a:prstGeom prst="rect">
              <a:avLst/>
            </a:prstGeom>
            <a:solidFill>
              <a:srgbClr val="24B4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40" name="Elipse 39">
              <a:extLst>
                <a:ext uri="{FF2B5EF4-FFF2-40B4-BE49-F238E27FC236}">
                  <a16:creationId xmlns:a16="http://schemas.microsoft.com/office/drawing/2014/main" id="{211A0B88-B8C1-473A-87DB-2E8DD94887B5}"/>
                </a:ext>
              </a:extLst>
            </p:cNvPr>
            <p:cNvSpPr/>
            <p:nvPr/>
          </p:nvSpPr>
          <p:spPr>
            <a:xfrm>
              <a:off x="3101823" y="791365"/>
              <a:ext cx="191246" cy="19124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  <p:sp>
        <p:nvSpPr>
          <p:cNvPr id="41" name="Subtítulo 2">
            <a:extLst>
              <a:ext uri="{FF2B5EF4-FFF2-40B4-BE49-F238E27FC236}">
                <a16:creationId xmlns:a16="http://schemas.microsoft.com/office/drawing/2014/main" id="{7F32BBD6-5283-4586-8FC7-872FC3161BF6}"/>
              </a:ext>
            </a:extLst>
          </p:cNvPr>
          <p:cNvSpPr txBox="1">
            <a:spLocks/>
          </p:cNvSpPr>
          <p:nvPr/>
        </p:nvSpPr>
        <p:spPr>
          <a:xfrm>
            <a:off x="3353568" y="4227177"/>
            <a:ext cx="2400897" cy="54320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t-BR" sz="3200" b="1" dirty="0">
                <a:solidFill>
                  <a:srgbClr val="24B4A8"/>
                </a:solidFill>
              </a:rPr>
              <a:t>Proposta</a:t>
            </a:r>
            <a:r>
              <a:rPr lang="pt-BR" sz="2500" b="1" dirty="0">
                <a:solidFill>
                  <a:srgbClr val="24B4A8"/>
                </a:solidFill>
              </a:rPr>
              <a:t> 3.6</a:t>
            </a:r>
            <a:endParaRPr lang="pt-BR" sz="2500" dirty="0"/>
          </a:p>
        </p:txBody>
      </p:sp>
      <p:sp>
        <p:nvSpPr>
          <p:cNvPr id="42" name="Retângulo 41">
            <a:extLst>
              <a:ext uri="{FF2B5EF4-FFF2-40B4-BE49-F238E27FC236}">
                <a16:creationId xmlns:a16="http://schemas.microsoft.com/office/drawing/2014/main" id="{5F22C97E-3FC9-4FB1-AC4E-200C110735AD}"/>
              </a:ext>
            </a:extLst>
          </p:cNvPr>
          <p:cNvSpPr/>
          <p:nvPr/>
        </p:nvSpPr>
        <p:spPr>
          <a:xfrm>
            <a:off x="2860406" y="4899061"/>
            <a:ext cx="7350394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b="1" dirty="0"/>
              <a:t>Apoiar a cadeia produtiva de painéis solares e o Programa “Mais Luz para a Amazônia”</a:t>
            </a:r>
          </a:p>
        </p:txBody>
      </p:sp>
      <p:grpSp>
        <p:nvGrpSpPr>
          <p:cNvPr id="43" name="Agrupar 42">
            <a:extLst>
              <a:ext uri="{FF2B5EF4-FFF2-40B4-BE49-F238E27FC236}">
                <a16:creationId xmlns:a16="http://schemas.microsoft.com/office/drawing/2014/main" id="{037651E5-E4A6-49D3-BB52-4F8A0A58057B}"/>
              </a:ext>
            </a:extLst>
          </p:cNvPr>
          <p:cNvGrpSpPr/>
          <p:nvPr/>
        </p:nvGrpSpPr>
        <p:grpSpPr>
          <a:xfrm>
            <a:off x="2344893" y="4270234"/>
            <a:ext cx="933084" cy="404528"/>
            <a:chOff x="2352964" y="655802"/>
            <a:chExt cx="1066511" cy="462374"/>
          </a:xfrm>
        </p:grpSpPr>
        <p:sp>
          <p:nvSpPr>
            <p:cNvPr id="44" name="Retângulo: Cantos Arredondados 43">
              <a:extLst>
                <a:ext uri="{FF2B5EF4-FFF2-40B4-BE49-F238E27FC236}">
                  <a16:creationId xmlns:a16="http://schemas.microsoft.com/office/drawing/2014/main" id="{FB768A12-9775-4491-A1E7-6EDFD0BA5F9B}"/>
                </a:ext>
              </a:extLst>
            </p:cNvPr>
            <p:cNvSpPr/>
            <p:nvPr/>
          </p:nvSpPr>
          <p:spPr>
            <a:xfrm>
              <a:off x="2352964" y="655804"/>
              <a:ext cx="1066511" cy="462372"/>
            </a:xfrm>
            <a:prstGeom prst="roundRect">
              <a:avLst>
                <a:gd name="adj" fmla="val 50000"/>
              </a:avLst>
            </a:prstGeom>
            <a:solidFill>
              <a:srgbClr val="24B4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45" name="Retângulo 44">
              <a:extLst>
                <a:ext uri="{FF2B5EF4-FFF2-40B4-BE49-F238E27FC236}">
                  <a16:creationId xmlns:a16="http://schemas.microsoft.com/office/drawing/2014/main" id="{FFEF9F8D-8718-43E6-B72D-4D41569A2CD8}"/>
                </a:ext>
              </a:extLst>
            </p:cNvPr>
            <p:cNvSpPr/>
            <p:nvPr/>
          </p:nvSpPr>
          <p:spPr>
            <a:xfrm>
              <a:off x="2352965" y="655802"/>
              <a:ext cx="662458" cy="462373"/>
            </a:xfrm>
            <a:prstGeom prst="rect">
              <a:avLst/>
            </a:prstGeom>
            <a:solidFill>
              <a:srgbClr val="24B4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46" name="Elipse 45">
              <a:extLst>
                <a:ext uri="{FF2B5EF4-FFF2-40B4-BE49-F238E27FC236}">
                  <a16:creationId xmlns:a16="http://schemas.microsoft.com/office/drawing/2014/main" id="{4A119480-DA25-49A4-89B0-6C1B4CFCE07D}"/>
                </a:ext>
              </a:extLst>
            </p:cNvPr>
            <p:cNvSpPr/>
            <p:nvPr/>
          </p:nvSpPr>
          <p:spPr>
            <a:xfrm>
              <a:off x="3101823" y="791365"/>
              <a:ext cx="191246" cy="19124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</p:spTree>
    <p:extLst>
      <p:ext uri="{BB962C8B-B14F-4D97-AF65-F5344CB8AC3E}">
        <p14:creationId xmlns:p14="http://schemas.microsoft.com/office/powerpoint/2010/main" val="1880114511"/>
      </p:ext>
    </p:extLst>
  </p:cSld>
  <p:clrMapOvr>
    <a:masterClrMapping/>
  </p:clrMapOvr>
  <p:transition spd="slow">
    <p:cover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m 9" descr="Fundo preto com letras brancas&#10;&#10;Descrição gerada automaticamente">
            <a:extLst>
              <a:ext uri="{FF2B5EF4-FFF2-40B4-BE49-F238E27FC236}">
                <a16:creationId xmlns:a16="http://schemas.microsoft.com/office/drawing/2014/main" id="{CCDD7FD4-086E-4F3E-A57E-7853B6FDEB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1" name="Subtítulo 2">
            <a:extLst>
              <a:ext uri="{FF2B5EF4-FFF2-40B4-BE49-F238E27FC236}">
                <a16:creationId xmlns:a16="http://schemas.microsoft.com/office/drawing/2014/main" id="{390C6DC3-D7DA-4BF1-A13D-6F29B44AB5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61640" y="612745"/>
            <a:ext cx="2400897" cy="543208"/>
          </a:xfrm>
        </p:spPr>
        <p:txBody>
          <a:bodyPr>
            <a:noAutofit/>
          </a:bodyPr>
          <a:lstStyle/>
          <a:p>
            <a:pPr algn="l"/>
            <a:r>
              <a:rPr lang="pt-BR" sz="3200" b="1" dirty="0">
                <a:solidFill>
                  <a:srgbClr val="24B4A8"/>
                </a:solidFill>
              </a:rPr>
              <a:t>Proposta</a:t>
            </a:r>
            <a:r>
              <a:rPr lang="pt-BR" sz="2500" b="1" dirty="0">
                <a:solidFill>
                  <a:srgbClr val="24B4A8"/>
                </a:solidFill>
              </a:rPr>
              <a:t> 3.7</a:t>
            </a:r>
            <a:endParaRPr lang="pt-BR" sz="2500" dirty="0"/>
          </a:p>
        </p:txBody>
      </p:sp>
      <p:sp>
        <p:nvSpPr>
          <p:cNvPr id="18" name="Subtítulo 2">
            <a:extLst>
              <a:ext uri="{FF2B5EF4-FFF2-40B4-BE49-F238E27FC236}">
                <a16:creationId xmlns:a16="http://schemas.microsoft.com/office/drawing/2014/main" id="{8FCCF52B-AEDA-4151-AAAD-AA0D3850B9DC}"/>
              </a:ext>
            </a:extLst>
          </p:cNvPr>
          <p:cNvSpPr txBox="1">
            <a:spLocks/>
          </p:cNvSpPr>
          <p:nvPr/>
        </p:nvSpPr>
        <p:spPr>
          <a:xfrm>
            <a:off x="10882" y="509452"/>
            <a:ext cx="2018210" cy="87521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t-BR" sz="3200" b="1" dirty="0">
                <a:solidFill>
                  <a:srgbClr val="0C44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Eixo </a:t>
            </a:r>
            <a:r>
              <a:rPr lang="pt-BR" sz="7200" b="1" dirty="0">
                <a:solidFill>
                  <a:srgbClr val="0C44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</a:t>
            </a:r>
            <a:endParaRPr lang="pt-BR" sz="5400" dirty="0"/>
          </a:p>
        </p:txBody>
      </p:sp>
      <p:sp>
        <p:nvSpPr>
          <p:cNvPr id="19" name="Subtítulo 2">
            <a:extLst>
              <a:ext uri="{FF2B5EF4-FFF2-40B4-BE49-F238E27FC236}">
                <a16:creationId xmlns:a16="http://schemas.microsoft.com/office/drawing/2014/main" id="{17B1183F-5EA0-48BF-A780-45281B0FBB14}"/>
              </a:ext>
            </a:extLst>
          </p:cNvPr>
          <p:cNvSpPr txBox="1">
            <a:spLocks/>
          </p:cNvSpPr>
          <p:nvPr/>
        </p:nvSpPr>
        <p:spPr>
          <a:xfrm>
            <a:off x="17419" y="1441270"/>
            <a:ext cx="2018210" cy="124669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t-BR" b="1" dirty="0">
                <a:solidFill>
                  <a:schemeClr val="bg1"/>
                </a:solidFill>
              </a:rPr>
              <a:t>Investimento em Infraestrutura</a:t>
            </a: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2040C96A-2372-4639-924F-F14B1AC63B55}"/>
              </a:ext>
            </a:extLst>
          </p:cNvPr>
          <p:cNvSpPr/>
          <p:nvPr/>
        </p:nvSpPr>
        <p:spPr>
          <a:xfrm>
            <a:off x="2868478" y="1284629"/>
            <a:ext cx="8390072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500" b="1" dirty="0"/>
              <a:t>Ampliação do acesso à banda larga de qualidade com base no mercado potencial </a:t>
            </a:r>
          </a:p>
        </p:txBody>
      </p:sp>
      <p:grpSp>
        <p:nvGrpSpPr>
          <p:cNvPr id="8" name="Agrupar 7">
            <a:extLst>
              <a:ext uri="{FF2B5EF4-FFF2-40B4-BE49-F238E27FC236}">
                <a16:creationId xmlns:a16="http://schemas.microsoft.com/office/drawing/2014/main" id="{F68E5265-D31C-4D11-8FB5-9F85F562C450}"/>
              </a:ext>
            </a:extLst>
          </p:cNvPr>
          <p:cNvGrpSpPr/>
          <p:nvPr/>
        </p:nvGrpSpPr>
        <p:grpSpPr>
          <a:xfrm>
            <a:off x="2352965" y="655802"/>
            <a:ext cx="933084" cy="404528"/>
            <a:chOff x="2352964" y="655802"/>
            <a:chExt cx="1066511" cy="462374"/>
          </a:xfrm>
        </p:grpSpPr>
        <p:sp>
          <p:nvSpPr>
            <p:cNvPr id="4" name="Retângulo: Cantos Arredondados 3">
              <a:extLst>
                <a:ext uri="{FF2B5EF4-FFF2-40B4-BE49-F238E27FC236}">
                  <a16:creationId xmlns:a16="http://schemas.microsoft.com/office/drawing/2014/main" id="{506C8648-5DA4-4D32-BCED-1025A76DF0D4}"/>
                </a:ext>
              </a:extLst>
            </p:cNvPr>
            <p:cNvSpPr/>
            <p:nvPr/>
          </p:nvSpPr>
          <p:spPr>
            <a:xfrm>
              <a:off x="2352964" y="655804"/>
              <a:ext cx="1066511" cy="462372"/>
            </a:xfrm>
            <a:prstGeom prst="roundRect">
              <a:avLst>
                <a:gd name="adj" fmla="val 50000"/>
              </a:avLst>
            </a:prstGeom>
            <a:solidFill>
              <a:srgbClr val="24B4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6" name="Retângulo 5">
              <a:extLst>
                <a:ext uri="{FF2B5EF4-FFF2-40B4-BE49-F238E27FC236}">
                  <a16:creationId xmlns:a16="http://schemas.microsoft.com/office/drawing/2014/main" id="{917CB554-D579-4881-9FD8-D5B9027A33A8}"/>
                </a:ext>
              </a:extLst>
            </p:cNvPr>
            <p:cNvSpPr/>
            <p:nvPr/>
          </p:nvSpPr>
          <p:spPr>
            <a:xfrm>
              <a:off x="2352965" y="655802"/>
              <a:ext cx="662458" cy="462373"/>
            </a:xfrm>
            <a:prstGeom prst="rect">
              <a:avLst/>
            </a:prstGeom>
            <a:solidFill>
              <a:srgbClr val="24B4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" name="Elipse 2">
              <a:extLst>
                <a:ext uri="{FF2B5EF4-FFF2-40B4-BE49-F238E27FC236}">
                  <a16:creationId xmlns:a16="http://schemas.microsoft.com/office/drawing/2014/main" id="{FA046340-E7B7-4612-8519-37DA6BE0E526}"/>
                </a:ext>
              </a:extLst>
            </p:cNvPr>
            <p:cNvSpPr/>
            <p:nvPr/>
          </p:nvSpPr>
          <p:spPr>
            <a:xfrm>
              <a:off x="3101823" y="791365"/>
              <a:ext cx="191246" cy="19124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  <p:sp>
        <p:nvSpPr>
          <p:cNvPr id="35" name="Subtítulo 2">
            <a:extLst>
              <a:ext uri="{FF2B5EF4-FFF2-40B4-BE49-F238E27FC236}">
                <a16:creationId xmlns:a16="http://schemas.microsoft.com/office/drawing/2014/main" id="{30B111A4-4300-47BB-89E4-EC0752E854BA}"/>
              </a:ext>
            </a:extLst>
          </p:cNvPr>
          <p:cNvSpPr txBox="1">
            <a:spLocks/>
          </p:cNvSpPr>
          <p:nvPr/>
        </p:nvSpPr>
        <p:spPr>
          <a:xfrm>
            <a:off x="3361640" y="2526307"/>
            <a:ext cx="2400897" cy="54320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t-BR" sz="3200" b="1" dirty="0">
                <a:solidFill>
                  <a:srgbClr val="24B4A8"/>
                </a:solidFill>
              </a:rPr>
              <a:t>Proposta</a:t>
            </a:r>
            <a:r>
              <a:rPr lang="pt-BR" sz="2500" b="1" dirty="0">
                <a:solidFill>
                  <a:srgbClr val="24B4A8"/>
                </a:solidFill>
              </a:rPr>
              <a:t> 3.8</a:t>
            </a:r>
            <a:endParaRPr lang="pt-BR" sz="2500" dirty="0"/>
          </a:p>
        </p:txBody>
      </p:sp>
      <p:sp>
        <p:nvSpPr>
          <p:cNvPr id="36" name="Retângulo 35">
            <a:extLst>
              <a:ext uri="{FF2B5EF4-FFF2-40B4-BE49-F238E27FC236}">
                <a16:creationId xmlns:a16="http://schemas.microsoft.com/office/drawing/2014/main" id="{C9BCD4E5-AEAA-4E3A-A8ED-AC846A2CAF1C}"/>
              </a:ext>
            </a:extLst>
          </p:cNvPr>
          <p:cNvSpPr/>
          <p:nvPr/>
        </p:nvSpPr>
        <p:spPr>
          <a:xfrm>
            <a:off x="2868478" y="3112466"/>
            <a:ext cx="8390072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500" b="1" dirty="0"/>
              <a:t>Redução dos impactos econômicos negativos sobre o transporte público</a:t>
            </a:r>
          </a:p>
        </p:txBody>
      </p:sp>
      <p:grpSp>
        <p:nvGrpSpPr>
          <p:cNvPr id="37" name="Agrupar 36">
            <a:extLst>
              <a:ext uri="{FF2B5EF4-FFF2-40B4-BE49-F238E27FC236}">
                <a16:creationId xmlns:a16="http://schemas.microsoft.com/office/drawing/2014/main" id="{88EAEC2E-E8B7-48BF-9F0C-D5BFCB520121}"/>
              </a:ext>
            </a:extLst>
          </p:cNvPr>
          <p:cNvGrpSpPr/>
          <p:nvPr/>
        </p:nvGrpSpPr>
        <p:grpSpPr>
          <a:xfrm>
            <a:off x="2352965" y="2569364"/>
            <a:ext cx="933084" cy="404528"/>
            <a:chOff x="2352964" y="655802"/>
            <a:chExt cx="1066511" cy="462374"/>
          </a:xfrm>
        </p:grpSpPr>
        <p:sp>
          <p:nvSpPr>
            <p:cNvPr id="38" name="Retângulo: Cantos Arredondados 37">
              <a:extLst>
                <a:ext uri="{FF2B5EF4-FFF2-40B4-BE49-F238E27FC236}">
                  <a16:creationId xmlns:a16="http://schemas.microsoft.com/office/drawing/2014/main" id="{03935032-E87A-4F99-9D5B-AAFEF02DDBE6}"/>
                </a:ext>
              </a:extLst>
            </p:cNvPr>
            <p:cNvSpPr/>
            <p:nvPr/>
          </p:nvSpPr>
          <p:spPr>
            <a:xfrm>
              <a:off x="2352964" y="655804"/>
              <a:ext cx="1066511" cy="462372"/>
            </a:xfrm>
            <a:prstGeom prst="roundRect">
              <a:avLst>
                <a:gd name="adj" fmla="val 50000"/>
              </a:avLst>
            </a:prstGeom>
            <a:solidFill>
              <a:srgbClr val="24B4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39" name="Retângulo 38">
              <a:extLst>
                <a:ext uri="{FF2B5EF4-FFF2-40B4-BE49-F238E27FC236}">
                  <a16:creationId xmlns:a16="http://schemas.microsoft.com/office/drawing/2014/main" id="{E2569540-5EC2-4D41-B4D3-7E0D715EFCE1}"/>
                </a:ext>
              </a:extLst>
            </p:cNvPr>
            <p:cNvSpPr/>
            <p:nvPr/>
          </p:nvSpPr>
          <p:spPr>
            <a:xfrm>
              <a:off x="2352965" y="655802"/>
              <a:ext cx="662458" cy="462373"/>
            </a:xfrm>
            <a:prstGeom prst="rect">
              <a:avLst/>
            </a:prstGeom>
            <a:solidFill>
              <a:srgbClr val="24B4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40" name="Elipse 39">
              <a:extLst>
                <a:ext uri="{FF2B5EF4-FFF2-40B4-BE49-F238E27FC236}">
                  <a16:creationId xmlns:a16="http://schemas.microsoft.com/office/drawing/2014/main" id="{211A0B88-B8C1-473A-87DB-2E8DD94887B5}"/>
                </a:ext>
              </a:extLst>
            </p:cNvPr>
            <p:cNvSpPr/>
            <p:nvPr/>
          </p:nvSpPr>
          <p:spPr>
            <a:xfrm>
              <a:off x="3101823" y="791365"/>
              <a:ext cx="191246" cy="19124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</p:spTree>
    <p:extLst>
      <p:ext uri="{BB962C8B-B14F-4D97-AF65-F5344CB8AC3E}">
        <p14:creationId xmlns:p14="http://schemas.microsoft.com/office/powerpoint/2010/main" val="3369210766"/>
      </p:ext>
    </p:extLst>
  </p:cSld>
  <p:clrMapOvr>
    <a:masterClrMapping/>
  </p:clrMapOvr>
  <p:transition spd="slow">
    <p:cover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m 9" descr="Fundo preto com letras brancas&#10;&#10;Descrição gerada automaticamente">
            <a:extLst>
              <a:ext uri="{FF2B5EF4-FFF2-40B4-BE49-F238E27FC236}">
                <a16:creationId xmlns:a16="http://schemas.microsoft.com/office/drawing/2014/main" id="{CCDD7FD4-086E-4F3E-A57E-7853B6FDEB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1" name="Subtítulo 2">
            <a:extLst>
              <a:ext uri="{FF2B5EF4-FFF2-40B4-BE49-F238E27FC236}">
                <a16:creationId xmlns:a16="http://schemas.microsoft.com/office/drawing/2014/main" id="{390C6DC3-D7DA-4BF1-A13D-6F29B44AB5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61640" y="612745"/>
            <a:ext cx="2400897" cy="543208"/>
          </a:xfrm>
        </p:spPr>
        <p:txBody>
          <a:bodyPr>
            <a:noAutofit/>
          </a:bodyPr>
          <a:lstStyle/>
          <a:p>
            <a:pPr algn="l"/>
            <a:r>
              <a:rPr lang="pt-BR" sz="3200" b="1" dirty="0">
                <a:solidFill>
                  <a:srgbClr val="24B4A8"/>
                </a:solidFill>
              </a:rPr>
              <a:t>Proposta</a:t>
            </a:r>
            <a:r>
              <a:rPr lang="pt-BR" sz="2500" b="1" dirty="0">
                <a:solidFill>
                  <a:srgbClr val="24B4A8"/>
                </a:solidFill>
              </a:rPr>
              <a:t> 4.1</a:t>
            </a:r>
            <a:endParaRPr lang="pt-BR" sz="2500" dirty="0"/>
          </a:p>
        </p:txBody>
      </p:sp>
      <p:sp>
        <p:nvSpPr>
          <p:cNvPr id="18" name="Subtítulo 2">
            <a:extLst>
              <a:ext uri="{FF2B5EF4-FFF2-40B4-BE49-F238E27FC236}">
                <a16:creationId xmlns:a16="http://schemas.microsoft.com/office/drawing/2014/main" id="{8FCCF52B-AEDA-4151-AAAD-AA0D3850B9DC}"/>
              </a:ext>
            </a:extLst>
          </p:cNvPr>
          <p:cNvSpPr txBox="1">
            <a:spLocks/>
          </p:cNvSpPr>
          <p:nvPr/>
        </p:nvSpPr>
        <p:spPr>
          <a:xfrm>
            <a:off x="10882" y="509452"/>
            <a:ext cx="2018210" cy="87521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t-BR" sz="3200" b="1" dirty="0">
                <a:solidFill>
                  <a:srgbClr val="0C44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Eixo </a:t>
            </a:r>
            <a:r>
              <a:rPr lang="pt-BR" sz="7200" b="1" dirty="0">
                <a:solidFill>
                  <a:srgbClr val="0C44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</a:t>
            </a:r>
            <a:endParaRPr lang="pt-BR" sz="5400" dirty="0"/>
          </a:p>
        </p:txBody>
      </p:sp>
      <p:sp>
        <p:nvSpPr>
          <p:cNvPr id="19" name="Subtítulo 2">
            <a:extLst>
              <a:ext uri="{FF2B5EF4-FFF2-40B4-BE49-F238E27FC236}">
                <a16:creationId xmlns:a16="http://schemas.microsoft.com/office/drawing/2014/main" id="{17B1183F-5EA0-48BF-A780-45281B0FBB14}"/>
              </a:ext>
            </a:extLst>
          </p:cNvPr>
          <p:cNvSpPr txBox="1">
            <a:spLocks/>
          </p:cNvSpPr>
          <p:nvPr/>
        </p:nvSpPr>
        <p:spPr>
          <a:xfrm>
            <a:off x="17419" y="1441270"/>
            <a:ext cx="2018210" cy="124669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t-BR" b="1" dirty="0">
                <a:solidFill>
                  <a:schemeClr val="bg1"/>
                </a:solidFill>
              </a:rPr>
              <a:t>Proteção econômica e social de populações vulneráveis</a:t>
            </a: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2040C96A-2372-4639-924F-F14B1AC63B55}"/>
              </a:ext>
            </a:extLst>
          </p:cNvPr>
          <p:cNvSpPr/>
          <p:nvPr/>
        </p:nvSpPr>
        <p:spPr>
          <a:xfrm>
            <a:off x="2882992" y="1095947"/>
            <a:ext cx="8390072" cy="124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500" b="1" dirty="0"/>
              <a:t>Implementação de programas de subsídio temporário à contratação de trabalhadores e renovação de programas de redução de jornada.</a:t>
            </a:r>
          </a:p>
        </p:txBody>
      </p:sp>
      <p:grpSp>
        <p:nvGrpSpPr>
          <p:cNvPr id="8" name="Agrupar 7">
            <a:extLst>
              <a:ext uri="{FF2B5EF4-FFF2-40B4-BE49-F238E27FC236}">
                <a16:creationId xmlns:a16="http://schemas.microsoft.com/office/drawing/2014/main" id="{F68E5265-D31C-4D11-8FB5-9F85F562C450}"/>
              </a:ext>
            </a:extLst>
          </p:cNvPr>
          <p:cNvGrpSpPr/>
          <p:nvPr/>
        </p:nvGrpSpPr>
        <p:grpSpPr>
          <a:xfrm>
            <a:off x="2352965" y="655802"/>
            <a:ext cx="933084" cy="404528"/>
            <a:chOff x="2352964" y="655802"/>
            <a:chExt cx="1066511" cy="462374"/>
          </a:xfrm>
        </p:grpSpPr>
        <p:sp>
          <p:nvSpPr>
            <p:cNvPr id="4" name="Retângulo: Cantos Arredondados 3">
              <a:extLst>
                <a:ext uri="{FF2B5EF4-FFF2-40B4-BE49-F238E27FC236}">
                  <a16:creationId xmlns:a16="http://schemas.microsoft.com/office/drawing/2014/main" id="{506C8648-5DA4-4D32-BCED-1025A76DF0D4}"/>
                </a:ext>
              </a:extLst>
            </p:cNvPr>
            <p:cNvSpPr/>
            <p:nvPr/>
          </p:nvSpPr>
          <p:spPr>
            <a:xfrm>
              <a:off x="2352964" y="655804"/>
              <a:ext cx="1066511" cy="462372"/>
            </a:xfrm>
            <a:prstGeom prst="roundRect">
              <a:avLst>
                <a:gd name="adj" fmla="val 50000"/>
              </a:avLst>
            </a:prstGeom>
            <a:solidFill>
              <a:srgbClr val="24B4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6" name="Retângulo 5">
              <a:extLst>
                <a:ext uri="{FF2B5EF4-FFF2-40B4-BE49-F238E27FC236}">
                  <a16:creationId xmlns:a16="http://schemas.microsoft.com/office/drawing/2014/main" id="{917CB554-D579-4881-9FD8-D5B9027A33A8}"/>
                </a:ext>
              </a:extLst>
            </p:cNvPr>
            <p:cNvSpPr/>
            <p:nvPr/>
          </p:nvSpPr>
          <p:spPr>
            <a:xfrm>
              <a:off x="2352965" y="655802"/>
              <a:ext cx="662458" cy="462373"/>
            </a:xfrm>
            <a:prstGeom prst="rect">
              <a:avLst/>
            </a:prstGeom>
            <a:solidFill>
              <a:srgbClr val="24B4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" name="Elipse 2">
              <a:extLst>
                <a:ext uri="{FF2B5EF4-FFF2-40B4-BE49-F238E27FC236}">
                  <a16:creationId xmlns:a16="http://schemas.microsoft.com/office/drawing/2014/main" id="{FA046340-E7B7-4612-8519-37DA6BE0E526}"/>
                </a:ext>
              </a:extLst>
            </p:cNvPr>
            <p:cNvSpPr/>
            <p:nvPr/>
          </p:nvSpPr>
          <p:spPr>
            <a:xfrm>
              <a:off x="3101823" y="791365"/>
              <a:ext cx="191246" cy="19124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  <p:sp>
        <p:nvSpPr>
          <p:cNvPr id="35" name="Subtítulo 2">
            <a:extLst>
              <a:ext uri="{FF2B5EF4-FFF2-40B4-BE49-F238E27FC236}">
                <a16:creationId xmlns:a16="http://schemas.microsoft.com/office/drawing/2014/main" id="{30B111A4-4300-47BB-89E4-EC0752E854BA}"/>
              </a:ext>
            </a:extLst>
          </p:cNvPr>
          <p:cNvSpPr txBox="1">
            <a:spLocks/>
          </p:cNvSpPr>
          <p:nvPr/>
        </p:nvSpPr>
        <p:spPr>
          <a:xfrm>
            <a:off x="3361640" y="2731775"/>
            <a:ext cx="2400897" cy="54320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t-BR" sz="3200" b="1" dirty="0">
                <a:solidFill>
                  <a:srgbClr val="24B4A8"/>
                </a:solidFill>
              </a:rPr>
              <a:t>Proposta</a:t>
            </a:r>
            <a:r>
              <a:rPr lang="pt-BR" sz="2500" b="1" dirty="0">
                <a:solidFill>
                  <a:srgbClr val="24B4A8"/>
                </a:solidFill>
              </a:rPr>
              <a:t> 4.2</a:t>
            </a:r>
            <a:endParaRPr lang="pt-BR" sz="2500" dirty="0"/>
          </a:p>
        </p:txBody>
      </p:sp>
      <p:sp>
        <p:nvSpPr>
          <p:cNvPr id="36" name="Retângulo 35">
            <a:extLst>
              <a:ext uri="{FF2B5EF4-FFF2-40B4-BE49-F238E27FC236}">
                <a16:creationId xmlns:a16="http://schemas.microsoft.com/office/drawing/2014/main" id="{C9BCD4E5-AEAA-4E3A-A8ED-AC846A2CAF1C}"/>
              </a:ext>
            </a:extLst>
          </p:cNvPr>
          <p:cNvSpPr/>
          <p:nvPr/>
        </p:nvSpPr>
        <p:spPr>
          <a:xfrm>
            <a:off x="2868478" y="3317934"/>
            <a:ext cx="8390072" cy="124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500" b="1" dirty="0"/>
              <a:t>Prorrogação de reduções na jornada implementadas via MP no 936/2020, com reduções nas despesas do governo em benefícios emergenciais</a:t>
            </a:r>
          </a:p>
        </p:txBody>
      </p:sp>
      <p:grpSp>
        <p:nvGrpSpPr>
          <p:cNvPr id="37" name="Agrupar 36">
            <a:extLst>
              <a:ext uri="{FF2B5EF4-FFF2-40B4-BE49-F238E27FC236}">
                <a16:creationId xmlns:a16="http://schemas.microsoft.com/office/drawing/2014/main" id="{88EAEC2E-E8B7-48BF-9F0C-D5BFCB520121}"/>
              </a:ext>
            </a:extLst>
          </p:cNvPr>
          <p:cNvGrpSpPr/>
          <p:nvPr/>
        </p:nvGrpSpPr>
        <p:grpSpPr>
          <a:xfrm>
            <a:off x="2352965" y="2774832"/>
            <a:ext cx="933084" cy="404528"/>
            <a:chOff x="2352964" y="655802"/>
            <a:chExt cx="1066511" cy="462374"/>
          </a:xfrm>
        </p:grpSpPr>
        <p:sp>
          <p:nvSpPr>
            <p:cNvPr id="38" name="Retângulo: Cantos Arredondados 37">
              <a:extLst>
                <a:ext uri="{FF2B5EF4-FFF2-40B4-BE49-F238E27FC236}">
                  <a16:creationId xmlns:a16="http://schemas.microsoft.com/office/drawing/2014/main" id="{03935032-E87A-4F99-9D5B-AAFEF02DDBE6}"/>
                </a:ext>
              </a:extLst>
            </p:cNvPr>
            <p:cNvSpPr/>
            <p:nvPr/>
          </p:nvSpPr>
          <p:spPr>
            <a:xfrm>
              <a:off x="2352964" y="655804"/>
              <a:ext cx="1066511" cy="462372"/>
            </a:xfrm>
            <a:prstGeom prst="roundRect">
              <a:avLst>
                <a:gd name="adj" fmla="val 50000"/>
              </a:avLst>
            </a:prstGeom>
            <a:solidFill>
              <a:srgbClr val="24B4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39" name="Retângulo 38">
              <a:extLst>
                <a:ext uri="{FF2B5EF4-FFF2-40B4-BE49-F238E27FC236}">
                  <a16:creationId xmlns:a16="http://schemas.microsoft.com/office/drawing/2014/main" id="{E2569540-5EC2-4D41-B4D3-7E0D715EFCE1}"/>
                </a:ext>
              </a:extLst>
            </p:cNvPr>
            <p:cNvSpPr/>
            <p:nvPr/>
          </p:nvSpPr>
          <p:spPr>
            <a:xfrm>
              <a:off x="2352965" y="655802"/>
              <a:ext cx="662458" cy="462373"/>
            </a:xfrm>
            <a:prstGeom prst="rect">
              <a:avLst/>
            </a:prstGeom>
            <a:solidFill>
              <a:srgbClr val="24B4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40" name="Elipse 39">
              <a:extLst>
                <a:ext uri="{FF2B5EF4-FFF2-40B4-BE49-F238E27FC236}">
                  <a16:creationId xmlns:a16="http://schemas.microsoft.com/office/drawing/2014/main" id="{211A0B88-B8C1-473A-87DB-2E8DD94887B5}"/>
                </a:ext>
              </a:extLst>
            </p:cNvPr>
            <p:cNvSpPr/>
            <p:nvPr/>
          </p:nvSpPr>
          <p:spPr>
            <a:xfrm>
              <a:off x="3101823" y="791365"/>
              <a:ext cx="191246" cy="19124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  <p:sp>
        <p:nvSpPr>
          <p:cNvPr id="20" name="Subtítulo 2">
            <a:extLst>
              <a:ext uri="{FF2B5EF4-FFF2-40B4-BE49-F238E27FC236}">
                <a16:creationId xmlns:a16="http://schemas.microsoft.com/office/drawing/2014/main" id="{E1225DB1-3B1B-4F53-9A02-A1BD88E9B4A7}"/>
              </a:ext>
            </a:extLst>
          </p:cNvPr>
          <p:cNvSpPr txBox="1">
            <a:spLocks/>
          </p:cNvSpPr>
          <p:nvPr/>
        </p:nvSpPr>
        <p:spPr>
          <a:xfrm>
            <a:off x="3361640" y="5195974"/>
            <a:ext cx="2400897" cy="54320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t-BR" sz="3200" b="1" dirty="0">
                <a:solidFill>
                  <a:srgbClr val="24B4A8"/>
                </a:solidFill>
              </a:rPr>
              <a:t>Proposta</a:t>
            </a:r>
            <a:r>
              <a:rPr lang="pt-BR" sz="2500" b="1" dirty="0">
                <a:solidFill>
                  <a:srgbClr val="24B4A8"/>
                </a:solidFill>
              </a:rPr>
              <a:t> 4.3</a:t>
            </a:r>
            <a:endParaRPr lang="pt-BR" sz="2500" dirty="0"/>
          </a:p>
        </p:txBody>
      </p:sp>
      <p:sp>
        <p:nvSpPr>
          <p:cNvPr id="21" name="Retângulo 20">
            <a:extLst>
              <a:ext uri="{FF2B5EF4-FFF2-40B4-BE49-F238E27FC236}">
                <a16:creationId xmlns:a16="http://schemas.microsoft.com/office/drawing/2014/main" id="{79741AEB-170D-4E86-8320-045859CF09EB}"/>
              </a:ext>
            </a:extLst>
          </p:cNvPr>
          <p:cNvSpPr/>
          <p:nvPr/>
        </p:nvSpPr>
        <p:spPr>
          <a:xfrm>
            <a:off x="2868478" y="5782133"/>
            <a:ext cx="8390072" cy="477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500" b="1" dirty="0"/>
              <a:t>Unificação e ampliação de benefícios voltados para a infância</a:t>
            </a:r>
          </a:p>
        </p:txBody>
      </p:sp>
      <p:grpSp>
        <p:nvGrpSpPr>
          <p:cNvPr id="22" name="Agrupar 21">
            <a:extLst>
              <a:ext uri="{FF2B5EF4-FFF2-40B4-BE49-F238E27FC236}">
                <a16:creationId xmlns:a16="http://schemas.microsoft.com/office/drawing/2014/main" id="{CD287B7B-36EF-473B-8ED5-3F79A84CA5A7}"/>
              </a:ext>
            </a:extLst>
          </p:cNvPr>
          <p:cNvGrpSpPr/>
          <p:nvPr/>
        </p:nvGrpSpPr>
        <p:grpSpPr>
          <a:xfrm>
            <a:off x="2352965" y="5239031"/>
            <a:ext cx="933084" cy="404528"/>
            <a:chOff x="2352964" y="655802"/>
            <a:chExt cx="1066511" cy="462374"/>
          </a:xfrm>
        </p:grpSpPr>
        <p:sp>
          <p:nvSpPr>
            <p:cNvPr id="23" name="Retângulo: Cantos Arredondados 22">
              <a:extLst>
                <a:ext uri="{FF2B5EF4-FFF2-40B4-BE49-F238E27FC236}">
                  <a16:creationId xmlns:a16="http://schemas.microsoft.com/office/drawing/2014/main" id="{23C3DF47-611B-44AB-B38A-CE7B8C3173A4}"/>
                </a:ext>
              </a:extLst>
            </p:cNvPr>
            <p:cNvSpPr/>
            <p:nvPr/>
          </p:nvSpPr>
          <p:spPr>
            <a:xfrm>
              <a:off x="2352964" y="655804"/>
              <a:ext cx="1066511" cy="462372"/>
            </a:xfrm>
            <a:prstGeom prst="roundRect">
              <a:avLst>
                <a:gd name="adj" fmla="val 50000"/>
              </a:avLst>
            </a:prstGeom>
            <a:solidFill>
              <a:srgbClr val="24B4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25" name="Retângulo 24">
              <a:extLst>
                <a:ext uri="{FF2B5EF4-FFF2-40B4-BE49-F238E27FC236}">
                  <a16:creationId xmlns:a16="http://schemas.microsoft.com/office/drawing/2014/main" id="{C5F0C55D-AA4D-4DF0-B0D5-59AF44F6B0A1}"/>
                </a:ext>
              </a:extLst>
            </p:cNvPr>
            <p:cNvSpPr/>
            <p:nvPr/>
          </p:nvSpPr>
          <p:spPr>
            <a:xfrm>
              <a:off x="2352965" y="655802"/>
              <a:ext cx="662458" cy="462373"/>
            </a:xfrm>
            <a:prstGeom prst="rect">
              <a:avLst/>
            </a:prstGeom>
            <a:solidFill>
              <a:srgbClr val="24B4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" name="Elipse 25">
              <a:extLst>
                <a:ext uri="{FF2B5EF4-FFF2-40B4-BE49-F238E27FC236}">
                  <a16:creationId xmlns:a16="http://schemas.microsoft.com/office/drawing/2014/main" id="{FCDBE2BA-DA3A-4BF1-941D-954A1073A9FD}"/>
                </a:ext>
              </a:extLst>
            </p:cNvPr>
            <p:cNvSpPr/>
            <p:nvPr/>
          </p:nvSpPr>
          <p:spPr>
            <a:xfrm>
              <a:off x="3101823" y="791365"/>
              <a:ext cx="191246" cy="19124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</p:spTree>
    <p:extLst>
      <p:ext uri="{BB962C8B-B14F-4D97-AF65-F5344CB8AC3E}">
        <p14:creationId xmlns:p14="http://schemas.microsoft.com/office/powerpoint/2010/main" val="2476402620"/>
      </p:ext>
    </p:extLst>
  </p:cSld>
  <p:clrMapOvr>
    <a:masterClrMapping/>
  </p:clrMapOvr>
  <p:transition spd="slow">
    <p:cover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m 9" descr="Fundo preto com letras brancas&#10;&#10;Descrição gerada automaticamente">
            <a:extLst>
              <a:ext uri="{FF2B5EF4-FFF2-40B4-BE49-F238E27FC236}">
                <a16:creationId xmlns:a16="http://schemas.microsoft.com/office/drawing/2014/main" id="{CCDD7FD4-086E-4F3E-A57E-7853B6FDEB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1" name="Subtítulo 2">
            <a:extLst>
              <a:ext uri="{FF2B5EF4-FFF2-40B4-BE49-F238E27FC236}">
                <a16:creationId xmlns:a16="http://schemas.microsoft.com/office/drawing/2014/main" id="{390C6DC3-D7DA-4BF1-A13D-6F29B44AB5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61640" y="612745"/>
            <a:ext cx="2400897" cy="543208"/>
          </a:xfrm>
        </p:spPr>
        <p:txBody>
          <a:bodyPr>
            <a:noAutofit/>
          </a:bodyPr>
          <a:lstStyle/>
          <a:p>
            <a:pPr algn="l"/>
            <a:r>
              <a:rPr lang="pt-BR" sz="3200" b="1" dirty="0">
                <a:solidFill>
                  <a:srgbClr val="24B4A8"/>
                </a:solidFill>
              </a:rPr>
              <a:t>Proposta</a:t>
            </a:r>
            <a:r>
              <a:rPr lang="pt-BR" sz="2500" b="1" dirty="0">
                <a:solidFill>
                  <a:srgbClr val="24B4A8"/>
                </a:solidFill>
              </a:rPr>
              <a:t> 4.4</a:t>
            </a:r>
            <a:endParaRPr lang="pt-BR" sz="2500" dirty="0"/>
          </a:p>
        </p:txBody>
      </p:sp>
      <p:sp>
        <p:nvSpPr>
          <p:cNvPr id="18" name="Subtítulo 2">
            <a:extLst>
              <a:ext uri="{FF2B5EF4-FFF2-40B4-BE49-F238E27FC236}">
                <a16:creationId xmlns:a16="http://schemas.microsoft.com/office/drawing/2014/main" id="{8FCCF52B-AEDA-4151-AAAD-AA0D3850B9DC}"/>
              </a:ext>
            </a:extLst>
          </p:cNvPr>
          <p:cNvSpPr txBox="1">
            <a:spLocks/>
          </p:cNvSpPr>
          <p:nvPr/>
        </p:nvSpPr>
        <p:spPr>
          <a:xfrm>
            <a:off x="10882" y="509452"/>
            <a:ext cx="2018210" cy="87521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t-BR" sz="3200" b="1" dirty="0">
                <a:solidFill>
                  <a:srgbClr val="0C44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Eixo </a:t>
            </a:r>
            <a:r>
              <a:rPr lang="pt-BR" sz="7200" b="1" dirty="0">
                <a:solidFill>
                  <a:srgbClr val="0C44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</a:t>
            </a:r>
            <a:endParaRPr lang="pt-BR" sz="5400" dirty="0"/>
          </a:p>
        </p:txBody>
      </p:sp>
      <p:sp>
        <p:nvSpPr>
          <p:cNvPr id="19" name="Subtítulo 2">
            <a:extLst>
              <a:ext uri="{FF2B5EF4-FFF2-40B4-BE49-F238E27FC236}">
                <a16:creationId xmlns:a16="http://schemas.microsoft.com/office/drawing/2014/main" id="{17B1183F-5EA0-48BF-A780-45281B0FBB14}"/>
              </a:ext>
            </a:extLst>
          </p:cNvPr>
          <p:cNvSpPr txBox="1">
            <a:spLocks/>
          </p:cNvSpPr>
          <p:nvPr/>
        </p:nvSpPr>
        <p:spPr>
          <a:xfrm>
            <a:off x="17419" y="1441270"/>
            <a:ext cx="2018210" cy="124669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t-BR" b="1" dirty="0">
                <a:solidFill>
                  <a:schemeClr val="bg1"/>
                </a:solidFill>
              </a:rPr>
              <a:t>Proteção econômica e social de populações vulneráveis</a:t>
            </a: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2040C96A-2372-4639-924F-F14B1AC63B55}"/>
              </a:ext>
            </a:extLst>
          </p:cNvPr>
          <p:cNvSpPr/>
          <p:nvPr/>
        </p:nvSpPr>
        <p:spPr>
          <a:xfrm>
            <a:off x="2868478" y="1284629"/>
            <a:ext cx="8390072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500" b="1" dirty="0"/>
              <a:t>Criação de uma Estratégia Integrada para promover o emprego e a educação dos jovens vulneráveis</a:t>
            </a:r>
          </a:p>
        </p:txBody>
      </p:sp>
      <p:grpSp>
        <p:nvGrpSpPr>
          <p:cNvPr id="8" name="Agrupar 7">
            <a:extLst>
              <a:ext uri="{FF2B5EF4-FFF2-40B4-BE49-F238E27FC236}">
                <a16:creationId xmlns:a16="http://schemas.microsoft.com/office/drawing/2014/main" id="{F68E5265-D31C-4D11-8FB5-9F85F562C450}"/>
              </a:ext>
            </a:extLst>
          </p:cNvPr>
          <p:cNvGrpSpPr/>
          <p:nvPr/>
        </p:nvGrpSpPr>
        <p:grpSpPr>
          <a:xfrm>
            <a:off x="2352965" y="655802"/>
            <a:ext cx="933084" cy="404528"/>
            <a:chOff x="2352964" y="655802"/>
            <a:chExt cx="1066511" cy="462374"/>
          </a:xfrm>
        </p:grpSpPr>
        <p:sp>
          <p:nvSpPr>
            <p:cNvPr id="4" name="Retângulo: Cantos Arredondados 3">
              <a:extLst>
                <a:ext uri="{FF2B5EF4-FFF2-40B4-BE49-F238E27FC236}">
                  <a16:creationId xmlns:a16="http://schemas.microsoft.com/office/drawing/2014/main" id="{506C8648-5DA4-4D32-BCED-1025A76DF0D4}"/>
                </a:ext>
              </a:extLst>
            </p:cNvPr>
            <p:cNvSpPr/>
            <p:nvPr/>
          </p:nvSpPr>
          <p:spPr>
            <a:xfrm>
              <a:off x="2352964" y="655804"/>
              <a:ext cx="1066511" cy="462372"/>
            </a:xfrm>
            <a:prstGeom prst="roundRect">
              <a:avLst>
                <a:gd name="adj" fmla="val 50000"/>
              </a:avLst>
            </a:prstGeom>
            <a:solidFill>
              <a:srgbClr val="24B4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6" name="Retângulo 5">
              <a:extLst>
                <a:ext uri="{FF2B5EF4-FFF2-40B4-BE49-F238E27FC236}">
                  <a16:creationId xmlns:a16="http://schemas.microsoft.com/office/drawing/2014/main" id="{917CB554-D579-4881-9FD8-D5B9027A33A8}"/>
                </a:ext>
              </a:extLst>
            </p:cNvPr>
            <p:cNvSpPr/>
            <p:nvPr/>
          </p:nvSpPr>
          <p:spPr>
            <a:xfrm>
              <a:off x="2352965" y="655802"/>
              <a:ext cx="662458" cy="462373"/>
            </a:xfrm>
            <a:prstGeom prst="rect">
              <a:avLst/>
            </a:prstGeom>
            <a:solidFill>
              <a:srgbClr val="24B4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" name="Elipse 2">
              <a:extLst>
                <a:ext uri="{FF2B5EF4-FFF2-40B4-BE49-F238E27FC236}">
                  <a16:creationId xmlns:a16="http://schemas.microsoft.com/office/drawing/2014/main" id="{FA046340-E7B7-4612-8519-37DA6BE0E526}"/>
                </a:ext>
              </a:extLst>
            </p:cNvPr>
            <p:cNvSpPr/>
            <p:nvPr/>
          </p:nvSpPr>
          <p:spPr>
            <a:xfrm>
              <a:off x="3101823" y="791365"/>
              <a:ext cx="191246" cy="19124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  <p:sp>
        <p:nvSpPr>
          <p:cNvPr id="35" name="Subtítulo 2">
            <a:extLst>
              <a:ext uri="{FF2B5EF4-FFF2-40B4-BE49-F238E27FC236}">
                <a16:creationId xmlns:a16="http://schemas.microsoft.com/office/drawing/2014/main" id="{30B111A4-4300-47BB-89E4-EC0752E854BA}"/>
              </a:ext>
            </a:extLst>
          </p:cNvPr>
          <p:cNvSpPr txBox="1">
            <a:spLocks/>
          </p:cNvSpPr>
          <p:nvPr/>
        </p:nvSpPr>
        <p:spPr>
          <a:xfrm>
            <a:off x="3361640" y="2840632"/>
            <a:ext cx="2400897" cy="54320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t-BR" sz="3200" b="1" dirty="0">
                <a:solidFill>
                  <a:srgbClr val="24B4A8"/>
                </a:solidFill>
              </a:rPr>
              <a:t>Proposta</a:t>
            </a:r>
            <a:r>
              <a:rPr lang="pt-BR" sz="2500" b="1" dirty="0">
                <a:solidFill>
                  <a:srgbClr val="24B4A8"/>
                </a:solidFill>
              </a:rPr>
              <a:t> 4.5</a:t>
            </a:r>
            <a:endParaRPr lang="pt-BR" sz="2500" dirty="0"/>
          </a:p>
        </p:txBody>
      </p:sp>
      <p:sp>
        <p:nvSpPr>
          <p:cNvPr id="36" name="Retângulo 35">
            <a:extLst>
              <a:ext uri="{FF2B5EF4-FFF2-40B4-BE49-F238E27FC236}">
                <a16:creationId xmlns:a16="http://schemas.microsoft.com/office/drawing/2014/main" id="{C9BCD4E5-AEAA-4E3A-A8ED-AC846A2CAF1C}"/>
              </a:ext>
            </a:extLst>
          </p:cNvPr>
          <p:cNvSpPr/>
          <p:nvPr/>
        </p:nvSpPr>
        <p:spPr>
          <a:xfrm>
            <a:off x="2868478" y="3426791"/>
            <a:ext cx="8390072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500" b="1" dirty="0"/>
              <a:t>Geração de empregos por meio de ajuda para os cuidadores familiares de idosos</a:t>
            </a:r>
          </a:p>
        </p:txBody>
      </p:sp>
      <p:grpSp>
        <p:nvGrpSpPr>
          <p:cNvPr id="37" name="Agrupar 36">
            <a:extLst>
              <a:ext uri="{FF2B5EF4-FFF2-40B4-BE49-F238E27FC236}">
                <a16:creationId xmlns:a16="http://schemas.microsoft.com/office/drawing/2014/main" id="{88EAEC2E-E8B7-48BF-9F0C-D5BFCB520121}"/>
              </a:ext>
            </a:extLst>
          </p:cNvPr>
          <p:cNvGrpSpPr/>
          <p:nvPr/>
        </p:nvGrpSpPr>
        <p:grpSpPr>
          <a:xfrm>
            <a:off x="2352965" y="2883689"/>
            <a:ext cx="933084" cy="404528"/>
            <a:chOff x="2352964" y="655802"/>
            <a:chExt cx="1066511" cy="462374"/>
          </a:xfrm>
        </p:grpSpPr>
        <p:sp>
          <p:nvSpPr>
            <p:cNvPr id="38" name="Retângulo: Cantos Arredondados 37">
              <a:extLst>
                <a:ext uri="{FF2B5EF4-FFF2-40B4-BE49-F238E27FC236}">
                  <a16:creationId xmlns:a16="http://schemas.microsoft.com/office/drawing/2014/main" id="{03935032-E87A-4F99-9D5B-AAFEF02DDBE6}"/>
                </a:ext>
              </a:extLst>
            </p:cNvPr>
            <p:cNvSpPr/>
            <p:nvPr/>
          </p:nvSpPr>
          <p:spPr>
            <a:xfrm>
              <a:off x="2352964" y="655804"/>
              <a:ext cx="1066511" cy="462372"/>
            </a:xfrm>
            <a:prstGeom prst="roundRect">
              <a:avLst>
                <a:gd name="adj" fmla="val 50000"/>
              </a:avLst>
            </a:prstGeom>
            <a:solidFill>
              <a:srgbClr val="24B4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39" name="Retângulo 38">
              <a:extLst>
                <a:ext uri="{FF2B5EF4-FFF2-40B4-BE49-F238E27FC236}">
                  <a16:creationId xmlns:a16="http://schemas.microsoft.com/office/drawing/2014/main" id="{E2569540-5EC2-4D41-B4D3-7E0D715EFCE1}"/>
                </a:ext>
              </a:extLst>
            </p:cNvPr>
            <p:cNvSpPr/>
            <p:nvPr/>
          </p:nvSpPr>
          <p:spPr>
            <a:xfrm>
              <a:off x="2352965" y="655802"/>
              <a:ext cx="662458" cy="462373"/>
            </a:xfrm>
            <a:prstGeom prst="rect">
              <a:avLst/>
            </a:prstGeom>
            <a:solidFill>
              <a:srgbClr val="24B4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40" name="Elipse 39">
              <a:extLst>
                <a:ext uri="{FF2B5EF4-FFF2-40B4-BE49-F238E27FC236}">
                  <a16:creationId xmlns:a16="http://schemas.microsoft.com/office/drawing/2014/main" id="{211A0B88-B8C1-473A-87DB-2E8DD94887B5}"/>
                </a:ext>
              </a:extLst>
            </p:cNvPr>
            <p:cNvSpPr/>
            <p:nvPr/>
          </p:nvSpPr>
          <p:spPr>
            <a:xfrm>
              <a:off x="3101823" y="791365"/>
              <a:ext cx="191246" cy="19124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  <p:sp>
        <p:nvSpPr>
          <p:cNvPr id="20" name="Subtítulo 2">
            <a:extLst>
              <a:ext uri="{FF2B5EF4-FFF2-40B4-BE49-F238E27FC236}">
                <a16:creationId xmlns:a16="http://schemas.microsoft.com/office/drawing/2014/main" id="{E1225DB1-3B1B-4F53-9A02-A1BD88E9B4A7}"/>
              </a:ext>
            </a:extLst>
          </p:cNvPr>
          <p:cNvSpPr txBox="1">
            <a:spLocks/>
          </p:cNvSpPr>
          <p:nvPr/>
        </p:nvSpPr>
        <p:spPr>
          <a:xfrm>
            <a:off x="3361640" y="4833113"/>
            <a:ext cx="2400897" cy="54320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t-BR" sz="3200" b="1" dirty="0">
                <a:solidFill>
                  <a:srgbClr val="24B4A8"/>
                </a:solidFill>
              </a:rPr>
              <a:t>Proposta</a:t>
            </a:r>
            <a:r>
              <a:rPr lang="pt-BR" sz="2500" b="1" dirty="0">
                <a:solidFill>
                  <a:srgbClr val="24B4A8"/>
                </a:solidFill>
              </a:rPr>
              <a:t> 4.6</a:t>
            </a:r>
            <a:endParaRPr lang="pt-BR" sz="2500" dirty="0"/>
          </a:p>
        </p:txBody>
      </p:sp>
      <p:sp>
        <p:nvSpPr>
          <p:cNvPr id="21" name="Retângulo 20">
            <a:extLst>
              <a:ext uri="{FF2B5EF4-FFF2-40B4-BE49-F238E27FC236}">
                <a16:creationId xmlns:a16="http://schemas.microsoft.com/office/drawing/2014/main" id="{79741AEB-170D-4E86-8320-045859CF09EB}"/>
              </a:ext>
            </a:extLst>
          </p:cNvPr>
          <p:cNvSpPr/>
          <p:nvPr/>
        </p:nvSpPr>
        <p:spPr>
          <a:xfrm>
            <a:off x="2868478" y="5419272"/>
            <a:ext cx="8390072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500" b="1" dirty="0"/>
              <a:t>Proteção e geração de ocupações na agricultura familiar e abastecimento alimentar</a:t>
            </a:r>
          </a:p>
        </p:txBody>
      </p:sp>
      <p:grpSp>
        <p:nvGrpSpPr>
          <p:cNvPr id="22" name="Agrupar 21">
            <a:extLst>
              <a:ext uri="{FF2B5EF4-FFF2-40B4-BE49-F238E27FC236}">
                <a16:creationId xmlns:a16="http://schemas.microsoft.com/office/drawing/2014/main" id="{CD287B7B-36EF-473B-8ED5-3F79A84CA5A7}"/>
              </a:ext>
            </a:extLst>
          </p:cNvPr>
          <p:cNvGrpSpPr/>
          <p:nvPr/>
        </p:nvGrpSpPr>
        <p:grpSpPr>
          <a:xfrm>
            <a:off x="2352965" y="4876170"/>
            <a:ext cx="933084" cy="404528"/>
            <a:chOff x="2352964" y="655802"/>
            <a:chExt cx="1066511" cy="462374"/>
          </a:xfrm>
        </p:grpSpPr>
        <p:sp>
          <p:nvSpPr>
            <p:cNvPr id="23" name="Retângulo: Cantos Arredondados 22">
              <a:extLst>
                <a:ext uri="{FF2B5EF4-FFF2-40B4-BE49-F238E27FC236}">
                  <a16:creationId xmlns:a16="http://schemas.microsoft.com/office/drawing/2014/main" id="{23C3DF47-611B-44AB-B38A-CE7B8C3173A4}"/>
                </a:ext>
              </a:extLst>
            </p:cNvPr>
            <p:cNvSpPr/>
            <p:nvPr/>
          </p:nvSpPr>
          <p:spPr>
            <a:xfrm>
              <a:off x="2352964" y="655804"/>
              <a:ext cx="1066511" cy="462372"/>
            </a:xfrm>
            <a:prstGeom prst="roundRect">
              <a:avLst>
                <a:gd name="adj" fmla="val 50000"/>
              </a:avLst>
            </a:prstGeom>
            <a:solidFill>
              <a:srgbClr val="24B4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25" name="Retângulo 24">
              <a:extLst>
                <a:ext uri="{FF2B5EF4-FFF2-40B4-BE49-F238E27FC236}">
                  <a16:creationId xmlns:a16="http://schemas.microsoft.com/office/drawing/2014/main" id="{C5F0C55D-AA4D-4DF0-B0D5-59AF44F6B0A1}"/>
                </a:ext>
              </a:extLst>
            </p:cNvPr>
            <p:cNvSpPr/>
            <p:nvPr/>
          </p:nvSpPr>
          <p:spPr>
            <a:xfrm>
              <a:off x="2352965" y="655802"/>
              <a:ext cx="662458" cy="462373"/>
            </a:xfrm>
            <a:prstGeom prst="rect">
              <a:avLst/>
            </a:prstGeom>
            <a:solidFill>
              <a:srgbClr val="24B4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" name="Elipse 25">
              <a:extLst>
                <a:ext uri="{FF2B5EF4-FFF2-40B4-BE49-F238E27FC236}">
                  <a16:creationId xmlns:a16="http://schemas.microsoft.com/office/drawing/2014/main" id="{FCDBE2BA-DA3A-4BF1-941D-954A1073A9FD}"/>
                </a:ext>
              </a:extLst>
            </p:cNvPr>
            <p:cNvSpPr/>
            <p:nvPr/>
          </p:nvSpPr>
          <p:spPr>
            <a:xfrm>
              <a:off x="3101823" y="791365"/>
              <a:ext cx="191246" cy="19124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</p:spTree>
    <p:extLst>
      <p:ext uri="{BB962C8B-B14F-4D97-AF65-F5344CB8AC3E}">
        <p14:creationId xmlns:p14="http://schemas.microsoft.com/office/powerpoint/2010/main" val="208012271"/>
      </p:ext>
    </p:extLst>
  </p:cSld>
  <p:clrMapOvr>
    <a:masterClrMapping/>
  </p:clrMapOvr>
  <p:transition spd="slow">
    <p:cover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m 9" descr="Fundo preto com letras brancas&#10;&#10;Descrição gerada automaticamente">
            <a:extLst>
              <a:ext uri="{FF2B5EF4-FFF2-40B4-BE49-F238E27FC236}">
                <a16:creationId xmlns:a16="http://schemas.microsoft.com/office/drawing/2014/main" id="{CCDD7FD4-086E-4F3E-A57E-7853B6FDEB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1" name="Subtítulo 2">
            <a:extLst>
              <a:ext uri="{FF2B5EF4-FFF2-40B4-BE49-F238E27FC236}">
                <a16:creationId xmlns:a16="http://schemas.microsoft.com/office/drawing/2014/main" id="{390C6DC3-D7DA-4BF1-A13D-6F29B44AB5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61640" y="612745"/>
            <a:ext cx="2400897" cy="543208"/>
          </a:xfrm>
        </p:spPr>
        <p:txBody>
          <a:bodyPr>
            <a:noAutofit/>
          </a:bodyPr>
          <a:lstStyle/>
          <a:p>
            <a:pPr algn="l"/>
            <a:r>
              <a:rPr lang="pt-BR" sz="3200" b="1" dirty="0">
                <a:solidFill>
                  <a:srgbClr val="24B4A8"/>
                </a:solidFill>
              </a:rPr>
              <a:t>Proposta</a:t>
            </a:r>
            <a:r>
              <a:rPr lang="pt-BR" sz="2500" b="1" dirty="0">
                <a:solidFill>
                  <a:srgbClr val="24B4A8"/>
                </a:solidFill>
              </a:rPr>
              <a:t> 4.7</a:t>
            </a:r>
            <a:endParaRPr lang="pt-BR" sz="2500" dirty="0"/>
          </a:p>
        </p:txBody>
      </p:sp>
      <p:sp>
        <p:nvSpPr>
          <p:cNvPr id="18" name="Subtítulo 2">
            <a:extLst>
              <a:ext uri="{FF2B5EF4-FFF2-40B4-BE49-F238E27FC236}">
                <a16:creationId xmlns:a16="http://schemas.microsoft.com/office/drawing/2014/main" id="{8FCCF52B-AEDA-4151-AAAD-AA0D3850B9DC}"/>
              </a:ext>
            </a:extLst>
          </p:cNvPr>
          <p:cNvSpPr txBox="1">
            <a:spLocks/>
          </p:cNvSpPr>
          <p:nvPr/>
        </p:nvSpPr>
        <p:spPr>
          <a:xfrm>
            <a:off x="10882" y="509452"/>
            <a:ext cx="2018210" cy="87521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t-BR" sz="3200" b="1" dirty="0">
                <a:solidFill>
                  <a:srgbClr val="0C44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Eixo </a:t>
            </a:r>
            <a:r>
              <a:rPr lang="pt-BR" sz="7200" b="1" dirty="0">
                <a:solidFill>
                  <a:srgbClr val="0C44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</a:t>
            </a:r>
            <a:endParaRPr lang="pt-BR" sz="5400" dirty="0"/>
          </a:p>
        </p:txBody>
      </p:sp>
      <p:sp>
        <p:nvSpPr>
          <p:cNvPr id="19" name="Subtítulo 2">
            <a:extLst>
              <a:ext uri="{FF2B5EF4-FFF2-40B4-BE49-F238E27FC236}">
                <a16:creationId xmlns:a16="http://schemas.microsoft.com/office/drawing/2014/main" id="{17B1183F-5EA0-48BF-A780-45281B0FBB14}"/>
              </a:ext>
            </a:extLst>
          </p:cNvPr>
          <p:cNvSpPr txBox="1">
            <a:spLocks/>
          </p:cNvSpPr>
          <p:nvPr/>
        </p:nvSpPr>
        <p:spPr>
          <a:xfrm>
            <a:off x="17419" y="1441270"/>
            <a:ext cx="2018210" cy="124669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t-BR" b="1" dirty="0">
                <a:solidFill>
                  <a:schemeClr val="bg1"/>
                </a:solidFill>
              </a:rPr>
              <a:t>Proteção econômica e social de populações vulneráveis</a:t>
            </a: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2040C96A-2372-4639-924F-F14B1AC63B55}"/>
              </a:ext>
            </a:extLst>
          </p:cNvPr>
          <p:cNvSpPr/>
          <p:nvPr/>
        </p:nvSpPr>
        <p:spPr>
          <a:xfrm>
            <a:off x="2868478" y="1284629"/>
            <a:ext cx="8390072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500" b="1" dirty="0"/>
              <a:t>Repor e aumentar o número de profissionais de saúde afastados no período da pandemia </a:t>
            </a:r>
          </a:p>
        </p:txBody>
      </p:sp>
      <p:grpSp>
        <p:nvGrpSpPr>
          <p:cNvPr id="8" name="Agrupar 7">
            <a:extLst>
              <a:ext uri="{FF2B5EF4-FFF2-40B4-BE49-F238E27FC236}">
                <a16:creationId xmlns:a16="http://schemas.microsoft.com/office/drawing/2014/main" id="{F68E5265-D31C-4D11-8FB5-9F85F562C450}"/>
              </a:ext>
            </a:extLst>
          </p:cNvPr>
          <p:cNvGrpSpPr/>
          <p:nvPr/>
        </p:nvGrpSpPr>
        <p:grpSpPr>
          <a:xfrm>
            <a:off x="2352965" y="655802"/>
            <a:ext cx="933084" cy="404528"/>
            <a:chOff x="2352964" y="655802"/>
            <a:chExt cx="1066511" cy="462374"/>
          </a:xfrm>
        </p:grpSpPr>
        <p:sp>
          <p:nvSpPr>
            <p:cNvPr id="4" name="Retângulo: Cantos Arredondados 3">
              <a:extLst>
                <a:ext uri="{FF2B5EF4-FFF2-40B4-BE49-F238E27FC236}">
                  <a16:creationId xmlns:a16="http://schemas.microsoft.com/office/drawing/2014/main" id="{506C8648-5DA4-4D32-BCED-1025A76DF0D4}"/>
                </a:ext>
              </a:extLst>
            </p:cNvPr>
            <p:cNvSpPr/>
            <p:nvPr/>
          </p:nvSpPr>
          <p:spPr>
            <a:xfrm>
              <a:off x="2352964" y="655804"/>
              <a:ext cx="1066511" cy="462372"/>
            </a:xfrm>
            <a:prstGeom prst="roundRect">
              <a:avLst>
                <a:gd name="adj" fmla="val 50000"/>
              </a:avLst>
            </a:prstGeom>
            <a:solidFill>
              <a:srgbClr val="24B4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6" name="Retângulo 5">
              <a:extLst>
                <a:ext uri="{FF2B5EF4-FFF2-40B4-BE49-F238E27FC236}">
                  <a16:creationId xmlns:a16="http://schemas.microsoft.com/office/drawing/2014/main" id="{917CB554-D579-4881-9FD8-D5B9027A33A8}"/>
                </a:ext>
              </a:extLst>
            </p:cNvPr>
            <p:cNvSpPr/>
            <p:nvPr/>
          </p:nvSpPr>
          <p:spPr>
            <a:xfrm>
              <a:off x="2352965" y="655802"/>
              <a:ext cx="662458" cy="462373"/>
            </a:xfrm>
            <a:prstGeom prst="rect">
              <a:avLst/>
            </a:prstGeom>
            <a:solidFill>
              <a:srgbClr val="24B4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" name="Elipse 2">
              <a:extLst>
                <a:ext uri="{FF2B5EF4-FFF2-40B4-BE49-F238E27FC236}">
                  <a16:creationId xmlns:a16="http://schemas.microsoft.com/office/drawing/2014/main" id="{FA046340-E7B7-4612-8519-37DA6BE0E526}"/>
                </a:ext>
              </a:extLst>
            </p:cNvPr>
            <p:cNvSpPr/>
            <p:nvPr/>
          </p:nvSpPr>
          <p:spPr>
            <a:xfrm>
              <a:off x="3101823" y="791365"/>
              <a:ext cx="191246" cy="19124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  <p:sp>
        <p:nvSpPr>
          <p:cNvPr id="35" name="Subtítulo 2">
            <a:extLst>
              <a:ext uri="{FF2B5EF4-FFF2-40B4-BE49-F238E27FC236}">
                <a16:creationId xmlns:a16="http://schemas.microsoft.com/office/drawing/2014/main" id="{30B111A4-4300-47BB-89E4-EC0752E854BA}"/>
              </a:ext>
            </a:extLst>
          </p:cNvPr>
          <p:cNvSpPr txBox="1">
            <a:spLocks/>
          </p:cNvSpPr>
          <p:nvPr/>
        </p:nvSpPr>
        <p:spPr>
          <a:xfrm>
            <a:off x="3361640" y="2459632"/>
            <a:ext cx="2400897" cy="54320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t-BR" sz="3200" b="1" dirty="0">
                <a:solidFill>
                  <a:srgbClr val="24B4A8"/>
                </a:solidFill>
              </a:rPr>
              <a:t>Proposta</a:t>
            </a:r>
            <a:r>
              <a:rPr lang="pt-BR" sz="2500" b="1" dirty="0">
                <a:solidFill>
                  <a:srgbClr val="24B4A8"/>
                </a:solidFill>
              </a:rPr>
              <a:t> 4.8</a:t>
            </a:r>
            <a:endParaRPr lang="pt-BR" sz="2500" dirty="0"/>
          </a:p>
        </p:txBody>
      </p:sp>
      <p:sp>
        <p:nvSpPr>
          <p:cNvPr id="36" name="Retângulo 35">
            <a:extLst>
              <a:ext uri="{FF2B5EF4-FFF2-40B4-BE49-F238E27FC236}">
                <a16:creationId xmlns:a16="http://schemas.microsoft.com/office/drawing/2014/main" id="{C9BCD4E5-AEAA-4E3A-A8ED-AC846A2CAF1C}"/>
              </a:ext>
            </a:extLst>
          </p:cNvPr>
          <p:cNvSpPr/>
          <p:nvPr/>
        </p:nvSpPr>
        <p:spPr>
          <a:xfrm>
            <a:off x="2868478" y="3150566"/>
            <a:ext cx="8390072" cy="124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500" b="1" dirty="0"/>
              <a:t>Realização de encomenda tecnológica para o desenvolvimento de vacina “tríplice” ou solução para imunização ou proteção contra dengue, </a:t>
            </a:r>
            <a:r>
              <a:rPr lang="pt-BR" sz="2500" b="1" dirty="0" err="1"/>
              <a:t>chikungunya</a:t>
            </a:r>
            <a:r>
              <a:rPr lang="pt-BR" sz="2500" b="1" dirty="0"/>
              <a:t> e </a:t>
            </a:r>
            <a:r>
              <a:rPr lang="pt-BR" sz="2500" b="1" dirty="0" err="1"/>
              <a:t>zika</a:t>
            </a:r>
            <a:endParaRPr lang="pt-BR" sz="2500" b="1" dirty="0"/>
          </a:p>
        </p:txBody>
      </p:sp>
      <p:grpSp>
        <p:nvGrpSpPr>
          <p:cNvPr id="37" name="Agrupar 36">
            <a:extLst>
              <a:ext uri="{FF2B5EF4-FFF2-40B4-BE49-F238E27FC236}">
                <a16:creationId xmlns:a16="http://schemas.microsoft.com/office/drawing/2014/main" id="{88EAEC2E-E8B7-48BF-9F0C-D5BFCB520121}"/>
              </a:ext>
            </a:extLst>
          </p:cNvPr>
          <p:cNvGrpSpPr/>
          <p:nvPr/>
        </p:nvGrpSpPr>
        <p:grpSpPr>
          <a:xfrm>
            <a:off x="2352965" y="2502689"/>
            <a:ext cx="933084" cy="404528"/>
            <a:chOff x="2352964" y="655802"/>
            <a:chExt cx="1066511" cy="462374"/>
          </a:xfrm>
        </p:grpSpPr>
        <p:sp>
          <p:nvSpPr>
            <p:cNvPr id="38" name="Retângulo: Cantos Arredondados 37">
              <a:extLst>
                <a:ext uri="{FF2B5EF4-FFF2-40B4-BE49-F238E27FC236}">
                  <a16:creationId xmlns:a16="http://schemas.microsoft.com/office/drawing/2014/main" id="{03935032-E87A-4F99-9D5B-AAFEF02DDBE6}"/>
                </a:ext>
              </a:extLst>
            </p:cNvPr>
            <p:cNvSpPr/>
            <p:nvPr/>
          </p:nvSpPr>
          <p:spPr>
            <a:xfrm>
              <a:off x="2352964" y="655804"/>
              <a:ext cx="1066511" cy="462372"/>
            </a:xfrm>
            <a:prstGeom prst="roundRect">
              <a:avLst>
                <a:gd name="adj" fmla="val 50000"/>
              </a:avLst>
            </a:prstGeom>
            <a:solidFill>
              <a:srgbClr val="24B4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39" name="Retângulo 38">
              <a:extLst>
                <a:ext uri="{FF2B5EF4-FFF2-40B4-BE49-F238E27FC236}">
                  <a16:creationId xmlns:a16="http://schemas.microsoft.com/office/drawing/2014/main" id="{E2569540-5EC2-4D41-B4D3-7E0D715EFCE1}"/>
                </a:ext>
              </a:extLst>
            </p:cNvPr>
            <p:cNvSpPr/>
            <p:nvPr/>
          </p:nvSpPr>
          <p:spPr>
            <a:xfrm>
              <a:off x="2352965" y="655802"/>
              <a:ext cx="662458" cy="462373"/>
            </a:xfrm>
            <a:prstGeom prst="rect">
              <a:avLst/>
            </a:prstGeom>
            <a:solidFill>
              <a:srgbClr val="24B4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40" name="Elipse 39">
              <a:extLst>
                <a:ext uri="{FF2B5EF4-FFF2-40B4-BE49-F238E27FC236}">
                  <a16:creationId xmlns:a16="http://schemas.microsoft.com/office/drawing/2014/main" id="{211A0B88-B8C1-473A-87DB-2E8DD94887B5}"/>
                </a:ext>
              </a:extLst>
            </p:cNvPr>
            <p:cNvSpPr/>
            <p:nvPr/>
          </p:nvSpPr>
          <p:spPr>
            <a:xfrm>
              <a:off x="3101823" y="791365"/>
              <a:ext cx="191246" cy="19124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  <p:sp>
        <p:nvSpPr>
          <p:cNvPr id="20" name="Subtítulo 2">
            <a:extLst>
              <a:ext uri="{FF2B5EF4-FFF2-40B4-BE49-F238E27FC236}">
                <a16:creationId xmlns:a16="http://schemas.microsoft.com/office/drawing/2014/main" id="{E1225DB1-3B1B-4F53-9A02-A1BD88E9B4A7}"/>
              </a:ext>
            </a:extLst>
          </p:cNvPr>
          <p:cNvSpPr txBox="1">
            <a:spLocks/>
          </p:cNvSpPr>
          <p:nvPr/>
        </p:nvSpPr>
        <p:spPr>
          <a:xfrm>
            <a:off x="3361640" y="4742401"/>
            <a:ext cx="2400897" cy="54320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t-BR" sz="3200" b="1" dirty="0">
                <a:solidFill>
                  <a:srgbClr val="24B4A8"/>
                </a:solidFill>
              </a:rPr>
              <a:t>Proposta</a:t>
            </a:r>
            <a:r>
              <a:rPr lang="pt-BR" sz="2500" b="1" dirty="0">
                <a:solidFill>
                  <a:srgbClr val="24B4A8"/>
                </a:solidFill>
              </a:rPr>
              <a:t> 4.9</a:t>
            </a:r>
            <a:endParaRPr lang="pt-BR" sz="2500" dirty="0"/>
          </a:p>
        </p:txBody>
      </p:sp>
      <p:sp>
        <p:nvSpPr>
          <p:cNvPr id="21" name="Retângulo 20">
            <a:extLst>
              <a:ext uri="{FF2B5EF4-FFF2-40B4-BE49-F238E27FC236}">
                <a16:creationId xmlns:a16="http://schemas.microsoft.com/office/drawing/2014/main" id="{79741AEB-170D-4E86-8320-045859CF09EB}"/>
              </a:ext>
            </a:extLst>
          </p:cNvPr>
          <p:cNvSpPr/>
          <p:nvPr/>
        </p:nvSpPr>
        <p:spPr>
          <a:xfrm>
            <a:off x="2868478" y="5328560"/>
            <a:ext cx="8390072" cy="124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500" b="1" dirty="0"/>
              <a:t>Retomada das Atividades Escolares Pós-Crise COVID-19: Distribuir um tablet ou laptop para fins educativos aos alunos da rede pública.</a:t>
            </a:r>
          </a:p>
        </p:txBody>
      </p:sp>
      <p:grpSp>
        <p:nvGrpSpPr>
          <p:cNvPr id="22" name="Agrupar 21">
            <a:extLst>
              <a:ext uri="{FF2B5EF4-FFF2-40B4-BE49-F238E27FC236}">
                <a16:creationId xmlns:a16="http://schemas.microsoft.com/office/drawing/2014/main" id="{CD287B7B-36EF-473B-8ED5-3F79A84CA5A7}"/>
              </a:ext>
            </a:extLst>
          </p:cNvPr>
          <p:cNvGrpSpPr/>
          <p:nvPr/>
        </p:nvGrpSpPr>
        <p:grpSpPr>
          <a:xfrm>
            <a:off x="2352965" y="4785458"/>
            <a:ext cx="933084" cy="404528"/>
            <a:chOff x="2352964" y="655802"/>
            <a:chExt cx="1066511" cy="462374"/>
          </a:xfrm>
        </p:grpSpPr>
        <p:sp>
          <p:nvSpPr>
            <p:cNvPr id="23" name="Retângulo: Cantos Arredondados 22">
              <a:extLst>
                <a:ext uri="{FF2B5EF4-FFF2-40B4-BE49-F238E27FC236}">
                  <a16:creationId xmlns:a16="http://schemas.microsoft.com/office/drawing/2014/main" id="{23C3DF47-611B-44AB-B38A-CE7B8C3173A4}"/>
                </a:ext>
              </a:extLst>
            </p:cNvPr>
            <p:cNvSpPr/>
            <p:nvPr/>
          </p:nvSpPr>
          <p:spPr>
            <a:xfrm>
              <a:off x="2352964" y="655804"/>
              <a:ext cx="1066511" cy="462372"/>
            </a:xfrm>
            <a:prstGeom prst="roundRect">
              <a:avLst>
                <a:gd name="adj" fmla="val 50000"/>
              </a:avLst>
            </a:prstGeom>
            <a:solidFill>
              <a:srgbClr val="24B4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25" name="Retângulo 24">
              <a:extLst>
                <a:ext uri="{FF2B5EF4-FFF2-40B4-BE49-F238E27FC236}">
                  <a16:creationId xmlns:a16="http://schemas.microsoft.com/office/drawing/2014/main" id="{C5F0C55D-AA4D-4DF0-B0D5-59AF44F6B0A1}"/>
                </a:ext>
              </a:extLst>
            </p:cNvPr>
            <p:cNvSpPr/>
            <p:nvPr/>
          </p:nvSpPr>
          <p:spPr>
            <a:xfrm>
              <a:off x="2352965" y="655802"/>
              <a:ext cx="662458" cy="462373"/>
            </a:xfrm>
            <a:prstGeom prst="rect">
              <a:avLst/>
            </a:prstGeom>
            <a:solidFill>
              <a:srgbClr val="24B4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" name="Elipse 25">
              <a:extLst>
                <a:ext uri="{FF2B5EF4-FFF2-40B4-BE49-F238E27FC236}">
                  <a16:creationId xmlns:a16="http://schemas.microsoft.com/office/drawing/2014/main" id="{FCDBE2BA-DA3A-4BF1-941D-954A1073A9FD}"/>
                </a:ext>
              </a:extLst>
            </p:cNvPr>
            <p:cNvSpPr/>
            <p:nvPr/>
          </p:nvSpPr>
          <p:spPr>
            <a:xfrm>
              <a:off x="3101823" y="791365"/>
              <a:ext cx="191246" cy="19124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</p:spTree>
    <p:extLst>
      <p:ext uri="{BB962C8B-B14F-4D97-AF65-F5344CB8AC3E}">
        <p14:creationId xmlns:p14="http://schemas.microsoft.com/office/powerpoint/2010/main" val="427945322"/>
      </p:ext>
    </p:extLst>
  </p:cSld>
  <p:clrMapOvr>
    <a:masterClrMapping/>
  </p:clrMapOvr>
  <p:transition spd="slow">
    <p:cover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m 9" descr="Fundo preto com letras brancas&#10;&#10;Descrição gerada automaticamente">
            <a:extLst>
              <a:ext uri="{FF2B5EF4-FFF2-40B4-BE49-F238E27FC236}">
                <a16:creationId xmlns:a16="http://schemas.microsoft.com/office/drawing/2014/main" id="{CCDD7FD4-086E-4F3E-A57E-7853B6FDEB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1" name="Subtítulo 2">
            <a:extLst>
              <a:ext uri="{FF2B5EF4-FFF2-40B4-BE49-F238E27FC236}">
                <a16:creationId xmlns:a16="http://schemas.microsoft.com/office/drawing/2014/main" id="{390C6DC3-D7DA-4BF1-A13D-6F29B44AB5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61640" y="612745"/>
            <a:ext cx="2400897" cy="543208"/>
          </a:xfrm>
        </p:spPr>
        <p:txBody>
          <a:bodyPr>
            <a:noAutofit/>
          </a:bodyPr>
          <a:lstStyle/>
          <a:p>
            <a:pPr algn="l"/>
            <a:r>
              <a:rPr lang="pt-BR" sz="3200" b="1" dirty="0">
                <a:solidFill>
                  <a:srgbClr val="24B4A8"/>
                </a:solidFill>
              </a:rPr>
              <a:t>Proposta</a:t>
            </a:r>
            <a:r>
              <a:rPr lang="pt-BR" sz="2500" b="1" dirty="0">
                <a:solidFill>
                  <a:srgbClr val="24B4A8"/>
                </a:solidFill>
              </a:rPr>
              <a:t> 4.10</a:t>
            </a:r>
            <a:endParaRPr lang="pt-BR" sz="2500" dirty="0"/>
          </a:p>
        </p:txBody>
      </p:sp>
      <p:sp>
        <p:nvSpPr>
          <p:cNvPr id="18" name="Subtítulo 2">
            <a:extLst>
              <a:ext uri="{FF2B5EF4-FFF2-40B4-BE49-F238E27FC236}">
                <a16:creationId xmlns:a16="http://schemas.microsoft.com/office/drawing/2014/main" id="{8FCCF52B-AEDA-4151-AAAD-AA0D3850B9DC}"/>
              </a:ext>
            </a:extLst>
          </p:cNvPr>
          <p:cNvSpPr txBox="1">
            <a:spLocks/>
          </p:cNvSpPr>
          <p:nvPr/>
        </p:nvSpPr>
        <p:spPr>
          <a:xfrm>
            <a:off x="10882" y="509452"/>
            <a:ext cx="2018210" cy="87521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t-BR" sz="3200" b="1" dirty="0">
                <a:solidFill>
                  <a:srgbClr val="0C44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Eixo </a:t>
            </a:r>
            <a:r>
              <a:rPr lang="pt-BR" sz="7200" b="1" dirty="0">
                <a:solidFill>
                  <a:srgbClr val="0C44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</a:t>
            </a:r>
            <a:endParaRPr lang="pt-BR" sz="5400" dirty="0"/>
          </a:p>
        </p:txBody>
      </p:sp>
      <p:sp>
        <p:nvSpPr>
          <p:cNvPr id="19" name="Subtítulo 2">
            <a:extLst>
              <a:ext uri="{FF2B5EF4-FFF2-40B4-BE49-F238E27FC236}">
                <a16:creationId xmlns:a16="http://schemas.microsoft.com/office/drawing/2014/main" id="{17B1183F-5EA0-48BF-A780-45281B0FBB14}"/>
              </a:ext>
            </a:extLst>
          </p:cNvPr>
          <p:cNvSpPr txBox="1">
            <a:spLocks/>
          </p:cNvSpPr>
          <p:nvPr/>
        </p:nvSpPr>
        <p:spPr>
          <a:xfrm>
            <a:off x="17419" y="1441270"/>
            <a:ext cx="2018210" cy="124669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t-BR" b="1" dirty="0">
                <a:solidFill>
                  <a:schemeClr val="bg1"/>
                </a:solidFill>
              </a:rPr>
              <a:t>Proteção econômica e social de populações vulneráveis</a:t>
            </a: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2040C96A-2372-4639-924F-F14B1AC63B55}"/>
              </a:ext>
            </a:extLst>
          </p:cNvPr>
          <p:cNvSpPr/>
          <p:nvPr/>
        </p:nvSpPr>
        <p:spPr>
          <a:xfrm>
            <a:off x="2868478" y="1284629"/>
            <a:ext cx="8390072" cy="477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500" b="1" dirty="0"/>
              <a:t>Implementar tempo Integral na Educação Básica</a:t>
            </a:r>
          </a:p>
        </p:txBody>
      </p:sp>
      <p:grpSp>
        <p:nvGrpSpPr>
          <p:cNvPr id="8" name="Agrupar 7">
            <a:extLst>
              <a:ext uri="{FF2B5EF4-FFF2-40B4-BE49-F238E27FC236}">
                <a16:creationId xmlns:a16="http://schemas.microsoft.com/office/drawing/2014/main" id="{F68E5265-D31C-4D11-8FB5-9F85F562C450}"/>
              </a:ext>
            </a:extLst>
          </p:cNvPr>
          <p:cNvGrpSpPr/>
          <p:nvPr/>
        </p:nvGrpSpPr>
        <p:grpSpPr>
          <a:xfrm>
            <a:off x="2352965" y="655802"/>
            <a:ext cx="933084" cy="404528"/>
            <a:chOff x="2352964" y="655802"/>
            <a:chExt cx="1066511" cy="462374"/>
          </a:xfrm>
        </p:grpSpPr>
        <p:sp>
          <p:nvSpPr>
            <p:cNvPr id="4" name="Retângulo: Cantos Arredondados 3">
              <a:extLst>
                <a:ext uri="{FF2B5EF4-FFF2-40B4-BE49-F238E27FC236}">
                  <a16:creationId xmlns:a16="http://schemas.microsoft.com/office/drawing/2014/main" id="{506C8648-5DA4-4D32-BCED-1025A76DF0D4}"/>
                </a:ext>
              </a:extLst>
            </p:cNvPr>
            <p:cNvSpPr/>
            <p:nvPr/>
          </p:nvSpPr>
          <p:spPr>
            <a:xfrm>
              <a:off x="2352964" y="655804"/>
              <a:ext cx="1066511" cy="462372"/>
            </a:xfrm>
            <a:prstGeom prst="roundRect">
              <a:avLst>
                <a:gd name="adj" fmla="val 50000"/>
              </a:avLst>
            </a:prstGeom>
            <a:solidFill>
              <a:srgbClr val="24B4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6" name="Retângulo 5">
              <a:extLst>
                <a:ext uri="{FF2B5EF4-FFF2-40B4-BE49-F238E27FC236}">
                  <a16:creationId xmlns:a16="http://schemas.microsoft.com/office/drawing/2014/main" id="{917CB554-D579-4881-9FD8-D5B9027A33A8}"/>
                </a:ext>
              </a:extLst>
            </p:cNvPr>
            <p:cNvSpPr/>
            <p:nvPr/>
          </p:nvSpPr>
          <p:spPr>
            <a:xfrm>
              <a:off x="2352965" y="655802"/>
              <a:ext cx="662458" cy="462373"/>
            </a:xfrm>
            <a:prstGeom prst="rect">
              <a:avLst/>
            </a:prstGeom>
            <a:solidFill>
              <a:srgbClr val="24B4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" name="Elipse 2">
              <a:extLst>
                <a:ext uri="{FF2B5EF4-FFF2-40B4-BE49-F238E27FC236}">
                  <a16:creationId xmlns:a16="http://schemas.microsoft.com/office/drawing/2014/main" id="{FA046340-E7B7-4612-8519-37DA6BE0E526}"/>
                </a:ext>
              </a:extLst>
            </p:cNvPr>
            <p:cNvSpPr/>
            <p:nvPr/>
          </p:nvSpPr>
          <p:spPr>
            <a:xfrm>
              <a:off x="3101823" y="791365"/>
              <a:ext cx="191246" cy="19124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  <p:sp>
        <p:nvSpPr>
          <p:cNvPr id="35" name="Subtítulo 2">
            <a:extLst>
              <a:ext uri="{FF2B5EF4-FFF2-40B4-BE49-F238E27FC236}">
                <a16:creationId xmlns:a16="http://schemas.microsoft.com/office/drawing/2014/main" id="{30B111A4-4300-47BB-89E4-EC0752E854BA}"/>
              </a:ext>
            </a:extLst>
          </p:cNvPr>
          <p:cNvSpPr txBox="1">
            <a:spLocks/>
          </p:cNvSpPr>
          <p:nvPr/>
        </p:nvSpPr>
        <p:spPr>
          <a:xfrm>
            <a:off x="3361640" y="2288182"/>
            <a:ext cx="2400897" cy="54320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t-BR" sz="3200" b="1" dirty="0">
                <a:solidFill>
                  <a:srgbClr val="24B4A8"/>
                </a:solidFill>
              </a:rPr>
              <a:t>Proposta</a:t>
            </a:r>
            <a:r>
              <a:rPr lang="pt-BR" sz="2500" b="1" dirty="0">
                <a:solidFill>
                  <a:srgbClr val="24B4A8"/>
                </a:solidFill>
              </a:rPr>
              <a:t> 4.11</a:t>
            </a:r>
            <a:endParaRPr lang="pt-BR" sz="2500" dirty="0"/>
          </a:p>
        </p:txBody>
      </p:sp>
      <p:sp>
        <p:nvSpPr>
          <p:cNvPr id="36" name="Retângulo 35">
            <a:extLst>
              <a:ext uri="{FF2B5EF4-FFF2-40B4-BE49-F238E27FC236}">
                <a16:creationId xmlns:a16="http://schemas.microsoft.com/office/drawing/2014/main" id="{C9BCD4E5-AEAA-4E3A-A8ED-AC846A2CAF1C}"/>
              </a:ext>
            </a:extLst>
          </p:cNvPr>
          <p:cNvSpPr/>
          <p:nvPr/>
        </p:nvSpPr>
        <p:spPr>
          <a:xfrm>
            <a:off x="2868478" y="2979116"/>
            <a:ext cx="8390072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500" b="1" dirty="0"/>
              <a:t>Criação Sistema de Financiamento Estudantil com pagamentos vinculados à renda futura</a:t>
            </a:r>
          </a:p>
        </p:txBody>
      </p:sp>
      <p:grpSp>
        <p:nvGrpSpPr>
          <p:cNvPr id="37" name="Agrupar 36">
            <a:extLst>
              <a:ext uri="{FF2B5EF4-FFF2-40B4-BE49-F238E27FC236}">
                <a16:creationId xmlns:a16="http://schemas.microsoft.com/office/drawing/2014/main" id="{88EAEC2E-E8B7-48BF-9F0C-D5BFCB520121}"/>
              </a:ext>
            </a:extLst>
          </p:cNvPr>
          <p:cNvGrpSpPr/>
          <p:nvPr/>
        </p:nvGrpSpPr>
        <p:grpSpPr>
          <a:xfrm>
            <a:off x="2352965" y="2331239"/>
            <a:ext cx="933084" cy="404528"/>
            <a:chOff x="2352964" y="655802"/>
            <a:chExt cx="1066511" cy="462374"/>
          </a:xfrm>
        </p:grpSpPr>
        <p:sp>
          <p:nvSpPr>
            <p:cNvPr id="38" name="Retângulo: Cantos Arredondados 37">
              <a:extLst>
                <a:ext uri="{FF2B5EF4-FFF2-40B4-BE49-F238E27FC236}">
                  <a16:creationId xmlns:a16="http://schemas.microsoft.com/office/drawing/2014/main" id="{03935032-E87A-4F99-9D5B-AAFEF02DDBE6}"/>
                </a:ext>
              </a:extLst>
            </p:cNvPr>
            <p:cNvSpPr/>
            <p:nvPr/>
          </p:nvSpPr>
          <p:spPr>
            <a:xfrm>
              <a:off x="2352964" y="655804"/>
              <a:ext cx="1066511" cy="462372"/>
            </a:xfrm>
            <a:prstGeom prst="roundRect">
              <a:avLst>
                <a:gd name="adj" fmla="val 50000"/>
              </a:avLst>
            </a:prstGeom>
            <a:solidFill>
              <a:srgbClr val="24B4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39" name="Retângulo 38">
              <a:extLst>
                <a:ext uri="{FF2B5EF4-FFF2-40B4-BE49-F238E27FC236}">
                  <a16:creationId xmlns:a16="http://schemas.microsoft.com/office/drawing/2014/main" id="{E2569540-5EC2-4D41-B4D3-7E0D715EFCE1}"/>
                </a:ext>
              </a:extLst>
            </p:cNvPr>
            <p:cNvSpPr/>
            <p:nvPr/>
          </p:nvSpPr>
          <p:spPr>
            <a:xfrm>
              <a:off x="2352965" y="655802"/>
              <a:ext cx="662458" cy="462373"/>
            </a:xfrm>
            <a:prstGeom prst="rect">
              <a:avLst/>
            </a:prstGeom>
            <a:solidFill>
              <a:srgbClr val="24B4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40" name="Elipse 39">
              <a:extLst>
                <a:ext uri="{FF2B5EF4-FFF2-40B4-BE49-F238E27FC236}">
                  <a16:creationId xmlns:a16="http://schemas.microsoft.com/office/drawing/2014/main" id="{211A0B88-B8C1-473A-87DB-2E8DD94887B5}"/>
                </a:ext>
              </a:extLst>
            </p:cNvPr>
            <p:cNvSpPr/>
            <p:nvPr/>
          </p:nvSpPr>
          <p:spPr>
            <a:xfrm>
              <a:off x="3101823" y="791365"/>
              <a:ext cx="191246" cy="19124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  <p:sp>
        <p:nvSpPr>
          <p:cNvPr id="17" name="Subtítulo 2">
            <a:extLst>
              <a:ext uri="{FF2B5EF4-FFF2-40B4-BE49-F238E27FC236}">
                <a16:creationId xmlns:a16="http://schemas.microsoft.com/office/drawing/2014/main" id="{30B111A4-4300-47BB-89E4-EC0752E854BA}"/>
              </a:ext>
            </a:extLst>
          </p:cNvPr>
          <p:cNvSpPr txBox="1">
            <a:spLocks/>
          </p:cNvSpPr>
          <p:nvPr/>
        </p:nvSpPr>
        <p:spPr>
          <a:xfrm>
            <a:off x="3369665" y="4423389"/>
            <a:ext cx="2400897" cy="54320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t-BR" sz="3200" b="1" dirty="0">
                <a:solidFill>
                  <a:srgbClr val="24B4A8"/>
                </a:solidFill>
              </a:rPr>
              <a:t>Proposta</a:t>
            </a:r>
            <a:r>
              <a:rPr lang="pt-BR" sz="2500" b="1" dirty="0">
                <a:solidFill>
                  <a:srgbClr val="24B4A8"/>
                </a:solidFill>
              </a:rPr>
              <a:t> 4.12</a:t>
            </a:r>
            <a:endParaRPr lang="pt-BR" sz="2500" dirty="0"/>
          </a:p>
        </p:txBody>
      </p:sp>
      <p:sp>
        <p:nvSpPr>
          <p:cNvPr id="20" name="Retângulo 19">
            <a:extLst>
              <a:ext uri="{FF2B5EF4-FFF2-40B4-BE49-F238E27FC236}">
                <a16:creationId xmlns:a16="http://schemas.microsoft.com/office/drawing/2014/main" id="{C9BCD4E5-AEAA-4E3A-A8ED-AC846A2CAF1C}"/>
              </a:ext>
            </a:extLst>
          </p:cNvPr>
          <p:cNvSpPr/>
          <p:nvPr/>
        </p:nvSpPr>
        <p:spPr>
          <a:xfrm>
            <a:off x="2876503" y="5114323"/>
            <a:ext cx="8390072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500" b="1" dirty="0"/>
              <a:t>Imediato apoio financeiro aos esforços internacionais de desenvolvimento de vacinas para o novo </a:t>
            </a:r>
            <a:r>
              <a:rPr lang="pt-BR" sz="2500" b="1" dirty="0" err="1"/>
              <a:t>coronavírus</a:t>
            </a:r>
            <a:endParaRPr lang="pt-BR" sz="2500" b="1" dirty="0"/>
          </a:p>
        </p:txBody>
      </p:sp>
      <p:grpSp>
        <p:nvGrpSpPr>
          <p:cNvPr id="21" name="Agrupar 36">
            <a:extLst>
              <a:ext uri="{FF2B5EF4-FFF2-40B4-BE49-F238E27FC236}">
                <a16:creationId xmlns:a16="http://schemas.microsoft.com/office/drawing/2014/main" id="{88EAEC2E-E8B7-48BF-9F0C-D5BFCB520121}"/>
              </a:ext>
            </a:extLst>
          </p:cNvPr>
          <p:cNvGrpSpPr/>
          <p:nvPr/>
        </p:nvGrpSpPr>
        <p:grpSpPr>
          <a:xfrm>
            <a:off x="2360990" y="4466446"/>
            <a:ext cx="933084" cy="404528"/>
            <a:chOff x="2352964" y="655802"/>
            <a:chExt cx="1066511" cy="462374"/>
          </a:xfrm>
        </p:grpSpPr>
        <p:sp>
          <p:nvSpPr>
            <p:cNvPr id="22" name="Retângulo: Cantos Arredondados 37">
              <a:extLst>
                <a:ext uri="{FF2B5EF4-FFF2-40B4-BE49-F238E27FC236}">
                  <a16:creationId xmlns:a16="http://schemas.microsoft.com/office/drawing/2014/main" id="{03935032-E87A-4F99-9D5B-AAFEF02DDBE6}"/>
                </a:ext>
              </a:extLst>
            </p:cNvPr>
            <p:cNvSpPr/>
            <p:nvPr/>
          </p:nvSpPr>
          <p:spPr>
            <a:xfrm>
              <a:off x="2352964" y="655804"/>
              <a:ext cx="1066511" cy="462372"/>
            </a:xfrm>
            <a:prstGeom prst="roundRect">
              <a:avLst>
                <a:gd name="adj" fmla="val 50000"/>
              </a:avLst>
            </a:prstGeom>
            <a:solidFill>
              <a:srgbClr val="24B4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23" name="Retângulo 22">
              <a:extLst>
                <a:ext uri="{FF2B5EF4-FFF2-40B4-BE49-F238E27FC236}">
                  <a16:creationId xmlns:a16="http://schemas.microsoft.com/office/drawing/2014/main" id="{E2569540-5EC2-4D41-B4D3-7E0D715EFCE1}"/>
                </a:ext>
              </a:extLst>
            </p:cNvPr>
            <p:cNvSpPr/>
            <p:nvPr/>
          </p:nvSpPr>
          <p:spPr>
            <a:xfrm>
              <a:off x="2352965" y="655802"/>
              <a:ext cx="662458" cy="462373"/>
            </a:xfrm>
            <a:prstGeom prst="rect">
              <a:avLst/>
            </a:prstGeom>
            <a:solidFill>
              <a:srgbClr val="24B4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4" name="Elipse 23">
              <a:extLst>
                <a:ext uri="{FF2B5EF4-FFF2-40B4-BE49-F238E27FC236}">
                  <a16:creationId xmlns:a16="http://schemas.microsoft.com/office/drawing/2014/main" id="{211A0B88-B8C1-473A-87DB-2E8DD94887B5}"/>
                </a:ext>
              </a:extLst>
            </p:cNvPr>
            <p:cNvSpPr/>
            <p:nvPr/>
          </p:nvSpPr>
          <p:spPr>
            <a:xfrm>
              <a:off x="3101823" y="791365"/>
              <a:ext cx="191246" cy="19124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</p:spTree>
    <p:extLst>
      <p:ext uri="{BB962C8B-B14F-4D97-AF65-F5344CB8AC3E}">
        <p14:creationId xmlns:p14="http://schemas.microsoft.com/office/powerpoint/2010/main" val="3721784416"/>
      </p:ext>
    </p:extLst>
  </p:cSld>
  <p:clrMapOvr>
    <a:masterClrMapping/>
  </p:clrMapOvr>
  <p:transition spd="slow">
    <p:cover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m 9" descr="Fundo preto com letras brancas&#10;&#10;Descrição gerada automaticamente">
            <a:extLst>
              <a:ext uri="{FF2B5EF4-FFF2-40B4-BE49-F238E27FC236}">
                <a16:creationId xmlns:a16="http://schemas.microsoft.com/office/drawing/2014/main" id="{CCDD7FD4-086E-4F3E-A57E-7853B6FDEB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1" name="Subtítulo 2">
            <a:extLst>
              <a:ext uri="{FF2B5EF4-FFF2-40B4-BE49-F238E27FC236}">
                <a16:creationId xmlns:a16="http://schemas.microsoft.com/office/drawing/2014/main" id="{390C6DC3-D7DA-4BF1-A13D-6F29B44AB5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61640" y="254394"/>
            <a:ext cx="7926470" cy="543208"/>
          </a:xfrm>
        </p:spPr>
        <p:txBody>
          <a:bodyPr>
            <a:noAutofit/>
          </a:bodyPr>
          <a:lstStyle/>
          <a:p>
            <a:pPr algn="l"/>
            <a:r>
              <a:rPr lang="pt-BR" sz="3200" b="1" dirty="0">
                <a:solidFill>
                  <a:srgbClr val="24B4A8"/>
                </a:solidFill>
              </a:rPr>
              <a:t>Impacto da pandemia: 2020-21</a:t>
            </a:r>
            <a:endParaRPr lang="pt-BR" sz="2500" dirty="0"/>
          </a:p>
        </p:txBody>
      </p:sp>
      <p:sp>
        <p:nvSpPr>
          <p:cNvPr id="18" name="Subtítulo 2">
            <a:extLst>
              <a:ext uri="{FF2B5EF4-FFF2-40B4-BE49-F238E27FC236}">
                <a16:creationId xmlns:a16="http://schemas.microsoft.com/office/drawing/2014/main" id="{8FCCF52B-AEDA-4151-AAAD-AA0D3850B9DC}"/>
              </a:ext>
            </a:extLst>
          </p:cNvPr>
          <p:cNvSpPr txBox="1">
            <a:spLocks/>
          </p:cNvSpPr>
          <p:nvPr/>
        </p:nvSpPr>
        <p:spPr>
          <a:xfrm>
            <a:off x="10882" y="509452"/>
            <a:ext cx="2018210" cy="87521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t-BR" sz="3200" b="1" dirty="0">
                <a:solidFill>
                  <a:srgbClr val="0C44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Cenários Macro</a:t>
            </a:r>
            <a:endParaRPr lang="pt-BR" sz="5400" dirty="0"/>
          </a:p>
        </p:txBody>
      </p:sp>
      <p:sp>
        <p:nvSpPr>
          <p:cNvPr id="19" name="Subtítulo 2">
            <a:extLst>
              <a:ext uri="{FF2B5EF4-FFF2-40B4-BE49-F238E27FC236}">
                <a16:creationId xmlns:a16="http://schemas.microsoft.com/office/drawing/2014/main" id="{17B1183F-5EA0-48BF-A780-45281B0FBB14}"/>
              </a:ext>
            </a:extLst>
          </p:cNvPr>
          <p:cNvSpPr txBox="1">
            <a:spLocks/>
          </p:cNvSpPr>
          <p:nvPr/>
        </p:nvSpPr>
        <p:spPr>
          <a:xfrm>
            <a:off x="-24621" y="1441270"/>
            <a:ext cx="2327474" cy="179723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t-BR" sz="2500" b="1" dirty="0">
                <a:solidFill>
                  <a:schemeClr val="bg1"/>
                </a:solidFill>
              </a:rPr>
              <a:t>Tendências </a:t>
            </a:r>
            <a:r>
              <a:rPr lang="pt-BR" sz="2500" b="1" dirty="0" err="1">
                <a:solidFill>
                  <a:schemeClr val="bg1"/>
                </a:solidFill>
              </a:rPr>
              <a:t>macroeconômi-cas</a:t>
            </a:r>
            <a:r>
              <a:rPr lang="pt-BR" sz="2500" b="1" dirty="0">
                <a:solidFill>
                  <a:schemeClr val="bg1"/>
                </a:solidFill>
              </a:rPr>
              <a:t> do Brasil pós-Covid-19</a:t>
            </a:r>
          </a:p>
        </p:txBody>
      </p:sp>
      <p:grpSp>
        <p:nvGrpSpPr>
          <p:cNvPr id="8" name="Agrupar 7">
            <a:extLst>
              <a:ext uri="{FF2B5EF4-FFF2-40B4-BE49-F238E27FC236}">
                <a16:creationId xmlns:a16="http://schemas.microsoft.com/office/drawing/2014/main" id="{F68E5265-D31C-4D11-8FB5-9F85F562C450}"/>
              </a:ext>
            </a:extLst>
          </p:cNvPr>
          <p:cNvGrpSpPr/>
          <p:nvPr/>
        </p:nvGrpSpPr>
        <p:grpSpPr>
          <a:xfrm>
            <a:off x="2352965" y="297451"/>
            <a:ext cx="933084" cy="404528"/>
            <a:chOff x="2352964" y="655802"/>
            <a:chExt cx="1066511" cy="462374"/>
          </a:xfrm>
        </p:grpSpPr>
        <p:sp>
          <p:nvSpPr>
            <p:cNvPr id="4" name="Retângulo: Cantos Arredondados 3">
              <a:extLst>
                <a:ext uri="{FF2B5EF4-FFF2-40B4-BE49-F238E27FC236}">
                  <a16:creationId xmlns:a16="http://schemas.microsoft.com/office/drawing/2014/main" id="{506C8648-5DA4-4D32-BCED-1025A76DF0D4}"/>
                </a:ext>
              </a:extLst>
            </p:cNvPr>
            <p:cNvSpPr/>
            <p:nvPr/>
          </p:nvSpPr>
          <p:spPr>
            <a:xfrm>
              <a:off x="2352964" y="655804"/>
              <a:ext cx="1066511" cy="462372"/>
            </a:xfrm>
            <a:prstGeom prst="roundRect">
              <a:avLst>
                <a:gd name="adj" fmla="val 50000"/>
              </a:avLst>
            </a:prstGeom>
            <a:solidFill>
              <a:srgbClr val="24B4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6" name="Retângulo 5">
              <a:extLst>
                <a:ext uri="{FF2B5EF4-FFF2-40B4-BE49-F238E27FC236}">
                  <a16:creationId xmlns:a16="http://schemas.microsoft.com/office/drawing/2014/main" id="{917CB554-D579-4881-9FD8-D5B9027A33A8}"/>
                </a:ext>
              </a:extLst>
            </p:cNvPr>
            <p:cNvSpPr/>
            <p:nvPr/>
          </p:nvSpPr>
          <p:spPr>
            <a:xfrm>
              <a:off x="2352965" y="655802"/>
              <a:ext cx="662458" cy="462373"/>
            </a:xfrm>
            <a:prstGeom prst="rect">
              <a:avLst/>
            </a:prstGeom>
            <a:solidFill>
              <a:srgbClr val="24B4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" name="Elipse 2">
              <a:extLst>
                <a:ext uri="{FF2B5EF4-FFF2-40B4-BE49-F238E27FC236}">
                  <a16:creationId xmlns:a16="http://schemas.microsoft.com/office/drawing/2014/main" id="{FA046340-E7B7-4612-8519-37DA6BE0E526}"/>
                </a:ext>
              </a:extLst>
            </p:cNvPr>
            <p:cNvSpPr/>
            <p:nvPr/>
          </p:nvSpPr>
          <p:spPr>
            <a:xfrm>
              <a:off x="3101823" y="791365"/>
              <a:ext cx="191246" cy="19124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  <p:sp>
        <p:nvSpPr>
          <p:cNvPr id="41" name="Subtítulo 2">
            <a:extLst>
              <a:ext uri="{FF2B5EF4-FFF2-40B4-BE49-F238E27FC236}">
                <a16:creationId xmlns:a16="http://schemas.microsoft.com/office/drawing/2014/main" id="{7F32BBD6-5283-4586-8FC7-872FC3161BF6}"/>
              </a:ext>
            </a:extLst>
          </p:cNvPr>
          <p:cNvSpPr txBox="1">
            <a:spLocks/>
          </p:cNvSpPr>
          <p:nvPr/>
        </p:nvSpPr>
        <p:spPr>
          <a:xfrm>
            <a:off x="3353567" y="4600456"/>
            <a:ext cx="5407373" cy="49382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t-BR" sz="3200" b="1" dirty="0">
                <a:solidFill>
                  <a:srgbClr val="24B4A8"/>
                </a:solidFill>
              </a:rPr>
              <a:t>Centralidade da questão fiscal</a:t>
            </a:r>
            <a:endParaRPr lang="pt-BR" sz="2500" dirty="0"/>
          </a:p>
        </p:txBody>
      </p:sp>
      <p:sp>
        <p:nvSpPr>
          <p:cNvPr id="42" name="Retângulo 41">
            <a:extLst>
              <a:ext uri="{FF2B5EF4-FFF2-40B4-BE49-F238E27FC236}">
                <a16:creationId xmlns:a16="http://schemas.microsoft.com/office/drawing/2014/main" id="{5F22C97E-3FC9-4FB1-AC4E-200C110735AD}"/>
              </a:ext>
            </a:extLst>
          </p:cNvPr>
          <p:cNvSpPr/>
          <p:nvPr/>
        </p:nvSpPr>
        <p:spPr>
          <a:xfrm>
            <a:off x="2819506" y="5139390"/>
            <a:ext cx="900590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000" dirty="0"/>
              <a:t>Supõe-se que a evolução da Covid-19 possa ser controlada sem a imposição de novas restrições significativas ao funcionamento das atividades econômicas.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000" b="1" u="sng" dirty="0"/>
              <a:t>Equilíbrio fiscal</a:t>
            </a:r>
            <a:r>
              <a:rPr lang="pt-BR" sz="2000" b="1" dirty="0"/>
              <a:t> </a:t>
            </a:r>
            <a:r>
              <a:rPr lang="pt-BR" sz="2000" dirty="0"/>
              <a:t>é pré-requisito mesmo para o cenário de referência.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000" dirty="0"/>
              <a:t>É preciso manter a sinalização clara do compromisso com o equilíbrio fiscal.  </a:t>
            </a:r>
          </a:p>
        </p:txBody>
      </p:sp>
      <p:grpSp>
        <p:nvGrpSpPr>
          <p:cNvPr id="43" name="Agrupar 42">
            <a:extLst>
              <a:ext uri="{FF2B5EF4-FFF2-40B4-BE49-F238E27FC236}">
                <a16:creationId xmlns:a16="http://schemas.microsoft.com/office/drawing/2014/main" id="{037651E5-E4A6-49D3-BB52-4F8A0A58057B}"/>
              </a:ext>
            </a:extLst>
          </p:cNvPr>
          <p:cNvGrpSpPr/>
          <p:nvPr/>
        </p:nvGrpSpPr>
        <p:grpSpPr>
          <a:xfrm>
            <a:off x="2344893" y="4637209"/>
            <a:ext cx="933084" cy="367753"/>
            <a:chOff x="2352964" y="655802"/>
            <a:chExt cx="1066511" cy="462374"/>
          </a:xfrm>
        </p:grpSpPr>
        <p:sp>
          <p:nvSpPr>
            <p:cNvPr id="44" name="Retângulo: Cantos Arredondados 43">
              <a:extLst>
                <a:ext uri="{FF2B5EF4-FFF2-40B4-BE49-F238E27FC236}">
                  <a16:creationId xmlns:a16="http://schemas.microsoft.com/office/drawing/2014/main" id="{FB768A12-9775-4491-A1E7-6EDFD0BA5F9B}"/>
                </a:ext>
              </a:extLst>
            </p:cNvPr>
            <p:cNvSpPr/>
            <p:nvPr/>
          </p:nvSpPr>
          <p:spPr>
            <a:xfrm>
              <a:off x="2352964" y="655804"/>
              <a:ext cx="1066511" cy="462372"/>
            </a:xfrm>
            <a:prstGeom prst="roundRect">
              <a:avLst>
                <a:gd name="adj" fmla="val 50000"/>
              </a:avLst>
            </a:prstGeom>
            <a:solidFill>
              <a:srgbClr val="24B4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45" name="Retângulo 44">
              <a:extLst>
                <a:ext uri="{FF2B5EF4-FFF2-40B4-BE49-F238E27FC236}">
                  <a16:creationId xmlns:a16="http://schemas.microsoft.com/office/drawing/2014/main" id="{FFEF9F8D-8718-43E6-B72D-4D41569A2CD8}"/>
                </a:ext>
              </a:extLst>
            </p:cNvPr>
            <p:cNvSpPr/>
            <p:nvPr/>
          </p:nvSpPr>
          <p:spPr>
            <a:xfrm>
              <a:off x="2352965" y="655802"/>
              <a:ext cx="662458" cy="462373"/>
            </a:xfrm>
            <a:prstGeom prst="rect">
              <a:avLst/>
            </a:prstGeom>
            <a:solidFill>
              <a:srgbClr val="24B4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46" name="Elipse 45">
              <a:extLst>
                <a:ext uri="{FF2B5EF4-FFF2-40B4-BE49-F238E27FC236}">
                  <a16:creationId xmlns:a16="http://schemas.microsoft.com/office/drawing/2014/main" id="{4A119480-DA25-49A4-89B0-6C1B4CFCE07D}"/>
                </a:ext>
              </a:extLst>
            </p:cNvPr>
            <p:cNvSpPr/>
            <p:nvPr/>
          </p:nvSpPr>
          <p:spPr>
            <a:xfrm>
              <a:off x="3101823" y="791365"/>
              <a:ext cx="191246" cy="19124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  <p:sp>
        <p:nvSpPr>
          <p:cNvPr id="24" name="Retângulo 23">
            <a:extLst>
              <a:ext uri="{FF2B5EF4-FFF2-40B4-BE49-F238E27FC236}">
                <a16:creationId xmlns:a16="http://schemas.microsoft.com/office/drawing/2014/main" id="{2CC88966-E2E5-E746-B5AC-20CDA2556E6E}"/>
              </a:ext>
            </a:extLst>
          </p:cNvPr>
          <p:cNvSpPr/>
          <p:nvPr/>
        </p:nvSpPr>
        <p:spPr>
          <a:xfrm>
            <a:off x="8769930" y="932030"/>
            <a:ext cx="3376729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dirty="0"/>
              <a:t>Projeta-se para o PIB de 2020 forte queda, mas menor do que a média do mercado.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pt-BR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dirty="0"/>
              <a:t>Previsão de recuperação da economia a partir do segundo semestre de 2020.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pt-BR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dirty="0"/>
              <a:t>Alta projetada para 2021: entre 3,6% e 4,7%.</a:t>
            </a:r>
          </a:p>
          <a:p>
            <a:pPr marL="800100" lvl="1" indent="-342900">
              <a:buFont typeface="Wingdings" pitchFamily="2" charset="2"/>
              <a:buChar char="Ø"/>
            </a:pPr>
            <a:r>
              <a:rPr lang="pt-BR" dirty="0"/>
              <a:t>Acima do mercado em ambos os cenários.</a:t>
            </a:r>
          </a:p>
        </p:txBody>
      </p:sp>
      <p:graphicFrame>
        <p:nvGraphicFramePr>
          <p:cNvPr id="20" name="Gráfico 19">
            <a:extLst>
              <a:ext uri="{FF2B5EF4-FFF2-40B4-BE49-F238E27FC236}">
                <a16:creationId xmlns:a16="http://schemas.microsoft.com/office/drawing/2014/main" id="{5D76141B-2477-E045-8BC9-2C2652A349D5}"/>
              </a:ext>
            </a:extLst>
          </p:cNvPr>
          <p:cNvGraphicFramePr>
            <a:graphicFrameLocks noGrp="1"/>
          </p:cNvGraphicFramePr>
          <p:nvPr/>
        </p:nvGraphicFramePr>
        <p:xfrm>
          <a:off x="2352965" y="657017"/>
          <a:ext cx="6552988" cy="39688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618926736"/>
      </p:ext>
    </p:extLst>
  </p:cSld>
  <p:clrMapOvr>
    <a:masterClrMapping/>
  </p:clrMapOvr>
  <p:transition spd="slow">
    <p:cover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m 9" descr="Fundo preto com letras brancas&#10;&#10;Descrição gerada automaticamente">
            <a:extLst>
              <a:ext uri="{FF2B5EF4-FFF2-40B4-BE49-F238E27FC236}">
                <a16:creationId xmlns:a16="http://schemas.microsoft.com/office/drawing/2014/main" id="{CCDD7FD4-086E-4F3E-A57E-7853B6FDEB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8" name="Subtítulo 2">
            <a:extLst>
              <a:ext uri="{FF2B5EF4-FFF2-40B4-BE49-F238E27FC236}">
                <a16:creationId xmlns:a16="http://schemas.microsoft.com/office/drawing/2014/main" id="{8FCCF52B-AEDA-4151-AAAD-AA0D3850B9DC}"/>
              </a:ext>
            </a:extLst>
          </p:cNvPr>
          <p:cNvSpPr txBox="1">
            <a:spLocks/>
          </p:cNvSpPr>
          <p:nvPr/>
        </p:nvSpPr>
        <p:spPr>
          <a:xfrm>
            <a:off x="10882" y="509452"/>
            <a:ext cx="2018210" cy="87521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t-BR" sz="3200" b="1" dirty="0">
                <a:solidFill>
                  <a:srgbClr val="0C44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Eixo </a:t>
            </a:r>
            <a:r>
              <a:rPr lang="pt-BR" sz="7200" b="1" dirty="0">
                <a:solidFill>
                  <a:srgbClr val="0C44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</a:t>
            </a:r>
            <a:endParaRPr lang="pt-BR" sz="5400" dirty="0"/>
          </a:p>
        </p:txBody>
      </p:sp>
      <p:sp>
        <p:nvSpPr>
          <p:cNvPr id="19" name="Subtítulo 2">
            <a:extLst>
              <a:ext uri="{FF2B5EF4-FFF2-40B4-BE49-F238E27FC236}">
                <a16:creationId xmlns:a16="http://schemas.microsoft.com/office/drawing/2014/main" id="{17B1183F-5EA0-48BF-A780-45281B0FBB14}"/>
              </a:ext>
            </a:extLst>
          </p:cNvPr>
          <p:cNvSpPr txBox="1">
            <a:spLocks/>
          </p:cNvSpPr>
          <p:nvPr/>
        </p:nvSpPr>
        <p:spPr>
          <a:xfrm>
            <a:off x="17419" y="1441270"/>
            <a:ext cx="1946363" cy="179723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t-BR" sz="2500" b="1" dirty="0">
                <a:solidFill>
                  <a:schemeClr val="bg1"/>
                </a:solidFill>
              </a:rPr>
              <a:t>Atividade produtiva e reconstrução das cadeias de produção</a:t>
            </a:r>
          </a:p>
        </p:txBody>
      </p:sp>
      <p:pic>
        <p:nvPicPr>
          <p:cNvPr id="12" name="Imagem 11">
            <a:extLst>
              <a:ext uri="{FF2B5EF4-FFF2-40B4-BE49-F238E27FC236}">
                <a16:creationId xmlns:a16="http://schemas.microsoft.com/office/drawing/2014/main" id="{26CE22BA-E306-4A4F-B7A8-F41898B0B6A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14781" y="0"/>
            <a:ext cx="2360735" cy="6858000"/>
          </a:xfrm>
          <a:prstGeom prst="rect">
            <a:avLst/>
          </a:prstGeom>
        </p:spPr>
      </p:pic>
      <p:pic>
        <p:nvPicPr>
          <p:cNvPr id="13" name="Imagem 12">
            <a:extLst>
              <a:ext uri="{FF2B5EF4-FFF2-40B4-BE49-F238E27FC236}">
                <a16:creationId xmlns:a16="http://schemas.microsoft.com/office/drawing/2014/main" id="{3C3B9351-3D2E-4F6E-B21E-DE0A7F2525B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6423" y="0"/>
            <a:ext cx="2360735" cy="6871190"/>
          </a:xfrm>
          <a:prstGeom prst="rect">
            <a:avLst/>
          </a:prstGeom>
        </p:spPr>
      </p:pic>
      <p:pic>
        <p:nvPicPr>
          <p:cNvPr id="14" name="Imagem 13">
            <a:extLst>
              <a:ext uri="{FF2B5EF4-FFF2-40B4-BE49-F238E27FC236}">
                <a16:creationId xmlns:a16="http://schemas.microsoft.com/office/drawing/2014/main" id="{F8F9F8F9-5B25-4E46-82FC-04D73DBDBAE1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1" r="2890"/>
          <a:stretch/>
        </p:blipFill>
        <p:spPr>
          <a:xfrm>
            <a:off x="6990297" y="0"/>
            <a:ext cx="2400300" cy="6858000"/>
          </a:xfrm>
          <a:prstGeom prst="rect">
            <a:avLst/>
          </a:prstGeom>
        </p:spPr>
      </p:pic>
      <p:sp>
        <p:nvSpPr>
          <p:cNvPr id="15" name="CaixaDeTexto 14">
            <a:extLst>
              <a:ext uri="{FF2B5EF4-FFF2-40B4-BE49-F238E27FC236}">
                <a16:creationId xmlns:a16="http://schemas.microsoft.com/office/drawing/2014/main" id="{2EA7AA41-3F7A-44A0-8435-3B2C2DA6F33F}"/>
              </a:ext>
            </a:extLst>
          </p:cNvPr>
          <p:cNvSpPr txBox="1"/>
          <p:nvPr/>
        </p:nvSpPr>
        <p:spPr>
          <a:xfrm>
            <a:off x="9390597" y="172278"/>
            <a:ext cx="2783984" cy="501214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pt-BR" sz="3233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dirty="0"/>
          </a:p>
        </p:txBody>
      </p:sp>
      <p:sp>
        <p:nvSpPr>
          <p:cNvPr id="22" name="CaixaDeTexto 21">
            <a:extLst>
              <a:ext uri="{FF2B5EF4-FFF2-40B4-BE49-F238E27FC236}">
                <a16:creationId xmlns:a16="http://schemas.microsoft.com/office/drawing/2014/main" id="{C4C83199-9146-426B-A65C-6D7969F73AF4}"/>
              </a:ext>
            </a:extLst>
          </p:cNvPr>
          <p:cNvSpPr txBox="1"/>
          <p:nvPr/>
        </p:nvSpPr>
        <p:spPr>
          <a:xfrm>
            <a:off x="9390597" y="0"/>
            <a:ext cx="2783984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Manutenção das condições de vida dos mais vulneráveis, preservação do emprego e da atividade econômica e garantia de fornecimento de bens e serviços básicos. </a:t>
            </a:r>
          </a:p>
          <a:p>
            <a:endParaRPr lang="pt-BR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pt-BR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33 propostas de </a:t>
            </a:r>
            <a:r>
              <a:rPr lang="pt-BR" sz="2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curto prazo</a:t>
            </a:r>
            <a:endParaRPr lang="pt-BR" sz="2400" u="sng" dirty="0"/>
          </a:p>
        </p:txBody>
      </p:sp>
    </p:spTree>
    <p:extLst>
      <p:ext uri="{BB962C8B-B14F-4D97-AF65-F5344CB8AC3E}">
        <p14:creationId xmlns:p14="http://schemas.microsoft.com/office/powerpoint/2010/main" val="335815515"/>
      </p:ext>
    </p:extLst>
  </p:cSld>
  <p:clrMapOvr>
    <a:masterClrMapping/>
  </p:clrMapOvr>
  <p:transition spd="slow">
    <p:cover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m 9" descr="Fundo preto com letras brancas&#10;&#10;Descrição gerada automaticamente">
            <a:extLst>
              <a:ext uri="{FF2B5EF4-FFF2-40B4-BE49-F238E27FC236}">
                <a16:creationId xmlns:a16="http://schemas.microsoft.com/office/drawing/2014/main" id="{CCDD7FD4-086E-4F3E-A57E-7853B6FDEB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1" name="Subtítulo 2">
            <a:extLst>
              <a:ext uri="{FF2B5EF4-FFF2-40B4-BE49-F238E27FC236}">
                <a16:creationId xmlns:a16="http://schemas.microsoft.com/office/drawing/2014/main" id="{390C6DC3-D7DA-4BF1-A13D-6F29B44AB5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61640" y="612745"/>
            <a:ext cx="2400897" cy="543208"/>
          </a:xfrm>
        </p:spPr>
        <p:txBody>
          <a:bodyPr>
            <a:noAutofit/>
          </a:bodyPr>
          <a:lstStyle/>
          <a:p>
            <a:pPr algn="l"/>
            <a:r>
              <a:rPr lang="pt-BR" sz="3200" b="1" dirty="0">
                <a:solidFill>
                  <a:srgbClr val="24B4A8"/>
                </a:solidFill>
              </a:rPr>
              <a:t>Proposta</a:t>
            </a:r>
            <a:r>
              <a:rPr lang="pt-BR" sz="2500" b="1" dirty="0">
                <a:solidFill>
                  <a:srgbClr val="24B4A8"/>
                </a:solidFill>
              </a:rPr>
              <a:t> 1.1</a:t>
            </a:r>
            <a:endParaRPr lang="pt-BR" sz="2500" dirty="0"/>
          </a:p>
        </p:txBody>
      </p:sp>
      <p:sp>
        <p:nvSpPr>
          <p:cNvPr id="18" name="Subtítulo 2">
            <a:extLst>
              <a:ext uri="{FF2B5EF4-FFF2-40B4-BE49-F238E27FC236}">
                <a16:creationId xmlns:a16="http://schemas.microsoft.com/office/drawing/2014/main" id="{8FCCF52B-AEDA-4151-AAAD-AA0D3850B9DC}"/>
              </a:ext>
            </a:extLst>
          </p:cNvPr>
          <p:cNvSpPr txBox="1">
            <a:spLocks/>
          </p:cNvSpPr>
          <p:nvPr/>
        </p:nvSpPr>
        <p:spPr>
          <a:xfrm>
            <a:off x="10882" y="509452"/>
            <a:ext cx="2018210" cy="87521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t-BR" sz="3200" b="1" dirty="0">
                <a:solidFill>
                  <a:srgbClr val="0C44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Eixo </a:t>
            </a:r>
            <a:r>
              <a:rPr lang="pt-BR" sz="7200" b="1" dirty="0">
                <a:solidFill>
                  <a:srgbClr val="0C44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</a:t>
            </a:r>
            <a:endParaRPr lang="pt-BR" sz="5400" dirty="0"/>
          </a:p>
        </p:txBody>
      </p:sp>
      <p:sp>
        <p:nvSpPr>
          <p:cNvPr id="19" name="Subtítulo 2">
            <a:extLst>
              <a:ext uri="{FF2B5EF4-FFF2-40B4-BE49-F238E27FC236}">
                <a16:creationId xmlns:a16="http://schemas.microsoft.com/office/drawing/2014/main" id="{17B1183F-5EA0-48BF-A780-45281B0FBB14}"/>
              </a:ext>
            </a:extLst>
          </p:cNvPr>
          <p:cNvSpPr txBox="1">
            <a:spLocks/>
          </p:cNvSpPr>
          <p:nvPr/>
        </p:nvSpPr>
        <p:spPr>
          <a:xfrm>
            <a:off x="17419" y="1441270"/>
            <a:ext cx="1946363" cy="179723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t-BR" sz="2500" b="1" dirty="0">
                <a:solidFill>
                  <a:schemeClr val="bg1"/>
                </a:solidFill>
              </a:rPr>
              <a:t>Atividade produtiva e reconstrução das cadeias de produção</a:t>
            </a: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2040C96A-2372-4639-924F-F14B1AC63B55}"/>
              </a:ext>
            </a:extLst>
          </p:cNvPr>
          <p:cNvSpPr/>
          <p:nvPr/>
        </p:nvSpPr>
        <p:spPr>
          <a:xfrm>
            <a:off x="2868478" y="1284629"/>
            <a:ext cx="8390072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500" b="1" dirty="0"/>
              <a:t>Reformas do sistema legal de recuperação de empresas brasileiro para o enfrentamento da crise sistêmica do covid-19</a:t>
            </a:r>
          </a:p>
        </p:txBody>
      </p:sp>
      <p:grpSp>
        <p:nvGrpSpPr>
          <p:cNvPr id="8" name="Agrupar 7">
            <a:extLst>
              <a:ext uri="{FF2B5EF4-FFF2-40B4-BE49-F238E27FC236}">
                <a16:creationId xmlns:a16="http://schemas.microsoft.com/office/drawing/2014/main" id="{F68E5265-D31C-4D11-8FB5-9F85F562C450}"/>
              </a:ext>
            </a:extLst>
          </p:cNvPr>
          <p:cNvGrpSpPr/>
          <p:nvPr/>
        </p:nvGrpSpPr>
        <p:grpSpPr>
          <a:xfrm>
            <a:off x="2352965" y="655802"/>
            <a:ext cx="933084" cy="404528"/>
            <a:chOff x="2352964" y="655802"/>
            <a:chExt cx="1066511" cy="462374"/>
          </a:xfrm>
        </p:grpSpPr>
        <p:sp>
          <p:nvSpPr>
            <p:cNvPr id="4" name="Retângulo: Cantos Arredondados 3">
              <a:extLst>
                <a:ext uri="{FF2B5EF4-FFF2-40B4-BE49-F238E27FC236}">
                  <a16:creationId xmlns:a16="http://schemas.microsoft.com/office/drawing/2014/main" id="{506C8648-5DA4-4D32-BCED-1025A76DF0D4}"/>
                </a:ext>
              </a:extLst>
            </p:cNvPr>
            <p:cNvSpPr/>
            <p:nvPr/>
          </p:nvSpPr>
          <p:spPr>
            <a:xfrm>
              <a:off x="2352964" y="655804"/>
              <a:ext cx="1066511" cy="462372"/>
            </a:xfrm>
            <a:prstGeom prst="roundRect">
              <a:avLst>
                <a:gd name="adj" fmla="val 50000"/>
              </a:avLst>
            </a:prstGeom>
            <a:solidFill>
              <a:srgbClr val="24B4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6" name="Retângulo 5">
              <a:extLst>
                <a:ext uri="{FF2B5EF4-FFF2-40B4-BE49-F238E27FC236}">
                  <a16:creationId xmlns:a16="http://schemas.microsoft.com/office/drawing/2014/main" id="{917CB554-D579-4881-9FD8-D5B9027A33A8}"/>
                </a:ext>
              </a:extLst>
            </p:cNvPr>
            <p:cNvSpPr/>
            <p:nvPr/>
          </p:nvSpPr>
          <p:spPr>
            <a:xfrm>
              <a:off x="2352965" y="655802"/>
              <a:ext cx="662458" cy="462373"/>
            </a:xfrm>
            <a:prstGeom prst="rect">
              <a:avLst/>
            </a:prstGeom>
            <a:solidFill>
              <a:srgbClr val="24B4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" name="Elipse 2">
              <a:extLst>
                <a:ext uri="{FF2B5EF4-FFF2-40B4-BE49-F238E27FC236}">
                  <a16:creationId xmlns:a16="http://schemas.microsoft.com/office/drawing/2014/main" id="{FA046340-E7B7-4612-8519-37DA6BE0E526}"/>
                </a:ext>
              </a:extLst>
            </p:cNvPr>
            <p:cNvSpPr/>
            <p:nvPr/>
          </p:nvSpPr>
          <p:spPr>
            <a:xfrm>
              <a:off x="3101823" y="791365"/>
              <a:ext cx="191246" cy="19124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  <p:sp>
        <p:nvSpPr>
          <p:cNvPr id="35" name="Subtítulo 2">
            <a:extLst>
              <a:ext uri="{FF2B5EF4-FFF2-40B4-BE49-F238E27FC236}">
                <a16:creationId xmlns:a16="http://schemas.microsoft.com/office/drawing/2014/main" id="{30B111A4-4300-47BB-89E4-EC0752E854BA}"/>
              </a:ext>
            </a:extLst>
          </p:cNvPr>
          <p:cNvSpPr txBox="1">
            <a:spLocks/>
          </p:cNvSpPr>
          <p:nvPr/>
        </p:nvSpPr>
        <p:spPr>
          <a:xfrm>
            <a:off x="3361640" y="2440582"/>
            <a:ext cx="2400897" cy="54320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t-BR" sz="3200" b="1" dirty="0">
                <a:solidFill>
                  <a:srgbClr val="24B4A8"/>
                </a:solidFill>
              </a:rPr>
              <a:t>Proposta</a:t>
            </a:r>
            <a:r>
              <a:rPr lang="pt-BR" sz="2500" b="1" dirty="0">
                <a:solidFill>
                  <a:srgbClr val="24B4A8"/>
                </a:solidFill>
              </a:rPr>
              <a:t> 1.2</a:t>
            </a:r>
            <a:endParaRPr lang="pt-BR" sz="2500" dirty="0"/>
          </a:p>
        </p:txBody>
      </p:sp>
      <p:sp>
        <p:nvSpPr>
          <p:cNvPr id="36" name="Retângulo 35">
            <a:extLst>
              <a:ext uri="{FF2B5EF4-FFF2-40B4-BE49-F238E27FC236}">
                <a16:creationId xmlns:a16="http://schemas.microsoft.com/office/drawing/2014/main" id="{C9BCD4E5-AEAA-4E3A-A8ED-AC846A2CAF1C}"/>
              </a:ext>
            </a:extLst>
          </p:cNvPr>
          <p:cNvSpPr/>
          <p:nvPr/>
        </p:nvSpPr>
        <p:spPr>
          <a:xfrm>
            <a:off x="2868478" y="3112466"/>
            <a:ext cx="8390072" cy="124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500" b="1" dirty="0"/>
              <a:t>Concessão de empréstimo favorecido para micro e pequenas empresas de modo a garantir a preservação do tecido produtivo</a:t>
            </a:r>
          </a:p>
        </p:txBody>
      </p:sp>
      <p:grpSp>
        <p:nvGrpSpPr>
          <p:cNvPr id="37" name="Agrupar 36">
            <a:extLst>
              <a:ext uri="{FF2B5EF4-FFF2-40B4-BE49-F238E27FC236}">
                <a16:creationId xmlns:a16="http://schemas.microsoft.com/office/drawing/2014/main" id="{88EAEC2E-E8B7-48BF-9F0C-D5BFCB520121}"/>
              </a:ext>
            </a:extLst>
          </p:cNvPr>
          <p:cNvGrpSpPr/>
          <p:nvPr/>
        </p:nvGrpSpPr>
        <p:grpSpPr>
          <a:xfrm>
            <a:off x="2352965" y="2483639"/>
            <a:ext cx="933084" cy="404528"/>
            <a:chOff x="2352964" y="655802"/>
            <a:chExt cx="1066511" cy="462374"/>
          </a:xfrm>
        </p:grpSpPr>
        <p:sp>
          <p:nvSpPr>
            <p:cNvPr id="38" name="Retângulo: Cantos Arredondados 37">
              <a:extLst>
                <a:ext uri="{FF2B5EF4-FFF2-40B4-BE49-F238E27FC236}">
                  <a16:creationId xmlns:a16="http://schemas.microsoft.com/office/drawing/2014/main" id="{03935032-E87A-4F99-9D5B-AAFEF02DDBE6}"/>
                </a:ext>
              </a:extLst>
            </p:cNvPr>
            <p:cNvSpPr/>
            <p:nvPr/>
          </p:nvSpPr>
          <p:spPr>
            <a:xfrm>
              <a:off x="2352964" y="655804"/>
              <a:ext cx="1066511" cy="462372"/>
            </a:xfrm>
            <a:prstGeom prst="roundRect">
              <a:avLst>
                <a:gd name="adj" fmla="val 50000"/>
              </a:avLst>
            </a:prstGeom>
            <a:solidFill>
              <a:srgbClr val="24B4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39" name="Retângulo 38">
              <a:extLst>
                <a:ext uri="{FF2B5EF4-FFF2-40B4-BE49-F238E27FC236}">
                  <a16:creationId xmlns:a16="http://schemas.microsoft.com/office/drawing/2014/main" id="{E2569540-5EC2-4D41-B4D3-7E0D715EFCE1}"/>
                </a:ext>
              </a:extLst>
            </p:cNvPr>
            <p:cNvSpPr/>
            <p:nvPr/>
          </p:nvSpPr>
          <p:spPr>
            <a:xfrm>
              <a:off x="2352965" y="655802"/>
              <a:ext cx="662458" cy="462373"/>
            </a:xfrm>
            <a:prstGeom prst="rect">
              <a:avLst/>
            </a:prstGeom>
            <a:solidFill>
              <a:srgbClr val="24B4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40" name="Elipse 39">
              <a:extLst>
                <a:ext uri="{FF2B5EF4-FFF2-40B4-BE49-F238E27FC236}">
                  <a16:creationId xmlns:a16="http://schemas.microsoft.com/office/drawing/2014/main" id="{211A0B88-B8C1-473A-87DB-2E8DD94887B5}"/>
                </a:ext>
              </a:extLst>
            </p:cNvPr>
            <p:cNvSpPr/>
            <p:nvPr/>
          </p:nvSpPr>
          <p:spPr>
            <a:xfrm>
              <a:off x="3101823" y="791365"/>
              <a:ext cx="191246" cy="19124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  <p:sp>
        <p:nvSpPr>
          <p:cNvPr id="41" name="Subtítulo 2">
            <a:extLst>
              <a:ext uri="{FF2B5EF4-FFF2-40B4-BE49-F238E27FC236}">
                <a16:creationId xmlns:a16="http://schemas.microsoft.com/office/drawing/2014/main" id="{7F32BBD6-5283-4586-8FC7-872FC3161BF6}"/>
              </a:ext>
            </a:extLst>
          </p:cNvPr>
          <p:cNvSpPr txBox="1">
            <a:spLocks/>
          </p:cNvSpPr>
          <p:nvPr/>
        </p:nvSpPr>
        <p:spPr>
          <a:xfrm>
            <a:off x="3353568" y="4732002"/>
            <a:ext cx="2400897" cy="54320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t-BR" sz="3200" b="1" dirty="0">
                <a:solidFill>
                  <a:srgbClr val="24B4A8"/>
                </a:solidFill>
              </a:rPr>
              <a:t>Proposta</a:t>
            </a:r>
            <a:r>
              <a:rPr lang="pt-BR" sz="2500" b="1" dirty="0">
                <a:solidFill>
                  <a:srgbClr val="24B4A8"/>
                </a:solidFill>
              </a:rPr>
              <a:t> 1.3</a:t>
            </a:r>
            <a:endParaRPr lang="pt-BR" sz="2500" dirty="0"/>
          </a:p>
        </p:txBody>
      </p:sp>
      <p:sp>
        <p:nvSpPr>
          <p:cNvPr id="42" name="Retângulo 41">
            <a:extLst>
              <a:ext uri="{FF2B5EF4-FFF2-40B4-BE49-F238E27FC236}">
                <a16:creationId xmlns:a16="http://schemas.microsoft.com/office/drawing/2014/main" id="{5F22C97E-3FC9-4FB1-AC4E-200C110735AD}"/>
              </a:ext>
            </a:extLst>
          </p:cNvPr>
          <p:cNvSpPr/>
          <p:nvPr/>
        </p:nvSpPr>
        <p:spPr>
          <a:xfrm>
            <a:off x="2860406" y="5403886"/>
            <a:ext cx="839007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b="1" dirty="0"/>
              <a:t>Criação de uma indústria de reciclagem automotiva</a:t>
            </a:r>
          </a:p>
        </p:txBody>
      </p:sp>
      <p:grpSp>
        <p:nvGrpSpPr>
          <p:cNvPr id="43" name="Agrupar 42">
            <a:extLst>
              <a:ext uri="{FF2B5EF4-FFF2-40B4-BE49-F238E27FC236}">
                <a16:creationId xmlns:a16="http://schemas.microsoft.com/office/drawing/2014/main" id="{037651E5-E4A6-49D3-BB52-4F8A0A58057B}"/>
              </a:ext>
            </a:extLst>
          </p:cNvPr>
          <p:cNvGrpSpPr/>
          <p:nvPr/>
        </p:nvGrpSpPr>
        <p:grpSpPr>
          <a:xfrm>
            <a:off x="2344893" y="4775059"/>
            <a:ext cx="933084" cy="404528"/>
            <a:chOff x="2352964" y="655802"/>
            <a:chExt cx="1066511" cy="462374"/>
          </a:xfrm>
        </p:grpSpPr>
        <p:sp>
          <p:nvSpPr>
            <p:cNvPr id="44" name="Retângulo: Cantos Arredondados 43">
              <a:extLst>
                <a:ext uri="{FF2B5EF4-FFF2-40B4-BE49-F238E27FC236}">
                  <a16:creationId xmlns:a16="http://schemas.microsoft.com/office/drawing/2014/main" id="{FB768A12-9775-4491-A1E7-6EDFD0BA5F9B}"/>
                </a:ext>
              </a:extLst>
            </p:cNvPr>
            <p:cNvSpPr/>
            <p:nvPr/>
          </p:nvSpPr>
          <p:spPr>
            <a:xfrm>
              <a:off x="2352964" y="655804"/>
              <a:ext cx="1066511" cy="462372"/>
            </a:xfrm>
            <a:prstGeom prst="roundRect">
              <a:avLst>
                <a:gd name="adj" fmla="val 50000"/>
              </a:avLst>
            </a:prstGeom>
            <a:solidFill>
              <a:srgbClr val="24B4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45" name="Retângulo 44">
              <a:extLst>
                <a:ext uri="{FF2B5EF4-FFF2-40B4-BE49-F238E27FC236}">
                  <a16:creationId xmlns:a16="http://schemas.microsoft.com/office/drawing/2014/main" id="{FFEF9F8D-8718-43E6-B72D-4D41569A2CD8}"/>
                </a:ext>
              </a:extLst>
            </p:cNvPr>
            <p:cNvSpPr/>
            <p:nvPr/>
          </p:nvSpPr>
          <p:spPr>
            <a:xfrm>
              <a:off x="2352965" y="655802"/>
              <a:ext cx="662458" cy="462373"/>
            </a:xfrm>
            <a:prstGeom prst="rect">
              <a:avLst/>
            </a:prstGeom>
            <a:solidFill>
              <a:srgbClr val="24B4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46" name="Elipse 45">
              <a:extLst>
                <a:ext uri="{FF2B5EF4-FFF2-40B4-BE49-F238E27FC236}">
                  <a16:creationId xmlns:a16="http://schemas.microsoft.com/office/drawing/2014/main" id="{4A119480-DA25-49A4-89B0-6C1B4CFCE07D}"/>
                </a:ext>
              </a:extLst>
            </p:cNvPr>
            <p:cNvSpPr/>
            <p:nvPr/>
          </p:nvSpPr>
          <p:spPr>
            <a:xfrm>
              <a:off x="3101823" y="791365"/>
              <a:ext cx="191246" cy="19124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</p:spTree>
    <p:extLst>
      <p:ext uri="{BB962C8B-B14F-4D97-AF65-F5344CB8AC3E}">
        <p14:creationId xmlns:p14="http://schemas.microsoft.com/office/powerpoint/2010/main" val="3162685053"/>
      </p:ext>
    </p:extLst>
  </p:cSld>
  <p:clrMapOvr>
    <a:masterClrMapping/>
  </p:clrMapOvr>
  <p:transition spd="slow">
    <p:cover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m 9" descr="Fundo preto com letras brancas&#10;&#10;Descrição gerada automaticamente">
            <a:extLst>
              <a:ext uri="{FF2B5EF4-FFF2-40B4-BE49-F238E27FC236}">
                <a16:creationId xmlns:a16="http://schemas.microsoft.com/office/drawing/2014/main" id="{CCDD7FD4-086E-4F3E-A57E-7853B6FDEB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1" name="Subtítulo 2">
            <a:extLst>
              <a:ext uri="{FF2B5EF4-FFF2-40B4-BE49-F238E27FC236}">
                <a16:creationId xmlns:a16="http://schemas.microsoft.com/office/drawing/2014/main" id="{390C6DC3-D7DA-4BF1-A13D-6F29B44AB5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61640" y="612745"/>
            <a:ext cx="2400897" cy="543208"/>
          </a:xfrm>
        </p:spPr>
        <p:txBody>
          <a:bodyPr>
            <a:noAutofit/>
          </a:bodyPr>
          <a:lstStyle/>
          <a:p>
            <a:pPr algn="l"/>
            <a:r>
              <a:rPr lang="pt-BR" sz="3200" b="1" dirty="0">
                <a:solidFill>
                  <a:srgbClr val="24B4A8"/>
                </a:solidFill>
              </a:rPr>
              <a:t>Proposta</a:t>
            </a:r>
            <a:r>
              <a:rPr lang="pt-BR" sz="2500" b="1" dirty="0">
                <a:solidFill>
                  <a:srgbClr val="24B4A8"/>
                </a:solidFill>
              </a:rPr>
              <a:t> 1.4</a:t>
            </a:r>
            <a:endParaRPr lang="pt-BR" sz="2500" dirty="0"/>
          </a:p>
        </p:txBody>
      </p:sp>
      <p:sp>
        <p:nvSpPr>
          <p:cNvPr id="18" name="Subtítulo 2">
            <a:extLst>
              <a:ext uri="{FF2B5EF4-FFF2-40B4-BE49-F238E27FC236}">
                <a16:creationId xmlns:a16="http://schemas.microsoft.com/office/drawing/2014/main" id="{8FCCF52B-AEDA-4151-AAAD-AA0D3850B9DC}"/>
              </a:ext>
            </a:extLst>
          </p:cNvPr>
          <p:cNvSpPr txBox="1">
            <a:spLocks/>
          </p:cNvSpPr>
          <p:nvPr/>
        </p:nvSpPr>
        <p:spPr>
          <a:xfrm>
            <a:off x="10882" y="509452"/>
            <a:ext cx="2018210" cy="87521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t-BR" sz="3200" b="1" dirty="0">
                <a:solidFill>
                  <a:srgbClr val="0C44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Eixo </a:t>
            </a:r>
            <a:r>
              <a:rPr lang="pt-BR" sz="7200" b="1" dirty="0">
                <a:solidFill>
                  <a:srgbClr val="0C44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</a:t>
            </a:r>
            <a:endParaRPr lang="pt-BR" sz="5400" dirty="0"/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2040C96A-2372-4639-924F-F14B1AC63B55}"/>
              </a:ext>
            </a:extLst>
          </p:cNvPr>
          <p:cNvSpPr/>
          <p:nvPr/>
        </p:nvSpPr>
        <p:spPr>
          <a:xfrm>
            <a:off x="2868478" y="1284629"/>
            <a:ext cx="8390072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500" b="1" dirty="0"/>
              <a:t>Uso estratégico das compras públicas para fomentar a atividade de Micro e Pequenas Empresas</a:t>
            </a:r>
          </a:p>
        </p:txBody>
      </p:sp>
      <p:grpSp>
        <p:nvGrpSpPr>
          <p:cNvPr id="8" name="Agrupar 7">
            <a:extLst>
              <a:ext uri="{FF2B5EF4-FFF2-40B4-BE49-F238E27FC236}">
                <a16:creationId xmlns:a16="http://schemas.microsoft.com/office/drawing/2014/main" id="{F68E5265-D31C-4D11-8FB5-9F85F562C450}"/>
              </a:ext>
            </a:extLst>
          </p:cNvPr>
          <p:cNvGrpSpPr/>
          <p:nvPr/>
        </p:nvGrpSpPr>
        <p:grpSpPr>
          <a:xfrm>
            <a:off x="2352965" y="655802"/>
            <a:ext cx="933084" cy="404528"/>
            <a:chOff x="2352964" y="655802"/>
            <a:chExt cx="1066511" cy="462374"/>
          </a:xfrm>
        </p:grpSpPr>
        <p:sp>
          <p:nvSpPr>
            <p:cNvPr id="4" name="Retângulo: Cantos Arredondados 3">
              <a:extLst>
                <a:ext uri="{FF2B5EF4-FFF2-40B4-BE49-F238E27FC236}">
                  <a16:creationId xmlns:a16="http://schemas.microsoft.com/office/drawing/2014/main" id="{506C8648-5DA4-4D32-BCED-1025A76DF0D4}"/>
                </a:ext>
              </a:extLst>
            </p:cNvPr>
            <p:cNvSpPr/>
            <p:nvPr/>
          </p:nvSpPr>
          <p:spPr>
            <a:xfrm>
              <a:off x="2352964" y="655804"/>
              <a:ext cx="1066511" cy="462372"/>
            </a:xfrm>
            <a:prstGeom prst="roundRect">
              <a:avLst>
                <a:gd name="adj" fmla="val 50000"/>
              </a:avLst>
            </a:prstGeom>
            <a:solidFill>
              <a:srgbClr val="24B4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6" name="Retângulo 5">
              <a:extLst>
                <a:ext uri="{FF2B5EF4-FFF2-40B4-BE49-F238E27FC236}">
                  <a16:creationId xmlns:a16="http://schemas.microsoft.com/office/drawing/2014/main" id="{917CB554-D579-4881-9FD8-D5B9027A33A8}"/>
                </a:ext>
              </a:extLst>
            </p:cNvPr>
            <p:cNvSpPr/>
            <p:nvPr/>
          </p:nvSpPr>
          <p:spPr>
            <a:xfrm>
              <a:off x="2352965" y="655802"/>
              <a:ext cx="662458" cy="462373"/>
            </a:xfrm>
            <a:prstGeom prst="rect">
              <a:avLst/>
            </a:prstGeom>
            <a:solidFill>
              <a:srgbClr val="24B4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" name="Elipse 2">
              <a:extLst>
                <a:ext uri="{FF2B5EF4-FFF2-40B4-BE49-F238E27FC236}">
                  <a16:creationId xmlns:a16="http://schemas.microsoft.com/office/drawing/2014/main" id="{FA046340-E7B7-4612-8519-37DA6BE0E526}"/>
                </a:ext>
              </a:extLst>
            </p:cNvPr>
            <p:cNvSpPr/>
            <p:nvPr/>
          </p:nvSpPr>
          <p:spPr>
            <a:xfrm>
              <a:off x="3101823" y="791365"/>
              <a:ext cx="191246" cy="19124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  <p:sp>
        <p:nvSpPr>
          <p:cNvPr id="35" name="Subtítulo 2">
            <a:extLst>
              <a:ext uri="{FF2B5EF4-FFF2-40B4-BE49-F238E27FC236}">
                <a16:creationId xmlns:a16="http://schemas.microsoft.com/office/drawing/2014/main" id="{30B111A4-4300-47BB-89E4-EC0752E854BA}"/>
              </a:ext>
            </a:extLst>
          </p:cNvPr>
          <p:cNvSpPr txBox="1">
            <a:spLocks/>
          </p:cNvSpPr>
          <p:nvPr/>
        </p:nvSpPr>
        <p:spPr>
          <a:xfrm>
            <a:off x="3361640" y="2440582"/>
            <a:ext cx="2400897" cy="54320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t-BR" sz="3200" b="1" dirty="0">
                <a:solidFill>
                  <a:srgbClr val="24B4A8"/>
                </a:solidFill>
              </a:rPr>
              <a:t>Proposta</a:t>
            </a:r>
            <a:r>
              <a:rPr lang="pt-BR" sz="2500" b="1" dirty="0">
                <a:solidFill>
                  <a:srgbClr val="24B4A8"/>
                </a:solidFill>
              </a:rPr>
              <a:t> 1.5</a:t>
            </a:r>
            <a:endParaRPr lang="pt-BR" sz="2500" dirty="0"/>
          </a:p>
        </p:txBody>
      </p:sp>
      <p:sp>
        <p:nvSpPr>
          <p:cNvPr id="36" name="Retângulo 35">
            <a:extLst>
              <a:ext uri="{FF2B5EF4-FFF2-40B4-BE49-F238E27FC236}">
                <a16:creationId xmlns:a16="http://schemas.microsoft.com/office/drawing/2014/main" id="{C9BCD4E5-AEAA-4E3A-A8ED-AC846A2CAF1C}"/>
              </a:ext>
            </a:extLst>
          </p:cNvPr>
          <p:cNvSpPr/>
          <p:nvPr/>
        </p:nvSpPr>
        <p:spPr>
          <a:xfrm>
            <a:off x="2868478" y="3112466"/>
            <a:ext cx="8390072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500" b="1" dirty="0"/>
              <a:t>Novo padrão de financiamento à inovação para o Complexo Industrial da Saúde</a:t>
            </a:r>
          </a:p>
        </p:txBody>
      </p:sp>
      <p:grpSp>
        <p:nvGrpSpPr>
          <p:cNvPr id="37" name="Agrupar 36">
            <a:extLst>
              <a:ext uri="{FF2B5EF4-FFF2-40B4-BE49-F238E27FC236}">
                <a16:creationId xmlns:a16="http://schemas.microsoft.com/office/drawing/2014/main" id="{88EAEC2E-E8B7-48BF-9F0C-D5BFCB520121}"/>
              </a:ext>
            </a:extLst>
          </p:cNvPr>
          <p:cNvGrpSpPr/>
          <p:nvPr/>
        </p:nvGrpSpPr>
        <p:grpSpPr>
          <a:xfrm>
            <a:off x="2352965" y="2483639"/>
            <a:ext cx="933084" cy="404528"/>
            <a:chOff x="2352964" y="655802"/>
            <a:chExt cx="1066511" cy="462374"/>
          </a:xfrm>
        </p:grpSpPr>
        <p:sp>
          <p:nvSpPr>
            <p:cNvPr id="38" name="Retângulo: Cantos Arredondados 37">
              <a:extLst>
                <a:ext uri="{FF2B5EF4-FFF2-40B4-BE49-F238E27FC236}">
                  <a16:creationId xmlns:a16="http://schemas.microsoft.com/office/drawing/2014/main" id="{03935032-E87A-4F99-9D5B-AAFEF02DDBE6}"/>
                </a:ext>
              </a:extLst>
            </p:cNvPr>
            <p:cNvSpPr/>
            <p:nvPr/>
          </p:nvSpPr>
          <p:spPr>
            <a:xfrm>
              <a:off x="2352964" y="655804"/>
              <a:ext cx="1066511" cy="462372"/>
            </a:xfrm>
            <a:prstGeom prst="roundRect">
              <a:avLst>
                <a:gd name="adj" fmla="val 50000"/>
              </a:avLst>
            </a:prstGeom>
            <a:solidFill>
              <a:srgbClr val="24B4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39" name="Retângulo 38">
              <a:extLst>
                <a:ext uri="{FF2B5EF4-FFF2-40B4-BE49-F238E27FC236}">
                  <a16:creationId xmlns:a16="http://schemas.microsoft.com/office/drawing/2014/main" id="{E2569540-5EC2-4D41-B4D3-7E0D715EFCE1}"/>
                </a:ext>
              </a:extLst>
            </p:cNvPr>
            <p:cNvSpPr/>
            <p:nvPr/>
          </p:nvSpPr>
          <p:spPr>
            <a:xfrm>
              <a:off x="2352965" y="655802"/>
              <a:ext cx="662458" cy="462373"/>
            </a:xfrm>
            <a:prstGeom prst="rect">
              <a:avLst/>
            </a:prstGeom>
            <a:solidFill>
              <a:srgbClr val="24B4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40" name="Elipse 39">
              <a:extLst>
                <a:ext uri="{FF2B5EF4-FFF2-40B4-BE49-F238E27FC236}">
                  <a16:creationId xmlns:a16="http://schemas.microsoft.com/office/drawing/2014/main" id="{211A0B88-B8C1-473A-87DB-2E8DD94887B5}"/>
                </a:ext>
              </a:extLst>
            </p:cNvPr>
            <p:cNvSpPr/>
            <p:nvPr/>
          </p:nvSpPr>
          <p:spPr>
            <a:xfrm>
              <a:off x="3101823" y="791365"/>
              <a:ext cx="191246" cy="19124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  <p:sp>
        <p:nvSpPr>
          <p:cNvPr id="41" name="Subtítulo 2">
            <a:extLst>
              <a:ext uri="{FF2B5EF4-FFF2-40B4-BE49-F238E27FC236}">
                <a16:creationId xmlns:a16="http://schemas.microsoft.com/office/drawing/2014/main" id="{7F32BBD6-5283-4586-8FC7-872FC3161BF6}"/>
              </a:ext>
            </a:extLst>
          </p:cNvPr>
          <p:cNvSpPr txBox="1">
            <a:spLocks/>
          </p:cNvSpPr>
          <p:nvPr/>
        </p:nvSpPr>
        <p:spPr>
          <a:xfrm>
            <a:off x="3353568" y="4205405"/>
            <a:ext cx="2400897" cy="54320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t-BR" sz="3200" b="1" dirty="0">
                <a:solidFill>
                  <a:srgbClr val="24B4A8"/>
                </a:solidFill>
              </a:rPr>
              <a:t>Proposta</a:t>
            </a:r>
            <a:r>
              <a:rPr lang="pt-BR" sz="2500" b="1" dirty="0">
                <a:solidFill>
                  <a:srgbClr val="24B4A8"/>
                </a:solidFill>
              </a:rPr>
              <a:t> 1.6</a:t>
            </a:r>
            <a:endParaRPr lang="pt-BR" sz="2500" dirty="0"/>
          </a:p>
        </p:txBody>
      </p:sp>
      <p:sp>
        <p:nvSpPr>
          <p:cNvPr id="42" name="Retângulo 41">
            <a:extLst>
              <a:ext uri="{FF2B5EF4-FFF2-40B4-BE49-F238E27FC236}">
                <a16:creationId xmlns:a16="http://schemas.microsoft.com/office/drawing/2014/main" id="{5F22C97E-3FC9-4FB1-AC4E-200C110735AD}"/>
              </a:ext>
            </a:extLst>
          </p:cNvPr>
          <p:cNvSpPr/>
          <p:nvPr/>
        </p:nvSpPr>
        <p:spPr>
          <a:xfrm>
            <a:off x="2860406" y="4877289"/>
            <a:ext cx="839007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b="1" dirty="0"/>
              <a:t>Realização de Encomenda Tecnológica – ETEC para desenvolvimento de sistema autônomo inteligente de gestão de recursos e capacidade de atendimento público e privado de saúde</a:t>
            </a:r>
          </a:p>
        </p:txBody>
      </p:sp>
      <p:grpSp>
        <p:nvGrpSpPr>
          <p:cNvPr id="43" name="Agrupar 42">
            <a:extLst>
              <a:ext uri="{FF2B5EF4-FFF2-40B4-BE49-F238E27FC236}">
                <a16:creationId xmlns:a16="http://schemas.microsoft.com/office/drawing/2014/main" id="{037651E5-E4A6-49D3-BB52-4F8A0A58057B}"/>
              </a:ext>
            </a:extLst>
          </p:cNvPr>
          <p:cNvGrpSpPr/>
          <p:nvPr/>
        </p:nvGrpSpPr>
        <p:grpSpPr>
          <a:xfrm>
            <a:off x="2344893" y="4248462"/>
            <a:ext cx="933084" cy="404528"/>
            <a:chOff x="2352964" y="655802"/>
            <a:chExt cx="1066511" cy="462374"/>
          </a:xfrm>
        </p:grpSpPr>
        <p:sp>
          <p:nvSpPr>
            <p:cNvPr id="44" name="Retângulo: Cantos Arredondados 43">
              <a:extLst>
                <a:ext uri="{FF2B5EF4-FFF2-40B4-BE49-F238E27FC236}">
                  <a16:creationId xmlns:a16="http://schemas.microsoft.com/office/drawing/2014/main" id="{FB768A12-9775-4491-A1E7-6EDFD0BA5F9B}"/>
                </a:ext>
              </a:extLst>
            </p:cNvPr>
            <p:cNvSpPr/>
            <p:nvPr/>
          </p:nvSpPr>
          <p:spPr>
            <a:xfrm>
              <a:off x="2352964" y="655804"/>
              <a:ext cx="1066511" cy="462372"/>
            </a:xfrm>
            <a:prstGeom prst="roundRect">
              <a:avLst>
                <a:gd name="adj" fmla="val 50000"/>
              </a:avLst>
            </a:prstGeom>
            <a:solidFill>
              <a:srgbClr val="24B4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45" name="Retângulo 44">
              <a:extLst>
                <a:ext uri="{FF2B5EF4-FFF2-40B4-BE49-F238E27FC236}">
                  <a16:creationId xmlns:a16="http://schemas.microsoft.com/office/drawing/2014/main" id="{FFEF9F8D-8718-43E6-B72D-4D41569A2CD8}"/>
                </a:ext>
              </a:extLst>
            </p:cNvPr>
            <p:cNvSpPr/>
            <p:nvPr/>
          </p:nvSpPr>
          <p:spPr>
            <a:xfrm>
              <a:off x="2352965" y="655802"/>
              <a:ext cx="662458" cy="462373"/>
            </a:xfrm>
            <a:prstGeom prst="rect">
              <a:avLst/>
            </a:prstGeom>
            <a:solidFill>
              <a:srgbClr val="24B4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46" name="Elipse 45">
              <a:extLst>
                <a:ext uri="{FF2B5EF4-FFF2-40B4-BE49-F238E27FC236}">
                  <a16:creationId xmlns:a16="http://schemas.microsoft.com/office/drawing/2014/main" id="{4A119480-DA25-49A4-89B0-6C1B4CFCE07D}"/>
                </a:ext>
              </a:extLst>
            </p:cNvPr>
            <p:cNvSpPr/>
            <p:nvPr/>
          </p:nvSpPr>
          <p:spPr>
            <a:xfrm>
              <a:off x="3101823" y="791365"/>
              <a:ext cx="191246" cy="19124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  <p:sp>
        <p:nvSpPr>
          <p:cNvPr id="25" name="Subtítulo 2">
            <a:extLst>
              <a:ext uri="{FF2B5EF4-FFF2-40B4-BE49-F238E27FC236}">
                <a16:creationId xmlns:a16="http://schemas.microsoft.com/office/drawing/2014/main" id="{75DA4D64-F62D-44A6-B2B8-7E43EAA0BE09}"/>
              </a:ext>
            </a:extLst>
          </p:cNvPr>
          <p:cNvSpPr txBox="1">
            <a:spLocks/>
          </p:cNvSpPr>
          <p:nvPr/>
        </p:nvSpPr>
        <p:spPr>
          <a:xfrm>
            <a:off x="17419" y="1441270"/>
            <a:ext cx="1946363" cy="179723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t-BR" sz="2500" b="1" dirty="0">
                <a:solidFill>
                  <a:schemeClr val="bg1"/>
                </a:solidFill>
              </a:rPr>
              <a:t>Atividade produtiva e reconstrução das cadeias de produção</a:t>
            </a:r>
          </a:p>
        </p:txBody>
      </p:sp>
    </p:spTree>
    <p:extLst>
      <p:ext uri="{BB962C8B-B14F-4D97-AF65-F5344CB8AC3E}">
        <p14:creationId xmlns:p14="http://schemas.microsoft.com/office/powerpoint/2010/main" val="1123752360"/>
      </p:ext>
    </p:extLst>
  </p:cSld>
  <p:clrMapOvr>
    <a:masterClrMapping/>
  </p:clrMapOvr>
  <p:transition spd="slow">
    <p:cover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m 9" descr="Fundo preto com letras brancas&#10;&#10;Descrição gerada automaticamente">
            <a:extLst>
              <a:ext uri="{FF2B5EF4-FFF2-40B4-BE49-F238E27FC236}">
                <a16:creationId xmlns:a16="http://schemas.microsoft.com/office/drawing/2014/main" id="{CCDD7FD4-086E-4F3E-A57E-7853B6FDEB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7" y="0"/>
            <a:ext cx="12192000" cy="6858000"/>
          </a:xfrm>
          <a:prstGeom prst="rect">
            <a:avLst/>
          </a:prstGeom>
        </p:spPr>
      </p:pic>
      <p:sp>
        <p:nvSpPr>
          <p:cNvPr id="11" name="Subtítulo 2">
            <a:extLst>
              <a:ext uri="{FF2B5EF4-FFF2-40B4-BE49-F238E27FC236}">
                <a16:creationId xmlns:a16="http://schemas.microsoft.com/office/drawing/2014/main" id="{390C6DC3-D7DA-4BF1-A13D-6F29B44AB5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61640" y="609574"/>
            <a:ext cx="2400897" cy="543208"/>
          </a:xfrm>
        </p:spPr>
        <p:txBody>
          <a:bodyPr>
            <a:noAutofit/>
          </a:bodyPr>
          <a:lstStyle/>
          <a:p>
            <a:pPr algn="l"/>
            <a:r>
              <a:rPr lang="pt-BR" sz="3200" b="1" dirty="0">
                <a:solidFill>
                  <a:srgbClr val="24B4A8"/>
                </a:solidFill>
              </a:rPr>
              <a:t>Proposta</a:t>
            </a:r>
            <a:r>
              <a:rPr lang="pt-BR" sz="2500" b="1" dirty="0">
                <a:solidFill>
                  <a:srgbClr val="24B4A8"/>
                </a:solidFill>
              </a:rPr>
              <a:t> 1.7</a:t>
            </a:r>
            <a:endParaRPr lang="pt-BR" sz="2500" dirty="0"/>
          </a:p>
        </p:txBody>
      </p:sp>
      <p:sp>
        <p:nvSpPr>
          <p:cNvPr id="18" name="Subtítulo 2">
            <a:extLst>
              <a:ext uri="{FF2B5EF4-FFF2-40B4-BE49-F238E27FC236}">
                <a16:creationId xmlns:a16="http://schemas.microsoft.com/office/drawing/2014/main" id="{8FCCF52B-AEDA-4151-AAAD-AA0D3850B9DC}"/>
              </a:ext>
            </a:extLst>
          </p:cNvPr>
          <p:cNvSpPr txBox="1">
            <a:spLocks/>
          </p:cNvSpPr>
          <p:nvPr/>
        </p:nvSpPr>
        <p:spPr>
          <a:xfrm>
            <a:off x="10882" y="509452"/>
            <a:ext cx="2018210" cy="87521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t-BR" sz="3200" b="1" dirty="0">
                <a:solidFill>
                  <a:srgbClr val="0C44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Eixo </a:t>
            </a:r>
            <a:r>
              <a:rPr lang="pt-BR" sz="7200" b="1" dirty="0">
                <a:solidFill>
                  <a:srgbClr val="0C44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</a:t>
            </a:r>
            <a:endParaRPr lang="pt-BR" sz="5400" dirty="0"/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2040C96A-2372-4639-924F-F14B1AC63B55}"/>
              </a:ext>
            </a:extLst>
          </p:cNvPr>
          <p:cNvSpPr/>
          <p:nvPr/>
        </p:nvSpPr>
        <p:spPr>
          <a:xfrm>
            <a:off x="2868478" y="1129058"/>
            <a:ext cx="8390072" cy="124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500" b="1" dirty="0"/>
              <a:t>Ampliação dos recursos destinados à subvenção econômica do MCTIC/FINEP com programa especial para aplicações em saúde</a:t>
            </a:r>
          </a:p>
        </p:txBody>
      </p:sp>
      <p:grpSp>
        <p:nvGrpSpPr>
          <p:cNvPr id="8" name="Agrupar 7">
            <a:extLst>
              <a:ext uri="{FF2B5EF4-FFF2-40B4-BE49-F238E27FC236}">
                <a16:creationId xmlns:a16="http://schemas.microsoft.com/office/drawing/2014/main" id="{F68E5265-D31C-4D11-8FB5-9F85F562C450}"/>
              </a:ext>
            </a:extLst>
          </p:cNvPr>
          <p:cNvGrpSpPr/>
          <p:nvPr/>
        </p:nvGrpSpPr>
        <p:grpSpPr>
          <a:xfrm>
            <a:off x="2352965" y="652631"/>
            <a:ext cx="933084" cy="404528"/>
            <a:chOff x="2352964" y="655802"/>
            <a:chExt cx="1066511" cy="462374"/>
          </a:xfrm>
        </p:grpSpPr>
        <p:sp>
          <p:nvSpPr>
            <p:cNvPr id="4" name="Retângulo: Cantos Arredondados 3">
              <a:extLst>
                <a:ext uri="{FF2B5EF4-FFF2-40B4-BE49-F238E27FC236}">
                  <a16:creationId xmlns:a16="http://schemas.microsoft.com/office/drawing/2014/main" id="{506C8648-5DA4-4D32-BCED-1025A76DF0D4}"/>
                </a:ext>
              </a:extLst>
            </p:cNvPr>
            <p:cNvSpPr/>
            <p:nvPr/>
          </p:nvSpPr>
          <p:spPr>
            <a:xfrm>
              <a:off x="2352964" y="655804"/>
              <a:ext cx="1066511" cy="462372"/>
            </a:xfrm>
            <a:prstGeom prst="roundRect">
              <a:avLst>
                <a:gd name="adj" fmla="val 50000"/>
              </a:avLst>
            </a:prstGeom>
            <a:solidFill>
              <a:srgbClr val="24B4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6" name="Retângulo 5">
              <a:extLst>
                <a:ext uri="{FF2B5EF4-FFF2-40B4-BE49-F238E27FC236}">
                  <a16:creationId xmlns:a16="http://schemas.microsoft.com/office/drawing/2014/main" id="{917CB554-D579-4881-9FD8-D5B9027A33A8}"/>
                </a:ext>
              </a:extLst>
            </p:cNvPr>
            <p:cNvSpPr/>
            <p:nvPr/>
          </p:nvSpPr>
          <p:spPr>
            <a:xfrm>
              <a:off x="2352965" y="655802"/>
              <a:ext cx="662458" cy="462373"/>
            </a:xfrm>
            <a:prstGeom prst="rect">
              <a:avLst/>
            </a:prstGeom>
            <a:solidFill>
              <a:srgbClr val="24B4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" name="Elipse 2">
              <a:extLst>
                <a:ext uri="{FF2B5EF4-FFF2-40B4-BE49-F238E27FC236}">
                  <a16:creationId xmlns:a16="http://schemas.microsoft.com/office/drawing/2014/main" id="{FA046340-E7B7-4612-8519-37DA6BE0E526}"/>
                </a:ext>
              </a:extLst>
            </p:cNvPr>
            <p:cNvSpPr/>
            <p:nvPr/>
          </p:nvSpPr>
          <p:spPr>
            <a:xfrm>
              <a:off x="3101823" y="791365"/>
              <a:ext cx="191246" cy="19124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  <p:sp>
        <p:nvSpPr>
          <p:cNvPr id="35" name="Subtítulo 2">
            <a:extLst>
              <a:ext uri="{FF2B5EF4-FFF2-40B4-BE49-F238E27FC236}">
                <a16:creationId xmlns:a16="http://schemas.microsoft.com/office/drawing/2014/main" id="{30B111A4-4300-47BB-89E4-EC0752E854BA}"/>
              </a:ext>
            </a:extLst>
          </p:cNvPr>
          <p:cNvSpPr txBox="1">
            <a:spLocks/>
          </p:cNvSpPr>
          <p:nvPr/>
        </p:nvSpPr>
        <p:spPr>
          <a:xfrm>
            <a:off x="3361640" y="2755188"/>
            <a:ext cx="2400897" cy="54320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t-BR" sz="3200" b="1" dirty="0">
                <a:solidFill>
                  <a:srgbClr val="24B4A8"/>
                </a:solidFill>
              </a:rPr>
              <a:t>Proposta</a:t>
            </a:r>
            <a:r>
              <a:rPr lang="pt-BR" sz="2500" b="1" dirty="0">
                <a:solidFill>
                  <a:srgbClr val="24B4A8"/>
                </a:solidFill>
              </a:rPr>
              <a:t> 1.8</a:t>
            </a:r>
            <a:endParaRPr lang="pt-BR" sz="2500" dirty="0"/>
          </a:p>
        </p:txBody>
      </p:sp>
      <p:sp>
        <p:nvSpPr>
          <p:cNvPr id="36" name="Retângulo 35">
            <a:extLst>
              <a:ext uri="{FF2B5EF4-FFF2-40B4-BE49-F238E27FC236}">
                <a16:creationId xmlns:a16="http://schemas.microsoft.com/office/drawing/2014/main" id="{C9BCD4E5-AEAA-4E3A-A8ED-AC846A2CAF1C}"/>
              </a:ext>
            </a:extLst>
          </p:cNvPr>
          <p:cNvSpPr/>
          <p:nvPr/>
        </p:nvSpPr>
        <p:spPr>
          <a:xfrm>
            <a:off x="2868478" y="3341347"/>
            <a:ext cx="8390072" cy="124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500" b="1" dirty="0"/>
              <a:t>Concessão de incentivos fiscais para empresas e pessoas físicas que façam doações a universidades e instituições de ciência e tecnologia – </a:t>
            </a:r>
            <a:r>
              <a:rPr lang="pt-BR" sz="2500" b="1" dirty="0" err="1"/>
              <a:t>ICTs</a:t>
            </a:r>
            <a:endParaRPr lang="pt-BR" sz="2500" b="1" dirty="0"/>
          </a:p>
        </p:txBody>
      </p:sp>
      <p:grpSp>
        <p:nvGrpSpPr>
          <p:cNvPr id="37" name="Agrupar 36">
            <a:extLst>
              <a:ext uri="{FF2B5EF4-FFF2-40B4-BE49-F238E27FC236}">
                <a16:creationId xmlns:a16="http://schemas.microsoft.com/office/drawing/2014/main" id="{88EAEC2E-E8B7-48BF-9F0C-D5BFCB520121}"/>
              </a:ext>
            </a:extLst>
          </p:cNvPr>
          <p:cNvGrpSpPr/>
          <p:nvPr/>
        </p:nvGrpSpPr>
        <p:grpSpPr>
          <a:xfrm>
            <a:off x="2352965" y="2798245"/>
            <a:ext cx="933084" cy="404528"/>
            <a:chOff x="2352964" y="655802"/>
            <a:chExt cx="1066511" cy="462374"/>
          </a:xfrm>
        </p:grpSpPr>
        <p:sp>
          <p:nvSpPr>
            <p:cNvPr id="38" name="Retângulo: Cantos Arredondados 37">
              <a:extLst>
                <a:ext uri="{FF2B5EF4-FFF2-40B4-BE49-F238E27FC236}">
                  <a16:creationId xmlns:a16="http://schemas.microsoft.com/office/drawing/2014/main" id="{03935032-E87A-4F99-9D5B-AAFEF02DDBE6}"/>
                </a:ext>
              </a:extLst>
            </p:cNvPr>
            <p:cNvSpPr/>
            <p:nvPr/>
          </p:nvSpPr>
          <p:spPr>
            <a:xfrm>
              <a:off x="2352964" y="655804"/>
              <a:ext cx="1066511" cy="462372"/>
            </a:xfrm>
            <a:prstGeom prst="roundRect">
              <a:avLst>
                <a:gd name="adj" fmla="val 50000"/>
              </a:avLst>
            </a:prstGeom>
            <a:solidFill>
              <a:srgbClr val="24B4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39" name="Retângulo 38">
              <a:extLst>
                <a:ext uri="{FF2B5EF4-FFF2-40B4-BE49-F238E27FC236}">
                  <a16:creationId xmlns:a16="http://schemas.microsoft.com/office/drawing/2014/main" id="{E2569540-5EC2-4D41-B4D3-7E0D715EFCE1}"/>
                </a:ext>
              </a:extLst>
            </p:cNvPr>
            <p:cNvSpPr/>
            <p:nvPr/>
          </p:nvSpPr>
          <p:spPr>
            <a:xfrm>
              <a:off x="2352965" y="655802"/>
              <a:ext cx="662458" cy="462373"/>
            </a:xfrm>
            <a:prstGeom prst="rect">
              <a:avLst/>
            </a:prstGeom>
            <a:solidFill>
              <a:srgbClr val="24B4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40" name="Elipse 39">
              <a:extLst>
                <a:ext uri="{FF2B5EF4-FFF2-40B4-BE49-F238E27FC236}">
                  <a16:creationId xmlns:a16="http://schemas.microsoft.com/office/drawing/2014/main" id="{211A0B88-B8C1-473A-87DB-2E8DD94887B5}"/>
                </a:ext>
              </a:extLst>
            </p:cNvPr>
            <p:cNvSpPr/>
            <p:nvPr/>
          </p:nvSpPr>
          <p:spPr>
            <a:xfrm>
              <a:off x="3101823" y="791365"/>
              <a:ext cx="191246" cy="19124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  <p:sp>
        <p:nvSpPr>
          <p:cNvPr id="30" name="Subtítulo 2">
            <a:extLst>
              <a:ext uri="{FF2B5EF4-FFF2-40B4-BE49-F238E27FC236}">
                <a16:creationId xmlns:a16="http://schemas.microsoft.com/office/drawing/2014/main" id="{21E2F90D-4D6B-4C2C-BD10-E5A12AC73A89}"/>
              </a:ext>
            </a:extLst>
          </p:cNvPr>
          <p:cNvSpPr txBox="1">
            <a:spLocks/>
          </p:cNvSpPr>
          <p:nvPr/>
        </p:nvSpPr>
        <p:spPr>
          <a:xfrm>
            <a:off x="17419" y="1441270"/>
            <a:ext cx="1946363" cy="179723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t-BR" sz="2500" b="1" dirty="0">
                <a:solidFill>
                  <a:schemeClr val="bg1"/>
                </a:solidFill>
              </a:rPr>
              <a:t>Atividade produtiva e reconstrução das cadeias de produção</a:t>
            </a:r>
          </a:p>
        </p:txBody>
      </p:sp>
    </p:spTree>
    <p:extLst>
      <p:ext uri="{BB962C8B-B14F-4D97-AF65-F5344CB8AC3E}">
        <p14:creationId xmlns:p14="http://schemas.microsoft.com/office/powerpoint/2010/main" val="3208435797"/>
      </p:ext>
    </p:extLst>
  </p:cSld>
  <p:clrMapOvr>
    <a:masterClrMapping/>
  </p:clrMapOvr>
  <p:transition spd="slow">
    <p:cover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m 9" descr="Fundo preto com letras brancas&#10;&#10;Descrição gerada automaticamente">
            <a:extLst>
              <a:ext uri="{FF2B5EF4-FFF2-40B4-BE49-F238E27FC236}">
                <a16:creationId xmlns:a16="http://schemas.microsoft.com/office/drawing/2014/main" id="{CCDD7FD4-086E-4F3E-A57E-7853B6FDEB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7" y="-7620"/>
            <a:ext cx="12192000" cy="6858000"/>
          </a:xfrm>
          <a:prstGeom prst="rect">
            <a:avLst/>
          </a:prstGeom>
        </p:spPr>
      </p:pic>
      <p:sp>
        <p:nvSpPr>
          <p:cNvPr id="18" name="Subtítulo 2">
            <a:extLst>
              <a:ext uri="{FF2B5EF4-FFF2-40B4-BE49-F238E27FC236}">
                <a16:creationId xmlns:a16="http://schemas.microsoft.com/office/drawing/2014/main" id="{8FCCF52B-AEDA-4151-AAAD-AA0D3850B9DC}"/>
              </a:ext>
            </a:extLst>
          </p:cNvPr>
          <p:cNvSpPr txBox="1">
            <a:spLocks/>
          </p:cNvSpPr>
          <p:nvPr/>
        </p:nvSpPr>
        <p:spPr>
          <a:xfrm>
            <a:off x="10882" y="509452"/>
            <a:ext cx="2018210" cy="87521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t-BR" sz="3200" b="1" dirty="0">
                <a:solidFill>
                  <a:srgbClr val="0C44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Eixo </a:t>
            </a:r>
            <a:r>
              <a:rPr lang="pt-BR" sz="7200" b="1" dirty="0">
                <a:solidFill>
                  <a:srgbClr val="0C44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</a:t>
            </a:r>
            <a:endParaRPr lang="pt-BR" sz="5400" dirty="0"/>
          </a:p>
        </p:txBody>
      </p:sp>
      <p:sp>
        <p:nvSpPr>
          <p:cNvPr id="41" name="Subtítulo 2">
            <a:extLst>
              <a:ext uri="{FF2B5EF4-FFF2-40B4-BE49-F238E27FC236}">
                <a16:creationId xmlns:a16="http://schemas.microsoft.com/office/drawing/2014/main" id="{7F32BBD6-5283-4586-8FC7-872FC3161BF6}"/>
              </a:ext>
            </a:extLst>
          </p:cNvPr>
          <p:cNvSpPr txBox="1">
            <a:spLocks/>
          </p:cNvSpPr>
          <p:nvPr/>
        </p:nvSpPr>
        <p:spPr>
          <a:xfrm>
            <a:off x="3361188" y="610362"/>
            <a:ext cx="2400897" cy="54320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t-BR" sz="3200" b="1" dirty="0">
                <a:solidFill>
                  <a:srgbClr val="24B4A8"/>
                </a:solidFill>
              </a:rPr>
              <a:t>Proposta</a:t>
            </a:r>
            <a:r>
              <a:rPr lang="pt-BR" sz="2500" b="1" dirty="0">
                <a:solidFill>
                  <a:srgbClr val="24B4A8"/>
                </a:solidFill>
              </a:rPr>
              <a:t> 1.9</a:t>
            </a:r>
            <a:endParaRPr lang="pt-BR" sz="2500" dirty="0"/>
          </a:p>
        </p:txBody>
      </p:sp>
      <p:sp>
        <p:nvSpPr>
          <p:cNvPr id="42" name="Retângulo 41">
            <a:extLst>
              <a:ext uri="{FF2B5EF4-FFF2-40B4-BE49-F238E27FC236}">
                <a16:creationId xmlns:a16="http://schemas.microsoft.com/office/drawing/2014/main" id="{5F22C97E-3FC9-4FB1-AC4E-200C110735AD}"/>
              </a:ext>
            </a:extLst>
          </p:cNvPr>
          <p:cNvSpPr/>
          <p:nvPr/>
        </p:nvSpPr>
        <p:spPr>
          <a:xfrm>
            <a:off x="2868026" y="1282246"/>
            <a:ext cx="8390072" cy="477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500" b="1" dirty="0"/>
              <a:t>Criação de programa de grandes concursos nacionais </a:t>
            </a:r>
          </a:p>
        </p:txBody>
      </p:sp>
      <p:grpSp>
        <p:nvGrpSpPr>
          <p:cNvPr id="43" name="Agrupar 42">
            <a:extLst>
              <a:ext uri="{FF2B5EF4-FFF2-40B4-BE49-F238E27FC236}">
                <a16:creationId xmlns:a16="http://schemas.microsoft.com/office/drawing/2014/main" id="{037651E5-E4A6-49D3-BB52-4F8A0A58057B}"/>
              </a:ext>
            </a:extLst>
          </p:cNvPr>
          <p:cNvGrpSpPr/>
          <p:nvPr/>
        </p:nvGrpSpPr>
        <p:grpSpPr>
          <a:xfrm>
            <a:off x="2352513" y="653419"/>
            <a:ext cx="933084" cy="404528"/>
            <a:chOff x="2352964" y="655802"/>
            <a:chExt cx="1066511" cy="462374"/>
          </a:xfrm>
        </p:grpSpPr>
        <p:sp>
          <p:nvSpPr>
            <p:cNvPr id="44" name="Retângulo: Cantos Arredondados 43">
              <a:extLst>
                <a:ext uri="{FF2B5EF4-FFF2-40B4-BE49-F238E27FC236}">
                  <a16:creationId xmlns:a16="http://schemas.microsoft.com/office/drawing/2014/main" id="{FB768A12-9775-4491-A1E7-6EDFD0BA5F9B}"/>
                </a:ext>
              </a:extLst>
            </p:cNvPr>
            <p:cNvSpPr/>
            <p:nvPr/>
          </p:nvSpPr>
          <p:spPr>
            <a:xfrm>
              <a:off x="2352964" y="655804"/>
              <a:ext cx="1066511" cy="462372"/>
            </a:xfrm>
            <a:prstGeom prst="roundRect">
              <a:avLst>
                <a:gd name="adj" fmla="val 50000"/>
              </a:avLst>
            </a:prstGeom>
            <a:solidFill>
              <a:srgbClr val="24B4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45" name="Retângulo 44">
              <a:extLst>
                <a:ext uri="{FF2B5EF4-FFF2-40B4-BE49-F238E27FC236}">
                  <a16:creationId xmlns:a16="http://schemas.microsoft.com/office/drawing/2014/main" id="{FFEF9F8D-8718-43E6-B72D-4D41569A2CD8}"/>
                </a:ext>
              </a:extLst>
            </p:cNvPr>
            <p:cNvSpPr/>
            <p:nvPr/>
          </p:nvSpPr>
          <p:spPr>
            <a:xfrm>
              <a:off x="2352965" y="655802"/>
              <a:ext cx="662458" cy="462373"/>
            </a:xfrm>
            <a:prstGeom prst="rect">
              <a:avLst/>
            </a:prstGeom>
            <a:solidFill>
              <a:srgbClr val="24B4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46" name="Elipse 45">
              <a:extLst>
                <a:ext uri="{FF2B5EF4-FFF2-40B4-BE49-F238E27FC236}">
                  <a16:creationId xmlns:a16="http://schemas.microsoft.com/office/drawing/2014/main" id="{4A119480-DA25-49A4-89B0-6C1B4CFCE07D}"/>
                </a:ext>
              </a:extLst>
            </p:cNvPr>
            <p:cNvSpPr/>
            <p:nvPr/>
          </p:nvSpPr>
          <p:spPr>
            <a:xfrm>
              <a:off x="3101823" y="791365"/>
              <a:ext cx="191246" cy="19124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  <p:sp>
        <p:nvSpPr>
          <p:cNvPr id="24" name="Subtítulo 2">
            <a:extLst>
              <a:ext uri="{FF2B5EF4-FFF2-40B4-BE49-F238E27FC236}">
                <a16:creationId xmlns:a16="http://schemas.microsoft.com/office/drawing/2014/main" id="{6254E844-CD0E-4DCC-A5BB-20F9482A40D6}"/>
              </a:ext>
            </a:extLst>
          </p:cNvPr>
          <p:cNvSpPr txBox="1">
            <a:spLocks/>
          </p:cNvSpPr>
          <p:nvPr/>
        </p:nvSpPr>
        <p:spPr>
          <a:xfrm>
            <a:off x="3361188" y="2266115"/>
            <a:ext cx="2400897" cy="54320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t-BR" sz="3200" b="1" dirty="0">
                <a:solidFill>
                  <a:srgbClr val="24B4A8"/>
                </a:solidFill>
              </a:rPr>
              <a:t>Proposta</a:t>
            </a:r>
            <a:r>
              <a:rPr lang="pt-BR" sz="2500" b="1" dirty="0">
                <a:solidFill>
                  <a:srgbClr val="24B4A8"/>
                </a:solidFill>
              </a:rPr>
              <a:t> 1.10</a:t>
            </a:r>
            <a:endParaRPr lang="pt-BR" sz="2500" dirty="0"/>
          </a:p>
        </p:txBody>
      </p:sp>
      <p:sp>
        <p:nvSpPr>
          <p:cNvPr id="25" name="Retângulo 24">
            <a:extLst>
              <a:ext uri="{FF2B5EF4-FFF2-40B4-BE49-F238E27FC236}">
                <a16:creationId xmlns:a16="http://schemas.microsoft.com/office/drawing/2014/main" id="{C4B3FDBD-ADB1-435D-B7EF-8B093A058DD0}"/>
              </a:ext>
            </a:extLst>
          </p:cNvPr>
          <p:cNvSpPr/>
          <p:nvPr/>
        </p:nvSpPr>
        <p:spPr>
          <a:xfrm>
            <a:off x="2868025" y="2937999"/>
            <a:ext cx="9017269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500" b="1" dirty="0"/>
              <a:t>Melhoria da eficácia dos Fundos Constitucionais de Financiamento Regional</a:t>
            </a:r>
          </a:p>
        </p:txBody>
      </p:sp>
      <p:grpSp>
        <p:nvGrpSpPr>
          <p:cNvPr id="26" name="Agrupar 25">
            <a:extLst>
              <a:ext uri="{FF2B5EF4-FFF2-40B4-BE49-F238E27FC236}">
                <a16:creationId xmlns:a16="http://schemas.microsoft.com/office/drawing/2014/main" id="{6AA5FC09-E467-4149-B2E9-46931446C4CA}"/>
              </a:ext>
            </a:extLst>
          </p:cNvPr>
          <p:cNvGrpSpPr/>
          <p:nvPr/>
        </p:nvGrpSpPr>
        <p:grpSpPr>
          <a:xfrm>
            <a:off x="2352513" y="2309172"/>
            <a:ext cx="933084" cy="404528"/>
            <a:chOff x="2352964" y="655802"/>
            <a:chExt cx="1066511" cy="462374"/>
          </a:xfrm>
        </p:grpSpPr>
        <p:sp>
          <p:nvSpPr>
            <p:cNvPr id="27" name="Retângulo: Cantos Arredondados 26">
              <a:extLst>
                <a:ext uri="{FF2B5EF4-FFF2-40B4-BE49-F238E27FC236}">
                  <a16:creationId xmlns:a16="http://schemas.microsoft.com/office/drawing/2014/main" id="{04D943E3-D858-4C7C-9F26-DA232A205593}"/>
                </a:ext>
              </a:extLst>
            </p:cNvPr>
            <p:cNvSpPr/>
            <p:nvPr/>
          </p:nvSpPr>
          <p:spPr>
            <a:xfrm>
              <a:off x="2352964" y="655804"/>
              <a:ext cx="1066511" cy="462372"/>
            </a:xfrm>
            <a:prstGeom prst="roundRect">
              <a:avLst>
                <a:gd name="adj" fmla="val 50000"/>
              </a:avLst>
            </a:prstGeom>
            <a:solidFill>
              <a:srgbClr val="24B4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28" name="Retângulo 27">
              <a:extLst>
                <a:ext uri="{FF2B5EF4-FFF2-40B4-BE49-F238E27FC236}">
                  <a16:creationId xmlns:a16="http://schemas.microsoft.com/office/drawing/2014/main" id="{F4820CE6-A2A7-441D-87F0-FE099A65A5CF}"/>
                </a:ext>
              </a:extLst>
            </p:cNvPr>
            <p:cNvSpPr/>
            <p:nvPr/>
          </p:nvSpPr>
          <p:spPr>
            <a:xfrm>
              <a:off x="2352965" y="655802"/>
              <a:ext cx="662458" cy="462373"/>
            </a:xfrm>
            <a:prstGeom prst="rect">
              <a:avLst/>
            </a:prstGeom>
            <a:solidFill>
              <a:srgbClr val="24B4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9" name="Elipse 28">
              <a:extLst>
                <a:ext uri="{FF2B5EF4-FFF2-40B4-BE49-F238E27FC236}">
                  <a16:creationId xmlns:a16="http://schemas.microsoft.com/office/drawing/2014/main" id="{D8D7F361-7CB6-4B28-B454-12F09F7F7792}"/>
                </a:ext>
              </a:extLst>
            </p:cNvPr>
            <p:cNvSpPr/>
            <p:nvPr/>
          </p:nvSpPr>
          <p:spPr>
            <a:xfrm>
              <a:off x="3101823" y="791365"/>
              <a:ext cx="191246" cy="19124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  <p:sp>
        <p:nvSpPr>
          <p:cNvPr id="30" name="Subtítulo 2">
            <a:extLst>
              <a:ext uri="{FF2B5EF4-FFF2-40B4-BE49-F238E27FC236}">
                <a16:creationId xmlns:a16="http://schemas.microsoft.com/office/drawing/2014/main" id="{21E2F90D-4D6B-4C2C-BD10-E5A12AC73A89}"/>
              </a:ext>
            </a:extLst>
          </p:cNvPr>
          <p:cNvSpPr txBox="1">
            <a:spLocks/>
          </p:cNvSpPr>
          <p:nvPr/>
        </p:nvSpPr>
        <p:spPr>
          <a:xfrm>
            <a:off x="17419" y="1441270"/>
            <a:ext cx="1946363" cy="179723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t-BR" sz="2500" b="1" dirty="0">
                <a:solidFill>
                  <a:schemeClr val="bg1"/>
                </a:solidFill>
              </a:rPr>
              <a:t>Atividade produtiva e reconstrução das cadeias de produção</a:t>
            </a:r>
          </a:p>
        </p:txBody>
      </p:sp>
    </p:spTree>
    <p:extLst>
      <p:ext uri="{BB962C8B-B14F-4D97-AF65-F5344CB8AC3E}">
        <p14:creationId xmlns:p14="http://schemas.microsoft.com/office/powerpoint/2010/main" val="2242892263"/>
      </p:ext>
    </p:extLst>
  </p:cSld>
  <p:clrMapOvr>
    <a:masterClrMapping/>
  </p:clrMapOvr>
  <p:transition spd="slow">
    <p:cover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m 9" descr="Fundo preto com letras brancas&#10;&#10;Descrição gerada automaticamente">
            <a:extLst>
              <a:ext uri="{FF2B5EF4-FFF2-40B4-BE49-F238E27FC236}">
                <a16:creationId xmlns:a16="http://schemas.microsoft.com/office/drawing/2014/main" id="{CCDD7FD4-086E-4F3E-A57E-7853B6FDEB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1" name="Subtítulo 2">
            <a:extLst>
              <a:ext uri="{FF2B5EF4-FFF2-40B4-BE49-F238E27FC236}">
                <a16:creationId xmlns:a16="http://schemas.microsoft.com/office/drawing/2014/main" id="{390C6DC3-D7DA-4BF1-A13D-6F29B44AB5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61641" y="168507"/>
            <a:ext cx="2400897" cy="543208"/>
          </a:xfrm>
        </p:spPr>
        <p:txBody>
          <a:bodyPr>
            <a:noAutofit/>
          </a:bodyPr>
          <a:lstStyle/>
          <a:p>
            <a:pPr algn="l"/>
            <a:r>
              <a:rPr lang="pt-BR" sz="3200" b="1" dirty="0">
                <a:solidFill>
                  <a:srgbClr val="24B4A8"/>
                </a:solidFill>
              </a:rPr>
              <a:t>Proposta</a:t>
            </a:r>
            <a:r>
              <a:rPr lang="pt-BR" sz="2500" b="1" dirty="0">
                <a:solidFill>
                  <a:srgbClr val="24B4A8"/>
                </a:solidFill>
              </a:rPr>
              <a:t> 2.1</a:t>
            </a:r>
            <a:endParaRPr lang="pt-BR" sz="2500" dirty="0"/>
          </a:p>
        </p:txBody>
      </p:sp>
      <p:sp>
        <p:nvSpPr>
          <p:cNvPr id="18" name="Subtítulo 2">
            <a:extLst>
              <a:ext uri="{FF2B5EF4-FFF2-40B4-BE49-F238E27FC236}">
                <a16:creationId xmlns:a16="http://schemas.microsoft.com/office/drawing/2014/main" id="{8FCCF52B-AEDA-4151-AAAD-AA0D3850B9DC}"/>
              </a:ext>
            </a:extLst>
          </p:cNvPr>
          <p:cNvSpPr txBox="1">
            <a:spLocks/>
          </p:cNvSpPr>
          <p:nvPr/>
        </p:nvSpPr>
        <p:spPr>
          <a:xfrm>
            <a:off x="10882" y="509452"/>
            <a:ext cx="2018210" cy="87521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t-BR" sz="3200" b="1" dirty="0">
                <a:solidFill>
                  <a:srgbClr val="0C44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Eixo </a:t>
            </a:r>
            <a:r>
              <a:rPr lang="pt-BR" sz="7200" b="1" dirty="0">
                <a:solidFill>
                  <a:srgbClr val="0C44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</a:t>
            </a:r>
            <a:endParaRPr lang="pt-BR" sz="5400" dirty="0"/>
          </a:p>
        </p:txBody>
      </p:sp>
      <p:sp>
        <p:nvSpPr>
          <p:cNvPr id="19" name="Subtítulo 2">
            <a:extLst>
              <a:ext uri="{FF2B5EF4-FFF2-40B4-BE49-F238E27FC236}">
                <a16:creationId xmlns:a16="http://schemas.microsoft.com/office/drawing/2014/main" id="{17B1183F-5EA0-48BF-A780-45281B0FBB14}"/>
              </a:ext>
            </a:extLst>
          </p:cNvPr>
          <p:cNvSpPr txBox="1">
            <a:spLocks/>
          </p:cNvSpPr>
          <p:nvPr/>
        </p:nvSpPr>
        <p:spPr>
          <a:xfrm>
            <a:off x="17419" y="1441270"/>
            <a:ext cx="1946363" cy="30810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t-BR" b="1" dirty="0">
                <a:solidFill>
                  <a:schemeClr val="bg1"/>
                </a:solidFill>
              </a:rPr>
              <a:t>Inserção</a:t>
            </a:r>
            <a:br>
              <a:rPr lang="pt-BR" b="1" dirty="0">
                <a:solidFill>
                  <a:schemeClr val="bg1"/>
                </a:solidFill>
              </a:rPr>
            </a:br>
            <a:r>
              <a:rPr lang="pt-BR" b="1" dirty="0">
                <a:solidFill>
                  <a:schemeClr val="bg1"/>
                </a:solidFill>
              </a:rPr>
              <a:t>Internacional</a:t>
            </a:r>
          </a:p>
          <a:p>
            <a:pPr algn="l"/>
            <a:endParaRPr lang="pt-BR" b="1" dirty="0">
              <a:solidFill>
                <a:schemeClr val="bg1"/>
              </a:solidFill>
            </a:endParaRPr>
          </a:p>
        </p:txBody>
      </p:sp>
      <p:grpSp>
        <p:nvGrpSpPr>
          <p:cNvPr id="8" name="Agrupar 7">
            <a:extLst>
              <a:ext uri="{FF2B5EF4-FFF2-40B4-BE49-F238E27FC236}">
                <a16:creationId xmlns:a16="http://schemas.microsoft.com/office/drawing/2014/main" id="{F68E5265-D31C-4D11-8FB5-9F85F562C450}"/>
              </a:ext>
            </a:extLst>
          </p:cNvPr>
          <p:cNvGrpSpPr/>
          <p:nvPr/>
        </p:nvGrpSpPr>
        <p:grpSpPr>
          <a:xfrm>
            <a:off x="2352966" y="237847"/>
            <a:ext cx="933084" cy="404528"/>
            <a:chOff x="2352964" y="655802"/>
            <a:chExt cx="1066511" cy="462374"/>
          </a:xfrm>
        </p:grpSpPr>
        <p:sp>
          <p:nvSpPr>
            <p:cNvPr id="4" name="Retângulo: Cantos Arredondados 3">
              <a:extLst>
                <a:ext uri="{FF2B5EF4-FFF2-40B4-BE49-F238E27FC236}">
                  <a16:creationId xmlns:a16="http://schemas.microsoft.com/office/drawing/2014/main" id="{506C8648-5DA4-4D32-BCED-1025A76DF0D4}"/>
                </a:ext>
              </a:extLst>
            </p:cNvPr>
            <p:cNvSpPr/>
            <p:nvPr/>
          </p:nvSpPr>
          <p:spPr>
            <a:xfrm>
              <a:off x="2352964" y="655804"/>
              <a:ext cx="1066511" cy="462372"/>
            </a:xfrm>
            <a:prstGeom prst="roundRect">
              <a:avLst>
                <a:gd name="adj" fmla="val 50000"/>
              </a:avLst>
            </a:prstGeom>
            <a:solidFill>
              <a:srgbClr val="24B4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6" name="Retângulo 5">
              <a:extLst>
                <a:ext uri="{FF2B5EF4-FFF2-40B4-BE49-F238E27FC236}">
                  <a16:creationId xmlns:a16="http://schemas.microsoft.com/office/drawing/2014/main" id="{917CB554-D579-4881-9FD8-D5B9027A33A8}"/>
                </a:ext>
              </a:extLst>
            </p:cNvPr>
            <p:cNvSpPr/>
            <p:nvPr/>
          </p:nvSpPr>
          <p:spPr>
            <a:xfrm>
              <a:off x="2352965" y="655802"/>
              <a:ext cx="662458" cy="462373"/>
            </a:xfrm>
            <a:prstGeom prst="rect">
              <a:avLst/>
            </a:prstGeom>
            <a:solidFill>
              <a:srgbClr val="24B4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" name="Elipse 2">
              <a:extLst>
                <a:ext uri="{FF2B5EF4-FFF2-40B4-BE49-F238E27FC236}">
                  <a16:creationId xmlns:a16="http://schemas.microsoft.com/office/drawing/2014/main" id="{FA046340-E7B7-4612-8519-37DA6BE0E526}"/>
                </a:ext>
              </a:extLst>
            </p:cNvPr>
            <p:cNvSpPr/>
            <p:nvPr/>
          </p:nvSpPr>
          <p:spPr>
            <a:xfrm>
              <a:off x="3101823" y="791365"/>
              <a:ext cx="191246" cy="19124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  <p:sp>
        <p:nvSpPr>
          <p:cNvPr id="5" name="Retângulo 4">
            <a:extLst>
              <a:ext uri="{FF2B5EF4-FFF2-40B4-BE49-F238E27FC236}">
                <a16:creationId xmlns:a16="http://schemas.microsoft.com/office/drawing/2014/main" id="{3D52D1CD-71E1-46BE-B0F6-1E1B83C62E0C}"/>
              </a:ext>
            </a:extLst>
          </p:cNvPr>
          <p:cNvSpPr/>
          <p:nvPr/>
        </p:nvSpPr>
        <p:spPr>
          <a:xfrm>
            <a:off x="2352967" y="712037"/>
            <a:ext cx="9646775" cy="4024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pt-BR" sz="2500" b="1" dirty="0">
                <a:ea typeface="Calibri" panose="020F0502020204030204" pitchFamily="34" charset="0"/>
                <a:cs typeface="Calibri" panose="020F0502020204030204" pitchFamily="34" charset="0"/>
              </a:rPr>
              <a:t>Estimular o setor produtivo em suas atividades de comércio exterior como vetor relevante da recuperação econômica do Brasil, com continuidade da agenda de integração econômica e de estímulos à produtividade.</a:t>
            </a:r>
          </a:p>
          <a:p>
            <a:pPr marL="342900" indent="-342900" algn="just">
              <a:spcAft>
                <a:spcPts val="0"/>
              </a:spcAft>
              <a:buFont typeface="Wingdings" panose="05000000000000000000" pitchFamily="2" charset="2"/>
              <a:buChar char="§"/>
            </a:pPr>
            <a:endParaRPr lang="pt-BR" sz="1000" b="1" dirty="0"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800100" lvl="1" indent="-342900" algn="just">
              <a:buFont typeface="Courier New" panose="02070309020205020404" pitchFamily="49" charset="0"/>
              <a:buChar char="o"/>
            </a:pPr>
            <a:r>
              <a:rPr lang="pt-BR" sz="2300" i="1" dirty="0"/>
              <a:t>R</a:t>
            </a:r>
            <a:r>
              <a:rPr lang="pt-BR" sz="2200" i="1" dirty="0"/>
              <a:t>acionalizar o processo decisório do Fundo de Garantia à Exportação</a:t>
            </a:r>
            <a:r>
              <a:rPr lang="pt-BR" sz="2200" dirty="0"/>
              <a:t>, facilitar o acesso ao fundo e aumentar o volume de exportações cobertas pelo Seguro de Crédito à Exportação.</a:t>
            </a:r>
          </a:p>
          <a:p>
            <a:pPr marL="800100" lvl="1" indent="-342900" algn="just">
              <a:buFont typeface="Courier New" panose="02070309020205020404" pitchFamily="49" charset="0"/>
              <a:buChar char="o"/>
            </a:pPr>
            <a:endParaRPr lang="pt-BR" sz="1000" dirty="0"/>
          </a:p>
          <a:p>
            <a:pPr marL="800100" lvl="1" indent="-342900" algn="just">
              <a:buFont typeface="Courier New" panose="02070309020205020404" pitchFamily="49" charset="0"/>
              <a:buChar char="o"/>
            </a:pPr>
            <a:endParaRPr lang="pt-BR" sz="2200" dirty="0"/>
          </a:p>
          <a:p>
            <a:pPr marL="800100" lvl="1" indent="-342900" algn="just">
              <a:buFont typeface="Courier New" panose="02070309020205020404" pitchFamily="49" charset="0"/>
              <a:buChar char="o"/>
            </a:pPr>
            <a:endParaRPr lang="pt-BR" sz="2500" b="1" dirty="0"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pt-B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4098050"/>
      </p:ext>
    </p:extLst>
  </p:cSld>
  <p:clrMapOvr>
    <a:masterClrMapping/>
  </p:clrMapOvr>
  <p:transition spd="slow">
    <p:cover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m 9" descr="Fundo preto com letras brancas&#10;&#10;Descrição gerada automaticamente">
            <a:extLst>
              <a:ext uri="{FF2B5EF4-FFF2-40B4-BE49-F238E27FC236}">
                <a16:creationId xmlns:a16="http://schemas.microsoft.com/office/drawing/2014/main" id="{CCDD7FD4-086E-4F3E-A57E-7853B6FDEB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19" y="1203"/>
            <a:ext cx="12192000" cy="6858000"/>
          </a:xfrm>
          <a:prstGeom prst="rect">
            <a:avLst/>
          </a:prstGeom>
        </p:spPr>
      </p:pic>
      <p:sp>
        <p:nvSpPr>
          <p:cNvPr id="18" name="Subtítulo 2">
            <a:extLst>
              <a:ext uri="{FF2B5EF4-FFF2-40B4-BE49-F238E27FC236}">
                <a16:creationId xmlns:a16="http://schemas.microsoft.com/office/drawing/2014/main" id="{8FCCF52B-AEDA-4151-AAAD-AA0D3850B9DC}"/>
              </a:ext>
            </a:extLst>
          </p:cNvPr>
          <p:cNvSpPr txBox="1">
            <a:spLocks/>
          </p:cNvSpPr>
          <p:nvPr/>
        </p:nvSpPr>
        <p:spPr>
          <a:xfrm>
            <a:off x="10882" y="509452"/>
            <a:ext cx="2018210" cy="87521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t-BR" sz="3200" b="1" dirty="0">
                <a:solidFill>
                  <a:srgbClr val="0C44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Eixo </a:t>
            </a:r>
            <a:r>
              <a:rPr lang="pt-BR" sz="7200" b="1" dirty="0">
                <a:solidFill>
                  <a:srgbClr val="0C44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</a:t>
            </a:r>
            <a:endParaRPr lang="pt-BR" sz="5400" dirty="0"/>
          </a:p>
        </p:txBody>
      </p:sp>
      <p:sp>
        <p:nvSpPr>
          <p:cNvPr id="19" name="Subtítulo 2">
            <a:extLst>
              <a:ext uri="{FF2B5EF4-FFF2-40B4-BE49-F238E27FC236}">
                <a16:creationId xmlns:a16="http://schemas.microsoft.com/office/drawing/2014/main" id="{17B1183F-5EA0-48BF-A780-45281B0FBB14}"/>
              </a:ext>
            </a:extLst>
          </p:cNvPr>
          <p:cNvSpPr txBox="1">
            <a:spLocks/>
          </p:cNvSpPr>
          <p:nvPr/>
        </p:nvSpPr>
        <p:spPr>
          <a:xfrm>
            <a:off x="17419" y="1441270"/>
            <a:ext cx="1946363" cy="30810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t-BR" b="1" dirty="0">
                <a:solidFill>
                  <a:schemeClr val="bg1"/>
                </a:solidFill>
              </a:rPr>
              <a:t>Inserção</a:t>
            </a:r>
            <a:br>
              <a:rPr lang="pt-BR" b="1" dirty="0">
                <a:solidFill>
                  <a:schemeClr val="bg1"/>
                </a:solidFill>
              </a:rPr>
            </a:br>
            <a:r>
              <a:rPr lang="pt-BR" b="1" dirty="0">
                <a:solidFill>
                  <a:schemeClr val="bg1"/>
                </a:solidFill>
              </a:rPr>
              <a:t>Internacional</a:t>
            </a:r>
          </a:p>
          <a:p>
            <a:pPr algn="l"/>
            <a:endParaRPr lang="pt-BR" b="1" dirty="0">
              <a:solidFill>
                <a:schemeClr val="bg1"/>
              </a:solidFill>
            </a:endParaRPr>
          </a:p>
        </p:txBody>
      </p:sp>
      <p:sp>
        <p:nvSpPr>
          <p:cNvPr id="35" name="Subtítulo 2">
            <a:extLst>
              <a:ext uri="{FF2B5EF4-FFF2-40B4-BE49-F238E27FC236}">
                <a16:creationId xmlns:a16="http://schemas.microsoft.com/office/drawing/2014/main" id="{30B111A4-4300-47BB-89E4-EC0752E854BA}"/>
              </a:ext>
            </a:extLst>
          </p:cNvPr>
          <p:cNvSpPr txBox="1">
            <a:spLocks/>
          </p:cNvSpPr>
          <p:nvPr/>
        </p:nvSpPr>
        <p:spPr>
          <a:xfrm>
            <a:off x="3402539" y="107022"/>
            <a:ext cx="2400897" cy="54320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t-BR" sz="3200" b="1" dirty="0">
                <a:solidFill>
                  <a:srgbClr val="24B4A8"/>
                </a:solidFill>
              </a:rPr>
              <a:t>Proposta</a:t>
            </a:r>
            <a:r>
              <a:rPr lang="pt-BR" sz="2500" b="1" dirty="0">
                <a:solidFill>
                  <a:srgbClr val="24B4A8"/>
                </a:solidFill>
              </a:rPr>
              <a:t> 2.2</a:t>
            </a:r>
            <a:endParaRPr lang="pt-BR" sz="2500" dirty="0"/>
          </a:p>
        </p:txBody>
      </p:sp>
      <p:sp>
        <p:nvSpPr>
          <p:cNvPr id="36" name="Retângulo 35">
            <a:extLst>
              <a:ext uri="{FF2B5EF4-FFF2-40B4-BE49-F238E27FC236}">
                <a16:creationId xmlns:a16="http://schemas.microsoft.com/office/drawing/2014/main" id="{C9BCD4E5-AEAA-4E3A-A8ED-AC846A2CAF1C}"/>
              </a:ext>
            </a:extLst>
          </p:cNvPr>
          <p:cNvSpPr/>
          <p:nvPr/>
        </p:nvSpPr>
        <p:spPr>
          <a:xfrm>
            <a:off x="2393864" y="591180"/>
            <a:ext cx="9650946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pt-BR" sz="2500" b="1" dirty="0"/>
              <a:t>Buscar objetivamente parcerias internacionais para a expansão dos investimentos no país, especialmente em projetos de infraestrutura e novas plantas produtivas.</a:t>
            </a:r>
          </a:p>
          <a:p>
            <a:pPr marL="800100" lvl="1" indent="-342900" algn="just">
              <a:buFont typeface="Courier New" panose="02070309020205020404" pitchFamily="49" charset="0"/>
              <a:buChar char="o"/>
            </a:pPr>
            <a:endParaRPr lang="pt-BR" sz="2500" b="1" dirty="0"/>
          </a:p>
        </p:txBody>
      </p:sp>
      <p:grpSp>
        <p:nvGrpSpPr>
          <p:cNvPr id="37" name="Agrupar 36">
            <a:extLst>
              <a:ext uri="{FF2B5EF4-FFF2-40B4-BE49-F238E27FC236}">
                <a16:creationId xmlns:a16="http://schemas.microsoft.com/office/drawing/2014/main" id="{88EAEC2E-E8B7-48BF-9F0C-D5BFCB520121}"/>
              </a:ext>
            </a:extLst>
          </p:cNvPr>
          <p:cNvGrpSpPr/>
          <p:nvPr/>
        </p:nvGrpSpPr>
        <p:grpSpPr>
          <a:xfrm>
            <a:off x="2393864" y="176363"/>
            <a:ext cx="933084" cy="404528"/>
            <a:chOff x="2352964" y="655802"/>
            <a:chExt cx="1066511" cy="462374"/>
          </a:xfrm>
        </p:grpSpPr>
        <p:sp>
          <p:nvSpPr>
            <p:cNvPr id="38" name="Retângulo: Cantos Arredondados 37">
              <a:extLst>
                <a:ext uri="{FF2B5EF4-FFF2-40B4-BE49-F238E27FC236}">
                  <a16:creationId xmlns:a16="http://schemas.microsoft.com/office/drawing/2014/main" id="{03935032-E87A-4F99-9D5B-AAFEF02DDBE6}"/>
                </a:ext>
              </a:extLst>
            </p:cNvPr>
            <p:cNvSpPr/>
            <p:nvPr/>
          </p:nvSpPr>
          <p:spPr>
            <a:xfrm>
              <a:off x="2352964" y="655804"/>
              <a:ext cx="1066511" cy="462372"/>
            </a:xfrm>
            <a:prstGeom prst="roundRect">
              <a:avLst>
                <a:gd name="adj" fmla="val 50000"/>
              </a:avLst>
            </a:prstGeom>
            <a:solidFill>
              <a:srgbClr val="24B4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39" name="Retângulo 38">
              <a:extLst>
                <a:ext uri="{FF2B5EF4-FFF2-40B4-BE49-F238E27FC236}">
                  <a16:creationId xmlns:a16="http://schemas.microsoft.com/office/drawing/2014/main" id="{E2569540-5EC2-4D41-B4D3-7E0D715EFCE1}"/>
                </a:ext>
              </a:extLst>
            </p:cNvPr>
            <p:cNvSpPr/>
            <p:nvPr/>
          </p:nvSpPr>
          <p:spPr>
            <a:xfrm>
              <a:off x="2352965" y="655802"/>
              <a:ext cx="662458" cy="462373"/>
            </a:xfrm>
            <a:prstGeom prst="rect">
              <a:avLst/>
            </a:prstGeom>
            <a:solidFill>
              <a:srgbClr val="24B4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40" name="Elipse 39">
              <a:extLst>
                <a:ext uri="{FF2B5EF4-FFF2-40B4-BE49-F238E27FC236}">
                  <a16:creationId xmlns:a16="http://schemas.microsoft.com/office/drawing/2014/main" id="{211A0B88-B8C1-473A-87DB-2E8DD94887B5}"/>
                </a:ext>
              </a:extLst>
            </p:cNvPr>
            <p:cNvSpPr/>
            <p:nvPr/>
          </p:nvSpPr>
          <p:spPr>
            <a:xfrm>
              <a:off x="3101823" y="791365"/>
              <a:ext cx="191246" cy="19124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  <p:sp>
        <p:nvSpPr>
          <p:cNvPr id="41" name="Subtítulo 2">
            <a:extLst>
              <a:ext uri="{FF2B5EF4-FFF2-40B4-BE49-F238E27FC236}">
                <a16:creationId xmlns:a16="http://schemas.microsoft.com/office/drawing/2014/main" id="{7F32BBD6-5283-4586-8FC7-872FC3161BF6}"/>
              </a:ext>
            </a:extLst>
          </p:cNvPr>
          <p:cNvSpPr txBox="1">
            <a:spLocks/>
          </p:cNvSpPr>
          <p:nvPr/>
        </p:nvSpPr>
        <p:spPr>
          <a:xfrm>
            <a:off x="3344902" y="2401271"/>
            <a:ext cx="2400897" cy="54320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t-BR" sz="3200" b="1" dirty="0">
                <a:solidFill>
                  <a:srgbClr val="24B4A8"/>
                </a:solidFill>
              </a:rPr>
              <a:t>Proposta</a:t>
            </a:r>
            <a:r>
              <a:rPr lang="pt-BR" sz="2500" b="1" dirty="0">
                <a:solidFill>
                  <a:srgbClr val="24B4A8"/>
                </a:solidFill>
              </a:rPr>
              <a:t> 2.3</a:t>
            </a:r>
            <a:endParaRPr lang="pt-BR" sz="2500" dirty="0"/>
          </a:p>
        </p:txBody>
      </p:sp>
      <p:sp>
        <p:nvSpPr>
          <p:cNvPr id="42" name="Retângulo 41">
            <a:extLst>
              <a:ext uri="{FF2B5EF4-FFF2-40B4-BE49-F238E27FC236}">
                <a16:creationId xmlns:a16="http://schemas.microsoft.com/office/drawing/2014/main" id="{5F22C97E-3FC9-4FB1-AC4E-200C110735AD}"/>
              </a:ext>
            </a:extLst>
          </p:cNvPr>
          <p:cNvSpPr/>
          <p:nvPr/>
        </p:nvSpPr>
        <p:spPr>
          <a:xfrm>
            <a:off x="2340182" y="3107139"/>
            <a:ext cx="9758310" cy="19697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pt-BR" sz="2500" b="1" dirty="0"/>
              <a:t>Atuar com pragmatismo na integração regional e em foros internacionais contra o aumento do protecionismo e pela coordenação por ajuda à recuperação de países em desenvolvimento.</a:t>
            </a:r>
          </a:p>
          <a:p>
            <a:pPr marL="800100" lvl="1" indent="-342900" algn="just">
              <a:buFont typeface="Courier New" panose="02070309020205020404" pitchFamily="49" charset="0"/>
              <a:buChar char="o"/>
            </a:pPr>
            <a:endParaRPr lang="pt-BR" sz="2300" dirty="0"/>
          </a:p>
          <a:p>
            <a:endParaRPr lang="pt-BR" sz="2400" b="1" dirty="0"/>
          </a:p>
        </p:txBody>
      </p:sp>
      <p:grpSp>
        <p:nvGrpSpPr>
          <p:cNvPr id="43" name="Agrupar 42">
            <a:extLst>
              <a:ext uri="{FF2B5EF4-FFF2-40B4-BE49-F238E27FC236}">
                <a16:creationId xmlns:a16="http://schemas.microsoft.com/office/drawing/2014/main" id="{037651E5-E4A6-49D3-BB52-4F8A0A58057B}"/>
              </a:ext>
            </a:extLst>
          </p:cNvPr>
          <p:cNvGrpSpPr/>
          <p:nvPr/>
        </p:nvGrpSpPr>
        <p:grpSpPr>
          <a:xfrm>
            <a:off x="2446819" y="2401271"/>
            <a:ext cx="933084" cy="404528"/>
            <a:chOff x="2352964" y="655802"/>
            <a:chExt cx="1066511" cy="462374"/>
          </a:xfrm>
        </p:grpSpPr>
        <p:sp>
          <p:nvSpPr>
            <p:cNvPr id="44" name="Retângulo: Cantos Arredondados 43">
              <a:extLst>
                <a:ext uri="{FF2B5EF4-FFF2-40B4-BE49-F238E27FC236}">
                  <a16:creationId xmlns:a16="http://schemas.microsoft.com/office/drawing/2014/main" id="{FB768A12-9775-4491-A1E7-6EDFD0BA5F9B}"/>
                </a:ext>
              </a:extLst>
            </p:cNvPr>
            <p:cNvSpPr/>
            <p:nvPr/>
          </p:nvSpPr>
          <p:spPr>
            <a:xfrm>
              <a:off x="2352964" y="655804"/>
              <a:ext cx="1066511" cy="462372"/>
            </a:xfrm>
            <a:prstGeom prst="roundRect">
              <a:avLst>
                <a:gd name="adj" fmla="val 50000"/>
              </a:avLst>
            </a:prstGeom>
            <a:solidFill>
              <a:srgbClr val="24B4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45" name="Retângulo 44">
              <a:extLst>
                <a:ext uri="{FF2B5EF4-FFF2-40B4-BE49-F238E27FC236}">
                  <a16:creationId xmlns:a16="http://schemas.microsoft.com/office/drawing/2014/main" id="{FFEF9F8D-8718-43E6-B72D-4D41569A2CD8}"/>
                </a:ext>
              </a:extLst>
            </p:cNvPr>
            <p:cNvSpPr/>
            <p:nvPr/>
          </p:nvSpPr>
          <p:spPr>
            <a:xfrm>
              <a:off x="2352965" y="655802"/>
              <a:ext cx="662458" cy="462373"/>
            </a:xfrm>
            <a:prstGeom prst="rect">
              <a:avLst/>
            </a:prstGeom>
            <a:solidFill>
              <a:srgbClr val="24B4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46" name="Elipse 45">
              <a:extLst>
                <a:ext uri="{FF2B5EF4-FFF2-40B4-BE49-F238E27FC236}">
                  <a16:creationId xmlns:a16="http://schemas.microsoft.com/office/drawing/2014/main" id="{4A119480-DA25-49A4-89B0-6C1B4CFCE07D}"/>
                </a:ext>
              </a:extLst>
            </p:cNvPr>
            <p:cNvSpPr/>
            <p:nvPr/>
          </p:nvSpPr>
          <p:spPr>
            <a:xfrm>
              <a:off x="3101823" y="791365"/>
              <a:ext cx="191246" cy="19124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</p:spTree>
    <p:extLst>
      <p:ext uri="{BB962C8B-B14F-4D97-AF65-F5344CB8AC3E}">
        <p14:creationId xmlns:p14="http://schemas.microsoft.com/office/powerpoint/2010/main" val="3756122023"/>
      </p:ext>
    </p:extLst>
  </p:cSld>
  <p:clrMapOvr>
    <a:masterClrMapping/>
  </p:clrMapOvr>
  <p:transition spd="slow">
    <p:cover/>
  </p:transition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4619</TotalTime>
  <Words>1153</Words>
  <Application>Microsoft Office PowerPoint</Application>
  <PresentationFormat>Widescreen</PresentationFormat>
  <Paragraphs>132</Paragraphs>
  <Slides>16</Slides>
  <Notes>2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Courier New</vt:lpstr>
      <vt:lpstr>Wingdings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Janine</dc:creator>
  <cp:lastModifiedBy>andre tortato rauen</cp:lastModifiedBy>
  <cp:revision>9</cp:revision>
  <dcterms:modified xsi:type="dcterms:W3CDTF">2020-09-08T01:03:41Z</dcterms:modified>
</cp:coreProperties>
</file>