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413" r:id="rId3"/>
    <p:sldId id="309" r:id="rId4"/>
    <p:sldId id="374" r:id="rId5"/>
    <p:sldId id="381" r:id="rId6"/>
    <p:sldId id="394" r:id="rId7"/>
    <p:sldId id="397" r:id="rId8"/>
    <p:sldId id="419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6838" autoAdjust="0"/>
  </p:normalViewPr>
  <p:slideViewPr>
    <p:cSldViewPr snapToGrid="0" snapToObjects="1">
      <p:cViewPr varScale="1">
        <p:scale>
          <a:sx n="111" d="100"/>
          <a:sy n="111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0" y="31276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87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SRV02\CODEVASF\GTP-REVITALIZACAO\9.%20Pessoais\Irani\1.Recursos%20H&#237;dricos\BSF\Bacia%20Sao%20Francis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t-BR" sz="2400" dirty="0"/>
              <a:t>Vazões retiradas na Bacia do Rio São Francisco (m³/</a:t>
            </a:r>
            <a:r>
              <a:rPr lang="pt-BR" sz="2400" dirty="0" err="1"/>
              <a:t>s</a:t>
            </a:r>
            <a:r>
              <a:rPr lang="pt-BR" sz="2400" dirty="0"/>
              <a:t>)</a:t>
            </a:r>
          </a:p>
        </c:rich>
      </c:tx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5"/>
            <c:bubble3D val="0"/>
            <c:explosion val="7"/>
            <c:extLst>
              <c:ext xmlns:c16="http://schemas.microsoft.com/office/drawing/2014/chart" uri="{C3380CC4-5D6E-409C-BE32-E72D297353CC}">
                <c16:uniqueId val="{00000001-13F1-4119-B9CE-BCF9BD18A1B7}"/>
              </c:ext>
            </c:extLst>
          </c:dPt>
          <c:dLbls>
            <c:dLbl>
              <c:idx val="1"/>
              <c:layout>
                <c:manualLayout>
                  <c:x val="-0.132833254336193"/>
                  <c:y val="0.136616852698504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F1-4119-B9CE-BCF9BD18A1B7}"/>
                </c:ext>
              </c:extLst>
            </c:dLbl>
            <c:dLbl>
              <c:idx val="4"/>
              <c:layout>
                <c:manualLayout>
                  <c:x val="-5.06019227026E-2"/>
                  <c:y val="-3.60769131839119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600" dirty="0"/>
                      <a:t>3.7  - 2%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F1-4119-B9CE-BCF9BD18A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-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Plan1!$A$3:$A$7</c:f>
              <c:strCache>
                <c:ptCount val="5"/>
                <c:pt idx="0">
                  <c:v>Irrigação</c:v>
                </c:pt>
                <c:pt idx="1">
                  <c:v>Abastecimento Humano Urbano</c:v>
                </c:pt>
                <c:pt idx="2">
                  <c:v>Industrial</c:v>
                </c:pt>
                <c:pt idx="3">
                  <c:v>Dessedentação Animal</c:v>
                </c:pt>
                <c:pt idx="4">
                  <c:v>Abastecimento Humano Rural</c:v>
                </c:pt>
              </c:strCache>
            </c:strRef>
          </c:cat>
          <c:val>
            <c:numRef>
              <c:f>Plan1!$B$3:$B$7</c:f>
              <c:numCache>
                <c:formatCode>_-* #,##0.0_-;\-* #,##0.0_-;_-* "-"??_-;_-@_-</c:formatCode>
                <c:ptCount val="5"/>
                <c:pt idx="0">
                  <c:v>123.3</c:v>
                </c:pt>
                <c:pt idx="1">
                  <c:v>27.3</c:v>
                </c:pt>
                <c:pt idx="2">
                  <c:v>17.399999999999999</c:v>
                </c:pt>
                <c:pt idx="3">
                  <c:v>9.1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F1-4119-B9CE-BCF9BD18A1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4"/>
        <c:splitType val="pos"/>
        <c:splitPos val="3"/>
        <c:secondPieSize val="66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9E109-F06B-49BE-BFBF-056978E5F479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E85E-4800-4C1B-990C-ED10920C9D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3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E2B0-4E60-A642-898F-EF5C9CFF146B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E5CD-0DBF-FB4B-984C-5C1B2A53AF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2628899" y="889000"/>
            <a:ext cx="389890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3815" y="5646051"/>
            <a:ext cx="3062515" cy="7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11" descr="TEMPLATES-02-02.jpg"/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143000" y="1143000"/>
              <a:ext cx="6858000" cy="4572000"/>
            </a:xfrm>
            <a:prstGeom prst="rect">
              <a:avLst/>
            </a:prstGeom>
          </p:spPr>
        </p:pic>
        <p:pic>
          <p:nvPicPr>
            <p:cNvPr id="8" name="Picture 11" descr="TEMPLATES-02-02.jpg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29000" y="1143000"/>
              <a:ext cx="6858000" cy="4572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 rot="5400000">
            <a:off x="8280938" y="576938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11" descr="TEMPLATES-02-02.jpg"/>
            <p:cNvPicPr>
              <a:picLocks noChangeAspect="1"/>
            </p:cNvPicPr>
            <p:nvPr userDrawn="1"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143000" y="1143000"/>
              <a:ext cx="6858000" cy="4572000"/>
            </a:xfrm>
            <a:prstGeom prst="rect">
              <a:avLst/>
            </a:prstGeom>
          </p:spPr>
        </p:pic>
        <p:pic>
          <p:nvPicPr>
            <p:cNvPr id="9" name="Picture 11" descr="TEMPLATES-02-02.jpg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29000" y="1143000"/>
              <a:ext cx="6858000" cy="4572000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 rot="5400000">
            <a:off x="8280938" y="576938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6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2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4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4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9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97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50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9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91749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57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4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2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1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EMPLATES-02-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14759" r="27272" b="20934"/>
          <a:stretch/>
        </p:blipFill>
        <p:spPr bwMode="auto">
          <a:xfrm>
            <a:off x="1" y="0"/>
            <a:ext cx="1440000" cy="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8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3969-7B5C-7E4A-A434-901A6BDB9CE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23EE-9419-3C42-99E9-D24FA3682D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3969-7B5C-7E4A-A434-901A6BDB9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23EE-9419-3C42-99E9-D24FA3682D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2.ana.gov.br/Paginas/portais/bacias/SaoFrancisco.aspx" TargetMode="External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arquivos.ana.gov.br/institucional/spr/conjuntura/ANA_Conjuntura_Recursos_Hidricos_Brasil/ANA_Conjuntura_Recursos_Hidricos_Brasil_2013_Final.pdf" TargetMode="Externa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A 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39095" y="6416881"/>
            <a:ext cx="541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17 de outubro de 2017</a:t>
            </a:r>
          </a:p>
        </p:txBody>
      </p:sp>
    </p:spTree>
    <p:extLst>
      <p:ext uri="{BB962C8B-B14F-4D97-AF65-F5344CB8AC3E}">
        <p14:creationId xmlns:p14="http://schemas.microsoft.com/office/powerpoint/2010/main" val="21155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200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 Bacia </a:t>
            </a:r>
            <a:r>
              <a:rPr lang="pt-BR" sz="2800" dirty="0"/>
              <a:t>- contexto hídrico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2</a:t>
            </a:fld>
            <a:r>
              <a:rPr lang="en-US" dirty="0"/>
              <a:t>/15</a:t>
            </a:r>
          </a:p>
        </p:txBody>
      </p:sp>
      <p:pic>
        <p:nvPicPr>
          <p:cNvPr id="11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6307" y="996461"/>
            <a:ext cx="3817693" cy="4481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Conteúdo 7"/>
          <p:cNvSpPr txBox="1">
            <a:spLocks/>
          </p:cNvSpPr>
          <p:nvPr/>
        </p:nvSpPr>
        <p:spPr>
          <a:xfrm>
            <a:off x="340588" y="879499"/>
            <a:ext cx="5055195" cy="58868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/>
            <a:r>
              <a:rPr lang="pt-BR" sz="1600" dirty="0"/>
              <a:t>Municípios: 505 (9%) </a:t>
            </a:r>
          </a:p>
          <a:p>
            <a:pPr marL="180975" indent="-180975"/>
            <a:endParaRPr lang="pt-BR" sz="1600" dirty="0"/>
          </a:p>
          <a:p>
            <a:pPr marL="180975" indent="-180975"/>
            <a:r>
              <a:rPr lang="pt-BR" sz="1600" dirty="0"/>
              <a:t>Área: </a:t>
            </a:r>
            <a:r>
              <a:rPr lang="pt-BR" sz="1600" b="1" dirty="0"/>
              <a:t>638,5 mil km² </a:t>
            </a:r>
            <a:r>
              <a:rPr lang="pt-BR" sz="1600" dirty="0"/>
              <a:t>(7,5% do país)</a:t>
            </a:r>
          </a:p>
          <a:p>
            <a:pPr marL="180975" indent="-180975">
              <a:spcBef>
                <a:spcPts val="0"/>
              </a:spcBef>
            </a:pPr>
            <a:endParaRPr lang="pt-BR" sz="1600" kern="1200" dirty="0"/>
          </a:p>
          <a:p>
            <a:pPr marL="180975" indent="-180975">
              <a:spcBef>
                <a:spcPts val="0"/>
              </a:spcBef>
            </a:pPr>
            <a:r>
              <a:rPr lang="pt-BR" sz="1600" kern="1200" dirty="0"/>
              <a:t>Extensão:</a:t>
            </a:r>
          </a:p>
          <a:p>
            <a:pPr marL="633413" lvl="1" indent="-180975">
              <a:spcBef>
                <a:spcPts val="0"/>
              </a:spcBef>
            </a:pPr>
            <a:r>
              <a:rPr lang="pt-BR" sz="1600" b="1" kern="1200" dirty="0"/>
              <a:t>2.696km </a:t>
            </a:r>
            <a:r>
              <a:rPr lang="pt-BR" sz="1600" kern="1200" dirty="0"/>
              <a:t>na calha principal</a:t>
            </a:r>
          </a:p>
          <a:p>
            <a:pPr marL="633413" lvl="1" indent="-180975">
              <a:spcBef>
                <a:spcPts val="0"/>
              </a:spcBef>
            </a:pPr>
            <a:r>
              <a:rPr lang="pt-BR" sz="1600" b="1" kern="1200" dirty="0"/>
              <a:t>121.700km </a:t>
            </a:r>
            <a:r>
              <a:rPr lang="pt-BR" sz="1600" kern="1200" dirty="0"/>
              <a:t>de contribuintes (51% intermitentes)</a:t>
            </a:r>
          </a:p>
          <a:p>
            <a:pPr marL="180975" indent="-180975"/>
            <a:endParaRPr lang="pt-BR" sz="1600" dirty="0"/>
          </a:p>
          <a:p>
            <a:pPr marL="180975" indent="-180975"/>
            <a:r>
              <a:rPr lang="pt-BR" sz="1600" dirty="0"/>
              <a:t>Vazão média: </a:t>
            </a:r>
            <a:r>
              <a:rPr lang="pt-BR" sz="1600" b="1" dirty="0"/>
              <a:t>2.846m³/s </a:t>
            </a:r>
            <a:r>
              <a:rPr lang="pt-BR" sz="1600" dirty="0"/>
              <a:t>(5ᵃ do Brasil)</a:t>
            </a:r>
          </a:p>
          <a:p>
            <a:pPr marL="180975" indent="-180975">
              <a:spcBef>
                <a:spcPts val="0"/>
              </a:spcBef>
            </a:pPr>
            <a:endParaRPr lang="pt-BR" sz="1600" dirty="0"/>
          </a:p>
          <a:p>
            <a:pPr marL="180975" indent="-180975">
              <a:spcBef>
                <a:spcPts val="0"/>
              </a:spcBef>
            </a:pPr>
            <a:r>
              <a:rPr lang="pt-BR" sz="1600" dirty="0"/>
              <a:t>Aquíferos: </a:t>
            </a:r>
          </a:p>
          <a:p>
            <a:pPr marL="633413" lvl="1" indent="-180975">
              <a:spcBef>
                <a:spcPts val="0"/>
              </a:spcBef>
            </a:pPr>
            <a:r>
              <a:rPr lang="pt-BR" sz="1600" b="1" dirty="0" err="1"/>
              <a:t>Urucuia</a:t>
            </a:r>
            <a:r>
              <a:rPr lang="pt-BR" sz="1600" dirty="0"/>
              <a:t>: 735 m³/s, i.e., </a:t>
            </a:r>
            <a:r>
              <a:rPr lang="pt-BR" sz="1600" b="1" dirty="0"/>
              <a:t>30% </a:t>
            </a:r>
            <a:r>
              <a:rPr lang="pt-BR" sz="1600" dirty="0"/>
              <a:t>da vazão natural (80% da vazão de estiagem)</a:t>
            </a:r>
          </a:p>
          <a:p>
            <a:pPr marL="633413" lvl="1" indent="-180975"/>
            <a:r>
              <a:rPr lang="pt-BR" sz="1600" b="1" dirty="0"/>
              <a:t>Bambuí</a:t>
            </a:r>
            <a:r>
              <a:rPr lang="pt-BR" sz="1600" dirty="0"/>
              <a:t>:</a:t>
            </a:r>
            <a:r>
              <a:rPr lang="pt-BR" sz="1600" b="1" dirty="0"/>
              <a:t> </a:t>
            </a:r>
            <a:r>
              <a:rPr lang="pt-BR" sz="1600" dirty="0"/>
              <a:t>26 m³/s, com indicativo de </a:t>
            </a:r>
            <a:r>
              <a:rPr lang="pt-BR" sz="1600" dirty="0" err="1"/>
              <a:t>sobre-explotação</a:t>
            </a:r>
            <a:endParaRPr lang="pt-BR" sz="1600" dirty="0"/>
          </a:p>
          <a:p>
            <a:pPr marL="180975" indent="-180975"/>
            <a:endParaRPr lang="pt-BR" sz="1600" dirty="0"/>
          </a:p>
          <a:p>
            <a:pPr marL="180975" indent="-180975"/>
            <a:r>
              <a:rPr lang="pt-BR" sz="1600" dirty="0"/>
              <a:t>População: </a:t>
            </a:r>
            <a:r>
              <a:rPr lang="pt-BR" sz="1600" b="1" dirty="0"/>
              <a:t>16,5 milhões </a:t>
            </a:r>
            <a:r>
              <a:rPr lang="pt-BR" sz="1600" dirty="0"/>
              <a:t>(8,1%)</a:t>
            </a:r>
          </a:p>
          <a:p>
            <a:pPr marL="180975" indent="-180975"/>
            <a:r>
              <a:rPr lang="pt-BR" sz="1600" dirty="0"/>
              <a:t>PIB (2012): </a:t>
            </a:r>
            <a:r>
              <a:rPr lang="pt-BR" sz="1600" b="1" dirty="0"/>
              <a:t>R$ 264 bi </a:t>
            </a:r>
            <a:r>
              <a:rPr lang="pt-BR" sz="1600" dirty="0"/>
              <a:t>(6%)</a:t>
            </a:r>
          </a:p>
          <a:p>
            <a:pPr marL="180975" indent="-180975">
              <a:spcBef>
                <a:spcPts val="0"/>
              </a:spcBef>
            </a:pPr>
            <a:endParaRPr lang="pt-BR" sz="1600" dirty="0"/>
          </a:p>
          <a:p>
            <a:pPr marL="180975" indent="-180975">
              <a:spcBef>
                <a:spcPts val="0"/>
              </a:spcBef>
            </a:pPr>
            <a:r>
              <a:rPr lang="pt-BR" sz="1600" b="1" dirty="0"/>
              <a:t>Saneamento: </a:t>
            </a:r>
          </a:p>
          <a:p>
            <a:pPr marL="180975" indent="-180975">
              <a:spcBef>
                <a:spcPts val="0"/>
              </a:spcBef>
            </a:pPr>
            <a:r>
              <a:rPr lang="pt-BR" sz="1400" dirty="0"/>
              <a:t>Abastecimento de água: </a:t>
            </a:r>
            <a:r>
              <a:rPr lang="pt-BR" sz="1400" b="1" dirty="0"/>
              <a:t>85% </a:t>
            </a:r>
            <a:r>
              <a:rPr lang="pt-BR" sz="1400" dirty="0"/>
              <a:t>da população (98% na área urbana) Coleta de esgoto:</a:t>
            </a:r>
            <a:r>
              <a:rPr lang="pt-BR" sz="1400" b="1" dirty="0"/>
              <a:t> 71% </a:t>
            </a:r>
            <a:r>
              <a:rPr lang="pt-BR" sz="1400" dirty="0"/>
              <a:t>do volume (40% nas cidades com menos de 50 mil hab.)</a:t>
            </a:r>
          </a:p>
          <a:p>
            <a:pPr marL="180975" indent="-180975">
              <a:spcBef>
                <a:spcPts val="0"/>
              </a:spcBef>
            </a:pPr>
            <a:r>
              <a:rPr lang="pt-BR" sz="1400" dirty="0"/>
              <a:t>Tratamento de esgoto:</a:t>
            </a:r>
            <a:r>
              <a:rPr lang="pt-BR" sz="1400" b="1" dirty="0"/>
              <a:t> 43% </a:t>
            </a:r>
            <a:r>
              <a:rPr lang="pt-BR" sz="1400" dirty="0"/>
              <a:t>do volume (15% nas cidades com menos de 50 mil hab.)</a:t>
            </a:r>
          </a:p>
          <a:p>
            <a:pPr marL="180975" indent="-180975">
              <a:spcBef>
                <a:spcPts val="0"/>
              </a:spcBef>
            </a:pPr>
            <a:endParaRPr lang="pt-BR" sz="1600" dirty="0"/>
          </a:p>
          <a:p>
            <a:pPr marL="180975" lvl="1" indent="-180975"/>
            <a:endParaRPr lang="pt-BR" sz="1600" kern="1200" dirty="0"/>
          </a:p>
        </p:txBody>
      </p:sp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4929065" y="655486"/>
            <a:ext cx="4214936" cy="41999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</a:pPr>
            <a:endParaRPr lang="pt-BR" sz="2000" dirty="0"/>
          </a:p>
          <a:p>
            <a:pPr marL="180975" lvl="1" indent="-180975"/>
            <a:endParaRPr lang="pt-BR" sz="2000" dirty="0"/>
          </a:p>
          <a:p>
            <a:pPr marL="0" lvl="1">
              <a:spcBef>
                <a:spcPts val="0"/>
              </a:spcBef>
              <a:tabLst>
                <a:tab pos="2509838" algn="l"/>
              </a:tabLst>
            </a:pPr>
            <a:endParaRPr lang="pt-BR" sz="2000" dirty="0"/>
          </a:p>
          <a:p>
            <a:pPr marL="180975" lvl="1" indent="-180975"/>
            <a:endParaRPr lang="pt-BR" sz="2000" kern="1200" dirty="0"/>
          </a:p>
        </p:txBody>
      </p:sp>
      <p:sp>
        <p:nvSpPr>
          <p:cNvPr id="9" name="Espaço Reservado para Conteúdo 7"/>
          <p:cNvSpPr txBox="1">
            <a:spLocks/>
          </p:cNvSpPr>
          <p:nvPr/>
        </p:nvSpPr>
        <p:spPr>
          <a:xfrm>
            <a:off x="5793026" y="2402714"/>
            <a:ext cx="2021370" cy="27639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</a:pPr>
            <a:endParaRPr lang="pt-BR" sz="2000" kern="1200" dirty="0"/>
          </a:p>
        </p:txBody>
      </p:sp>
      <p:sp>
        <p:nvSpPr>
          <p:cNvPr id="2" name="Retângulo 1"/>
          <p:cNvSpPr/>
          <p:nvPr/>
        </p:nvSpPr>
        <p:spPr>
          <a:xfrm>
            <a:off x="2620685" y="971146"/>
            <a:ext cx="277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0"/>
              </a:spcBef>
            </a:pPr>
            <a:r>
              <a:rPr lang="pt-BR" sz="1400" dirty="0"/>
              <a:t>Na área da Sudene: 331</a:t>
            </a:r>
          </a:p>
          <a:p>
            <a:pPr marL="180975" indent="-180975">
              <a:spcBef>
                <a:spcPts val="0"/>
              </a:spcBef>
            </a:pPr>
            <a:r>
              <a:rPr lang="pt-BR" sz="1400" dirty="0"/>
              <a:t>No Semiárido: 252</a:t>
            </a:r>
          </a:p>
        </p:txBody>
      </p:sp>
    </p:spTree>
    <p:extLst>
      <p:ext uri="{BB962C8B-B14F-4D97-AF65-F5344CB8AC3E}">
        <p14:creationId xmlns:p14="http://schemas.microsoft.com/office/powerpoint/2010/main" val="810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654" y="259200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 Bacia </a:t>
            </a:r>
            <a:r>
              <a:rPr lang="pt-BR" sz="2800" dirty="0"/>
              <a:t>– Vazões  Retiradas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3</a:t>
            </a:fld>
            <a:r>
              <a:rPr lang="en-US" dirty="0"/>
              <a:t>/15</a:t>
            </a:r>
          </a:p>
        </p:txBody>
      </p:sp>
      <p:graphicFrame>
        <p:nvGraphicFramePr>
          <p:cNvPr id="11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131"/>
              </p:ext>
            </p:extLst>
          </p:nvPr>
        </p:nvGraphicFramePr>
        <p:xfrm>
          <a:off x="106647" y="1143000"/>
          <a:ext cx="6863672" cy="48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"/>
          <p:cNvSpPr/>
          <p:nvPr/>
        </p:nvSpPr>
        <p:spPr>
          <a:xfrm>
            <a:off x="156308" y="6132630"/>
            <a:ext cx="43233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hlinkClick r:id="rId3"/>
              </a:rPr>
              <a:t>http://www2.ana.gov.br/Paginas/portais/bacias/SaoFrancisco.aspx</a:t>
            </a:r>
            <a:endParaRPr lang="pt-BR" sz="800" dirty="0"/>
          </a:p>
          <a:p>
            <a:r>
              <a:rPr lang="pt-BR" sz="800" dirty="0">
                <a:hlinkClick r:id="rId4"/>
              </a:rPr>
              <a:t>http://arquivos.ana.gov.br/institucional/spr/conjuntura/ANA_Conjuntura_Recursos_Hidricos_Brasil/ANA_Conjuntura_Recursos_Hidricos_Brasil_2013_Final.pdf</a:t>
            </a:r>
            <a:r>
              <a:rPr lang="pt-BR" sz="800" dirty="0"/>
              <a:t> </a:t>
            </a:r>
          </a:p>
        </p:txBody>
      </p:sp>
      <p:sp>
        <p:nvSpPr>
          <p:cNvPr id="19" name="CaixaDeTexto 10"/>
          <p:cNvSpPr txBox="1"/>
          <p:nvPr/>
        </p:nvSpPr>
        <p:spPr>
          <a:xfrm>
            <a:off x="6689861" y="1712386"/>
            <a:ext cx="21512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Irrigação</a:t>
            </a:r>
          </a:p>
          <a:p>
            <a:r>
              <a:rPr lang="pt-BR" sz="1400" b="1" dirty="0"/>
              <a:t>Abastecimento urbano</a:t>
            </a:r>
          </a:p>
          <a:p>
            <a:r>
              <a:rPr lang="pt-BR" sz="1400" b="1" dirty="0" err="1"/>
              <a:t>Dessedentação</a:t>
            </a:r>
            <a:r>
              <a:rPr lang="pt-BR" sz="1400" b="1" dirty="0"/>
              <a:t> animal</a:t>
            </a:r>
          </a:p>
          <a:p>
            <a:r>
              <a:rPr lang="pt-BR" sz="1400" b="1" dirty="0"/>
              <a:t>Abastecimento rural</a:t>
            </a:r>
          </a:p>
          <a:p>
            <a:r>
              <a:rPr lang="pt-BR" sz="1400" b="1" dirty="0"/>
              <a:t>Industrial</a:t>
            </a:r>
          </a:p>
          <a:p>
            <a:endParaRPr lang="pt-BR" sz="1400" b="1" dirty="0"/>
          </a:p>
          <a:p>
            <a:endParaRPr lang="pt-BR" sz="1400" b="1" dirty="0"/>
          </a:p>
        </p:txBody>
      </p:sp>
      <p:pic>
        <p:nvPicPr>
          <p:cNvPr id="20" name="Picture 4" descr="Screen Shot 2016-06-20 at 9.37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1823915"/>
            <a:ext cx="266700" cy="134498"/>
          </a:xfrm>
          <a:prstGeom prst="rect">
            <a:avLst/>
          </a:prstGeom>
        </p:spPr>
      </p:pic>
      <p:pic>
        <p:nvPicPr>
          <p:cNvPr id="21" name="Picture 5" descr="Screen Shot 2016-06-20 at 9.37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027120"/>
            <a:ext cx="266700" cy="134498"/>
          </a:xfrm>
          <a:prstGeom prst="rect">
            <a:avLst/>
          </a:prstGeom>
        </p:spPr>
      </p:pic>
      <p:pic>
        <p:nvPicPr>
          <p:cNvPr id="22" name="Picture 16" descr="Screen Shot 2016-06-20 at 9.37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243025"/>
            <a:ext cx="266700" cy="147308"/>
          </a:xfrm>
          <a:prstGeom prst="rect">
            <a:avLst/>
          </a:prstGeom>
        </p:spPr>
      </p:pic>
      <p:pic>
        <p:nvPicPr>
          <p:cNvPr id="23" name="Picture 17" descr="Screen Shot 2016-06-20 at 9.37.2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463163"/>
            <a:ext cx="263661" cy="121689"/>
          </a:xfrm>
          <a:prstGeom prst="rect">
            <a:avLst/>
          </a:prstGeom>
        </p:spPr>
      </p:pic>
      <p:pic>
        <p:nvPicPr>
          <p:cNvPr id="24" name="Picture 18" descr="Screen Shot 2016-06-20 at 9.37.1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2670600"/>
            <a:ext cx="263661" cy="1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4547" y="296537"/>
            <a:ext cx="760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/>
          </a:p>
          <a:p>
            <a:pPr algn="ctr"/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Decreto Nº 8.834, de 9 de agosto de 2016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4</a:t>
            </a:fld>
            <a:r>
              <a:rPr lang="en-US" dirty="0"/>
              <a:t>/15</a:t>
            </a:r>
          </a:p>
        </p:txBody>
      </p:sp>
      <p:pic>
        <p:nvPicPr>
          <p:cNvPr id="30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0" y="1416633"/>
            <a:ext cx="7128792" cy="3705000"/>
          </a:xfrm>
          <a:prstGeom prst="rect">
            <a:avLst/>
          </a:prstGeom>
        </p:spPr>
      </p:pic>
      <p:sp>
        <p:nvSpPr>
          <p:cNvPr id="31" name="Seta para a direita listrada 4"/>
          <p:cNvSpPr/>
          <p:nvPr/>
        </p:nvSpPr>
        <p:spPr>
          <a:xfrm>
            <a:off x="7391102" y="4545569"/>
            <a:ext cx="252028" cy="28803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5"/>
          <p:cNvSpPr/>
          <p:nvPr/>
        </p:nvSpPr>
        <p:spPr>
          <a:xfrm>
            <a:off x="7643130" y="4329545"/>
            <a:ext cx="1404156" cy="72008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Subsídios para o Plano e o Relatório Anual</a:t>
            </a:r>
          </a:p>
        </p:txBody>
      </p:sp>
      <p:sp>
        <p:nvSpPr>
          <p:cNvPr id="33" name="Seta para a direita listrada 8"/>
          <p:cNvSpPr/>
          <p:nvPr/>
        </p:nvSpPr>
        <p:spPr>
          <a:xfrm>
            <a:off x="7391102" y="3321433"/>
            <a:ext cx="252028" cy="28803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9"/>
          <p:cNvSpPr/>
          <p:nvPr/>
        </p:nvSpPr>
        <p:spPr>
          <a:xfrm>
            <a:off x="7643130" y="3105409"/>
            <a:ext cx="1404156" cy="72008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Elaboração do Plano e do Relatório Anual</a:t>
            </a:r>
          </a:p>
        </p:txBody>
      </p:sp>
      <p:sp>
        <p:nvSpPr>
          <p:cNvPr id="35" name="Seta para a direita listrada 14"/>
          <p:cNvSpPr/>
          <p:nvPr/>
        </p:nvSpPr>
        <p:spPr>
          <a:xfrm>
            <a:off x="7386466" y="2169305"/>
            <a:ext cx="252028" cy="288032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15"/>
          <p:cNvSpPr/>
          <p:nvPr/>
        </p:nvSpPr>
        <p:spPr>
          <a:xfrm>
            <a:off x="7638494" y="1953281"/>
            <a:ext cx="1408792" cy="72008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Propor diretrizes gerais e Aprovação do Plano e do  Relatório Anual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126406" y="5337657"/>
            <a:ext cx="5544616" cy="576064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Participação Técnica e Participação Social</a:t>
            </a:r>
          </a:p>
        </p:txBody>
      </p:sp>
      <p:cxnSp>
        <p:nvCxnSpPr>
          <p:cNvPr id="38" name="Conector de seta reta 18"/>
          <p:cNvCxnSpPr/>
          <p:nvPr/>
        </p:nvCxnSpPr>
        <p:spPr>
          <a:xfrm flipV="1">
            <a:off x="1630462" y="4953730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26"/>
          <p:cNvCxnSpPr/>
          <p:nvPr/>
        </p:nvCxnSpPr>
        <p:spPr>
          <a:xfrm flipV="1">
            <a:off x="2782590" y="4953730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27"/>
          <p:cNvCxnSpPr/>
          <p:nvPr/>
        </p:nvCxnSpPr>
        <p:spPr>
          <a:xfrm flipV="1">
            <a:off x="3898714" y="4953730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28"/>
          <p:cNvCxnSpPr/>
          <p:nvPr/>
        </p:nvCxnSpPr>
        <p:spPr>
          <a:xfrm flipV="1">
            <a:off x="5014838" y="4965194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29"/>
          <p:cNvCxnSpPr/>
          <p:nvPr/>
        </p:nvCxnSpPr>
        <p:spPr>
          <a:xfrm flipV="1">
            <a:off x="6166966" y="4949954"/>
            <a:ext cx="719" cy="383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4451230" y="1693982"/>
            <a:ext cx="28639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BR" sz="1600" b="1" dirty="0">
                <a:latin typeface="+mj-lt"/>
              </a:rPr>
              <a:t>CC – preside</a:t>
            </a:r>
          </a:p>
          <a:p>
            <a:pPr marL="0" lvl="1"/>
            <a:r>
              <a:rPr lang="pt-BR" sz="1200" dirty="0">
                <a:latin typeface="+mj-lt"/>
              </a:rPr>
              <a:t>MI – Secretaria Executiva</a:t>
            </a:r>
          </a:p>
          <a:p>
            <a:pPr marL="0" lvl="1"/>
            <a:r>
              <a:rPr lang="pt-BR" sz="1200" dirty="0">
                <a:latin typeface="+mj-lt"/>
              </a:rPr>
              <a:t>MPDG, MF</a:t>
            </a:r>
          </a:p>
          <a:p>
            <a:pPr marL="0" lvl="1"/>
            <a:r>
              <a:rPr lang="pt-BR" sz="1200" dirty="0">
                <a:latin typeface="+mj-lt"/>
              </a:rPr>
              <a:t>MMA, MME, MCID, MAPA, MCTIC, MDA</a:t>
            </a:r>
          </a:p>
          <a:p>
            <a:pPr marL="0" lvl="1"/>
            <a:r>
              <a:rPr lang="pt-BR" sz="1200" dirty="0">
                <a:solidFill>
                  <a:srgbClr val="FF0000"/>
                </a:solidFill>
                <a:latin typeface="+mj-lt"/>
              </a:rPr>
              <a:t>CBHSF</a:t>
            </a:r>
          </a:p>
          <a:p>
            <a:pPr marL="0" lvl="1"/>
            <a:r>
              <a:rPr lang="pt-BR" sz="1200" dirty="0">
                <a:solidFill>
                  <a:srgbClr val="FF0000"/>
                </a:solidFill>
                <a:latin typeface="+mj-lt"/>
              </a:rPr>
              <a:t>Governadores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451230" y="2958409"/>
            <a:ext cx="2787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MI (presidência); </a:t>
            </a:r>
            <a:r>
              <a:rPr lang="pt-BR" sz="1200" dirty="0"/>
              <a:t>CC – PR; MF; MPDG; MAPA; MME; MCTIC; MMA; </a:t>
            </a:r>
            <a:r>
              <a:rPr lang="pt-BR" sz="1200" dirty="0" err="1"/>
              <a:t>MCidades</a:t>
            </a:r>
            <a:r>
              <a:rPr lang="pt-BR" sz="1200" dirty="0"/>
              <a:t>; SEAF; ANA; CODEVASF; FUNASA; </a:t>
            </a:r>
            <a:r>
              <a:rPr lang="pt-BR" sz="1200" b="1" dirty="0"/>
              <a:t>CBHSF</a:t>
            </a:r>
            <a:endParaRPr lang="pt-BR" sz="1200" dirty="0"/>
          </a:p>
        </p:txBody>
      </p:sp>
      <p:sp>
        <p:nvSpPr>
          <p:cNvPr id="45" name="Retângulo 44"/>
          <p:cNvSpPr/>
          <p:nvPr/>
        </p:nvSpPr>
        <p:spPr>
          <a:xfrm>
            <a:off x="998956" y="3117993"/>
            <a:ext cx="151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1400" dirty="0">
                <a:latin typeface="Gotham Book"/>
              </a:rPr>
              <a:t>Assessoramento</a:t>
            </a:r>
          </a:p>
          <a:p>
            <a:pPr algn="ctr">
              <a:spcBef>
                <a:spcPts val="0"/>
              </a:spcBef>
            </a:pPr>
            <a:r>
              <a:rPr lang="pt-BR" sz="1400" dirty="0">
                <a:latin typeface="Gotham Book"/>
              </a:rPr>
              <a:t>Técnico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410400" y="259200"/>
            <a:ext cx="76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Programa de Revitalização</a:t>
            </a:r>
          </a:p>
        </p:txBody>
      </p:sp>
    </p:spTree>
    <p:extLst>
      <p:ext uri="{BB962C8B-B14F-4D97-AF65-F5344CB8AC3E}">
        <p14:creationId xmlns:p14="http://schemas.microsoft.com/office/powerpoint/2010/main" val="322821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351" y="375666"/>
            <a:ext cx="859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Gotham Book"/>
              </a:rPr>
              <a:t>Programa de Revitalização </a:t>
            </a:r>
            <a:r>
              <a:rPr lang="pt-BR" sz="3200" dirty="0">
                <a:latin typeface="Gotham Book"/>
              </a:rPr>
              <a:t>– O que foi feito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5</a:t>
            </a:fld>
            <a:r>
              <a:rPr lang="en-US" dirty="0"/>
              <a:t>/15</a:t>
            </a:r>
          </a:p>
        </p:txBody>
      </p:sp>
      <p:sp>
        <p:nvSpPr>
          <p:cNvPr id="29" name="Espaço Reservado para Conteúdo 7"/>
          <p:cNvSpPr txBox="1">
            <a:spLocks/>
          </p:cNvSpPr>
          <p:nvPr/>
        </p:nvSpPr>
        <p:spPr>
          <a:xfrm>
            <a:off x="383901" y="1287461"/>
            <a:ext cx="4005556" cy="18790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</a:pPr>
            <a:r>
              <a:rPr lang="pt-BR" sz="2800" u="sng" kern="12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Quatro reuniões da CT</a:t>
            </a:r>
            <a:endParaRPr lang="pt-BR" sz="2000" u="sng" kern="1200" dirty="0">
              <a:solidFill>
                <a:schemeClr val="accent5">
                  <a:lumMod val="75000"/>
                </a:schemeClr>
              </a:solidFill>
              <a:latin typeface="Gotham Book"/>
            </a:endParaRPr>
          </a:p>
          <a:p>
            <a:pPr marL="180975" indent="-180975">
              <a:spcBef>
                <a:spcPts val="0"/>
              </a:spcBef>
            </a:pPr>
            <a:endParaRPr lang="pt-BR" sz="600" kern="1200" dirty="0">
              <a:latin typeface="Gotham Book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kern="1200" dirty="0">
                <a:latin typeface="Gotham Book"/>
              </a:rPr>
              <a:t>15.08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Gotham Book"/>
              </a:rPr>
              <a:t>29.08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kern="1200" dirty="0">
                <a:latin typeface="Gotham Book"/>
              </a:rPr>
              <a:t>26.09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Gotham Book"/>
              </a:rPr>
              <a:t>12.12</a:t>
            </a:r>
            <a:endParaRPr lang="pt-BR" kern="1200" dirty="0">
              <a:latin typeface="Gotham Book"/>
            </a:endParaRPr>
          </a:p>
          <a:p>
            <a:pPr lvl="1"/>
            <a:endParaRPr lang="pt-BR" sz="2000" dirty="0">
              <a:latin typeface="Gotham Book"/>
            </a:endParaRPr>
          </a:p>
          <a:p>
            <a:pPr marL="180975" lvl="1" indent="-180975"/>
            <a:endParaRPr lang="pt-BR" sz="2000" kern="1200" dirty="0">
              <a:latin typeface="Gotham Book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389457" y="1287461"/>
            <a:ext cx="4572000" cy="2039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pt-BR" sz="2800" u="sng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Grupos de Trabalho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050" dirty="0">
              <a:latin typeface="Gotham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Mais de 30 órgãos envolvidos, de diversos setores </a:t>
            </a:r>
            <a:r>
              <a:rPr lang="pt-BR" sz="1200" dirty="0">
                <a:solidFill>
                  <a:srgbClr val="0070C0"/>
                </a:solidFill>
                <a:latin typeface="Gotham Book"/>
              </a:rPr>
              <a:t>(BB, BNB, SFRI, IPEA, MMA, ANA, IBAMA, ICMBIO, SFB, DNIT, MCID, CC, MPOG, SEAD, MAPA, MCTIC, </a:t>
            </a:r>
            <a:r>
              <a:rPr lang="pt-BR" sz="1200" dirty="0" err="1">
                <a:solidFill>
                  <a:srgbClr val="0070C0"/>
                </a:solidFill>
                <a:latin typeface="Gotham Book"/>
              </a:rPr>
              <a:t>Codevasf</a:t>
            </a:r>
            <a:r>
              <a:rPr lang="pt-BR" sz="1200" dirty="0">
                <a:solidFill>
                  <a:srgbClr val="0070C0"/>
                </a:solidFill>
                <a:latin typeface="Gotham Book"/>
              </a:rPr>
              <a:t>, Funasa, CPRM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Seminário sobre planejamento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>
              <a:latin typeface="Gotham Book"/>
            </a:endParaRPr>
          </a:p>
        </p:txBody>
      </p:sp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265154" y="3328481"/>
            <a:ext cx="8811431" cy="32833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2000" b="1" kern="12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Coleta de propostas de diversos órgãos federais:</a:t>
            </a:r>
          </a:p>
          <a:p>
            <a:pPr>
              <a:spcBef>
                <a:spcPts val="0"/>
              </a:spcBef>
            </a:pPr>
            <a:endParaRPr lang="pt-BR" dirty="0">
              <a:latin typeface="Gotham Book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Eliminação de sobreposições, preenchimento de lacunas e construção de unidade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600" dirty="0">
              <a:latin typeface="Gotham Book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Comparação e revisão com planos setoriais (por exemplo, PLANSAB)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600" dirty="0">
              <a:latin typeface="Gotham Book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Propostas cotejadas com a EC 55 (Novo Regime Fiscal), o que aponta o cenário orçamentário para a próxima década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t-BR" sz="1600" kern="1200" dirty="0">
              <a:latin typeface="Gotham Book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BR" sz="1600" dirty="0">
                <a:latin typeface="Gotham Book"/>
              </a:rPr>
              <a:t>Acompanhamento dos trabalhos por representantes do TCU, do MPF e da CGU, conferindo transparência ao processo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pt-BR" kern="1200" dirty="0">
              <a:latin typeface="Gotham Book"/>
            </a:endParaRPr>
          </a:p>
        </p:txBody>
      </p:sp>
      <p:sp>
        <p:nvSpPr>
          <p:cNvPr id="11" name="Espaço Reservado para Conteúdo 7"/>
          <p:cNvSpPr txBox="1">
            <a:spLocks/>
          </p:cNvSpPr>
          <p:nvPr/>
        </p:nvSpPr>
        <p:spPr>
          <a:xfrm>
            <a:off x="2117124" y="2306971"/>
            <a:ext cx="2034747" cy="3591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600" dirty="0">
                <a:latin typeface="Gotham Book"/>
              </a:rPr>
              <a:t>Várias </a:t>
            </a:r>
            <a:br>
              <a:rPr lang="pt-BR" sz="1600" dirty="0">
                <a:latin typeface="Gotham Book"/>
              </a:rPr>
            </a:br>
            <a:r>
              <a:rPr lang="pt-BR" sz="1600" dirty="0">
                <a:latin typeface="Gotham Book"/>
              </a:rPr>
              <a:t>reuniões bilaterais</a:t>
            </a:r>
          </a:p>
          <a:p>
            <a:endParaRPr lang="pt-BR" kern="120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414545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10400" y="259200"/>
            <a:ext cx="775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Eixos Temáticos</a:t>
            </a:r>
            <a:endParaRPr lang="pt-BR" sz="2800"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6</a:t>
            </a:fld>
            <a:r>
              <a:rPr lang="en-US" dirty="0"/>
              <a:t>/15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2000" y="1025602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Saneamento, Controle da Poluição e Obras Hídricas</a:t>
            </a:r>
          </a:p>
          <a:p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Esgotamento sanitário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Tratamento de água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Manejo de resíduos sólidos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096000" y="1025601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Proteção e Uso Sustentável dos Recursos Naturais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Unidades de Conservação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Áreas de recarga, </a:t>
            </a:r>
            <a:endParaRPr lang="pt-BR" sz="1400" dirty="0">
              <a:solidFill>
                <a:srgbClr val="FF0000"/>
              </a:solidFill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 e requalificação ambiental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4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Dragagem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20000" y="1025602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Economias Sustentáveis</a:t>
            </a:r>
          </a:p>
          <a:p>
            <a:pPr algn="ctr"/>
            <a:endParaRPr lang="pt-BR" sz="1400" b="1" dirty="0">
              <a:latin typeface="Gotham Book"/>
            </a:endParaRPr>
          </a:p>
          <a:p>
            <a:pPr algn="ctr"/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Práticas tecnológicas sustentáveis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Arranjo produtivo local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84000" y="3617602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Gestão e Educação Ambiental</a:t>
            </a:r>
          </a:p>
          <a:p>
            <a:pPr algn="ctr"/>
            <a:endParaRPr lang="pt-BR" sz="1100" b="1" u="sng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Fiscalização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Fortalecimento institucional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608000" y="3617600"/>
            <a:ext cx="2952000" cy="25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pt-BR" sz="1400" b="1" u="sng" dirty="0">
                <a:latin typeface="Gotham Book"/>
              </a:rPr>
              <a:t>Planejamento e Monitoramento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t-BR" sz="1100" b="1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Planos, projetos e estudos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Monitoramento</a:t>
            </a:r>
          </a:p>
          <a:p>
            <a:pPr marL="85725" indent="-85725">
              <a:buFont typeface="Arial" pitchFamily="34" charset="0"/>
              <a:buChar char="•"/>
            </a:pPr>
            <a:endParaRPr lang="pt-BR" sz="1100" dirty="0">
              <a:latin typeface="Gotham Book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t-BR" sz="1400" dirty="0">
                <a:latin typeface="Gotham Book"/>
              </a:rPr>
              <a:t>Zoneamento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6954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33513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2"/>
                </a:solidFill>
              </a:rPr>
              <a:t>Obrigado</a:t>
            </a:r>
          </a:p>
        </p:txBody>
      </p:sp>
      <p:sp>
        <p:nvSpPr>
          <p:cNvPr id="14" name="Título 7"/>
          <p:cNvSpPr txBox="1">
            <a:spLocks/>
          </p:cNvSpPr>
          <p:nvPr/>
        </p:nvSpPr>
        <p:spPr>
          <a:xfrm>
            <a:off x="8519" y="2827330"/>
            <a:ext cx="9144000" cy="14633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800" b="1" spc="-30" dirty="0">
                <a:solidFill>
                  <a:srgbClr val="002060"/>
                </a:solidFill>
                <a:latin typeface="Arial" charset="0"/>
              </a:rPr>
              <a:t>Irani Braga Ramos</a:t>
            </a:r>
          </a:p>
          <a:p>
            <a:pPr>
              <a:defRPr/>
            </a:pPr>
            <a:r>
              <a:rPr lang="pt-BR" sz="2000" spc="-30" dirty="0">
                <a:solidFill>
                  <a:srgbClr val="002060"/>
                </a:solidFill>
                <a:latin typeface="Arial" charset="0"/>
              </a:rPr>
              <a:t>Assessor Especial</a:t>
            </a:r>
          </a:p>
          <a:p>
            <a:pPr>
              <a:defRPr/>
            </a:pPr>
            <a:r>
              <a:rPr lang="pt-BR" sz="2000" spc="-30" dirty="0">
                <a:solidFill>
                  <a:srgbClr val="002060"/>
                </a:solidFill>
                <a:latin typeface="Arial" charset="0"/>
              </a:rPr>
              <a:t>Ministro de Estado da Integração Nacional</a:t>
            </a:r>
          </a:p>
        </p:txBody>
      </p:sp>
      <p:sp>
        <p:nvSpPr>
          <p:cNvPr id="16" name="Título 7"/>
          <p:cNvSpPr txBox="1">
            <a:spLocks/>
          </p:cNvSpPr>
          <p:nvPr/>
        </p:nvSpPr>
        <p:spPr>
          <a:xfrm>
            <a:off x="8519" y="4734272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000" spc="-30" dirty="0">
                <a:solidFill>
                  <a:srgbClr val="002060"/>
                </a:solidFill>
                <a:latin typeface="Arial" charset="0"/>
              </a:rPr>
              <a:t>irani.ramos@integracao.gov.br</a:t>
            </a:r>
          </a:p>
          <a:p>
            <a:pPr>
              <a:defRPr/>
            </a:pPr>
            <a:r>
              <a:rPr lang="pt-BR" sz="2000" spc="-30" dirty="0">
                <a:solidFill>
                  <a:srgbClr val="002060"/>
                </a:solidFill>
                <a:latin typeface="Arial" charset="0"/>
              </a:rPr>
              <a:t>(61) 2034-4028</a:t>
            </a:r>
          </a:p>
        </p:txBody>
      </p:sp>
      <p:sp>
        <p:nvSpPr>
          <p:cNvPr id="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7195"/>
            <a:ext cx="2133600" cy="365125"/>
          </a:xfrm>
        </p:spPr>
        <p:txBody>
          <a:bodyPr/>
          <a:lstStyle/>
          <a:p>
            <a:fld id="{742323EE-9419-3C42-99E9-D24FA3682DFF}" type="slidenum">
              <a:rPr lang="en-US" smtClean="0"/>
              <a:t>7</a:t>
            </a:fld>
            <a:r>
              <a:rPr lang="en-US" dirty="0"/>
              <a:t>/XXXX</a:t>
            </a:r>
          </a:p>
        </p:txBody>
      </p:sp>
    </p:spTree>
    <p:extLst>
      <p:ext uri="{BB962C8B-B14F-4D97-AF65-F5344CB8AC3E}">
        <p14:creationId xmlns:p14="http://schemas.microsoft.com/office/powerpoint/2010/main" val="129105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</TotalTime>
  <Words>529</Words>
  <Application>Microsoft Office PowerPoint</Application>
  <PresentationFormat>Apresentação na tela (4:3)</PresentationFormat>
  <Paragraphs>119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Gotham Book</vt:lpstr>
      <vt:lpstr>Office Theme</vt:lpstr>
      <vt:lpstr>3_Office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>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Barreto</dc:creator>
  <cp:lastModifiedBy>Irani Braga Ramos</cp:lastModifiedBy>
  <cp:revision>430</cp:revision>
  <cp:lastPrinted>2016-10-20T17:43:36Z</cp:lastPrinted>
  <dcterms:created xsi:type="dcterms:W3CDTF">2016-06-20T22:30:20Z</dcterms:created>
  <dcterms:modified xsi:type="dcterms:W3CDTF">2017-10-17T11:28:25Z</dcterms:modified>
</cp:coreProperties>
</file>